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71" r:id="rId3"/>
    <p:sldId id="281" r:id="rId4"/>
    <p:sldId id="282" r:id="rId5"/>
    <p:sldId id="283" r:id="rId6"/>
    <p:sldId id="295" r:id="rId7"/>
    <p:sldId id="286" r:id="rId8"/>
    <p:sldId id="289" r:id="rId9"/>
    <p:sldId id="284" r:id="rId10"/>
    <p:sldId id="292" r:id="rId11"/>
    <p:sldId id="291" r:id="rId12"/>
    <p:sldId id="296" r:id="rId13"/>
    <p:sldId id="288" r:id="rId14"/>
    <p:sldId id="293" r:id="rId15"/>
    <p:sldId id="290" r:id="rId16"/>
    <p:sldId id="285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4831"/>
    <a:srgbClr val="533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8"/>
    <p:restoredTop sz="94653"/>
  </p:normalViewPr>
  <p:slideViewPr>
    <p:cSldViewPr snapToGrid="0" snapToObjects="1">
      <p:cViewPr varScale="1">
        <p:scale>
          <a:sx n="114" d="100"/>
          <a:sy n="114" d="100"/>
        </p:scale>
        <p:origin x="432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1718C-EE5C-A545-A26B-F1D44DE2C295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E57F4-9D9C-5847-BCD2-13B860A1E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9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2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1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8C01E4-BBDE-A04D-BF52-50C7E63D7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4996" y="2088292"/>
            <a:ext cx="6400800" cy="2730843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6" descr="ASCCC logo">
            <a:extLst>
              <a:ext uri="{FF2B5EF4-FFF2-40B4-BE49-F238E27FC236}">
                <a16:creationId xmlns:a16="http://schemas.microsoft.com/office/drawing/2014/main" id="{9AD9AFDF-7905-B74A-8D29-1B5C4D2C72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044" y="2362611"/>
            <a:ext cx="3085513" cy="172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6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#2 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135" y="1335091"/>
            <a:ext cx="3583461" cy="1611995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34930" y="1112108"/>
            <a:ext cx="6672648" cy="467085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CEDA2-8D63-C44F-BC49-24E0BC45B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47135" y="2928551"/>
            <a:ext cx="3583461" cy="2533135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4378" y="6356350"/>
            <a:ext cx="2743200" cy="365125"/>
          </a:xfrm>
        </p:spPr>
        <p:txBody>
          <a:bodyPr/>
          <a:lstStyle/>
          <a:p>
            <a:fld id="{492D8F1A-69A8-9242-9469-8400121D24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2 Content 2 Colum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395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7395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4557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E383382-0294-BD4C-A5F0-F13A44A6EA7B}"/>
              </a:ext>
            </a:extLst>
          </p:cNvPr>
          <p:cNvSpPr txBox="1">
            <a:spLocks/>
          </p:cNvSpPr>
          <p:nvPr userDrawn="1"/>
        </p:nvSpPr>
        <p:spPr>
          <a:xfrm>
            <a:off x="846437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6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2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E383382-0294-BD4C-A5F0-F13A44A6EA7B}"/>
              </a:ext>
            </a:extLst>
          </p:cNvPr>
          <p:cNvSpPr txBox="1">
            <a:spLocks/>
          </p:cNvSpPr>
          <p:nvPr userDrawn="1"/>
        </p:nvSpPr>
        <p:spPr>
          <a:xfrm>
            <a:off x="846437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364D7FE-3356-3F4C-A9D0-D7CF7DC0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8" y="365125"/>
            <a:ext cx="10058399" cy="132556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EF576B0-A006-8A43-9E28-F8921C359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8" y="1921669"/>
            <a:ext cx="100584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1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9249B-BE17-6849-9D73-B0C3BA84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6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2D507-5401-464E-AD07-D24EE91A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2FC3-D2C7-9B4C-9B9B-A2C7D0FD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– Remember to ad alt text to all imported graphics and images.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50318-0809-C04F-9288-E60B69D54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  <a:latin typeface="Gill Sans Ultra Bold" panose="020B0A02020104020203" pitchFamily="34" charset="77"/>
              </a:defRPr>
            </a:lvl1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5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3" r:id="rId3"/>
    <p:sldLayoutId id="2147483665" r:id="rId4"/>
    <p:sldLayoutId id="214748365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67483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67483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67483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7483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7483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itl.indiana.edu/teaching-resources/academic-integrity/designing-assignments-encourage-integrity/index.html" TargetMode="External"/><Relationship Id="rId7" Type="http://schemas.openxmlformats.org/officeDocument/2006/relationships/hyperlink" Target="https://www.learningoutcomesassessment.org/wp-content/uploads/2019/02/OccasionalPaper29.pdf" TargetMode="External"/><Relationship Id="rId2" Type="http://schemas.openxmlformats.org/officeDocument/2006/relationships/hyperlink" Target="https://academicintegrity.as.ua.edu/faculty-resources/sample-assignment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learningoutcomesassessment.org/wp-content/uploads/2020/01/A-New-Decade-for-Assessment.pdf" TargetMode="External"/><Relationship Id="rId5" Type="http://schemas.openxmlformats.org/officeDocument/2006/relationships/hyperlink" Target="http://www.chabotcollege.edu/student-services/student-conduct-guidelines-address-violation.php" TargetMode="External"/><Relationship Id="rId4" Type="http://schemas.openxmlformats.org/officeDocument/2006/relationships/hyperlink" Target="https://www.chabotcollege.edu/governance/academic-senate/core-academic-values.ph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webinar/register/WN_p4E_oK80Sv29g4X3lMWtCw" TargetMode="External"/><Relationship Id="rId7" Type="http://schemas.openxmlformats.org/officeDocument/2006/relationships/hyperlink" Target="https://www.cccco.edu/About-Us/Chancellors-Office/Divisions/Communications-and-Marketing/Novel-Coronavirus" TargetMode="External"/><Relationship Id="rId2" Type="http://schemas.openxmlformats.org/officeDocument/2006/relationships/hyperlink" Target="https://cccconfer.zoom.us/meeting/register/tJYvcOuorTorGNVksLmONUqlXfEhWC6I3JgD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ccjc.org/covid-19/" TargetMode="External"/><Relationship Id="rId5" Type="http://schemas.openxmlformats.org/officeDocument/2006/relationships/hyperlink" Target="mailto:info@asccc.org" TargetMode="External"/><Relationship Id="rId4" Type="http://schemas.openxmlformats.org/officeDocument/2006/relationships/hyperlink" Target="https://asccc.org/covid-19-faculty-resourc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1685-6854-4F4E-8886-7E7F0A6D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/>
              <a:t> </a:t>
            </a:r>
            <a:r>
              <a:rPr lang="en-US" dirty="0"/>
              <a:t>Assessment Integrity in a COVID-19 Teaching Environment v2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34E38-B412-AF47-A3EE-5B20221C6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64" y="2452009"/>
            <a:ext cx="3669953" cy="152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60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54476-9DA2-4366-BE84-34BFD0B7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5087"/>
            <a:ext cx="10058399" cy="600075"/>
          </a:xfrm>
        </p:spPr>
        <p:txBody>
          <a:bodyPr/>
          <a:lstStyle/>
          <a:p>
            <a:r>
              <a:rPr lang="en-US" dirty="0"/>
              <a:t>Some Issues and Solutions Shared by Colleagues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3FE1-5AC3-4D1D-AF27-6920E6366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9733" y="965200"/>
            <a:ext cx="10303705" cy="56726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Issues with Synchronous and Asynchronous</a:t>
            </a:r>
          </a:p>
          <a:p>
            <a:pPr>
              <a:spcAft>
                <a:spcPts val="600"/>
              </a:spcAft>
            </a:pPr>
            <a:r>
              <a:rPr lang="en-US" dirty="0"/>
              <a:t>Issues with Proctorio</a:t>
            </a:r>
          </a:p>
          <a:p>
            <a:r>
              <a:rPr lang="en-US" dirty="0"/>
              <a:t>An assignment where students send faculty an email defining academic honesty</a:t>
            </a:r>
          </a:p>
          <a:p>
            <a:r>
              <a:rPr lang="en-US" dirty="0"/>
              <a:t>Certificate of integrity</a:t>
            </a:r>
          </a:p>
          <a:p>
            <a:r>
              <a:rPr lang="en-US" dirty="0"/>
              <a:t>Survey students to see what kind of testing, assignments, quizzes work best (learning and testing styles)</a:t>
            </a:r>
          </a:p>
          <a:p>
            <a:r>
              <a:rPr lang="en-US" dirty="0"/>
              <a:t>One college department designed all assessments open book since they could not control those who would or wouldn’t</a:t>
            </a:r>
          </a:p>
          <a:p>
            <a:pPr>
              <a:spcAft>
                <a:spcPts val="600"/>
              </a:spcAft>
            </a:pPr>
            <a:r>
              <a:rPr lang="en-US" dirty="0"/>
              <a:t>Start with low level, low point questions to dis-incentivize cheating -&gt; progress to higher level applications with more individualized responses and higher points</a:t>
            </a:r>
          </a:p>
        </p:txBody>
      </p:sp>
    </p:spTree>
    <p:extLst>
      <p:ext uri="{BB962C8B-B14F-4D97-AF65-F5344CB8AC3E}">
        <p14:creationId xmlns:p14="http://schemas.microsoft.com/office/powerpoint/2010/main" val="749648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54476-9DA2-4366-BE84-34BFD0B7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9" y="65087"/>
            <a:ext cx="10058399" cy="600075"/>
          </a:xfrm>
        </p:spPr>
        <p:txBody>
          <a:bodyPr/>
          <a:lstStyle/>
          <a:p>
            <a:r>
              <a:rPr lang="en-US" dirty="0"/>
              <a:t>Some Solutions Shared by Colleagues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3FE1-5AC3-4D1D-AF27-6920E6366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9733" y="665162"/>
            <a:ext cx="10303705" cy="6127751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Give them an online quiz with a writing portion about the quiz</a:t>
            </a:r>
          </a:p>
          <a:p>
            <a:pPr>
              <a:spcAft>
                <a:spcPts val="600"/>
              </a:spcAft>
            </a:pPr>
            <a:r>
              <a:rPr lang="en-US" dirty="0"/>
              <a:t>A Film faculty shared she created an extra credit assignment to keep spirits up by focusing the assignment on a comedy</a:t>
            </a:r>
          </a:p>
          <a:p>
            <a:pPr>
              <a:spcAft>
                <a:spcPts val="600"/>
              </a:spcAft>
            </a:pPr>
            <a:r>
              <a:rPr lang="en-US" dirty="0"/>
              <a:t>To prevent discussion board reposting/plagiarism when used for points, use a setting that will not post others’ responses until the student posts theirs first</a:t>
            </a:r>
          </a:p>
          <a:p>
            <a:pPr>
              <a:spcAft>
                <a:spcPts val="600"/>
              </a:spcAft>
            </a:pPr>
            <a:r>
              <a:rPr lang="en-US" dirty="0"/>
              <a:t>Faculty strategically approached students’ lack of time and distractions by breaking exams into smaller parts, allowing students to take breaks</a:t>
            </a:r>
          </a:p>
          <a:p>
            <a:r>
              <a:rPr lang="en-US" dirty="0"/>
              <a:t>Flexibility and equitability – timing is not always the same limitation if kids and family are home, if using a cell phone instead of a computer for tests</a:t>
            </a:r>
          </a:p>
          <a:p>
            <a:r>
              <a:rPr lang="en-US" dirty="0"/>
              <a:t>Randomizing questions, randomizing answers, different groups with different assessments</a:t>
            </a:r>
          </a:p>
          <a:p>
            <a:r>
              <a:rPr lang="en-US" dirty="0"/>
              <a:t>Assessing higher order skills – scenarios, case studies, large problems</a:t>
            </a:r>
          </a:p>
          <a:p>
            <a:r>
              <a:rPr lang="en-US" dirty="0"/>
              <a:t>Create higher point values now and less when the disease may impact families more in the later months</a:t>
            </a:r>
          </a:p>
        </p:txBody>
      </p:sp>
    </p:spTree>
    <p:extLst>
      <p:ext uri="{BB962C8B-B14F-4D97-AF65-F5344CB8AC3E}">
        <p14:creationId xmlns:p14="http://schemas.microsoft.com/office/powerpoint/2010/main" val="3964921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AD220-D244-4EEF-9C20-6D49A8DC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5" y="1335091"/>
            <a:ext cx="3583461" cy="2666458"/>
          </a:xfrm>
        </p:spPr>
        <p:txBody>
          <a:bodyPr>
            <a:normAutofit/>
          </a:bodyPr>
          <a:lstStyle/>
          <a:p>
            <a:r>
              <a:rPr lang="en-US" dirty="0"/>
              <a:t>Input from an Experienced Online</a:t>
            </a:r>
            <a:br>
              <a:rPr lang="en-US" dirty="0"/>
            </a:br>
            <a:r>
              <a:rPr lang="en-US" dirty="0"/>
              <a:t>Faculty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523EE-8A8D-4FA1-8ADA-93B15C294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0" y="419450"/>
            <a:ext cx="6672648" cy="536351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dirty="0"/>
              <a:t>Rethink assessment, online assessment is fundamentally different with different purposes (quizzes)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dirty="0"/>
              <a:t>Only share exam after everyone in all sections have taken it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dirty="0"/>
              <a:t>Discuss main issues in abstract but don’t limit review of the exams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dirty="0"/>
              <a:t>Get students invested in exam reviews – find errors, improve questions, describe mis-understanding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dirty="0"/>
              <a:t>Consider the stakes and the purpose for every assignment – analyze high stakes assessments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0ECB2-2A22-4C4C-B8CB-EE961D30D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7135" y="4177717"/>
            <a:ext cx="3583461" cy="12839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62C61-B378-49B3-9F37-AE325644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70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380" y="284443"/>
            <a:ext cx="5298868" cy="1325563"/>
          </a:xfrm>
        </p:spPr>
        <p:txBody>
          <a:bodyPr/>
          <a:lstStyle/>
          <a:p>
            <a:r>
              <a:rPr lang="en-US" dirty="0"/>
              <a:t>IDEAS for Group Integrity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92D8F1A-69A8-9242-9469-8400121D240A}" type="slidenum">
              <a:rPr lang="en-US" smtClean="0"/>
              <a:t>13</a:t>
            </a:fld>
            <a:endParaRPr lang="en-US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48" y="176513"/>
            <a:ext cx="5915851" cy="6620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3" y="1909481"/>
            <a:ext cx="5962250" cy="3669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Janet\AppData\Local\Microsoft\Windows\INetCache\IE\SBZ35KP0\2137737248_e9f3e429d1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48" y="304883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31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925E-0742-4FA1-9C13-BB5848E35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8" y="365126"/>
            <a:ext cx="10058399" cy="515408"/>
          </a:xfrm>
        </p:spPr>
        <p:txBody>
          <a:bodyPr>
            <a:normAutofit fontScale="90000"/>
          </a:bodyPr>
          <a:lstStyle/>
          <a:p>
            <a:r>
              <a:rPr lang="en-US" dirty="0"/>
              <a:t>Ongoing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50634-1ECC-41C8-A96F-1E2D7F584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8" y="880534"/>
            <a:ext cx="10058400" cy="5392473"/>
          </a:xfrm>
        </p:spPr>
        <p:txBody>
          <a:bodyPr>
            <a:normAutofit/>
          </a:bodyPr>
          <a:lstStyle/>
          <a:p>
            <a:r>
              <a:rPr lang="en-US" dirty="0"/>
              <a:t>Faculty are struggling with this rapid shift </a:t>
            </a:r>
          </a:p>
          <a:p>
            <a:r>
              <a:rPr lang="en-US" dirty="0"/>
              <a:t>Balance preventing cheating with writing a good exam. The best of both worlds takes time, training and trials.</a:t>
            </a:r>
          </a:p>
          <a:p>
            <a:r>
              <a:rPr lang="en-US" dirty="0"/>
              <a:t>What does “open book” truly mean?  </a:t>
            </a:r>
          </a:p>
          <a:p>
            <a:r>
              <a:rPr lang="en-US" dirty="0"/>
              <a:t>Some disciplines have specific concerns nursing, A&amp;P, microbiology, foreign language faculty</a:t>
            </a:r>
          </a:p>
          <a:p>
            <a:r>
              <a:rPr lang="en-US" dirty="0"/>
              <a:t>Conversion to appropriate online assessments is work and time heavy. </a:t>
            </a:r>
          </a:p>
          <a:p>
            <a:r>
              <a:rPr lang="en-US" dirty="0"/>
              <a:t>Testing without student experience - 3D not 2D.</a:t>
            </a:r>
          </a:p>
          <a:p>
            <a:r>
              <a:rPr lang="en-US" dirty="0"/>
              <a:t> Connect with students a few times a week</a:t>
            </a:r>
          </a:p>
          <a:p>
            <a:r>
              <a:rPr lang="en-US" dirty="0"/>
              <a:t>In a no contact world - use words to provide feedback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83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your 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are you doing in summer? What are you considering for fall?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some?</a:t>
            </a:r>
          </a:p>
          <a:p>
            <a:r>
              <a:rPr lang="en-US" dirty="0"/>
              <a:t>thoughts</a:t>
            </a:r>
          </a:p>
          <a:p>
            <a:r>
              <a:rPr lang="en-US" dirty="0"/>
              <a:t>potential </a:t>
            </a:r>
          </a:p>
          <a:p>
            <a:r>
              <a:rPr lang="en-US" dirty="0"/>
              <a:t>existing issues</a:t>
            </a:r>
          </a:p>
          <a:p>
            <a:r>
              <a:rPr lang="en-US" dirty="0"/>
              <a:t>solutions</a:t>
            </a:r>
          </a:p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570113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75039" y="112184"/>
            <a:ext cx="10058399" cy="583142"/>
          </a:xfrm>
        </p:spPr>
        <p:txBody>
          <a:bodyPr>
            <a:normAutofit fontScale="90000"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75038" y="695326"/>
            <a:ext cx="10058400" cy="61626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Assignments to Enhance commitment to academic integrity</a:t>
            </a:r>
          </a:p>
          <a:p>
            <a:r>
              <a:rPr lang="en-US" u="sng" dirty="0">
                <a:hlinkClick r:id="rId2"/>
              </a:rPr>
              <a:t>https://academicintegrity.as.ua.edu/faculty-resources/sample-assignments</a:t>
            </a:r>
            <a:r>
              <a:rPr lang="en-US" b="1" u="sng" dirty="0">
                <a:hlinkClick r:id="rId2"/>
              </a:rPr>
              <a:t>/</a:t>
            </a:r>
            <a:endParaRPr lang="en-US" b="1" dirty="0"/>
          </a:p>
          <a:p>
            <a:r>
              <a:rPr lang="en-US" u="sng" dirty="0">
                <a:hlinkClick r:id="rId3"/>
              </a:rPr>
              <a:t>https://citl.indiana.edu/teaching-resources/academic-integrity/designing-assignments-encourage-integrity/index.html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Better Assessments Online</a:t>
            </a:r>
          </a:p>
          <a:p>
            <a:r>
              <a:rPr lang="en-US" dirty="0"/>
              <a:t>https://www.insidehighered.com/digital-learning/article/2018/10/31/qa-strategies-better-assessments-online-learning</a:t>
            </a:r>
          </a:p>
          <a:p>
            <a:pPr marL="0" indent="0">
              <a:buNone/>
            </a:pPr>
            <a:r>
              <a:rPr lang="en-US" b="1" u="sng" dirty="0"/>
              <a:t>Defining Academic Honesty</a:t>
            </a:r>
            <a:endParaRPr lang="en-US" b="1" u="sng" dirty="0">
              <a:hlinkClick r:id="rId4"/>
            </a:endParaRPr>
          </a:p>
          <a:p>
            <a:r>
              <a:rPr lang="en-US" u="sng" dirty="0">
                <a:hlinkClick r:id="rId4"/>
              </a:rPr>
              <a:t>https://www.chabotcollege.edu/governance/academic-senate/core-academic-values.php</a:t>
            </a:r>
            <a:r>
              <a:rPr lang="en-US" dirty="0"/>
              <a:t> &amp; </a:t>
            </a:r>
            <a:r>
              <a:rPr lang="en-US" u="sng" dirty="0">
                <a:hlinkClick r:id="rId5"/>
              </a:rPr>
              <a:t>http://www.chabotcollege.edu/student-services/student-conduct-guidelines-address-violation.php</a:t>
            </a:r>
            <a:endParaRPr lang="en-US" u="sng" dirty="0"/>
          </a:p>
          <a:p>
            <a:r>
              <a:rPr lang="en-US" u="sng" dirty="0">
                <a:hlinkClick r:id="rId6"/>
              </a:rPr>
              <a:t>https://www.learningoutcomesassessment.org/wp-content/uploads/2020/01/A-</a:t>
            </a:r>
            <a:r>
              <a:rPr lang="en-US" b="1" u="sng" dirty="0">
                <a:hlinkClick r:id="rId6"/>
              </a:rPr>
              <a:t>New-Decade-for-Assessment</a:t>
            </a:r>
            <a:r>
              <a:rPr lang="en-US" u="sng" dirty="0">
                <a:hlinkClick r:id="rId6"/>
              </a:rPr>
              <a:t>.pdf</a:t>
            </a:r>
            <a:endParaRPr lang="en-US" dirty="0"/>
          </a:p>
          <a:p>
            <a:r>
              <a:rPr lang="en-US" u="sng" dirty="0">
                <a:hlinkClick r:id="rId7"/>
              </a:rPr>
              <a:t>https://www.learningoutcomesassessment.org/wp-content/uploads/2019/02/OccasionalPaper29.pdf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92D8F1A-69A8-9242-9469-8400121D240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48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54F0-4230-495E-A2B5-9C834E07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8" y="75501"/>
            <a:ext cx="10058399" cy="1040235"/>
          </a:xfrm>
        </p:spPr>
        <p:txBody>
          <a:bodyPr>
            <a:normAutofit/>
          </a:bodyPr>
          <a:lstStyle/>
          <a:p>
            <a:r>
              <a:rPr lang="en-US" dirty="0"/>
              <a:t>Resources and further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A12AB-4D0E-4C70-A0CD-3A1696120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267" y="1253330"/>
            <a:ext cx="10422695" cy="56046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Wednesday, April 22  </a:t>
            </a:r>
            <a:r>
              <a:rPr lang="en-US" dirty="0"/>
              <a:t>2:00PM - 3:00PM: Data Implications for Spring 2020 - </a:t>
            </a:r>
            <a:r>
              <a:rPr lang="en-US" dirty="0">
                <a:hlinkClick r:id="rId2"/>
              </a:rPr>
              <a:t>Register for Data Implications for Spring 2020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Follow up &amp; summary webinar Friday April 24     11:00AM - 12:00PM: Data Implications for Spring 2020 - </a:t>
            </a:r>
            <a:r>
              <a:rPr lang="en-US" u="sng" dirty="0">
                <a:hlinkClick r:id="rId3"/>
              </a:rPr>
              <a:t>Register for Data Implications for Spring 2020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ASCCC COVID-19 </a:t>
            </a:r>
            <a:r>
              <a:rPr lang="en-US" dirty="0">
                <a:hlinkClick r:id="rId4"/>
              </a:rPr>
              <a:t>https://asccc.org/covid-19-faculty-resources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Direct questions to </a:t>
            </a:r>
            <a:r>
              <a:rPr lang="en-US" dirty="0">
                <a:hlinkClick r:id="rId5"/>
              </a:rPr>
              <a:t>info@asccc.org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ACCJC  </a:t>
            </a:r>
            <a:r>
              <a:rPr lang="en-US" dirty="0">
                <a:hlinkClick r:id="rId6"/>
              </a:rPr>
              <a:t>https://accjc.org/covid-19/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CCCCO </a:t>
            </a:r>
            <a:r>
              <a:rPr lang="en-US" dirty="0">
                <a:hlinkClick r:id="rId7"/>
              </a:rPr>
              <a:t>https://www.cccco.edu/About-Us/Chancellors-Office/Divisions/Communications-and-Marketing/Novel-Coronavirus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6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6B189-9D17-5C4F-B068-313125D7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Assessment Integrity in a COVID-19 Teaching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D282E-C7A2-B84D-92AE-86A2132E57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Today we have about 50 minutes to review important issues regarding assessment/grading in courses previously Face2Face and now asynchronous or synchronous and virtual.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 1 - a reminder of principles for assessment/testing/grading and strategies that promote academic integrity and a summary of previous webinar input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 2 – specific issues you have identified or solutions you have found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4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A111F-73FE-8A4B-B2D5-B5C956B54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5" y="1335091"/>
            <a:ext cx="3583461" cy="199895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Help us facilitate an open conversation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72B88-1C83-CE47-AF39-18A03D5A3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475129"/>
            <a:ext cx="7198658" cy="57105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have small groups to allow for interaction</a:t>
            </a:r>
          </a:p>
          <a:p>
            <a:endParaRPr lang="en-US" dirty="0"/>
          </a:p>
          <a:p>
            <a:r>
              <a:rPr lang="en-US" dirty="0"/>
              <a:t>We have found that chat and raising your hand doesn’t work as well as simply muting yourself (we have NOT muted you)</a:t>
            </a:r>
          </a:p>
          <a:p>
            <a:endParaRPr lang="en-US" dirty="0"/>
          </a:p>
          <a:p>
            <a:r>
              <a:rPr lang="en-US" dirty="0"/>
              <a:t>Unmute yourself when you want to talk and we will call on you in order so you can share</a:t>
            </a:r>
          </a:p>
          <a:p>
            <a:endParaRPr lang="en-US" dirty="0"/>
          </a:p>
          <a:p>
            <a:r>
              <a:rPr lang="en-US" dirty="0"/>
              <a:t>Then return to mute after sharing</a:t>
            </a:r>
          </a:p>
          <a:p>
            <a:endParaRPr lang="en-US" dirty="0"/>
          </a:p>
          <a:p>
            <a:r>
              <a:rPr lang="en-US" dirty="0"/>
              <a:t>If you have a better online conversation mechanism – let us know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279A00-3AB8-DB4D-9B8D-64BCB5B7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4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35" y="1335091"/>
            <a:ext cx="3583461" cy="1157097"/>
          </a:xfrm>
        </p:spPr>
        <p:txBody>
          <a:bodyPr/>
          <a:lstStyle/>
          <a:p>
            <a:r>
              <a:rPr lang="en-US" b="1" dirty="0"/>
              <a:t>Definition and 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930" y="440267"/>
            <a:ext cx="6672648" cy="59160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Where would you find typically these policies?</a:t>
            </a:r>
          </a:p>
          <a:p>
            <a:pPr marL="1143000" lvl="1" indent="-457200"/>
            <a:r>
              <a:rPr lang="en-US" dirty="0"/>
              <a:t>Board Policy</a:t>
            </a:r>
          </a:p>
          <a:p>
            <a:pPr marL="1143000" lvl="1" indent="-457200"/>
            <a:r>
              <a:rPr lang="en-US" dirty="0"/>
              <a:t>Administrative Procedures or Policies</a:t>
            </a:r>
          </a:p>
          <a:p>
            <a:pPr marL="1143000" lvl="1" indent="-457200"/>
            <a:r>
              <a:rPr lang="en-US" dirty="0"/>
              <a:t>Faculty Handbook</a:t>
            </a:r>
          </a:p>
          <a:p>
            <a:pPr marL="1143000" lvl="1" indent="-457200"/>
            <a:r>
              <a:rPr lang="en-US" dirty="0"/>
              <a:t>Student Handbooks</a:t>
            </a:r>
          </a:p>
          <a:p>
            <a:pPr marL="1143000" lvl="1" indent="-457200"/>
            <a:r>
              <a:rPr lang="en-US" dirty="0"/>
              <a:t>Syllabi</a:t>
            </a:r>
          </a:p>
          <a:p>
            <a:pPr marL="1143000" lvl="1" indent="-457200"/>
            <a:r>
              <a:rPr lang="en-US" dirty="0"/>
              <a:t>Websites</a:t>
            </a:r>
          </a:p>
          <a:p>
            <a:pPr marL="1143000" lvl="1" indent="-457200"/>
            <a:r>
              <a:rPr lang="en-US" dirty="0"/>
              <a:t>Catalogs</a:t>
            </a:r>
          </a:p>
          <a:p>
            <a:pPr marL="1143000" lvl="1" indent="-457200"/>
            <a:endParaRPr lang="en-US" dirty="0"/>
          </a:p>
          <a:p>
            <a:r>
              <a:rPr lang="en-US" dirty="0"/>
              <a:t>These policies are required for accreditation to ensure that we get federal student financial aid</a:t>
            </a:r>
          </a:p>
          <a:p>
            <a:endParaRPr lang="en-US" dirty="0"/>
          </a:p>
          <a:p>
            <a:r>
              <a:rPr lang="en-US" dirty="0"/>
              <a:t>It is a good time to review these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7" y="2928551"/>
            <a:ext cx="3541058" cy="2533135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We have always been required to have academic honesty or integrity policies and to clearly communicate consequences.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7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35" y="2321209"/>
            <a:ext cx="3583461" cy="161199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Why do you think misconduct occurs?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9467" y="1"/>
            <a:ext cx="7298266" cy="6356350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Panic, lack of time or study, procrastination, stressed, afraid, etc.</a:t>
            </a:r>
          </a:p>
          <a:p>
            <a:pPr marL="457200" lvl="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Unclear on academic integrity definitions</a:t>
            </a:r>
          </a:p>
          <a:p>
            <a:pPr marL="457200" lvl="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Lacking confidence in their own words or thoughts (plagiarism)</a:t>
            </a:r>
          </a:p>
          <a:p>
            <a:pPr marL="457200" lvl="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Inadequate preparation and expectations in research, citations, note-taking</a:t>
            </a:r>
          </a:p>
          <a:p>
            <a:pPr marL="457200" lvl="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Misunderstanding about the scaffolding of coursework where skills build, and expectations increase</a:t>
            </a:r>
          </a:p>
          <a:p>
            <a:pPr marL="457200" lvl="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Misunderstanding regarding “open book”</a:t>
            </a:r>
          </a:p>
          <a:p>
            <a:pPr marL="457200" lvl="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Easy to purchase responses aligned with a consumer mentality – I want the product the process is unimportant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0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F920B7-1559-4DA8-9912-8F43FAFF3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85" b="258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AAE21E-8EC0-4561-A1E0-A0DD13D1550A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latin typeface="+mj-lt"/>
                <a:ea typeface="+mj-ea"/>
                <a:cs typeface="+mj-cs"/>
              </a:rPr>
              <a:t>One example of integrity statement before quizzes and exams from AJ at College of the Canyons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03F48-0471-48DF-B57F-DDCACCDC7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5161" y="2640943"/>
            <a:ext cx="365760" cy="36512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fld id="{492D8F1A-69A8-9242-9469-8400121D240A}" type="slidenum">
              <a:rPr lang="en-US" sz="1100">
                <a:solidFill>
                  <a:schemeClr val="tx1"/>
                </a:solidFill>
                <a:latin typeface="Calibri" panose="020F0502020204030204"/>
              </a:rPr>
              <a:pPr algn="ctr">
                <a:lnSpc>
                  <a:spcPct val="90000"/>
                </a:lnSpc>
                <a:spcAft>
                  <a:spcPts val="600"/>
                </a:spcAft>
                <a:defRPr/>
              </a:pPr>
              <a:t>6</a:t>
            </a:fld>
            <a:endParaRPr lang="en-US" sz="1100" dirty="0">
              <a:solidFill>
                <a:schemeClr val="tx1"/>
              </a:solidFill>
              <a:latin typeface="Calibri" panose="020F0502020204030204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21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53" y="2222597"/>
            <a:ext cx="3583461" cy="161199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are some Hot Spots  for Academic Dishonesty?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2116" y="436228"/>
            <a:ext cx="6672648" cy="62198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Online Exams, Quizzes, Assessments</a:t>
            </a:r>
          </a:p>
          <a:p>
            <a:pPr>
              <a:lnSpc>
                <a:spcPct val="150000"/>
              </a:lnSpc>
            </a:pPr>
            <a:r>
              <a:rPr lang="en-US" dirty="0"/>
              <a:t>Lab reports</a:t>
            </a:r>
          </a:p>
          <a:p>
            <a:pPr>
              <a:lnSpc>
                <a:spcPct val="150000"/>
              </a:lnSpc>
            </a:pPr>
            <a:r>
              <a:rPr lang="en-US" dirty="0"/>
              <a:t>Using translation apps</a:t>
            </a:r>
          </a:p>
          <a:p>
            <a:pPr>
              <a:lnSpc>
                <a:spcPct val="150000"/>
              </a:lnSpc>
            </a:pPr>
            <a:r>
              <a:rPr lang="en-US" dirty="0"/>
              <a:t>Copy and paste research/Google</a:t>
            </a:r>
          </a:p>
          <a:p>
            <a:pPr>
              <a:lnSpc>
                <a:spcPct val="150000"/>
              </a:lnSpc>
            </a:pPr>
            <a:r>
              <a:rPr lang="en-US" dirty="0"/>
              <a:t>Group work – rubric and expectations</a:t>
            </a:r>
          </a:p>
          <a:p>
            <a:pPr>
              <a:lnSpc>
                <a:spcPct val="150000"/>
              </a:lnSpc>
            </a:pPr>
            <a:r>
              <a:rPr lang="en-US" dirty="0"/>
              <a:t>Sequential tests/quizzes within sections</a:t>
            </a:r>
          </a:p>
          <a:p>
            <a:pPr>
              <a:lnSpc>
                <a:spcPct val="150000"/>
              </a:lnSpc>
            </a:pPr>
            <a:r>
              <a:rPr lang="en-US" dirty="0"/>
              <a:t>Phone a friend</a:t>
            </a:r>
          </a:p>
          <a:p>
            <a:pPr>
              <a:lnSpc>
                <a:spcPct val="150000"/>
              </a:lnSpc>
            </a:pPr>
            <a:r>
              <a:rPr lang="en-US" dirty="0"/>
              <a:t>Unlimited time</a:t>
            </a:r>
          </a:p>
          <a:p>
            <a:pPr>
              <a:lnSpc>
                <a:spcPct val="150000"/>
              </a:lnSpc>
            </a:pPr>
            <a:r>
              <a:rPr lang="en-US" dirty="0"/>
              <a:t>Multiple choice</a:t>
            </a:r>
          </a:p>
          <a:p>
            <a:pPr>
              <a:lnSpc>
                <a:spcPct val="150000"/>
              </a:lnSpc>
            </a:pPr>
            <a:r>
              <a:rPr lang="en-US" dirty="0"/>
              <a:t>Discussion forums for points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7</a:t>
            </a:fld>
            <a:endParaRPr lang="en-US" dirty="0"/>
          </a:p>
        </p:txBody>
      </p:sp>
      <p:pic>
        <p:nvPicPr>
          <p:cNvPr id="1026" name="Picture 2" descr="C:\Users\Janet\AppData\Local\Microsoft\Windows\INetCache\IE\GFMEUCHL\how-to-draw-flames-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290" y="3834592"/>
            <a:ext cx="1880408" cy="188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5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35" y="1926761"/>
            <a:ext cx="3583461" cy="161199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Ideal Assessment Methods in Online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6572" y="1043622"/>
            <a:ext cx="7304313" cy="46708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There’s a substantial amount of research devoted to determining the best approach to assess online learning (namely authentic, engaging, and involved activities with sound philosophical and pedagogical links).  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should be the </a:t>
            </a:r>
            <a:r>
              <a:rPr lang="en-US" b="1" dirty="0"/>
              <a:t>current focus</a:t>
            </a:r>
            <a:r>
              <a:rPr lang="en-US" dirty="0"/>
              <a:t>?</a:t>
            </a:r>
          </a:p>
          <a:p>
            <a:pPr marL="1143000" lvl="1" indent="-457200">
              <a:buFont typeface="Wingdings" pitchFamily="2" charset="2"/>
              <a:buChar char="§"/>
            </a:pPr>
            <a:r>
              <a:rPr lang="en-US" dirty="0"/>
              <a:t>What’s the </a:t>
            </a:r>
            <a:r>
              <a:rPr lang="en-US" b="1" dirty="0"/>
              <a:t>absolute</a:t>
            </a:r>
            <a:r>
              <a:rPr lang="en-US" dirty="0"/>
              <a:t> best?</a:t>
            </a:r>
          </a:p>
          <a:p>
            <a:pPr marL="1143000" lvl="1" indent="-457200">
              <a:buFont typeface="Wingdings" pitchFamily="2" charset="2"/>
              <a:buChar char="§"/>
            </a:pPr>
            <a:r>
              <a:rPr lang="en-US" dirty="0"/>
              <a:t>What’s the best for </a:t>
            </a:r>
            <a:r>
              <a:rPr lang="en-US" b="1" dirty="0"/>
              <a:t>right now</a:t>
            </a:r>
            <a:r>
              <a:rPr lang="en-US" dirty="0"/>
              <a:t>?</a:t>
            </a:r>
          </a:p>
          <a:p>
            <a:pPr marL="1143000" lvl="1" indent="-457200">
              <a:buFont typeface="Wingdings" pitchFamily="2" charset="2"/>
              <a:buChar char="§"/>
            </a:pPr>
            <a:r>
              <a:rPr lang="en-US" dirty="0"/>
              <a:t>A </a:t>
            </a:r>
            <a:r>
              <a:rPr lang="en-US" b="1" dirty="0"/>
              <a:t>mix</a:t>
            </a:r>
            <a:r>
              <a:rPr lang="en-US" dirty="0"/>
              <a:t> of both?</a:t>
            </a:r>
          </a:p>
          <a:p>
            <a:pPr marL="1143000" lvl="1" indent="-457200">
              <a:buFont typeface="Wingdings" pitchFamily="2" charset="2"/>
              <a:buChar char="§"/>
            </a:pPr>
            <a:r>
              <a:rPr lang="en-US" dirty="0"/>
              <a:t>What will </a:t>
            </a:r>
            <a:r>
              <a:rPr lang="en-US" b="1" dirty="0"/>
              <a:t>serve students </a:t>
            </a:r>
            <a:r>
              <a:rPr lang="en-US" dirty="0"/>
              <a:t>the best?</a:t>
            </a:r>
          </a:p>
          <a:p>
            <a:pPr marL="1143000" lvl="1" indent="-457200">
              <a:buFont typeface="Wingdings" pitchFamily="2" charset="2"/>
              <a:buChar char="§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can we </a:t>
            </a:r>
            <a:r>
              <a:rPr lang="en-US" b="1" dirty="0"/>
              <a:t>realistically accomplish </a:t>
            </a:r>
            <a:r>
              <a:rPr lang="en-US" dirty="0"/>
              <a:t>it?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7C91B6-20A9-8B41-B2D5-67E553437A48}"/>
              </a:ext>
            </a:extLst>
          </p:cNvPr>
          <p:cNvSpPr txBox="1"/>
          <p:nvPr/>
        </p:nvSpPr>
        <p:spPr>
          <a:xfrm>
            <a:off x="5596139" y="5987143"/>
            <a:ext cx="4550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https://www.insidehighered.com/digital-learning/article/2018/10/31/qa-strategies-better-assessments-online-learning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3D336-C8CE-4423-82B4-1579F24CE0BD}"/>
              </a:ext>
            </a:extLst>
          </p:cNvPr>
          <p:cNvSpPr txBox="1"/>
          <p:nvPr/>
        </p:nvSpPr>
        <p:spPr>
          <a:xfrm>
            <a:off x="247135" y="3928533"/>
            <a:ext cx="37491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https://www.insidehighered.com/digital-learning/article/2018/10/31/qa-strategies-better-assessments-online-learning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7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35" y="1335091"/>
            <a:ext cx="3583461" cy="3434133"/>
          </a:xfrm>
        </p:spPr>
        <p:txBody>
          <a:bodyPr>
            <a:normAutofit/>
          </a:bodyPr>
          <a:lstStyle/>
          <a:p>
            <a:r>
              <a:rPr lang="en-US" b="1" dirty="0"/>
              <a:t>Align interventions and messaging to prevent misconduct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1694" y="1"/>
            <a:ext cx="4322684" cy="6699716"/>
          </a:xfrm>
        </p:spPr>
        <p:txBody>
          <a:bodyPr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400" dirty="0"/>
              <a:t>Be intrusive, be available</a:t>
            </a:r>
          </a:p>
          <a:p>
            <a:pPr lvl="0">
              <a:spcAft>
                <a:spcPts val="1200"/>
              </a:spcAft>
            </a:pPr>
            <a:r>
              <a:rPr lang="en-US" sz="2400" dirty="0"/>
              <a:t>Explain appropriate citations/references, notetaking, paraphrasing</a:t>
            </a:r>
          </a:p>
          <a:p>
            <a:pPr lvl="0">
              <a:spcAft>
                <a:spcPts val="1200"/>
              </a:spcAft>
            </a:pPr>
            <a:r>
              <a:rPr lang="en-US" sz="2400" dirty="0"/>
              <a:t>Have student email you about academic integrity(see resources)</a:t>
            </a:r>
          </a:p>
          <a:p>
            <a:pPr lvl="0">
              <a:spcAft>
                <a:spcPts val="1200"/>
              </a:spcAft>
            </a:pPr>
            <a:r>
              <a:rPr lang="en-US" sz="2400" dirty="0"/>
              <a:t>Consider difficulties for students (access to materials, time, etc)</a:t>
            </a:r>
          </a:p>
          <a:p>
            <a:pPr lvl="0">
              <a:spcAft>
                <a:spcPts val="1200"/>
              </a:spcAft>
            </a:pPr>
            <a:r>
              <a:rPr lang="en-US" sz="2400" dirty="0"/>
              <a:t>Create assessments at the highest Blooms taxonomy levels  - SLOs</a:t>
            </a:r>
          </a:p>
          <a:p>
            <a:pPr lvl="0">
              <a:spcAft>
                <a:spcPts val="1200"/>
              </a:spcAft>
            </a:pPr>
            <a:r>
              <a:rPr lang="en-US" sz="2400" dirty="0"/>
              <a:t>Construct rubrics to provide points for good academic behavior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 descr="Screen Clipp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294" y="3099753"/>
            <a:ext cx="4011706" cy="3621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Janet\AppData\Local\Microsoft\Windows\INetCache\IE\8TXQ9GFB\Smart-Goals-1024x683[1]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378" y="1"/>
            <a:ext cx="2900045" cy="193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85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ASCCC colors">
      <a:dk1>
        <a:srgbClr val="E02826"/>
      </a:dk1>
      <a:lt1>
        <a:srgbClr val="FFFFFF"/>
      </a:lt1>
      <a:dk2>
        <a:srgbClr val="513628"/>
      </a:dk2>
      <a:lt2>
        <a:srgbClr val="E7E6E6"/>
      </a:lt2>
      <a:accent1>
        <a:srgbClr val="E02826"/>
      </a:accent1>
      <a:accent2>
        <a:srgbClr val="93011D"/>
      </a:accent2>
      <a:accent3>
        <a:srgbClr val="FAA01E"/>
      </a:accent3>
      <a:accent4>
        <a:srgbClr val="888888"/>
      </a:accent4>
      <a:accent5>
        <a:srgbClr val="005691"/>
      </a:accent5>
      <a:accent6>
        <a:srgbClr val="00A593"/>
      </a:accent6>
      <a:hlink>
        <a:srgbClr val="5C3628"/>
      </a:hlink>
      <a:folHlink>
        <a:srgbClr val="5C3628"/>
      </a:folHlink>
    </a:clrScheme>
    <a:fontScheme name="ASCCC Fonts">
      <a:majorFont>
        <a:latin typeface="Palatino Linotyp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ppt template 2019 Colors.potx" id="{709733E0-98AB-B742-A901-A5ADFEE70B17}" vid="{2B555066-8715-5444-816F-F32952213B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1218</Words>
  <Application>Microsoft Office PowerPoint</Application>
  <PresentationFormat>Widescreen</PresentationFormat>
  <Paragraphs>145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Gill Sans</vt:lpstr>
      <vt:lpstr>Gill Sans MT</vt:lpstr>
      <vt:lpstr>Gill Sans Ultra Bold</vt:lpstr>
      <vt:lpstr>Palatino</vt:lpstr>
      <vt:lpstr>Palatino Linotype</vt:lpstr>
      <vt:lpstr>Wingdings</vt:lpstr>
      <vt:lpstr>Office Theme</vt:lpstr>
      <vt:lpstr> Assessment Integrity in a COVID-19 Teaching Environment v2</vt:lpstr>
      <vt:lpstr>Assessment Integrity in a COVID-19 Teaching Environment</vt:lpstr>
      <vt:lpstr>Help us facilitate an open conversation</vt:lpstr>
      <vt:lpstr>Definition and reminder</vt:lpstr>
      <vt:lpstr>Why do you think misconduct occurs?</vt:lpstr>
      <vt:lpstr>PowerPoint Presentation</vt:lpstr>
      <vt:lpstr>What are some Hot Spots  for Academic Dishonesty?</vt:lpstr>
      <vt:lpstr>Ideal Assessment Methods in Online Courses</vt:lpstr>
      <vt:lpstr>Align interventions and messaging to prevent misconduct</vt:lpstr>
      <vt:lpstr>Some Issues and Solutions Shared by Colleagues</vt:lpstr>
      <vt:lpstr>Some Solutions Shared by Colleagues</vt:lpstr>
      <vt:lpstr>Input from an Experienced Online Faculty </vt:lpstr>
      <vt:lpstr>IDEAS for Group Integrity  </vt:lpstr>
      <vt:lpstr>Ongoing concerns</vt:lpstr>
      <vt:lpstr>Now your turn</vt:lpstr>
      <vt:lpstr>Resources</vt:lpstr>
      <vt:lpstr>Resources and further input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Assessment Integrity in a COVID-19 Teaching Environment v2</dc:title>
  <dc:creator>Janet Fulks</dc:creator>
  <cp:lastModifiedBy>Janet Fulks</cp:lastModifiedBy>
  <cp:revision>6</cp:revision>
  <dcterms:created xsi:type="dcterms:W3CDTF">2020-04-14T18:55:25Z</dcterms:created>
  <dcterms:modified xsi:type="dcterms:W3CDTF">2020-04-21T15:34:11Z</dcterms:modified>
</cp:coreProperties>
</file>