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72" r:id="rId2"/>
    <p:sldId id="257" r:id="rId3"/>
    <p:sldId id="256" r:id="rId4"/>
    <p:sldId id="373" r:id="rId5"/>
    <p:sldId id="258" r:id="rId6"/>
    <p:sldId id="292" r:id="rId7"/>
    <p:sldId id="300" r:id="rId8"/>
    <p:sldId id="301" r:id="rId9"/>
    <p:sldId id="303" r:id="rId10"/>
    <p:sldId id="263" r:id="rId11"/>
    <p:sldId id="290" r:id="rId12"/>
    <p:sldId id="379" r:id="rId13"/>
    <p:sldId id="380" r:id="rId14"/>
    <p:sldId id="381" r:id="rId15"/>
    <p:sldId id="382" r:id="rId16"/>
    <p:sldId id="383" r:id="rId17"/>
    <p:sldId id="384" r:id="rId18"/>
    <p:sldId id="304" r:id="rId19"/>
    <p:sldId id="375" r:id="rId20"/>
    <p:sldId id="378" r:id="rId21"/>
    <p:sldId id="376" r:id="rId22"/>
    <p:sldId id="305" r:id="rId23"/>
    <p:sldId id="355" r:id="rId24"/>
    <p:sldId id="363" r:id="rId25"/>
    <p:sldId id="364" r:id="rId26"/>
    <p:sldId id="362" r:id="rId27"/>
    <p:sldId id="365" r:id="rId28"/>
    <p:sldId id="377" r:id="rId29"/>
    <p:sldId id="272" r:id="rId30"/>
    <p:sldId id="279" r:id="rId31"/>
    <p:sldId id="280" r:id="rId32"/>
    <p:sldId id="278" r:id="rId33"/>
    <p:sldId id="274" r:id="rId34"/>
    <p:sldId id="275" r:id="rId35"/>
    <p:sldId id="277" r:id="rId36"/>
    <p:sldId id="276" r:id="rId37"/>
    <p:sldId id="366" r:id="rId38"/>
    <p:sldId id="367" r:id="rId39"/>
    <p:sldId id="259" r:id="rId40"/>
    <p:sldId id="260" r:id="rId41"/>
    <p:sldId id="261" r:id="rId42"/>
    <p:sldId id="262" r:id="rId43"/>
    <p:sldId id="368" r:id="rId44"/>
    <p:sldId id="293" r:id="rId45"/>
    <p:sldId id="299" r:id="rId46"/>
    <p:sldId id="369" r:id="rId47"/>
    <p:sldId id="298" r:id="rId48"/>
    <p:sldId id="374" r:id="rId49"/>
    <p:sldId id="37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73" d="100"/>
          <a:sy n="73" d="100"/>
        </p:scale>
        <p:origin x="444" y="-264"/>
      </p:cViewPr>
      <p:guideLst/>
    </p:cSldViewPr>
  </p:slideViewPr>
  <p:notesTextViewPr>
    <p:cViewPr>
      <p:scale>
        <a:sx n="1" d="1"/>
        <a:sy n="1" d="1"/>
      </p:scale>
      <p:origin x="0" y="0"/>
    </p:cViewPr>
  </p:notesTextViewPr>
  <p:sorterViewPr>
    <p:cViewPr>
      <p:scale>
        <a:sx n="100" d="100"/>
        <a:sy n="100" d="100"/>
      </p:scale>
      <p:origin x="0" y="-6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4.xml.rels><?xml version="1.0" encoding="UTF-8" standalone="yes"?>
<Relationships xmlns="http://schemas.openxmlformats.org/package/2006/relationships"><Relationship Id="rId3" Type="http://schemas.openxmlformats.org/officeDocument/2006/relationships/hyperlink" Target="https://healthimpact.org/covid-19-resource-center/" TargetMode="External"/><Relationship Id="rId2" Type="http://schemas.openxmlformats.org/officeDocument/2006/relationships/hyperlink" Target="https://www.californiasimulationalliance.org/scenarios-and-tools/" TargetMode="External"/><Relationship Id="rId1" Type="http://schemas.openxmlformats.org/officeDocument/2006/relationships/hyperlink" Target="https://ca-hwi.org/educators/simulation/"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healthimpact.org/covid-19-resource-center/" TargetMode="External"/><Relationship Id="rId7" Type="http://schemas.openxmlformats.org/officeDocument/2006/relationships/image" Target="../media/image25.svg"/><Relationship Id="rId2" Type="http://schemas.openxmlformats.org/officeDocument/2006/relationships/hyperlink" Target="https://www.californiasimulationalliance.org/scenarios-and-tools/" TargetMode="External"/><Relationship Id="rId1" Type="http://schemas.openxmlformats.org/officeDocument/2006/relationships/hyperlink" Target="https://ca-hwi.org/educators/simulation/" TargetMode="Externa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hyperlink" Target="https://healthimpact.org/covid-19-resource-center/" TargetMode="External"/><Relationship Id="rId2" Type="http://schemas.openxmlformats.org/officeDocument/2006/relationships/hyperlink" Target="https://www.californiasimulationalliance.org/scenarios-and-tools/" TargetMode="External"/><Relationship Id="rId1" Type="http://schemas.openxmlformats.org/officeDocument/2006/relationships/hyperlink" Target="https://ca-hwi.org/educators/simulation/"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ca-hwi.org/educators/simulation/" TargetMode="External"/><Relationship Id="rId7" Type="http://schemas.openxmlformats.org/officeDocument/2006/relationships/hyperlink" Target="https://healthimpact.org/covid-19-resource-center/" TargetMode="External"/><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hyperlink" Target="https://www.californiasimulationalliance.org/scenarios-and-tools/" TargetMode="External"/><Relationship Id="rId5" Type="http://schemas.openxmlformats.org/officeDocument/2006/relationships/image" Target="../media/image25.sv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915F9-A808-49B1-BD10-E277CEB263F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ADE850-2B36-4C4D-AFF8-54228D7BF9D6}">
      <dgm:prSet/>
      <dgm:spPr/>
      <dgm:t>
        <a:bodyPr/>
        <a:lstStyle/>
        <a:p>
          <a:r>
            <a:rPr lang="en-US"/>
            <a:t>Community of Practice monthly Zoom calls</a:t>
          </a:r>
        </a:p>
      </dgm:t>
    </dgm:pt>
    <dgm:pt modelId="{C61A3C83-7D1D-4E8B-B4A0-8E104965BA70}" type="parTrans" cxnId="{252FC3C8-7CBD-41CC-B4BD-58ED8177F1CB}">
      <dgm:prSet/>
      <dgm:spPr/>
      <dgm:t>
        <a:bodyPr/>
        <a:lstStyle/>
        <a:p>
          <a:endParaRPr lang="en-US"/>
        </a:p>
      </dgm:t>
    </dgm:pt>
    <dgm:pt modelId="{101A4FB7-AA3C-455B-B8D2-0C09AFC1E0D6}" type="sibTrans" cxnId="{252FC3C8-7CBD-41CC-B4BD-58ED8177F1CB}">
      <dgm:prSet/>
      <dgm:spPr/>
      <dgm:t>
        <a:bodyPr/>
        <a:lstStyle/>
        <a:p>
          <a:endParaRPr lang="en-US"/>
        </a:p>
      </dgm:t>
    </dgm:pt>
    <dgm:pt modelId="{97056C98-9ACF-4F71-A9C4-24F437C4A9FA}">
      <dgm:prSet/>
      <dgm:spPr/>
      <dgm:t>
        <a:bodyPr/>
        <a:lstStyle/>
        <a:p>
          <a:r>
            <a:rPr lang="en-US"/>
            <a:t>Led by the Regional Directors of Employer Engagement in Advanced Manufacturing</a:t>
          </a:r>
        </a:p>
      </dgm:t>
    </dgm:pt>
    <dgm:pt modelId="{E0ACF424-DC92-40B8-AA20-2B26D6FD6FE0}" type="parTrans" cxnId="{D2C390D1-7CB0-456E-9CDB-536A8010E545}">
      <dgm:prSet/>
      <dgm:spPr/>
      <dgm:t>
        <a:bodyPr/>
        <a:lstStyle/>
        <a:p>
          <a:endParaRPr lang="en-US"/>
        </a:p>
      </dgm:t>
    </dgm:pt>
    <dgm:pt modelId="{BBC6739F-5AF6-4375-9D13-E1EB717E49D4}" type="sibTrans" cxnId="{D2C390D1-7CB0-456E-9CDB-536A8010E545}">
      <dgm:prSet/>
      <dgm:spPr/>
      <dgm:t>
        <a:bodyPr/>
        <a:lstStyle/>
        <a:p>
          <a:endParaRPr lang="en-US"/>
        </a:p>
      </dgm:t>
    </dgm:pt>
    <dgm:pt modelId="{F8352FE8-A1FE-46FC-8A53-8334D827DAFA}">
      <dgm:prSet/>
      <dgm:spPr/>
      <dgm:t>
        <a:bodyPr/>
        <a:lstStyle/>
        <a:p>
          <a:r>
            <a:rPr lang="en-US"/>
            <a:t>Open to both Community College and K-12 Faculty</a:t>
          </a:r>
        </a:p>
      </dgm:t>
    </dgm:pt>
    <dgm:pt modelId="{780DFC73-F231-40EB-BEDC-D093261826F2}" type="parTrans" cxnId="{EAFA8AE9-F208-448C-A0B4-4EF553759A3C}">
      <dgm:prSet/>
      <dgm:spPr/>
      <dgm:t>
        <a:bodyPr/>
        <a:lstStyle/>
        <a:p>
          <a:endParaRPr lang="en-US"/>
        </a:p>
      </dgm:t>
    </dgm:pt>
    <dgm:pt modelId="{0B625504-A0F5-4A68-8FBE-9EA9A8A21856}" type="sibTrans" cxnId="{EAFA8AE9-F208-448C-A0B4-4EF553759A3C}">
      <dgm:prSet/>
      <dgm:spPr/>
      <dgm:t>
        <a:bodyPr/>
        <a:lstStyle/>
        <a:p>
          <a:endParaRPr lang="en-US"/>
        </a:p>
      </dgm:t>
    </dgm:pt>
    <dgm:pt modelId="{2E2EA907-0360-4EBA-9A77-8CE8E8B6F360}">
      <dgm:prSet/>
      <dgm:spPr/>
      <dgm:t>
        <a:bodyPr/>
        <a:lstStyle/>
        <a:p>
          <a:r>
            <a:rPr lang="en-US"/>
            <a:t>Sharing Best Practices for Curriculum Delivery</a:t>
          </a:r>
        </a:p>
      </dgm:t>
    </dgm:pt>
    <dgm:pt modelId="{19EE3FEB-B464-4954-9A78-2E9A9B31686B}" type="parTrans" cxnId="{BC4820E4-8477-4852-89DE-1BAD78A5E6A6}">
      <dgm:prSet/>
      <dgm:spPr/>
      <dgm:t>
        <a:bodyPr/>
        <a:lstStyle/>
        <a:p>
          <a:endParaRPr lang="en-US"/>
        </a:p>
      </dgm:t>
    </dgm:pt>
    <dgm:pt modelId="{C81094F5-830D-42A5-A549-D240DDB3027C}" type="sibTrans" cxnId="{BC4820E4-8477-4852-89DE-1BAD78A5E6A6}">
      <dgm:prSet/>
      <dgm:spPr/>
      <dgm:t>
        <a:bodyPr/>
        <a:lstStyle/>
        <a:p>
          <a:endParaRPr lang="en-US"/>
        </a:p>
      </dgm:t>
    </dgm:pt>
    <dgm:pt modelId="{939059A1-1A97-4728-A35C-C4A9A3079F23}" type="pres">
      <dgm:prSet presAssocID="{AD0915F9-A808-49B1-BD10-E277CEB263FB}" presName="linear" presStyleCnt="0">
        <dgm:presLayoutVars>
          <dgm:animLvl val="lvl"/>
          <dgm:resizeHandles val="exact"/>
        </dgm:presLayoutVars>
      </dgm:prSet>
      <dgm:spPr/>
    </dgm:pt>
    <dgm:pt modelId="{13B1293B-AE64-4189-90B1-ACFF8E07DF4D}" type="pres">
      <dgm:prSet presAssocID="{08ADE850-2B36-4C4D-AFF8-54228D7BF9D6}" presName="parentText" presStyleLbl="node1" presStyleIdx="0" presStyleCnt="4">
        <dgm:presLayoutVars>
          <dgm:chMax val="0"/>
          <dgm:bulletEnabled val="1"/>
        </dgm:presLayoutVars>
      </dgm:prSet>
      <dgm:spPr/>
    </dgm:pt>
    <dgm:pt modelId="{28A7DBBE-E292-48C8-9CAF-75B67C80AF95}" type="pres">
      <dgm:prSet presAssocID="{101A4FB7-AA3C-455B-B8D2-0C09AFC1E0D6}" presName="spacer" presStyleCnt="0"/>
      <dgm:spPr/>
    </dgm:pt>
    <dgm:pt modelId="{65B184BE-8921-44DE-A7B3-97C942B10A62}" type="pres">
      <dgm:prSet presAssocID="{97056C98-9ACF-4F71-A9C4-24F437C4A9FA}" presName="parentText" presStyleLbl="node1" presStyleIdx="1" presStyleCnt="4">
        <dgm:presLayoutVars>
          <dgm:chMax val="0"/>
          <dgm:bulletEnabled val="1"/>
        </dgm:presLayoutVars>
      </dgm:prSet>
      <dgm:spPr/>
    </dgm:pt>
    <dgm:pt modelId="{6738C17A-9145-4E2D-8A73-262E0C0C3A20}" type="pres">
      <dgm:prSet presAssocID="{BBC6739F-5AF6-4375-9D13-E1EB717E49D4}" presName="spacer" presStyleCnt="0"/>
      <dgm:spPr/>
    </dgm:pt>
    <dgm:pt modelId="{5D81CFC8-C36E-4E82-BCCA-091C6E7A6133}" type="pres">
      <dgm:prSet presAssocID="{F8352FE8-A1FE-46FC-8A53-8334D827DAFA}" presName="parentText" presStyleLbl="node1" presStyleIdx="2" presStyleCnt="4">
        <dgm:presLayoutVars>
          <dgm:chMax val="0"/>
          <dgm:bulletEnabled val="1"/>
        </dgm:presLayoutVars>
      </dgm:prSet>
      <dgm:spPr/>
    </dgm:pt>
    <dgm:pt modelId="{186AFA4B-9BD0-4815-BB26-C245992F081B}" type="pres">
      <dgm:prSet presAssocID="{0B625504-A0F5-4A68-8FBE-9EA9A8A21856}" presName="spacer" presStyleCnt="0"/>
      <dgm:spPr/>
    </dgm:pt>
    <dgm:pt modelId="{230D8115-3C63-41B4-9568-B5714BAF94D5}" type="pres">
      <dgm:prSet presAssocID="{2E2EA907-0360-4EBA-9A77-8CE8E8B6F360}" presName="parentText" presStyleLbl="node1" presStyleIdx="3" presStyleCnt="4">
        <dgm:presLayoutVars>
          <dgm:chMax val="0"/>
          <dgm:bulletEnabled val="1"/>
        </dgm:presLayoutVars>
      </dgm:prSet>
      <dgm:spPr/>
    </dgm:pt>
  </dgm:ptLst>
  <dgm:cxnLst>
    <dgm:cxn modelId="{0A8DC102-F21E-4651-A1B8-B064EE14109C}" type="presOf" srcId="{97056C98-9ACF-4F71-A9C4-24F437C4A9FA}" destId="{65B184BE-8921-44DE-A7B3-97C942B10A62}" srcOrd="0" destOrd="0" presId="urn:microsoft.com/office/officeart/2005/8/layout/vList2"/>
    <dgm:cxn modelId="{9689FB26-59CC-4AD3-A268-6D56CBA3E0ED}" type="presOf" srcId="{2E2EA907-0360-4EBA-9A77-8CE8E8B6F360}" destId="{230D8115-3C63-41B4-9568-B5714BAF94D5}" srcOrd="0" destOrd="0" presId="urn:microsoft.com/office/officeart/2005/8/layout/vList2"/>
    <dgm:cxn modelId="{2B811044-1F84-4DD7-8C47-415C9F222F9C}" type="presOf" srcId="{08ADE850-2B36-4C4D-AFF8-54228D7BF9D6}" destId="{13B1293B-AE64-4189-90B1-ACFF8E07DF4D}" srcOrd="0" destOrd="0" presId="urn:microsoft.com/office/officeart/2005/8/layout/vList2"/>
    <dgm:cxn modelId="{BA81CD57-62AB-4D0F-8CDB-24123F061AFC}" type="presOf" srcId="{AD0915F9-A808-49B1-BD10-E277CEB263FB}" destId="{939059A1-1A97-4728-A35C-C4A9A3079F23}" srcOrd="0" destOrd="0" presId="urn:microsoft.com/office/officeart/2005/8/layout/vList2"/>
    <dgm:cxn modelId="{252FC3C8-7CBD-41CC-B4BD-58ED8177F1CB}" srcId="{AD0915F9-A808-49B1-BD10-E277CEB263FB}" destId="{08ADE850-2B36-4C4D-AFF8-54228D7BF9D6}" srcOrd="0" destOrd="0" parTransId="{C61A3C83-7D1D-4E8B-B4A0-8E104965BA70}" sibTransId="{101A4FB7-AA3C-455B-B8D2-0C09AFC1E0D6}"/>
    <dgm:cxn modelId="{D2C390D1-7CB0-456E-9CDB-536A8010E545}" srcId="{AD0915F9-A808-49B1-BD10-E277CEB263FB}" destId="{97056C98-9ACF-4F71-A9C4-24F437C4A9FA}" srcOrd="1" destOrd="0" parTransId="{E0ACF424-DC92-40B8-AA20-2B26D6FD6FE0}" sibTransId="{BBC6739F-5AF6-4375-9D13-E1EB717E49D4}"/>
    <dgm:cxn modelId="{5B9AB7E3-2AAC-4ACF-A817-CD5BD2A3A35C}" type="presOf" srcId="{F8352FE8-A1FE-46FC-8A53-8334D827DAFA}" destId="{5D81CFC8-C36E-4E82-BCCA-091C6E7A6133}" srcOrd="0" destOrd="0" presId="urn:microsoft.com/office/officeart/2005/8/layout/vList2"/>
    <dgm:cxn modelId="{BC4820E4-8477-4852-89DE-1BAD78A5E6A6}" srcId="{AD0915F9-A808-49B1-BD10-E277CEB263FB}" destId="{2E2EA907-0360-4EBA-9A77-8CE8E8B6F360}" srcOrd="3" destOrd="0" parTransId="{19EE3FEB-B464-4954-9A78-2E9A9B31686B}" sibTransId="{C81094F5-830D-42A5-A549-D240DDB3027C}"/>
    <dgm:cxn modelId="{EAFA8AE9-F208-448C-A0B4-4EF553759A3C}" srcId="{AD0915F9-A808-49B1-BD10-E277CEB263FB}" destId="{F8352FE8-A1FE-46FC-8A53-8334D827DAFA}" srcOrd="2" destOrd="0" parTransId="{780DFC73-F231-40EB-BEDC-D093261826F2}" sibTransId="{0B625504-A0F5-4A68-8FBE-9EA9A8A21856}"/>
    <dgm:cxn modelId="{021D023D-D01E-4FDD-B1AB-5E8CBAA09FB4}" type="presParOf" srcId="{939059A1-1A97-4728-A35C-C4A9A3079F23}" destId="{13B1293B-AE64-4189-90B1-ACFF8E07DF4D}" srcOrd="0" destOrd="0" presId="urn:microsoft.com/office/officeart/2005/8/layout/vList2"/>
    <dgm:cxn modelId="{B3B1698C-0972-44CB-AECE-5B50DFA7163F}" type="presParOf" srcId="{939059A1-1A97-4728-A35C-C4A9A3079F23}" destId="{28A7DBBE-E292-48C8-9CAF-75B67C80AF95}" srcOrd="1" destOrd="0" presId="urn:microsoft.com/office/officeart/2005/8/layout/vList2"/>
    <dgm:cxn modelId="{C620C8A9-1823-4919-AD73-A4509AFE37FC}" type="presParOf" srcId="{939059A1-1A97-4728-A35C-C4A9A3079F23}" destId="{65B184BE-8921-44DE-A7B3-97C942B10A62}" srcOrd="2" destOrd="0" presId="urn:microsoft.com/office/officeart/2005/8/layout/vList2"/>
    <dgm:cxn modelId="{9691D3C7-53E4-470E-96B4-5FE6948F2962}" type="presParOf" srcId="{939059A1-1A97-4728-A35C-C4A9A3079F23}" destId="{6738C17A-9145-4E2D-8A73-262E0C0C3A20}" srcOrd="3" destOrd="0" presId="urn:microsoft.com/office/officeart/2005/8/layout/vList2"/>
    <dgm:cxn modelId="{590E37CF-3347-4B2E-9A20-3E90A8C4CD95}" type="presParOf" srcId="{939059A1-1A97-4728-A35C-C4A9A3079F23}" destId="{5D81CFC8-C36E-4E82-BCCA-091C6E7A6133}" srcOrd="4" destOrd="0" presId="urn:microsoft.com/office/officeart/2005/8/layout/vList2"/>
    <dgm:cxn modelId="{DCE09525-5CC8-4CB3-AAE1-6DEE8BF92A7B}" type="presParOf" srcId="{939059A1-1A97-4728-A35C-C4A9A3079F23}" destId="{186AFA4B-9BD0-4815-BB26-C245992F081B}" srcOrd="5" destOrd="0" presId="urn:microsoft.com/office/officeart/2005/8/layout/vList2"/>
    <dgm:cxn modelId="{DD21556D-4D8C-44DB-A0D3-DF39646A1B9D}" type="presParOf" srcId="{939059A1-1A97-4728-A35C-C4A9A3079F23}" destId="{230D8115-3C63-41B4-9568-B5714BAF94D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B832A-D398-49F6-AE51-B5656E3F41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F4B0FF-9D36-46E2-A88C-2CD96D3C6EED}">
      <dgm:prSet custT="1"/>
      <dgm:spPr/>
      <dgm:t>
        <a:bodyPr/>
        <a:lstStyle/>
        <a:p>
          <a:r>
            <a:rPr lang="en-US" sz="1600" dirty="0">
              <a:solidFill>
                <a:schemeClr val="tx2"/>
              </a:solidFill>
            </a:rPr>
            <a:t>Governor’s Office grant to place student interns and faculty externs at DoD contractors to assist with advanced technology use and implementation</a:t>
          </a:r>
          <a:r>
            <a:rPr lang="en-US" sz="1600" dirty="0"/>
            <a:t>.</a:t>
          </a:r>
        </a:p>
      </dgm:t>
    </dgm:pt>
    <dgm:pt modelId="{3A9BE0F9-BCB1-4A76-9043-4D2568D42C8A}" type="parTrans" cxnId="{03A40AED-BDCF-4864-A6B0-8C7F9D820C7D}">
      <dgm:prSet/>
      <dgm:spPr/>
      <dgm:t>
        <a:bodyPr/>
        <a:lstStyle/>
        <a:p>
          <a:endParaRPr lang="en-US"/>
        </a:p>
      </dgm:t>
    </dgm:pt>
    <dgm:pt modelId="{CBB9AD1E-8FAC-4891-8192-86E32D65EA4F}" type="sibTrans" cxnId="{03A40AED-BDCF-4864-A6B0-8C7F9D820C7D}">
      <dgm:prSet/>
      <dgm:spPr/>
      <dgm:t>
        <a:bodyPr/>
        <a:lstStyle/>
        <a:p>
          <a:endParaRPr lang="en-US"/>
        </a:p>
      </dgm:t>
    </dgm:pt>
    <dgm:pt modelId="{99000354-BBC5-469F-93F6-F7F50E8C1299}">
      <dgm:prSet custT="1"/>
      <dgm:spPr/>
      <dgm:t>
        <a:bodyPr/>
        <a:lstStyle/>
        <a:p>
          <a:r>
            <a:rPr lang="en-US" sz="1600" dirty="0">
              <a:solidFill>
                <a:schemeClr val="tx2"/>
              </a:solidFill>
            </a:rPr>
            <a:t>Partnering with Business Sector</a:t>
          </a:r>
        </a:p>
      </dgm:t>
    </dgm:pt>
    <dgm:pt modelId="{9E184975-F626-4935-BBED-5E7DFB234253}" type="parTrans" cxnId="{49476B99-5160-4F1A-AC4F-33889E84D51D}">
      <dgm:prSet/>
      <dgm:spPr/>
      <dgm:t>
        <a:bodyPr/>
        <a:lstStyle/>
        <a:p>
          <a:endParaRPr lang="en-US"/>
        </a:p>
      </dgm:t>
    </dgm:pt>
    <dgm:pt modelId="{1D633C02-9375-425D-8317-F24984C3FB06}" type="sibTrans" cxnId="{49476B99-5160-4F1A-AC4F-33889E84D51D}">
      <dgm:prSet/>
      <dgm:spPr/>
      <dgm:t>
        <a:bodyPr/>
        <a:lstStyle/>
        <a:p>
          <a:endParaRPr lang="en-US"/>
        </a:p>
      </dgm:t>
    </dgm:pt>
    <dgm:pt modelId="{F0E2760F-EC74-4D94-90F9-E2898C362D9C}">
      <dgm:prSet custT="1"/>
      <dgm:spPr/>
      <dgm:t>
        <a:bodyPr/>
        <a:lstStyle/>
        <a:p>
          <a:r>
            <a:rPr lang="en-US" sz="1600" dirty="0">
              <a:solidFill>
                <a:schemeClr val="tx2"/>
              </a:solidFill>
            </a:rPr>
            <a:t>Issuing RFA to select ten colleges</a:t>
          </a:r>
        </a:p>
      </dgm:t>
    </dgm:pt>
    <dgm:pt modelId="{43C5CFDE-97CF-4973-A4FD-796B10A9BAE0}" type="parTrans" cxnId="{F9E76B70-8B50-4375-B140-DBDB0632ACDF}">
      <dgm:prSet/>
      <dgm:spPr/>
      <dgm:t>
        <a:bodyPr/>
        <a:lstStyle/>
        <a:p>
          <a:endParaRPr lang="en-US"/>
        </a:p>
      </dgm:t>
    </dgm:pt>
    <dgm:pt modelId="{A812B69B-C4A5-4EA2-86A4-0309B3180098}" type="sibTrans" cxnId="{F9E76B70-8B50-4375-B140-DBDB0632ACDF}">
      <dgm:prSet/>
      <dgm:spPr/>
      <dgm:t>
        <a:bodyPr/>
        <a:lstStyle/>
        <a:p>
          <a:endParaRPr lang="en-US"/>
        </a:p>
      </dgm:t>
    </dgm:pt>
    <dgm:pt modelId="{8642FF36-64CE-404F-8B17-F9F8B3FFA6C4}">
      <dgm:prSet custT="1"/>
      <dgm:spPr/>
      <dgm:t>
        <a:bodyPr/>
        <a:lstStyle/>
        <a:p>
          <a:r>
            <a:rPr lang="en-US" sz="1600" dirty="0">
              <a:solidFill>
                <a:schemeClr val="tx2"/>
              </a:solidFill>
            </a:rPr>
            <a:t>Providing $8,000 stipends to faculty coaches</a:t>
          </a:r>
        </a:p>
      </dgm:t>
    </dgm:pt>
    <dgm:pt modelId="{23D94C39-FA7C-499F-B101-CBA11DEF6A32}" type="parTrans" cxnId="{6F2A717A-3199-4886-85E9-98E5575BEE5F}">
      <dgm:prSet/>
      <dgm:spPr/>
      <dgm:t>
        <a:bodyPr/>
        <a:lstStyle/>
        <a:p>
          <a:endParaRPr lang="en-US"/>
        </a:p>
      </dgm:t>
    </dgm:pt>
    <dgm:pt modelId="{1FF59366-3917-4273-86C9-17EF07073776}" type="sibTrans" cxnId="{6F2A717A-3199-4886-85E9-98E5575BEE5F}">
      <dgm:prSet/>
      <dgm:spPr/>
      <dgm:t>
        <a:bodyPr/>
        <a:lstStyle/>
        <a:p>
          <a:endParaRPr lang="en-US"/>
        </a:p>
      </dgm:t>
    </dgm:pt>
    <dgm:pt modelId="{DAE57FB3-39BE-4946-8EA9-9A8256749D61}">
      <dgm:prSet custT="1"/>
      <dgm:spPr/>
      <dgm:t>
        <a:bodyPr/>
        <a:lstStyle/>
        <a:p>
          <a:r>
            <a:rPr lang="en-US" sz="1600" dirty="0">
              <a:solidFill>
                <a:schemeClr val="tx2"/>
              </a:solidFill>
            </a:rPr>
            <a:t>Providing training for faculty coaches</a:t>
          </a:r>
        </a:p>
      </dgm:t>
    </dgm:pt>
    <dgm:pt modelId="{21A54600-2944-4DB8-A176-2CCE3B443AA6}" type="parTrans" cxnId="{2ABFB8BC-373F-4C13-A994-99ED52799CA6}">
      <dgm:prSet/>
      <dgm:spPr/>
      <dgm:t>
        <a:bodyPr/>
        <a:lstStyle/>
        <a:p>
          <a:endParaRPr lang="en-US"/>
        </a:p>
      </dgm:t>
    </dgm:pt>
    <dgm:pt modelId="{88977225-23B4-4650-AD7E-F1005CAF5297}" type="sibTrans" cxnId="{2ABFB8BC-373F-4C13-A994-99ED52799CA6}">
      <dgm:prSet/>
      <dgm:spPr/>
      <dgm:t>
        <a:bodyPr/>
        <a:lstStyle/>
        <a:p>
          <a:endParaRPr lang="en-US"/>
        </a:p>
      </dgm:t>
    </dgm:pt>
    <dgm:pt modelId="{9E8A5827-F1B4-4E46-BB3B-5D246F293357}">
      <dgm:prSet custT="1"/>
      <dgm:spPr/>
      <dgm:t>
        <a:bodyPr/>
        <a:lstStyle/>
        <a:p>
          <a:r>
            <a:rPr lang="en-US" sz="1800" dirty="0">
              <a:solidFill>
                <a:schemeClr val="tx2"/>
              </a:solidFill>
            </a:rPr>
            <a:t>Community of Practice monthly Zoom calls</a:t>
          </a:r>
        </a:p>
      </dgm:t>
    </dgm:pt>
    <dgm:pt modelId="{CBA3810C-7CF1-4907-A78A-82F8F826A113}" type="parTrans" cxnId="{796FAECC-64AB-4B02-A946-86A3B2727EC8}">
      <dgm:prSet/>
      <dgm:spPr/>
      <dgm:t>
        <a:bodyPr/>
        <a:lstStyle/>
        <a:p>
          <a:endParaRPr lang="en-US"/>
        </a:p>
      </dgm:t>
    </dgm:pt>
    <dgm:pt modelId="{1FB87E9F-E2A4-4268-BB7A-CBEA2D844DCB}" type="sibTrans" cxnId="{796FAECC-64AB-4B02-A946-86A3B2727EC8}">
      <dgm:prSet/>
      <dgm:spPr/>
      <dgm:t>
        <a:bodyPr/>
        <a:lstStyle/>
        <a:p>
          <a:endParaRPr lang="en-US"/>
        </a:p>
      </dgm:t>
    </dgm:pt>
    <dgm:pt modelId="{943927EF-5B9F-4270-A613-0E8E639DE492}">
      <dgm:prSet custT="1"/>
      <dgm:spPr/>
      <dgm:t>
        <a:bodyPr/>
        <a:lstStyle/>
        <a:p>
          <a:r>
            <a:rPr lang="en-US" sz="1600" dirty="0">
              <a:solidFill>
                <a:schemeClr val="tx2"/>
              </a:solidFill>
            </a:rPr>
            <a:t>FCCC acts as employer of record </a:t>
          </a:r>
        </a:p>
      </dgm:t>
    </dgm:pt>
    <dgm:pt modelId="{DB0CE13B-C677-49D4-803B-78CACDECF0C7}" type="parTrans" cxnId="{D2DCE77D-3CBD-4018-9A45-586CCEA72550}">
      <dgm:prSet/>
      <dgm:spPr/>
      <dgm:t>
        <a:bodyPr/>
        <a:lstStyle/>
        <a:p>
          <a:endParaRPr lang="en-US"/>
        </a:p>
      </dgm:t>
    </dgm:pt>
    <dgm:pt modelId="{DE992854-E144-4445-B4A7-E3ED2A75E4BF}" type="sibTrans" cxnId="{D2DCE77D-3CBD-4018-9A45-586CCEA72550}">
      <dgm:prSet/>
      <dgm:spPr/>
      <dgm:t>
        <a:bodyPr/>
        <a:lstStyle/>
        <a:p>
          <a:endParaRPr lang="en-US"/>
        </a:p>
      </dgm:t>
    </dgm:pt>
    <dgm:pt modelId="{EA017078-20EA-484F-91E6-F7A66BA9D46D}" type="pres">
      <dgm:prSet presAssocID="{6C0B832A-D398-49F6-AE51-B5656E3F4115}" presName="linear" presStyleCnt="0">
        <dgm:presLayoutVars>
          <dgm:animLvl val="lvl"/>
          <dgm:resizeHandles val="exact"/>
        </dgm:presLayoutVars>
      </dgm:prSet>
      <dgm:spPr/>
    </dgm:pt>
    <dgm:pt modelId="{FFF3DB9A-BD3C-419D-980C-AE624A8F3965}" type="pres">
      <dgm:prSet presAssocID="{08F4B0FF-9D36-46E2-A88C-2CD96D3C6EED}" presName="parentText" presStyleLbl="node1" presStyleIdx="0" presStyleCnt="7" custScaleY="146696">
        <dgm:presLayoutVars>
          <dgm:chMax val="0"/>
          <dgm:bulletEnabled val="1"/>
        </dgm:presLayoutVars>
      </dgm:prSet>
      <dgm:spPr/>
    </dgm:pt>
    <dgm:pt modelId="{9FF98039-B2F3-4B09-B79D-B3065DF95A80}" type="pres">
      <dgm:prSet presAssocID="{CBB9AD1E-8FAC-4891-8192-86E32D65EA4F}" presName="spacer" presStyleCnt="0"/>
      <dgm:spPr/>
    </dgm:pt>
    <dgm:pt modelId="{2CB72653-E3F1-4095-800A-045BA4A6DE69}" type="pres">
      <dgm:prSet presAssocID="{99000354-BBC5-469F-93F6-F7F50E8C1299}" presName="parentText" presStyleLbl="node1" presStyleIdx="1" presStyleCnt="7">
        <dgm:presLayoutVars>
          <dgm:chMax val="0"/>
          <dgm:bulletEnabled val="1"/>
        </dgm:presLayoutVars>
      </dgm:prSet>
      <dgm:spPr/>
    </dgm:pt>
    <dgm:pt modelId="{BA8B01A2-7248-420C-8807-1344B89FC8EE}" type="pres">
      <dgm:prSet presAssocID="{1D633C02-9375-425D-8317-F24984C3FB06}" presName="spacer" presStyleCnt="0"/>
      <dgm:spPr/>
    </dgm:pt>
    <dgm:pt modelId="{C1DC99DD-97C6-4549-AF6C-AE7FF5835952}" type="pres">
      <dgm:prSet presAssocID="{F0E2760F-EC74-4D94-90F9-E2898C362D9C}" presName="parentText" presStyleLbl="node1" presStyleIdx="2" presStyleCnt="7">
        <dgm:presLayoutVars>
          <dgm:chMax val="0"/>
          <dgm:bulletEnabled val="1"/>
        </dgm:presLayoutVars>
      </dgm:prSet>
      <dgm:spPr/>
    </dgm:pt>
    <dgm:pt modelId="{8C87A81E-62D1-43C1-B9EE-F8B3E7D62024}" type="pres">
      <dgm:prSet presAssocID="{A812B69B-C4A5-4EA2-86A4-0309B3180098}" presName="spacer" presStyleCnt="0"/>
      <dgm:spPr/>
    </dgm:pt>
    <dgm:pt modelId="{B7DFD08E-6A01-4EC0-918E-43E3AEF82B1C}" type="pres">
      <dgm:prSet presAssocID="{8642FF36-64CE-404F-8B17-F9F8B3FFA6C4}" presName="parentText" presStyleLbl="node1" presStyleIdx="3" presStyleCnt="7">
        <dgm:presLayoutVars>
          <dgm:chMax val="0"/>
          <dgm:bulletEnabled val="1"/>
        </dgm:presLayoutVars>
      </dgm:prSet>
      <dgm:spPr/>
    </dgm:pt>
    <dgm:pt modelId="{F8417A99-8F0C-42DA-A623-DBC6756E9568}" type="pres">
      <dgm:prSet presAssocID="{1FF59366-3917-4273-86C9-17EF07073776}" presName="spacer" presStyleCnt="0"/>
      <dgm:spPr/>
    </dgm:pt>
    <dgm:pt modelId="{56F70796-CC9C-4A7B-9B38-C037511A8E7A}" type="pres">
      <dgm:prSet presAssocID="{DAE57FB3-39BE-4946-8EA9-9A8256749D61}" presName="parentText" presStyleLbl="node1" presStyleIdx="4" presStyleCnt="7">
        <dgm:presLayoutVars>
          <dgm:chMax val="0"/>
          <dgm:bulletEnabled val="1"/>
        </dgm:presLayoutVars>
      </dgm:prSet>
      <dgm:spPr/>
    </dgm:pt>
    <dgm:pt modelId="{DE8D1568-1C6B-46AC-95D7-835D25F2E378}" type="pres">
      <dgm:prSet presAssocID="{88977225-23B4-4650-AD7E-F1005CAF5297}" presName="spacer" presStyleCnt="0"/>
      <dgm:spPr/>
    </dgm:pt>
    <dgm:pt modelId="{492CE0A2-E9C9-4B10-9986-60B5F7642A63}" type="pres">
      <dgm:prSet presAssocID="{9E8A5827-F1B4-4E46-BB3B-5D246F293357}" presName="parentText" presStyleLbl="node1" presStyleIdx="5" presStyleCnt="7">
        <dgm:presLayoutVars>
          <dgm:chMax val="0"/>
          <dgm:bulletEnabled val="1"/>
        </dgm:presLayoutVars>
      </dgm:prSet>
      <dgm:spPr/>
    </dgm:pt>
    <dgm:pt modelId="{53CF86AB-F43C-4026-BAA2-CE58F01B87CD}" type="pres">
      <dgm:prSet presAssocID="{1FB87E9F-E2A4-4268-BB7A-CBEA2D844DCB}" presName="spacer" presStyleCnt="0"/>
      <dgm:spPr/>
    </dgm:pt>
    <dgm:pt modelId="{8F69BB77-9897-4C72-BC3E-2EAA0EC020F0}" type="pres">
      <dgm:prSet presAssocID="{943927EF-5B9F-4270-A613-0E8E639DE492}" presName="parentText" presStyleLbl="node1" presStyleIdx="6" presStyleCnt="7">
        <dgm:presLayoutVars>
          <dgm:chMax val="0"/>
          <dgm:bulletEnabled val="1"/>
        </dgm:presLayoutVars>
      </dgm:prSet>
      <dgm:spPr/>
    </dgm:pt>
  </dgm:ptLst>
  <dgm:cxnLst>
    <dgm:cxn modelId="{20760202-3C7B-42A5-BECE-93E424CF4805}" type="presOf" srcId="{F0E2760F-EC74-4D94-90F9-E2898C362D9C}" destId="{C1DC99DD-97C6-4549-AF6C-AE7FF5835952}" srcOrd="0" destOrd="0" presId="urn:microsoft.com/office/officeart/2005/8/layout/vList2"/>
    <dgm:cxn modelId="{AB5E230C-A6B1-4B56-A04C-A3A2C61B1CE0}" type="presOf" srcId="{943927EF-5B9F-4270-A613-0E8E639DE492}" destId="{8F69BB77-9897-4C72-BC3E-2EAA0EC020F0}" srcOrd="0" destOrd="0" presId="urn:microsoft.com/office/officeart/2005/8/layout/vList2"/>
    <dgm:cxn modelId="{193CAE1A-2150-45A7-8780-BF69CD07C185}" type="presOf" srcId="{08F4B0FF-9D36-46E2-A88C-2CD96D3C6EED}" destId="{FFF3DB9A-BD3C-419D-980C-AE624A8F3965}" srcOrd="0" destOrd="0" presId="urn:microsoft.com/office/officeart/2005/8/layout/vList2"/>
    <dgm:cxn modelId="{F5BE362F-7359-429A-A2BB-2F66BD1E5E9A}" type="presOf" srcId="{DAE57FB3-39BE-4946-8EA9-9A8256749D61}" destId="{56F70796-CC9C-4A7B-9B38-C037511A8E7A}" srcOrd="0" destOrd="0" presId="urn:microsoft.com/office/officeart/2005/8/layout/vList2"/>
    <dgm:cxn modelId="{F9E76B70-8B50-4375-B140-DBDB0632ACDF}" srcId="{6C0B832A-D398-49F6-AE51-B5656E3F4115}" destId="{F0E2760F-EC74-4D94-90F9-E2898C362D9C}" srcOrd="2" destOrd="0" parTransId="{43C5CFDE-97CF-4973-A4FD-796B10A9BAE0}" sibTransId="{A812B69B-C4A5-4EA2-86A4-0309B3180098}"/>
    <dgm:cxn modelId="{6F2A717A-3199-4886-85E9-98E5575BEE5F}" srcId="{6C0B832A-D398-49F6-AE51-B5656E3F4115}" destId="{8642FF36-64CE-404F-8B17-F9F8B3FFA6C4}" srcOrd="3" destOrd="0" parTransId="{23D94C39-FA7C-499F-B101-CBA11DEF6A32}" sibTransId="{1FF59366-3917-4273-86C9-17EF07073776}"/>
    <dgm:cxn modelId="{D2DCE77D-3CBD-4018-9A45-586CCEA72550}" srcId="{6C0B832A-D398-49F6-AE51-B5656E3F4115}" destId="{943927EF-5B9F-4270-A613-0E8E639DE492}" srcOrd="6" destOrd="0" parTransId="{DB0CE13B-C677-49D4-803B-78CACDECF0C7}" sibTransId="{DE992854-E144-4445-B4A7-E3ED2A75E4BF}"/>
    <dgm:cxn modelId="{F691587F-F08E-4B86-B8D6-3E400A5047C7}" type="presOf" srcId="{9E8A5827-F1B4-4E46-BB3B-5D246F293357}" destId="{492CE0A2-E9C9-4B10-9986-60B5F7642A63}" srcOrd="0" destOrd="0" presId="urn:microsoft.com/office/officeart/2005/8/layout/vList2"/>
    <dgm:cxn modelId="{49476B99-5160-4F1A-AC4F-33889E84D51D}" srcId="{6C0B832A-D398-49F6-AE51-B5656E3F4115}" destId="{99000354-BBC5-469F-93F6-F7F50E8C1299}" srcOrd="1" destOrd="0" parTransId="{9E184975-F626-4935-BBED-5E7DFB234253}" sibTransId="{1D633C02-9375-425D-8317-F24984C3FB06}"/>
    <dgm:cxn modelId="{2ABFB8BC-373F-4C13-A994-99ED52799CA6}" srcId="{6C0B832A-D398-49F6-AE51-B5656E3F4115}" destId="{DAE57FB3-39BE-4946-8EA9-9A8256749D61}" srcOrd="4" destOrd="0" parTransId="{21A54600-2944-4DB8-A176-2CCE3B443AA6}" sibTransId="{88977225-23B4-4650-AD7E-F1005CAF5297}"/>
    <dgm:cxn modelId="{796FAECC-64AB-4B02-A946-86A3B2727EC8}" srcId="{6C0B832A-D398-49F6-AE51-B5656E3F4115}" destId="{9E8A5827-F1B4-4E46-BB3B-5D246F293357}" srcOrd="5" destOrd="0" parTransId="{CBA3810C-7CF1-4907-A78A-82F8F826A113}" sibTransId="{1FB87E9F-E2A4-4268-BB7A-CBEA2D844DCB}"/>
    <dgm:cxn modelId="{059607E0-7E4C-4CFF-BA36-09122BB976AC}" type="presOf" srcId="{6C0B832A-D398-49F6-AE51-B5656E3F4115}" destId="{EA017078-20EA-484F-91E6-F7A66BA9D46D}" srcOrd="0" destOrd="0" presId="urn:microsoft.com/office/officeart/2005/8/layout/vList2"/>
    <dgm:cxn modelId="{FD7AA8EA-C457-4E8E-AAF6-F14A789A036A}" type="presOf" srcId="{99000354-BBC5-469F-93F6-F7F50E8C1299}" destId="{2CB72653-E3F1-4095-800A-045BA4A6DE69}" srcOrd="0" destOrd="0" presId="urn:microsoft.com/office/officeart/2005/8/layout/vList2"/>
    <dgm:cxn modelId="{03A40AED-BDCF-4864-A6B0-8C7F9D820C7D}" srcId="{6C0B832A-D398-49F6-AE51-B5656E3F4115}" destId="{08F4B0FF-9D36-46E2-A88C-2CD96D3C6EED}" srcOrd="0" destOrd="0" parTransId="{3A9BE0F9-BCB1-4A76-9043-4D2568D42C8A}" sibTransId="{CBB9AD1E-8FAC-4891-8192-86E32D65EA4F}"/>
    <dgm:cxn modelId="{C17AD3F4-0CD6-4A2E-BED6-F356842A24A7}" type="presOf" srcId="{8642FF36-64CE-404F-8B17-F9F8B3FFA6C4}" destId="{B7DFD08E-6A01-4EC0-918E-43E3AEF82B1C}" srcOrd="0" destOrd="0" presId="urn:microsoft.com/office/officeart/2005/8/layout/vList2"/>
    <dgm:cxn modelId="{4C276A66-C5F9-4F5D-81B5-01998D7A0043}" type="presParOf" srcId="{EA017078-20EA-484F-91E6-F7A66BA9D46D}" destId="{FFF3DB9A-BD3C-419D-980C-AE624A8F3965}" srcOrd="0" destOrd="0" presId="urn:microsoft.com/office/officeart/2005/8/layout/vList2"/>
    <dgm:cxn modelId="{7098F2E9-A931-42F9-8368-6E2AAFAD595A}" type="presParOf" srcId="{EA017078-20EA-484F-91E6-F7A66BA9D46D}" destId="{9FF98039-B2F3-4B09-B79D-B3065DF95A80}" srcOrd="1" destOrd="0" presId="urn:microsoft.com/office/officeart/2005/8/layout/vList2"/>
    <dgm:cxn modelId="{C6D1D9C7-8173-4F8C-A559-A2E85467D306}" type="presParOf" srcId="{EA017078-20EA-484F-91E6-F7A66BA9D46D}" destId="{2CB72653-E3F1-4095-800A-045BA4A6DE69}" srcOrd="2" destOrd="0" presId="urn:microsoft.com/office/officeart/2005/8/layout/vList2"/>
    <dgm:cxn modelId="{FB42A34B-8B75-4DE9-A491-FC41DA770DE7}" type="presParOf" srcId="{EA017078-20EA-484F-91E6-F7A66BA9D46D}" destId="{BA8B01A2-7248-420C-8807-1344B89FC8EE}" srcOrd="3" destOrd="0" presId="urn:microsoft.com/office/officeart/2005/8/layout/vList2"/>
    <dgm:cxn modelId="{572FE7FF-AF7E-47C9-AF1F-8E1CAD6F5155}" type="presParOf" srcId="{EA017078-20EA-484F-91E6-F7A66BA9D46D}" destId="{C1DC99DD-97C6-4549-AF6C-AE7FF5835952}" srcOrd="4" destOrd="0" presId="urn:microsoft.com/office/officeart/2005/8/layout/vList2"/>
    <dgm:cxn modelId="{E7453D35-09F9-41E8-9D95-E0263966BD64}" type="presParOf" srcId="{EA017078-20EA-484F-91E6-F7A66BA9D46D}" destId="{8C87A81E-62D1-43C1-B9EE-F8B3E7D62024}" srcOrd="5" destOrd="0" presId="urn:microsoft.com/office/officeart/2005/8/layout/vList2"/>
    <dgm:cxn modelId="{074A0015-3E69-4AEA-A5A0-3AEA1B17F67C}" type="presParOf" srcId="{EA017078-20EA-484F-91E6-F7A66BA9D46D}" destId="{B7DFD08E-6A01-4EC0-918E-43E3AEF82B1C}" srcOrd="6" destOrd="0" presId="urn:microsoft.com/office/officeart/2005/8/layout/vList2"/>
    <dgm:cxn modelId="{E0C60FA3-A2EC-4512-A5D9-97FEEAA04B1B}" type="presParOf" srcId="{EA017078-20EA-484F-91E6-F7A66BA9D46D}" destId="{F8417A99-8F0C-42DA-A623-DBC6756E9568}" srcOrd="7" destOrd="0" presId="urn:microsoft.com/office/officeart/2005/8/layout/vList2"/>
    <dgm:cxn modelId="{D4F106EC-DAFF-42CA-967F-7D93D8554D88}" type="presParOf" srcId="{EA017078-20EA-484F-91E6-F7A66BA9D46D}" destId="{56F70796-CC9C-4A7B-9B38-C037511A8E7A}" srcOrd="8" destOrd="0" presId="urn:microsoft.com/office/officeart/2005/8/layout/vList2"/>
    <dgm:cxn modelId="{45F10C5B-052E-4012-A732-CE6EF201D72A}" type="presParOf" srcId="{EA017078-20EA-484F-91E6-F7A66BA9D46D}" destId="{DE8D1568-1C6B-46AC-95D7-835D25F2E378}" srcOrd="9" destOrd="0" presId="urn:microsoft.com/office/officeart/2005/8/layout/vList2"/>
    <dgm:cxn modelId="{2BC620CB-107E-49B5-96AC-66C4B42A2C8E}" type="presParOf" srcId="{EA017078-20EA-484F-91E6-F7A66BA9D46D}" destId="{492CE0A2-E9C9-4B10-9986-60B5F7642A63}" srcOrd="10" destOrd="0" presId="urn:microsoft.com/office/officeart/2005/8/layout/vList2"/>
    <dgm:cxn modelId="{DF2F2144-C95A-4387-8616-4C850FE68C2C}" type="presParOf" srcId="{EA017078-20EA-484F-91E6-F7A66BA9D46D}" destId="{53CF86AB-F43C-4026-BAA2-CE58F01B87CD}" srcOrd="11" destOrd="0" presId="urn:microsoft.com/office/officeart/2005/8/layout/vList2"/>
    <dgm:cxn modelId="{0B822357-EADD-4AEA-A445-9A0D3E9018BC}" type="presParOf" srcId="{EA017078-20EA-484F-91E6-F7A66BA9D46D}" destId="{8F69BB77-9897-4C72-BC3E-2EAA0EC020F0}"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428DA8-BE08-4654-8D56-29998CAD32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57E666-EE5F-430C-8624-653E95BFE222}">
      <dgm:prSet/>
      <dgm:spPr/>
      <dgm:t>
        <a:bodyPr/>
        <a:lstStyle/>
        <a:p>
          <a:r>
            <a:rPr lang="en-US" b="1" dirty="0">
              <a:solidFill>
                <a:schemeClr val="tx2"/>
              </a:solidFill>
            </a:rPr>
            <a:t>Central Repository of Online Curriculum and Testing Vendors</a:t>
          </a:r>
          <a:endParaRPr lang="en-US" dirty="0"/>
        </a:p>
      </dgm:t>
    </dgm:pt>
    <dgm:pt modelId="{175E1F87-563B-4385-A01E-BFD52E8C2BE7}" type="parTrans" cxnId="{724C9BFB-1E78-42F0-8CB3-B5403D9724F1}">
      <dgm:prSet/>
      <dgm:spPr/>
      <dgm:t>
        <a:bodyPr/>
        <a:lstStyle/>
        <a:p>
          <a:endParaRPr lang="en-US"/>
        </a:p>
      </dgm:t>
    </dgm:pt>
    <dgm:pt modelId="{B7481EEF-980B-40D9-BD3A-5DD0ADAC9093}" type="sibTrans" cxnId="{724C9BFB-1E78-42F0-8CB3-B5403D9724F1}">
      <dgm:prSet/>
      <dgm:spPr/>
      <dgm:t>
        <a:bodyPr/>
        <a:lstStyle/>
        <a:p>
          <a:endParaRPr lang="en-US"/>
        </a:p>
      </dgm:t>
    </dgm:pt>
    <dgm:pt modelId="{672E93C9-3E2B-4E0E-980B-B51A5858E45F}">
      <dgm:prSet custT="1"/>
      <dgm:spPr/>
      <dgm:t>
        <a:bodyPr/>
        <a:lstStyle/>
        <a:p>
          <a:r>
            <a:rPr lang="en-US" sz="1400" b="1" dirty="0">
              <a:solidFill>
                <a:schemeClr val="tx2"/>
              </a:solidFill>
            </a:rPr>
            <a:t>Amatrol to </a:t>
          </a:r>
          <a:r>
            <a:rPr lang="en-US" sz="1400" b="1" dirty="0" err="1">
              <a:solidFill>
                <a:schemeClr val="tx2"/>
              </a:solidFill>
            </a:rPr>
            <a:t>Verisurf</a:t>
          </a:r>
          <a:endParaRPr lang="en-US" sz="1400" dirty="0">
            <a:solidFill>
              <a:schemeClr val="tx2"/>
            </a:solidFill>
          </a:endParaRPr>
        </a:p>
      </dgm:t>
    </dgm:pt>
    <dgm:pt modelId="{6EF7BE89-446C-41EF-8726-A5806AE7E983}" type="parTrans" cxnId="{A9E71837-62BF-47A6-B99C-9FE3C2C01AFA}">
      <dgm:prSet/>
      <dgm:spPr/>
      <dgm:t>
        <a:bodyPr/>
        <a:lstStyle/>
        <a:p>
          <a:endParaRPr lang="en-US"/>
        </a:p>
      </dgm:t>
    </dgm:pt>
    <dgm:pt modelId="{EF18706F-9F5D-4FEA-B885-6955B37AB6E2}" type="sibTrans" cxnId="{A9E71837-62BF-47A6-B99C-9FE3C2C01AFA}">
      <dgm:prSet/>
      <dgm:spPr/>
      <dgm:t>
        <a:bodyPr/>
        <a:lstStyle/>
        <a:p>
          <a:endParaRPr lang="en-US"/>
        </a:p>
      </dgm:t>
    </dgm:pt>
    <dgm:pt modelId="{40CAA422-C31E-4287-A127-43E3CCB4683B}">
      <dgm:prSet/>
      <dgm:spPr/>
      <dgm:t>
        <a:bodyPr/>
        <a:lstStyle/>
        <a:p>
          <a:r>
            <a:rPr lang="en-US" b="1" dirty="0">
              <a:solidFill>
                <a:schemeClr val="tx2"/>
              </a:solidFill>
            </a:rPr>
            <a:t>Chromebook Access to Programs</a:t>
          </a:r>
          <a:endParaRPr lang="en-US" dirty="0">
            <a:solidFill>
              <a:schemeClr val="tx2"/>
            </a:solidFill>
          </a:endParaRPr>
        </a:p>
      </dgm:t>
    </dgm:pt>
    <dgm:pt modelId="{1A11C8BE-0D11-4B7F-9142-7CF406841F24}" type="parTrans" cxnId="{1AE0C2BB-AAA1-4721-9907-CD58D7A75605}">
      <dgm:prSet/>
      <dgm:spPr/>
      <dgm:t>
        <a:bodyPr/>
        <a:lstStyle/>
        <a:p>
          <a:endParaRPr lang="en-US"/>
        </a:p>
      </dgm:t>
    </dgm:pt>
    <dgm:pt modelId="{5D92A499-46E3-4620-AB56-214B6A49DFE4}" type="sibTrans" cxnId="{1AE0C2BB-AAA1-4721-9907-CD58D7A75605}">
      <dgm:prSet/>
      <dgm:spPr/>
      <dgm:t>
        <a:bodyPr/>
        <a:lstStyle/>
        <a:p>
          <a:endParaRPr lang="en-US"/>
        </a:p>
      </dgm:t>
    </dgm:pt>
    <dgm:pt modelId="{DE227CFE-9E4F-440C-8D3D-10D7DA89601E}">
      <dgm:prSet custT="1"/>
      <dgm:spPr/>
      <dgm:t>
        <a:bodyPr/>
        <a:lstStyle/>
        <a:p>
          <a:r>
            <a:rPr lang="en-US" sz="1400" b="1" dirty="0">
              <a:solidFill>
                <a:schemeClr val="tx2"/>
              </a:solidFill>
            </a:rPr>
            <a:t>Labor Market Information</a:t>
          </a:r>
        </a:p>
      </dgm:t>
    </dgm:pt>
    <dgm:pt modelId="{F6A49395-2301-4EB2-9C8C-F920EF836084}" type="parTrans" cxnId="{1689C59A-1326-4D14-848F-6524D002011F}">
      <dgm:prSet/>
      <dgm:spPr/>
      <dgm:t>
        <a:bodyPr/>
        <a:lstStyle/>
        <a:p>
          <a:endParaRPr lang="en-US"/>
        </a:p>
      </dgm:t>
    </dgm:pt>
    <dgm:pt modelId="{8496D5F8-98F8-4C17-88E1-4756F8CE3985}" type="sibTrans" cxnId="{1689C59A-1326-4D14-848F-6524D002011F}">
      <dgm:prSet/>
      <dgm:spPr/>
      <dgm:t>
        <a:bodyPr/>
        <a:lstStyle/>
        <a:p>
          <a:endParaRPr lang="en-US"/>
        </a:p>
      </dgm:t>
    </dgm:pt>
    <dgm:pt modelId="{ED62435F-33E0-4BC0-8098-FA0233AED539}">
      <dgm:prSet custT="1"/>
      <dgm:spPr/>
      <dgm:t>
        <a:bodyPr/>
        <a:lstStyle/>
        <a:p>
          <a:r>
            <a:rPr lang="en-US" sz="1400" b="1" dirty="0">
              <a:solidFill>
                <a:schemeClr val="tx2"/>
              </a:solidFill>
            </a:rPr>
            <a:t>Industry Panel</a:t>
          </a:r>
        </a:p>
      </dgm:t>
    </dgm:pt>
    <dgm:pt modelId="{5070E68C-8817-44CE-ABFB-F59D2617AD30}" type="parTrans" cxnId="{2F5AEE28-A98C-4873-A78A-159644B1D227}">
      <dgm:prSet/>
      <dgm:spPr/>
      <dgm:t>
        <a:bodyPr/>
        <a:lstStyle/>
        <a:p>
          <a:endParaRPr lang="en-US"/>
        </a:p>
      </dgm:t>
    </dgm:pt>
    <dgm:pt modelId="{65A4A603-E41D-42E7-AF43-8CB16AE4115E}" type="sibTrans" cxnId="{2F5AEE28-A98C-4873-A78A-159644B1D227}">
      <dgm:prSet/>
      <dgm:spPr/>
      <dgm:t>
        <a:bodyPr/>
        <a:lstStyle/>
        <a:p>
          <a:endParaRPr lang="en-US"/>
        </a:p>
      </dgm:t>
    </dgm:pt>
    <dgm:pt modelId="{C27AAB99-F859-4B26-A2E8-703AE4913B87}">
      <dgm:prSet custT="1"/>
      <dgm:spPr/>
      <dgm:t>
        <a:bodyPr/>
        <a:lstStyle/>
        <a:p>
          <a:r>
            <a:rPr lang="en-US" sz="1400" b="1" dirty="0">
              <a:solidFill>
                <a:schemeClr val="tx2"/>
              </a:solidFill>
            </a:rPr>
            <a:t>Q and A Sessions</a:t>
          </a:r>
        </a:p>
      </dgm:t>
    </dgm:pt>
    <dgm:pt modelId="{56DB4AB8-4A73-4922-B931-6EBA8AC0418C}" type="parTrans" cxnId="{9B50272B-2E5F-4CBA-9680-0D72EE7392A0}">
      <dgm:prSet/>
      <dgm:spPr/>
      <dgm:t>
        <a:bodyPr/>
        <a:lstStyle/>
        <a:p>
          <a:endParaRPr lang="en-US"/>
        </a:p>
      </dgm:t>
    </dgm:pt>
    <dgm:pt modelId="{3643D37F-2904-4527-8ED8-768DF5F2DD5E}" type="sibTrans" cxnId="{9B50272B-2E5F-4CBA-9680-0D72EE7392A0}">
      <dgm:prSet/>
      <dgm:spPr/>
      <dgm:t>
        <a:bodyPr/>
        <a:lstStyle/>
        <a:p>
          <a:endParaRPr lang="en-US"/>
        </a:p>
      </dgm:t>
    </dgm:pt>
    <dgm:pt modelId="{A7B44B0F-0E7F-44C7-B5B3-486EC93187D2}">
      <dgm:prSet custT="1"/>
      <dgm:spPr/>
      <dgm:t>
        <a:bodyPr/>
        <a:lstStyle/>
        <a:p>
          <a:r>
            <a:rPr lang="en-US" sz="1400" b="1" dirty="0">
              <a:solidFill>
                <a:schemeClr val="tx2"/>
              </a:solidFill>
            </a:rPr>
            <a:t>Bay Area </a:t>
          </a:r>
          <a:r>
            <a:rPr lang="en-US" sz="1400" b="1" dirty="0" err="1">
              <a:solidFill>
                <a:schemeClr val="tx2"/>
              </a:solidFill>
            </a:rPr>
            <a:t>NetLab</a:t>
          </a:r>
          <a:endParaRPr lang="en-US" sz="1400" dirty="0">
            <a:solidFill>
              <a:schemeClr val="tx2"/>
            </a:solidFill>
          </a:endParaRPr>
        </a:p>
      </dgm:t>
    </dgm:pt>
    <dgm:pt modelId="{394828B5-DB35-4DCF-8A76-74D87BD822F4}" type="parTrans" cxnId="{D31B79D3-FB05-4F58-AE2A-D9DDF5175AD2}">
      <dgm:prSet/>
      <dgm:spPr/>
      <dgm:t>
        <a:bodyPr/>
        <a:lstStyle/>
        <a:p>
          <a:endParaRPr lang="en-US"/>
        </a:p>
      </dgm:t>
    </dgm:pt>
    <dgm:pt modelId="{9D648572-DD12-4A8E-8380-5163597114EF}" type="sibTrans" cxnId="{D31B79D3-FB05-4F58-AE2A-D9DDF5175AD2}">
      <dgm:prSet/>
      <dgm:spPr/>
      <dgm:t>
        <a:bodyPr/>
        <a:lstStyle/>
        <a:p>
          <a:endParaRPr lang="en-US"/>
        </a:p>
      </dgm:t>
    </dgm:pt>
    <dgm:pt modelId="{D6D178D6-A66E-4926-9213-B88B290545F1}">
      <dgm:prSet/>
      <dgm:spPr/>
      <dgm:t>
        <a:bodyPr/>
        <a:lstStyle/>
        <a:p>
          <a:r>
            <a:rPr lang="en-US" b="1" dirty="0">
              <a:solidFill>
                <a:schemeClr val="tx2"/>
              </a:solidFill>
            </a:rPr>
            <a:t>Statewide Industry Advisory</a:t>
          </a:r>
          <a:endParaRPr lang="en-US" dirty="0">
            <a:solidFill>
              <a:schemeClr val="tx2"/>
            </a:solidFill>
          </a:endParaRPr>
        </a:p>
      </dgm:t>
    </dgm:pt>
    <dgm:pt modelId="{F717EF2F-4BDB-4F3B-A7BD-CD98F913B352}" type="parTrans" cxnId="{28117608-B423-495A-9561-288A6BA635FC}">
      <dgm:prSet/>
      <dgm:spPr/>
      <dgm:t>
        <a:bodyPr/>
        <a:lstStyle/>
        <a:p>
          <a:endParaRPr lang="en-US"/>
        </a:p>
      </dgm:t>
    </dgm:pt>
    <dgm:pt modelId="{95FF66FB-5ED8-432F-AF07-B7E20348C689}" type="sibTrans" cxnId="{28117608-B423-495A-9561-288A6BA635FC}">
      <dgm:prSet/>
      <dgm:spPr/>
      <dgm:t>
        <a:bodyPr/>
        <a:lstStyle/>
        <a:p>
          <a:endParaRPr lang="en-US"/>
        </a:p>
      </dgm:t>
    </dgm:pt>
    <dgm:pt modelId="{FE2E2E6E-1DF4-41B3-8EF3-81765DBA43BE}">
      <dgm:prSet custT="1"/>
      <dgm:spPr/>
      <dgm:t>
        <a:bodyPr/>
        <a:lstStyle/>
        <a:p>
          <a:r>
            <a:rPr lang="en-US" sz="1400" b="1" dirty="0">
              <a:solidFill>
                <a:schemeClr val="tx2"/>
              </a:solidFill>
            </a:rPr>
            <a:t>Amazon Cloud Service</a:t>
          </a:r>
        </a:p>
      </dgm:t>
    </dgm:pt>
    <dgm:pt modelId="{31CD4D65-2A18-4892-B169-AAB3D0CDBD92}" type="parTrans" cxnId="{8B04B69B-D70B-41D2-A303-255D231AC728}">
      <dgm:prSet/>
      <dgm:spPr/>
      <dgm:t>
        <a:bodyPr/>
        <a:lstStyle/>
        <a:p>
          <a:endParaRPr lang="en-US"/>
        </a:p>
      </dgm:t>
    </dgm:pt>
    <dgm:pt modelId="{942BD2FF-8E87-4B4A-8D45-7446C2BEEBB9}" type="sibTrans" cxnId="{8B04B69B-D70B-41D2-A303-255D231AC728}">
      <dgm:prSet/>
      <dgm:spPr/>
      <dgm:t>
        <a:bodyPr/>
        <a:lstStyle/>
        <a:p>
          <a:endParaRPr lang="en-US"/>
        </a:p>
      </dgm:t>
    </dgm:pt>
    <dgm:pt modelId="{EE76DA7E-0FEB-4DE5-85E8-9B89197F9FBC}" type="pres">
      <dgm:prSet presAssocID="{2C428DA8-BE08-4654-8D56-29998CAD322C}" presName="linear" presStyleCnt="0">
        <dgm:presLayoutVars>
          <dgm:animLvl val="lvl"/>
          <dgm:resizeHandles val="exact"/>
        </dgm:presLayoutVars>
      </dgm:prSet>
      <dgm:spPr/>
    </dgm:pt>
    <dgm:pt modelId="{7F079E87-19F9-48E1-A40F-F8C50CABDD8F}" type="pres">
      <dgm:prSet presAssocID="{7957E666-EE5F-430C-8624-653E95BFE222}" presName="parentText" presStyleLbl="node1" presStyleIdx="0" presStyleCnt="3">
        <dgm:presLayoutVars>
          <dgm:chMax val="0"/>
          <dgm:bulletEnabled val="1"/>
        </dgm:presLayoutVars>
      </dgm:prSet>
      <dgm:spPr/>
    </dgm:pt>
    <dgm:pt modelId="{1DCF747E-9400-4DAF-8BCA-F7870CD8824D}" type="pres">
      <dgm:prSet presAssocID="{7957E666-EE5F-430C-8624-653E95BFE222}" presName="childText" presStyleLbl="revTx" presStyleIdx="0" presStyleCnt="3">
        <dgm:presLayoutVars>
          <dgm:bulletEnabled val="1"/>
        </dgm:presLayoutVars>
      </dgm:prSet>
      <dgm:spPr/>
    </dgm:pt>
    <dgm:pt modelId="{985863F5-3321-4C41-8106-2D347617D40A}" type="pres">
      <dgm:prSet presAssocID="{40CAA422-C31E-4287-A127-43E3CCB4683B}" presName="parentText" presStyleLbl="node1" presStyleIdx="1" presStyleCnt="3">
        <dgm:presLayoutVars>
          <dgm:chMax val="0"/>
          <dgm:bulletEnabled val="1"/>
        </dgm:presLayoutVars>
      </dgm:prSet>
      <dgm:spPr/>
    </dgm:pt>
    <dgm:pt modelId="{9A2824C5-A2DF-42CA-B8B4-2280DB88F841}" type="pres">
      <dgm:prSet presAssocID="{40CAA422-C31E-4287-A127-43E3CCB4683B}" presName="childText" presStyleLbl="revTx" presStyleIdx="1" presStyleCnt="3">
        <dgm:presLayoutVars>
          <dgm:bulletEnabled val="1"/>
        </dgm:presLayoutVars>
      </dgm:prSet>
      <dgm:spPr/>
    </dgm:pt>
    <dgm:pt modelId="{BDF63CE9-B60B-4D93-A4B0-9229B3935162}" type="pres">
      <dgm:prSet presAssocID="{D6D178D6-A66E-4926-9213-B88B290545F1}" presName="parentText" presStyleLbl="node1" presStyleIdx="2" presStyleCnt="3">
        <dgm:presLayoutVars>
          <dgm:chMax val="0"/>
          <dgm:bulletEnabled val="1"/>
        </dgm:presLayoutVars>
      </dgm:prSet>
      <dgm:spPr/>
    </dgm:pt>
    <dgm:pt modelId="{A8DD65F2-7854-496B-8593-917747C9EA80}" type="pres">
      <dgm:prSet presAssocID="{D6D178D6-A66E-4926-9213-B88B290545F1}" presName="childText" presStyleLbl="revTx" presStyleIdx="2" presStyleCnt="3">
        <dgm:presLayoutVars>
          <dgm:bulletEnabled val="1"/>
        </dgm:presLayoutVars>
      </dgm:prSet>
      <dgm:spPr/>
    </dgm:pt>
  </dgm:ptLst>
  <dgm:cxnLst>
    <dgm:cxn modelId="{28117608-B423-495A-9561-288A6BA635FC}" srcId="{2C428DA8-BE08-4654-8D56-29998CAD322C}" destId="{D6D178D6-A66E-4926-9213-B88B290545F1}" srcOrd="2" destOrd="0" parTransId="{F717EF2F-4BDB-4F3B-A7BD-CD98F913B352}" sibTransId="{95FF66FB-5ED8-432F-AF07-B7E20348C689}"/>
    <dgm:cxn modelId="{3EAC610D-CBCD-4120-9147-BB03FD7C1AFC}" type="presOf" srcId="{C27AAB99-F859-4B26-A2E8-703AE4913B87}" destId="{A8DD65F2-7854-496B-8593-917747C9EA80}" srcOrd="0" destOrd="2" presId="urn:microsoft.com/office/officeart/2005/8/layout/vList2"/>
    <dgm:cxn modelId="{2F5AEE28-A98C-4873-A78A-159644B1D227}" srcId="{D6D178D6-A66E-4926-9213-B88B290545F1}" destId="{ED62435F-33E0-4BC0-8098-FA0233AED539}" srcOrd="1" destOrd="0" parTransId="{5070E68C-8817-44CE-ABFB-F59D2617AD30}" sibTransId="{65A4A603-E41D-42E7-AF43-8CB16AE4115E}"/>
    <dgm:cxn modelId="{9B50272B-2E5F-4CBA-9680-0D72EE7392A0}" srcId="{D6D178D6-A66E-4926-9213-B88B290545F1}" destId="{C27AAB99-F859-4B26-A2E8-703AE4913B87}" srcOrd="2" destOrd="0" parTransId="{56DB4AB8-4A73-4922-B931-6EBA8AC0418C}" sibTransId="{3643D37F-2904-4527-8ED8-768DF5F2DD5E}"/>
    <dgm:cxn modelId="{A9E71837-62BF-47A6-B99C-9FE3C2C01AFA}" srcId="{7957E666-EE5F-430C-8624-653E95BFE222}" destId="{672E93C9-3E2B-4E0E-980B-B51A5858E45F}" srcOrd="0" destOrd="0" parTransId="{6EF7BE89-446C-41EF-8726-A5806AE7E983}" sibTransId="{EF18706F-9F5D-4FEA-B885-6955B37AB6E2}"/>
    <dgm:cxn modelId="{629A7E3A-1A74-4EA1-B1B1-94CFCA7285AA}" type="presOf" srcId="{ED62435F-33E0-4BC0-8098-FA0233AED539}" destId="{A8DD65F2-7854-496B-8593-917747C9EA80}" srcOrd="0" destOrd="1" presId="urn:microsoft.com/office/officeart/2005/8/layout/vList2"/>
    <dgm:cxn modelId="{E7CA296B-A2FD-4AAA-82F2-3A4C93380311}" type="presOf" srcId="{DE227CFE-9E4F-440C-8D3D-10D7DA89601E}" destId="{A8DD65F2-7854-496B-8593-917747C9EA80}" srcOrd="0" destOrd="0" presId="urn:microsoft.com/office/officeart/2005/8/layout/vList2"/>
    <dgm:cxn modelId="{7CCE4D53-F0A4-4B80-A224-D30180DA3DEB}" type="presOf" srcId="{7957E666-EE5F-430C-8624-653E95BFE222}" destId="{7F079E87-19F9-48E1-A40F-F8C50CABDD8F}" srcOrd="0" destOrd="0" presId="urn:microsoft.com/office/officeart/2005/8/layout/vList2"/>
    <dgm:cxn modelId="{70B9D353-BE7C-4E9F-BC36-B568A674E4A1}" type="presOf" srcId="{D6D178D6-A66E-4926-9213-B88B290545F1}" destId="{BDF63CE9-B60B-4D93-A4B0-9229B3935162}" srcOrd="0" destOrd="0" presId="urn:microsoft.com/office/officeart/2005/8/layout/vList2"/>
    <dgm:cxn modelId="{44E4A38C-F88C-4BB5-8D9F-E2BDFC999EDF}" type="presOf" srcId="{40CAA422-C31E-4287-A127-43E3CCB4683B}" destId="{985863F5-3321-4C41-8106-2D347617D40A}" srcOrd="0" destOrd="0" presId="urn:microsoft.com/office/officeart/2005/8/layout/vList2"/>
    <dgm:cxn modelId="{1689C59A-1326-4D14-848F-6524D002011F}" srcId="{D6D178D6-A66E-4926-9213-B88B290545F1}" destId="{DE227CFE-9E4F-440C-8D3D-10D7DA89601E}" srcOrd="0" destOrd="0" parTransId="{F6A49395-2301-4EB2-9C8C-F920EF836084}" sibTransId="{8496D5F8-98F8-4C17-88E1-4756F8CE3985}"/>
    <dgm:cxn modelId="{8B04B69B-D70B-41D2-A303-255D231AC728}" srcId="{40CAA422-C31E-4287-A127-43E3CCB4683B}" destId="{FE2E2E6E-1DF4-41B3-8EF3-81765DBA43BE}" srcOrd="1" destOrd="0" parTransId="{31CD4D65-2A18-4892-B169-AAB3D0CDBD92}" sibTransId="{942BD2FF-8E87-4B4A-8D45-7446C2BEEBB9}"/>
    <dgm:cxn modelId="{B55158B9-4054-48AE-A99B-19D6EF50E2CE}" type="presOf" srcId="{672E93C9-3E2B-4E0E-980B-B51A5858E45F}" destId="{1DCF747E-9400-4DAF-8BCA-F7870CD8824D}" srcOrd="0" destOrd="0" presId="urn:microsoft.com/office/officeart/2005/8/layout/vList2"/>
    <dgm:cxn modelId="{1AE0C2BB-AAA1-4721-9907-CD58D7A75605}" srcId="{2C428DA8-BE08-4654-8D56-29998CAD322C}" destId="{40CAA422-C31E-4287-A127-43E3CCB4683B}" srcOrd="1" destOrd="0" parTransId="{1A11C8BE-0D11-4B7F-9142-7CF406841F24}" sibTransId="{5D92A499-46E3-4620-AB56-214B6A49DFE4}"/>
    <dgm:cxn modelId="{D6286FC5-70C6-4199-8D32-D90DD395DA02}" type="presOf" srcId="{FE2E2E6E-1DF4-41B3-8EF3-81765DBA43BE}" destId="{9A2824C5-A2DF-42CA-B8B4-2280DB88F841}" srcOrd="0" destOrd="1" presId="urn:microsoft.com/office/officeart/2005/8/layout/vList2"/>
    <dgm:cxn modelId="{10D735CC-5DBC-43CA-918D-E2319DB059AD}" type="presOf" srcId="{A7B44B0F-0E7F-44C7-B5B3-486EC93187D2}" destId="{9A2824C5-A2DF-42CA-B8B4-2280DB88F841}" srcOrd="0" destOrd="0" presId="urn:microsoft.com/office/officeart/2005/8/layout/vList2"/>
    <dgm:cxn modelId="{D31B79D3-FB05-4F58-AE2A-D9DDF5175AD2}" srcId="{40CAA422-C31E-4287-A127-43E3CCB4683B}" destId="{A7B44B0F-0E7F-44C7-B5B3-486EC93187D2}" srcOrd="0" destOrd="0" parTransId="{394828B5-DB35-4DCF-8A76-74D87BD822F4}" sibTransId="{9D648572-DD12-4A8E-8380-5163597114EF}"/>
    <dgm:cxn modelId="{636F77DC-D2DB-49B4-BC43-83F425955779}" type="presOf" srcId="{2C428DA8-BE08-4654-8D56-29998CAD322C}" destId="{EE76DA7E-0FEB-4DE5-85E8-9B89197F9FBC}" srcOrd="0" destOrd="0" presId="urn:microsoft.com/office/officeart/2005/8/layout/vList2"/>
    <dgm:cxn modelId="{724C9BFB-1E78-42F0-8CB3-B5403D9724F1}" srcId="{2C428DA8-BE08-4654-8D56-29998CAD322C}" destId="{7957E666-EE5F-430C-8624-653E95BFE222}" srcOrd="0" destOrd="0" parTransId="{175E1F87-563B-4385-A01E-BFD52E8C2BE7}" sibTransId="{B7481EEF-980B-40D9-BD3A-5DD0ADAC9093}"/>
    <dgm:cxn modelId="{C570B8E9-4496-4DD3-887F-9F397958B620}" type="presParOf" srcId="{EE76DA7E-0FEB-4DE5-85E8-9B89197F9FBC}" destId="{7F079E87-19F9-48E1-A40F-F8C50CABDD8F}" srcOrd="0" destOrd="0" presId="urn:microsoft.com/office/officeart/2005/8/layout/vList2"/>
    <dgm:cxn modelId="{DE7977CC-AE16-4B88-A1FF-97AAE76DDA19}" type="presParOf" srcId="{EE76DA7E-0FEB-4DE5-85E8-9B89197F9FBC}" destId="{1DCF747E-9400-4DAF-8BCA-F7870CD8824D}" srcOrd="1" destOrd="0" presId="urn:microsoft.com/office/officeart/2005/8/layout/vList2"/>
    <dgm:cxn modelId="{B177FC71-0414-4CA7-9CAA-E452DB919391}" type="presParOf" srcId="{EE76DA7E-0FEB-4DE5-85E8-9B89197F9FBC}" destId="{985863F5-3321-4C41-8106-2D347617D40A}" srcOrd="2" destOrd="0" presId="urn:microsoft.com/office/officeart/2005/8/layout/vList2"/>
    <dgm:cxn modelId="{422C29EF-72BF-4BF3-8183-57B44437BF27}" type="presParOf" srcId="{EE76DA7E-0FEB-4DE5-85E8-9B89197F9FBC}" destId="{9A2824C5-A2DF-42CA-B8B4-2280DB88F841}" srcOrd="3" destOrd="0" presId="urn:microsoft.com/office/officeart/2005/8/layout/vList2"/>
    <dgm:cxn modelId="{D6A98F37-56A9-4E95-BAD5-6E421685DFD8}" type="presParOf" srcId="{EE76DA7E-0FEB-4DE5-85E8-9B89197F9FBC}" destId="{BDF63CE9-B60B-4D93-A4B0-9229B3935162}" srcOrd="4" destOrd="0" presId="urn:microsoft.com/office/officeart/2005/8/layout/vList2"/>
    <dgm:cxn modelId="{3565ADEC-9C21-4267-9AAB-D6F0B04077BB}" type="presParOf" srcId="{EE76DA7E-0FEB-4DE5-85E8-9B89197F9FBC}" destId="{A8DD65F2-7854-496B-8593-917747C9EA80}"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031F2-D7E2-4EFE-9D30-DD9180F3CE9D}"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8C4D0C12-8A3B-45F6-BFFA-34A09382BD10}">
      <dgm:prSet/>
      <dgm:spPr/>
      <dgm:t>
        <a:bodyPr/>
        <a:lstStyle/>
        <a:p>
          <a:pPr>
            <a:defRPr b="1"/>
          </a:pPr>
          <a:r>
            <a:rPr lang="en-US">
              <a:hlinkClick xmlns:r="http://schemas.openxmlformats.org/officeDocument/2006/relationships" r:id="rId1"/>
            </a:rPr>
            <a:t>Virtual Simulation resources</a:t>
          </a:r>
          <a:endParaRPr lang="en-US"/>
        </a:p>
      </dgm:t>
    </dgm:pt>
    <dgm:pt modelId="{A36A6C43-63F5-4F42-BA9E-C1C9FE8164B4}" type="parTrans" cxnId="{B85005AC-D7F5-41AD-BFF8-9B4C7ED9051C}">
      <dgm:prSet/>
      <dgm:spPr/>
      <dgm:t>
        <a:bodyPr/>
        <a:lstStyle/>
        <a:p>
          <a:endParaRPr lang="en-US"/>
        </a:p>
      </dgm:t>
    </dgm:pt>
    <dgm:pt modelId="{A616FAE8-2AE6-4CEB-B72D-4C94E0897162}" type="sibTrans" cxnId="{B85005AC-D7F5-41AD-BFF8-9B4C7ED9051C}">
      <dgm:prSet/>
      <dgm:spPr/>
      <dgm:t>
        <a:bodyPr/>
        <a:lstStyle/>
        <a:p>
          <a:endParaRPr lang="en-US"/>
        </a:p>
      </dgm:t>
    </dgm:pt>
    <dgm:pt modelId="{8BBD6605-AEC3-4077-A950-3061EB5E6689}">
      <dgm:prSet/>
      <dgm:spPr/>
      <dgm:t>
        <a:bodyPr/>
        <a:lstStyle/>
        <a:p>
          <a:pPr>
            <a:buFont typeface="Arial" panose="020B0604020202020204" pitchFamily="34" charset="0"/>
            <a:buNone/>
          </a:pPr>
          <a:r>
            <a:rPr lang="en-US" dirty="0"/>
            <a:t>Shadow Health</a:t>
          </a:r>
        </a:p>
      </dgm:t>
    </dgm:pt>
    <dgm:pt modelId="{B3091E32-0A0A-4A7C-86CE-BC78E0E2DB1A}" type="parTrans" cxnId="{37EE1191-73B8-44AA-B5ED-BAEA4802D40A}">
      <dgm:prSet/>
      <dgm:spPr/>
      <dgm:t>
        <a:bodyPr/>
        <a:lstStyle/>
        <a:p>
          <a:endParaRPr lang="en-US"/>
        </a:p>
      </dgm:t>
    </dgm:pt>
    <dgm:pt modelId="{581C7B88-4BAF-4F05-8EC7-A346BEB99158}" type="sibTrans" cxnId="{37EE1191-73B8-44AA-B5ED-BAEA4802D40A}">
      <dgm:prSet/>
      <dgm:spPr/>
      <dgm:t>
        <a:bodyPr/>
        <a:lstStyle/>
        <a:p>
          <a:endParaRPr lang="en-US"/>
        </a:p>
      </dgm:t>
    </dgm:pt>
    <dgm:pt modelId="{30F58237-B3AC-44CD-851B-91993E596877}">
      <dgm:prSet/>
      <dgm:spPr/>
      <dgm:t>
        <a:bodyPr/>
        <a:lstStyle/>
        <a:p>
          <a:pPr>
            <a:buFont typeface="Arial" panose="020B0604020202020204" pitchFamily="34" charset="0"/>
            <a:buNone/>
          </a:pPr>
          <a:r>
            <a:rPr lang="en-US" dirty="0" err="1"/>
            <a:t>IHuman</a:t>
          </a:r>
          <a:endParaRPr lang="en-US" dirty="0"/>
        </a:p>
      </dgm:t>
    </dgm:pt>
    <dgm:pt modelId="{8C3AFCAD-E8A5-4F51-B4BF-D983AB65EF69}" type="parTrans" cxnId="{28A844D3-26E2-4436-9840-39961FD3FD83}">
      <dgm:prSet/>
      <dgm:spPr/>
      <dgm:t>
        <a:bodyPr/>
        <a:lstStyle/>
        <a:p>
          <a:endParaRPr lang="en-US"/>
        </a:p>
      </dgm:t>
    </dgm:pt>
    <dgm:pt modelId="{D2880E98-D40E-4F60-AA95-A1FFE91A31A9}" type="sibTrans" cxnId="{28A844D3-26E2-4436-9840-39961FD3FD83}">
      <dgm:prSet/>
      <dgm:spPr/>
      <dgm:t>
        <a:bodyPr/>
        <a:lstStyle/>
        <a:p>
          <a:endParaRPr lang="en-US"/>
        </a:p>
      </dgm:t>
    </dgm:pt>
    <dgm:pt modelId="{FC3759A5-B69B-4F2D-A333-10E95E321991}">
      <dgm:prSet/>
      <dgm:spPr/>
      <dgm:t>
        <a:bodyPr/>
        <a:lstStyle/>
        <a:p>
          <a:pPr>
            <a:buFont typeface="Arial" panose="020B0604020202020204" pitchFamily="34" charset="0"/>
            <a:buNone/>
          </a:pPr>
          <a:r>
            <a:rPr lang="en-US" dirty="0" err="1"/>
            <a:t>VSim</a:t>
          </a:r>
          <a:r>
            <a:rPr lang="en-US" dirty="0"/>
            <a:t> for Nursing</a:t>
          </a:r>
        </a:p>
      </dgm:t>
    </dgm:pt>
    <dgm:pt modelId="{A52CB476-0ACC-4533-A0CD-0FCB5EF72DB4}" type="parTrans" cxnId="{E9F1B889-AAED-4EB3-88C9-66EAEE75F40F}">
      <dgm:prSet/>
      <dgm:spPr/>
      <dgm:t>
        <a:bodyPr/>
        <a:lstStyle/>
        <a:p>
          <a:endParaRPr lang="en-US"/>
        </a:p>
      </dgm:t>
    </dgm:pt>
    <dgm:pt modelId="{F9BAE74C-CFB6-4DC1-AB1D-76678744A500}" type="sibTrans" cxnId="{E9F1B889-AAED-4EB3-88C9-66EAEE75F40F}">
      <dgm:prSet/>
      <dgm:spPr/>
      <dgm:t>
        <a:bodyPr/>
        <a:lstStyle/>
        <a:p>
          <a:endParaRPr lang="en-US"/>
        </a:p>
      </dgm:t>
    </dgm:pt>
    <dgm:pt modelId="{2D342FB1-15D8-4ECC-966D-5BB79191154C}">
      <dgm:prSet/>
      <dgm:spPr/>
      <dgm:t>
        <a:bodyPr/>
        <a:lstStyle/>
        <a:p>
          <a:pPr>
            <a:buFont typeface="Arial" panose="020B0604020202020204" pitchFamily="34" charset="0"/>
            <a:buNone/>
          </a:pPr>
          <a:r>
            <a:rPr lang="en-US" dirty="0"/>
            <a:t>Nursing.com</a:t>
          </a:r>
        </a:p>
      </dgm:t>
    </dgm:pt>
    <dgm:pt modelId="{A1D4D580-A339-4BCC-AD0F-4F61EBCD0EEF}" type="parTrans" cxnId="{6DF560AB-6B42-47F5-B84E-62B0A16A3DA8}">
      <dgm:prSet/>
      <dgm:spPr/>
      <dgm:t>
        <a:bodyPr/>
        <a:lstStyle/>
        <a:p>
          <a:endParaRPr lang="en-US"/>
        </a:p>
      </dgm:t>
    </dgm:pt>
    <dgm:pt modelId="{F5CDAC5A-1D1B-4122-B38A-F16C63744AC3}" type="sibTrans" cxnId="{6DF560AB-6B42-47F5-B84E-62B0A16A3DA8}">
      <dgm:prSet/>
      <dgm:spPr/>
      <dgm:t>
        <a:bodyPr/>
        <a:lstStyle/>
        <a:p>
          <a:endParaRPr lang="en-US"/>
        </a:p>
      </dgm:t>
    </dgm:pt>
    <dgm:pt modelId="{065ABCD8-194C-4025-B161-961034BC954E}">
      <dgm:prSet/>
      <dgm:spPr/>
      <dgm:t>
        <a:bodyPr/>
        <a:lstStyle/>
        <a:p>
          <a:pPr>
            <a:buFont typeface="Arial" panose="020B0604020202020204" pitchFamily="34" charset="0"/>
            <a:buNone/>
          </a:pPr>
          <a:r>
            <a:rPr lang="en-US" dirty="0" err="1"/>
            <a:t>Labster</a:t>
          </a:r>
          <a:endParaRPr lang="en-US" dirty="0"/>
        </a:p>
      </dgm:t>
    </dgm:pt>
    <dgm:pt modelId="{F977CA1B-68C5-40DD-B6C4-E467402A1197}" type="parTrans" cxnId="{7CE623DE-77C7-4A98-8286-FF67CA50D0D7}">
      <dgm:prSet/>
      <dgm:spPr/>
      <dgm:t>
        <a:bodyPr/>
        <a:lstStyle/>
        <a:p>
          <a:endParaRPr lang="en-US"/>
        </a:p>
      </dgm:t>
    </dgm:pt>
    <dgm:pt modelId="{2669CC09-A729-4CD2-95B9-7D86793C9D41}" type="sibTrans" cxnId="{7CE623DE-77C7-4A98-8286-FF67CA50D0D7}">
      <dgm:prSet/>
      <dgm:spPr/>
      <dgm:t>
        <a:bodyPr/>
        <a:lstStyle/>
        <a:p>
          <a:endParaRPr lang="en-US"/>
        </a:p>
      </dgm:t>
    </dgm:pt>
    <dgm:pt modelId="{76D857B3-46AE-44CD-8863-D9BA2F1EDC0F}">
      <dgm:prSet/>
      <dgm:spPr/>
      <dgm:t>
        <a:bodyPr/>
        <a:lstStyle/>
        <a:p>
          <a:pPr>
            <a:defRPr b="1"/>
          </a:pPr>
          <a:r>
            <a:rPr lang="en-US"/>
            <a:t>State resources</a:t>
          </a:r>
        </a:p>
      </dgm:t>
    </dgm:pt>
    <dgm:pt modelId="{ABE50528-3D97-429E-850F-D410C92D8A94}" type="parTrans" cxnId="{08F4D023-BFBE-4EC6-B16A-768245017803}">
      <dgm:prSet/>
      <dgm:spPr/>
      <dgm:t>
        <a:bodyPr/>
        <a:lstStyle/>
        <a:p>
          <a:endParaRPr lang="en-US"/>
        </a:p>
      </dgm:t>
    </dgm:pt>
    <dgm:pt modelId="{56BF00F7-D6AC-4961-9686-CB7F49C67317}" type="sibTrans" cxnId="{08F4D023-BFBE-4EC6-B16A-768245017803}">
      <dgm:prSet/>
      <dgm:spPr/>
      <dgm:t>
        <a:bodyPr/>
        <a:lstStyle/>
        <a:p>
          <a:endParaRPr lang="en-US"/>
        </a:p>
      </dgm:t>
    </dgm:pt>
    <dgm:pt modelId="{C0A71A23-06C3-4C24-BB71-CDDE0E375D6A}">
      <dgm:prSet/>
      <dgm:spPr/>
      <dgm:t>
        <a:bodyPr/>
        <a:lstStyle/>
        <a:p>
          <a:r>
            <a:rPr lang="en-US"/>
            <a:t>California Simulation Alliance – </a:t>
          </a:r>
          <a:r>
            <a:rPr lang="en-US">
              <a:hlinkClick xmlns:r="http://schemas.openxmlformats.org/officeDocument/2006/relationships" r:id="rId2"/>
            </a:rPr>
            <a:t>developed scenarios for students</a:t>
          </a:r>
          <a:endParaRPr lang="en-US"/>
        </a:p>
      </dgm:t>
    </dgm:pt>
    <dgm:pt modelId="{2B5BBF7D-E710-47F2-9733-95CE5980EA19}" type="parTrans" cxnId="{A31D658D-4464-45A8-84FA-FD65481008BD}">
      <dgm:prSet/>
      <dgm:spPr/>
      <dgm:t>
        <a:bodyPr/>
        <a:lstStyle/>
        <a:p>
          <a:endParaRPr lang="en-US"/>
        </a:p>
      </dgm:t>
    </dgm:pt>
    <dgm:pt modelId="{8C2F3A33-38E4-422B-A4FB-DD45FC95DC3F}" type="sibTrans" cxnId="{A31D658D-4464-45A8-84FA-FD65481008BD}">
      <dgm:prSet/>
      <dgm:spPr/>
      <dgm:t>
        <a:bodyPr/>
        <a:lstStyle/>
        <a:p>
          <a:endParaRPr lang="en-US"/>
        </a:p>
      </dgm:t>
    </dgm:pt>
    <dgm:pt modelId="{D31F27F1-89AA-450E-AAF3-1DF20E5AA81F}">
      <dgm:prSet/>
      <dgm:spPr/>
      <dgm:t>
        <a:bodyPr/>
        <a:lstStyle/>
        <a:p>
          <a:r>
            <a:rPr lang="en-US"/>
            <a:t>Health Impact – </a:t>
          </a:r>
          <a:r>
            <a:rPr lang="en-US">
              <a:hlinkClick xmlns:r="http://schemas.openxmlformats.org/officeDocument/2006/relationships" r:id="rId3"/>
            </a:rPr>
            <a:t>Toolkit for educators/ students to return to clinical  </a:t>
          </a:r>
          <a:endParaRPr lang="en-US"/>
        </a:p>
      </dgm:t>
    </dgm:pt>
    <dgm:pt modelId="{A5B447C4-7126-43FF-BCCD-15044FA6547B}" type="parTrans" cxnId="{89DC85E0-8B73-490E-A07E-EF1633A3B7DC}">
      <dgm:prSet/>
      <dgm:spPr/>
      <dgm:t>
        <a:bodyPr/>
        <a:lstStyle/>
        <a:p>
          <a:endParaRPr lang="en-US"/>
        </a:p>
      </dgm:t>
    </dgm:pt>
    <dgm:pt modelId="{DE9A0599-DEFF-4C57-AA4D-E56CD05EA33E}" type="sibTrans" cxnId="{89DC85E0-8B73-490E-A07E-EF1633A3B7DC}">
      <dgm:prSet/>
      <dgm:spPr/>
      <dgm:t>
        <a:bodyPr/>
        <a:lstStyle/>
        <a:p>
          <a:endParaRPr lang="en-US"/>
        </a:p>
      </dgm:t>
    </dgm:pt>
    <dgm:pt modelId="{A33C5F0D-7D4F-44E2-B87F-0F018FBE6F2A}" type="pres">
      <dgm:prSet presAssocID="{EFB031F2-D7E2-4EFE-9D30-DD9180F3CE9D}" presName="Name0" presStyleCnt="0">
        <dgm:presLayoutVars>
          <dgm:dir/>
          <dgm:animLvl val="lvl"/>
          <dgm:resizeHandles val="exact"/>
        </dgm:presLayoutVars>
      </dgm:prSet>
      <dgm:spPr/>
    </dgm:pt>
    <dgm:pt modelId="{DABFBF12-3012-4598-9C45-26AE19491365}" type="pres">
      <dgm:prSet presAssocID="{8C4D0C12-8A3B-45F6-BFFA-34A09382BD10}" presName="composite" presStyleCnt="0"/>
      <dgm:spPr/>
    </dgm:pt>
    <dgm:pt modelId="{5B733FC2-97E6-4344-9E2E-026747140960}" type="pres">
      <dgm:prSet presAssocID="{8C4D0C12-8A3B-45F6-BFFA-34A09382BD10}" presName="parTx" presStyleLbl="node1" presStyleIdx="0" presStyleCnt="2">
        <dgm:presLayoutVars>
          <dgm:chMax val="0"/>
          <dgm:chPref val="0"/>
          <dgm:bulletEnabled val="1"/>
        </dgm:presLayoutVars>
      </dgm:prSet>
      <dgm:spPr/>
    </dgm:pt>
    <dgm:pt modelId="{73589BA4-175C-4826-AB25-6D5C3ABE83FB}" type="pres">
      <dgm:prSet presAssocID="{8C4D0C12-8A3B-45F6-BFFA-34A09382BD10}" presName="desTx" presStyleLbl="revTx" presStyleIdx="0" presStyleCnt="2">
        <dgm:presLayoutVars>
          <dgm:bulletEnabled val="1"/>
        </dgm:presLayoutVars>
      </dgm:prSet>
      <dgm:spPr/>
    </dgm:pt>
    <dgm:pt modelId="{1012C75B-49F4-4BE4-8090-C819E1838EA8}" type="pres">
      <dgm:prSet presAssocID="{A616FAE8-2AE6-4CEB-B72D-4C94E0897162}" presName="space" presStyleCnt="0"/>
      <dgm:spPr/>
    </dgm:pt>
    <dgm:pt modelId="{43DA031D-65F5-4777-9F3E-FF67C6EA85A6}" type="pres">
      <dgm:prSet presAssocID="{76D857B3-46AE-44CD-8863-D9BA2F1EDC0F}" presName="composite" presStyleCnt="0"/>
      <dgm:spPr/>
    </dgm:pt>
    <dgm:pt modelId="{3F623A98-E899-473F-9684-EC4066B8DF4E}" type="pres">
      <dgm:prSet presAssocID="{76D857B3-46AE-44CD-8863-D9BA2F1EDC0F}" presName="parTx" presStyleLbl="node1" presStyleIdx="1" presStyleCnt="2">
        <dgm:presLayoutVars>
          <dgm:chMax val="0"/>
          <dgm:chPref val="0"/>
          <dgm:bulletEnabled val="1"/>
        </dgm:presLayoutVars>
      </dgm:prSet>
      <dgm:spPr/>
    </dgm:pt>
    <dgm:pt modelId="{BF1EED51-4609-4C5A-B623-01A992B7A871}" type="pres">
      <dgm:prSet presAssocID="{76D857B3-46AE-44CD-8863-D9BA2F1EDC0F}" presName="desTx" presStyleLbl="revTx" presStyleIdx="1" presStyleCnt="2">
        <dgm:presLayoutVars>
          <dgm:bulletEnabled val="1"/>
        </dgm:presLayoutVars>
      </dgm:prSet>
      <dgm:spPr/>
    </dgm:pt>
  </dgm:ptLst>
  <dgm:cxnLst>
    <dgm:cxn modelId="{3BCCF920-432B-4E5F-BFD6-720389A4EDDA}" type="presOf" srcId="{065ABCD8-194C-4025-B161-961034BC954E}" destId="{73589BA4-175C-4826-AB25-6D5C3ABE83FB}" srcOrd="0" destOrd="4" presId="urn:microsoft.com/office/officeart/2005/8/layout/chevron1"/>
    <dgm:cxn modelId="{08F4D023-BFBE-4EC6-B16A-768245017803}" srcId="{EFB031F2-D7E2-4EFE-9D30-DD9180F3CE9D}" destId="{76D857B3-46AE-44CD-8863-D9BA2F1EDC0F}" srcOrd="1" destOrd="0" parTransId="{ABE50528-3D97-429E-850F-D410C92D8A94}" sibTransId="{56BF00F7-D6AC-4961-9686-CB7F49C67317}"/>
    <dgm:cxn modelId="{1DCDA52D-7578-4845-8654-CCA4B5E8DB26}" type="presOf" srcId="{30F58237-B3AC-44CD-851B-91993E596877}" destId="{73589BA4-175C-4826-AB25-6D5C3ABE83FB}" srcOrd="0" destOrd="1" presId="urn:microsoft.com/office/officeart/2005/8/layout/chevron1"/>
    <dgm:cxn modelId="{B881383F-2161-470D-A730-902922A963BC}" type="presOf" srcId="{D31F27F1-89AA-450E-AAF3-1DF20E5AA81F}" destId="{BF1EED51-4609-4C5A-B623-01A992B7A871}" srcOrd="0" destOrd="1" presId="urn:microsoft.com/office/officeart/2005/8/layout/chevron1"/>
    <dgm:cxn modelId="{8A3B9566-E800-4227-A94F-810D8114801C}" type="presOf" srcId="{76D857B3-46AE-44CD-8863-D9BA2F1EDC0F}" destId="{3F623A98-E899-473F-9684-EC4066B8DF4E}" srcOrd="0" destOrd="0" presId="urn:microsoft.com/office/officeart/2005/8/layout/chevron1"/>
    <dgm:cxn modelId="{E9F1B889-AAED-4EB3-88C9-66EAEE75F40F}" srcId="{8C4D0C12-8A3B-45F6-BFFA-34A09382BD10}" destId="{FC3759A5-B69B-4F2D-A333-10E95E321991}" srcOrd="2" destOrd="0" parTransId="{A52CB476-0ACC-4533-A0CD-0FCB5EF72DB4}" sibTransId="{F9BAE74C-CFB6-4DC1-AB1D-76678744A500}"/>
    <dgm:cxn modelId="{A31D658D-4464-45A8-84FA-FD65481008BD}" srcId="{76D857B3-46AE-44CD-8863-D9BA2F1EDC0F}" destId="{C0A71A23-06C3-4C24-BB71-CDDE0E375D6A}" srcOrd="0" destOrd="0" parTransId="{2B5BBF7D-E710-47F2-9733-95CE5980EA19}" sibTransId="{8C2F3A33-38E4-422B-A4FB-DD45FC95DC3F}"/>
    <dgm:cxn modelId="{37EE1191-73B8-44AA-B5ED-BAEA4802D40A}" srcId="{8C4D0C12-8A3B-45F6-BFFA-34A09382BD10}" destId="{8BBD6605-AEC3-4077-A950-3061EB5E6689}" srcOrd="0" destOrd="0" parTransId="{B3091E32-0A0A-4A7C-86CE-BC78E0E2DB1A}" sibTransId="{581C7B88-4BAF-4F05-8EC7-A346BEB99158}"/>
    <dgm:cxn modelId="{48964495-48D5-4A18-8D6F-1F5498C1258F}" type="presOf" srcId="{FC3759A5-B69B-4F2D-A333-10E95E321991}" destId="{73589BA4-175C-4826-AB25-6D5C3ABE83FB}" srcOrd="0" destOrd="2" presId="urn:microsoft.com/office/officeart/2005/8/layout/chevron1"/>
    <dgm:cxn modelId="{860280A7-4E32-4B18-9453-58A9633EE17F}" type="presOf" srcId="{C0A71A23-06C3-4C24-BB71-CDDE0E375D6A}" destId="{BF1EED51-4609-4C5A-B623-01A992B7A871}" srcOrd="0" destOrd="0" presId="urn:microsoft.com/office/officeart/2005/8/layout/chevron1"/>
    <dgm:cxn modelId="{6DF560AB-6B42-47F5-B84E-62B0A16A3DA8}" srcId="{8C4D0C12-8A3B-45F6-BFFA-34A09382BD10}" destId="{2D342FB1-15D8-4ECC-966D-5BB79191154C}" srcOrd="3" destOrd="0" parTransId="{A1D4D580-A339-4BCC-AD0F-4F61EBCD0EEF}" sibTransId="{F5CDAC5A-1D1B-4122-B38A-F16C63744AC3}"/>
    <dgm:cxn modelId="{B85005AC-D7F5-41AD-BFF8-9B4C7ED9051C}" srcId="{EFB031F2-D7E2-4EFE-9D30-DD9180F3CE9D}" destId="{8C4D0C12-8A3B-45F6-BFFA-34A09382BD10}" srcOrd="0" destOrd="0" parTransId="{A36A6C43-63F5-4F42-BA9E-C1C9FE8164B4}" sibTransId="{A616FAE8-2AE6-4CEB-B72D-4C94E0897162}"/>
    <dgm:cxn modelId="{536F0CB9-D5EC-4E8C-ABF8-1A60501D0E65}" type="presOf" srcId="{EFB031F2-D7E2-4EFE-9D30-DD9180F3CE9D}" destId="{A33C5F0D-7D4F-44E2-B87F-0F018FBE6F2A}" srcOrd="0" destOrd="0" presId="urn:microsoft.com/office/officeart/2005/8/layout/chevron1"/>
    <dgm:cxn modelId="{19E9CABC-7721-4C0B-88E8-BC2E43B99909}" type="presOf" srcId="{8BBD6605-AEC3-4077-A950-3061EB5E6689}" destId="{73589BA4-175C-4826-AB25-6D5C3ABE83FB}" srcOrd="0" destOrd="0" presId="urn:microsoft.com/office/officeart/2005/8/layout/chevron1"/>
    <dgm:cxn modelId="{28A844D3-26E2-4436-9840-39961FD3FD83}" srcId="{8C4D0C12-8A3B-45F6-BFFA-34A09382BD10}" destId="{30F58237-B3AC-44CD-851B-91993E596877}" srcOrd="1" destOrd="0" parTransId="{8C3AFCAD-E8A5-4F51-B4BF-D983AB65EF69}" sibTransId="{D2880E98-D40E-4F60-AA95-A1FFE91A31A9}"/>
    <dgm:cxn modelId="{7CE623DE-77C7-4A98-8286-FF67CA50D0D7}" srcId="{8C4D0C12-8A3B-45F6-BFFA-34A09382BD10}" destId="{065ABCD8-194C-4025-B161-961034BC954E}" srcOrd="4" destOrd="0" parTransId="{F977CA1B-68C5-40DD-B6C4-E467402A1197}" sibTransId="{2669CC09-A729-4CD2-95B9-7D86793C9D41}"/>
    <dgm:cxn modelId="{89DC85E0-8B73-490E-A07E-EF1633A3B7DC}" srcId="{76D857B3-46AE-44CD-8863-D9BA2F1EDC0F}" destId="{D31F27F1-89AA-450E-AAF3-1DF20E5AA81F}" srcOrd="1" destOrd="0" parTransId="{A5B447C4-7126-43FF-BCCD-15044FA6547B}" sibTransId="{DE9A0599-DEFF-4C57-AA4D-E56CD05EA33E}"/>
    <dgm:cxn modelId="{BC2883F9-0BC3-4AFC-83DF-87C7B45A9177}" type="presOf" srcId="{2D342FB1-15D8-4ECC-966D-5BB79191154C}" destId="{73589BA4-175C-4826-AB25-6D5C3ABE83FB}" srcOrd="0" destOrd="3" presId="urn:microsoft.com/office/officeart/2005/8/layout/chevron1"/>
    <dgm:cxn modelId="{A1FEEEF9-2DC8-4C37-8F23-D1ADE8D35C74}" type="presOf" srcId="{8C4D0C12-8A3B-45F6-BFFA-34A09382BD10}" destId="{5B733FC2-97E6-4344-9E2E-026747140960}" srcOrd="0" destOrd="0" presId="urn:microsoft.com/office/officeart/2005/8/layout/chevron1"/>
    <dgm:cxn modelId="{A9B7BB71-E3BB-406E-B9FC-C392805B3C12}" type="presParOf" srcId="{A33C5F0D-7D4F-44E2-B87F-0F018FBE6F2A}" destId="{DABFBF12-3012-4598-9C45-26AE19491365}" srcOrd="0" destOrd="0" presId="urn:microsoft.com/office/officeart/2005/8/layout/chevron1"/>
    <dgm:cxn modelId="{5C1FD97C-DAAE-4489-85A0-69C8002F4676}" type="presParOf" srcId="{DABFBF12-3012-4598-9C45-26AE19491365}" destId="{5B733FC2-97E6-4344-9E2E-026747140960}" srcOrd="0" destOrd="0" presId="urn:microsoft.com/office/officeart/2005/8/layout/chevron1"/>
    <dgm:cxn modelId="{C03FE7D2-06A9-4EAA-B8B9-C75542588CC6}" type="presParOf" srcId="{DABFBF12-3012-4598-9C45-26AE19491365}" destId="{73589BA4-175C-4826-AB25-6D5C3ABE83FB}" srcOrd="1" destOrd="0" presId="urn:microsoft.com/office/officeart/2005/8/layout/chevron1"/>
    <dgm:cxn modelId="{3F62F8B3-CE56-45DF-A2F7-FE0E636D4E2C}" type="presParOf" srcId="{A33C5F0D-7D4F-44E2-B87F-0F018FBE6F2A}" destId="{1012C75B-49F4-4BE4-8090-C819E1838EA8}" srcOrd="1" destOrd="0" presId="urn:microsoft.com/office/officeart/2005/8/layout/chevron1"/>
    <dgm:cxn modelId="{C58F29CE-F806-4A03-A2CB-4D05F9FD3D27}" type="presParOf" srcId="{A33C5F0D-7D4F-44E2-B87F-0F018FBE6F2A}" destId="{43DA031D-65F5-4777-9F3E-FF67C6EA85A6}" srcOrd="2" destOrd="0" presId="urn:microsoft.com/office/officeart/2005/8/layout/chevron1"/>
    <dgm:cxn modelId="{B9E19B02-B15C-4DBE-8C77-5D0EAC06D4BC}" type="presParOf" srcId="{43DA031D-65F5-4777-9F3E-FF67C6EA85A6}" destId="{3F623A98-E899-473F-9684-EC4066B8DF4E}" srcOrd="0" destOrd="0" presId="urn:microsoft.com/office/officeart/2005/8/layout/chevron1"/>
    <dgm:cxn modelId="{C51723EC-CD69-4041-B60E-5CAF9998A827}" type="presParOf" srcId="{43DA031D-65F5-4777-9F3E-FF67C6EA85A6}" destId="{BF1EED51-4609-4C5A-B623-01A992B7A871}"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B031F2-D7E2-4EFE-9D30-DD9180F3CE9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4D0C12-8A3B-45F6-BFFA-34A09382BD10}">
      <dgm:prSet/>
      <dgm:spPr/>
      <dgm:t>
        <a:bodyPr/>
        <a:lstStyle/>
        <a:p>
          <a:pPr>
            <a:defRPr b="1"/>
          </a:pPr>
          <a:r>
            <a:rPr lang="en-US">
              <a:hlinkClick xmlns:r="http://schemas.openxmlformats.org/officeDocument/2006/relationships" r:id="rId1"/>
            </a:rPr>
            <a:t>Virtual Simulation resources</a:t>
          </a:r>
          <a:endParaRPr lang="en-US"/>
        </a:p>
      </dgm:t>
    </dgm:pt>
    <dgm:pt modelId="{A36A6C43-63F5-4F42-BA9E-C1C9FE8164B4}" type="parTrans" cxnId="{B85005AC-D7F5-41AD-BFF8-9B4C7ED9051C}">
      <dgm:prSet/>
      <dgm:spPr/>
      <dgm:t>
        <a:bodyPr/>
        <a:lstStyle/>
        <a:p>
          <a:endParaRPr lang="en-US"/>
        </a:p>
      </dgm:t>
    </dgm:pt>
    <dgm:pt modelId="{A616FAE8-2AE6-4CEB-B72D-4C94E0897162}" type="sibTrans" cxnId="{B85005AC-D7F5-41AD-BFF8-9B4C7ED9051C}">
      <dgm:prSet/>
      <dgm:spPr/>
      <dgm:t>
        <a:bodyPr/>
        <a:lstStyle/>
        <a:p>
          <a:endParaRPr lang="en-US"/>
        </a:p>
      </dgm:t>
    </dgm:pt>
    <dgm:pt modelId="{8BBD6605-AEC3-4077-A950-3061EB5E6689}">
      <dgm:prSet/>
      <dgm:spPr/>
      <dgm:t>
        <a:bodyPr/>
        <a:lstStyle/>
        <a:p>
          <a:r>
            <a:rPr lang="en-US"/>
            <a:t>Shadow Health</a:t>
          </a:r>
        </a:p>
      </dgm:t>
    </dgm:pt>
    <dgm:pt modelId="{B3091E32-0A0A-4A7C-86CE-BC78E0E2DB1A}" type="parTrans" cxnId="{37EE1191-73B8-44AA-B5ED-BAEA4802D40A}">
      <dgm:prSet/>
      <dgm:spPr/>
      <dgm:t>
        <a:bodyPr/>
        <a:lstStyle/>
        <a:p>
          <a:endParaRPr lang="en-US"/>
        </a:p>
      </dgm:t>
    </dgm:pt>
    <dgm:pt modelId="{581C7B88-4BAF-4F05-8EC7-A346BEB99158}" type="sibTrans" cxnId="{37EE1191-73B8-44AA-B5ED-BAEA4802D40A}">
      <dgm:prSet/>
      <dgm:spPr/>
      <dgm:t>
        <a:bodyPr/>
        <a:lstStyle/>
        <a:p>
          <a:endParaRPr lang="en-US"/>
        </a:p>
      </dgm:t>
    </dgm:pt>
    <dgm:pt modelId="{30F58237-B3AC-44CD-851B-91993E596877}">
      <dgm:prSet/>
      <dgm:spPr/>
      <dgm:t>
        <a:bodyPr/>
        <a:lstStyle/>
        <a:p>
          <a:r>
            <a:rPr lang="en-US"/>
            <a:t>IHuman</a:t>
          </a:r>
        </a:p>
      </dgm:t>
    </dgm:pt>
    <dgm:pt modelId="{8C3AFCAD-E8A5-4F51-B4BF-D983AB65EF69}" type="parTrans" cxnId="{28A844D3-26E2-4436-9840-39961FD3FD83}">
      <dgm:prSet/>
      <dgm:spPr/>
      <dgm:t>
        <a:bodyPr/>
        <a:lstStyle/>
        <a:p>
          <a:endParaRPr lang="en-US"/>
        </a:p>
      </dgm:t>
    </dgm:pt>
    <dgm:pt modelId="{D2880E98-D40E-4F60-AA95-A1FFE91A31A9}" type="sibTrans" cxnId="{28A844D3-26E2-4436-9840-39961FD3FD83}">
      <dgm:prSet/>
      <dgm:spPr/>
      <dgm:t>
        <a:bodyPr/>
        <a:lstStyle/>
        <a:p>
          <a:endParaRPr lang="en-US"/>
        </a:p>
      </dgm:t>
    </dgm:pt>
    <dgm:pt modelId="{FC3759A5-B69B-4F2D-A333-10E95E321991}">
      <dgm:prSet/>
      <dgm:spPr/>
      <dgm:t>
        <a:bodyPr/>
        <a:lstStyle/>
        <a:p>
          <a:r>
            <a:rPr lang="en-US"/>
            <a:t>VSim for Nursing</a:t>
          </a:r>
        </a:p>
      </dgm:t>
    </dgm:pt>
    <dgm:pt modelId="{A52CB476-0ACC-4533-A0CD-0FCB5EF72DB4}" type="parTrans" cxnId="{E9F1B889-AAED-4EB3-88C9-66EAEE75F40F}">
      <dgm:prSet/>
      <dgm:spPr/>
      <dgm:t>
        <a:bodyPr/>
        <a:lstStyle/>
        <a:p>
          <a:endParaRPr lang="en-US"/>
        </a:p>
      </dgm:t>
    </dgm:pt>
    <dgm:pt modelId="{F9BAE74C-CFB6-4DC1-AB1D-76678744A500}" type="sibTrans" cxnId="{E9F1B889-AAED-4EB3-88C9-66EAEE75F40F}">
      <dgm:prSet/>
      <dgm:spPr/>
      <dgm:t>
        <a:bodyPr/>
        <a:lstStyle/>
        <a:p>
          <a:endParaRPr lang="en-US"/>
        </a:p>
      </dgm:t>
    </dgm:pt>
    <dgm:pt modelId="{2D342FB1-15D8-4ECC-966D-5BB79191154C}">
      <dgm:prSet/>
      <dgm:spPr/>
      <dgm:t>
        <a:bodyPr/>
        <a:lstStyle/>
        <a:p>
          <a:r>
            <a:rPr lang="en-US"/>
            <a:t>Nursing.com</a:t>
          </a:r>
        </a:p>
      </dgm:t>
    </dgm:pt>
    <dgm:pt modelId="{A1D4D580-A339-4BCC-AD0F-4F61EBCD0EEF}" type="parTrans" cxnId="{6DF560AB-6B42-47F5-B84E-62B0A16A3DA8}">
      <dgm:prSet/>
      <dgm:spPr/>
      <dgm:t>
        <a:bodyPr/>
        <a:lstStyle/>
        <a:p>
          <a:endParaRPr lang="en-US"/>
        </a:p>
      </dgm:t>
    </dgm:pt>
    <dgm:pt modelId="{F5CDAC5A-1D1B-4122-B38A-F16C63744AC3}" type="sibTrans" cxnId="{6DF560AB-6B42-47F5-B84E-62B0A16A3DA8}">
      <dgm:prSet/>
      <dgm:spPr/>
      <dgm:t>
        <a:bodyPr/>
        <a:lstStyle/>
        <a:p>
          <a:endParaRPr lang="en-US"/>
        </a:p>
      </dgm:t>
    </dgm:pt>
    <dgm:pt modelId="{065ABCD8-194C-4025-B161-961034BC954E}">
      <dgm:prSet/>
      <dgm:spPr/>
      <dgm:t>
        <a:bodyPr/>
        <a:lstStyle/>
        <a:p>
          <a:r>
            <a:rPr lang="en-US"/>
            <a:t>Labster</a:t>
          </a:r>
        </a:p>
      </dgm:t>
    </dgm:pt>
    <dgm:pt modelId="{F977CA1B-68C5-40DD-B6C4-E467402A1197}" type="parTrans" cxnId="{7CE623DE-77C7-4A98-8286-FF67CA50D0D7}">
      <dgm:prSet/>
      <dgm:spPr/>
      <dgm:t>
        <a:bodyPr/>
        <a:lstStyle/>
        <a:p>
          <a:endParaRPr lang="en-US"/>
        </a:p>
      </dgm:t>
    </dgm:pt>
    <dgm:pt modelId="{2669CC09-A729-4CD2-95B9-7D86793C9D41}" type="sibTrans" cxnId="{7CE623DE-77C7-4A98-8286-FF67CA50D0D7}">
      <dgm:prSet/>
      <dgm:spPr/>
      <dgm:t>
        <a:bodyPr/>
        <a:lstStyle/>
        <a:p>
          <a:endParaRPr lang="en-US"/>
        </a:p>
      </dgm:t>
    </dgm:pt>
    <dgm:pt modelId="{76D857B3-46AE-44CD-8863-D9BA2F1EDC0F}">
      <dgm:prSet/>
      <dgm:spPr/>
      <dgm:t>
        <a:bodyPr/>
        <a:lstStyle/>
        <a:p>
          <a:pPr>
            <a:defRPr b="1"/>
          </a:pPr>
          <a:r>
            <a:rPr lang="en-US"/>
            <a:t>State resources</a:t>
          </a:r>
        </a:p>
      </dgm:t>
    </dgm:pt>
    <dgm:pt modelId="{ABE50528-3D97-429E-850F-D410C92D8A94}" type="parTrans" cxnId="{08F4D023-BFBE-4EC6-B16A-768245017803}">
      <dgm:prSet/>
      <dgm:spPr/>
      <dgm:t>
        <a:bodyPr/>
        <a:lstStyle/>
        <a:p>
          <a:endParaRPr lang="en-US"/>
        </a:p>
      </dgm:t>
    </dgm:pt>
    <dgm:pt modelId="{56BF00F7-D6AC-4961-9686-CB7F49C67317}" type="sibTrans" cxnId="{08F4D023-BFBE-4EC6-B16A-768245017803}">
      <dgm:prSet/>
      <dgm:spPr/>
      <dgm:t>
        <a:bodyPr/>
        <a:lstStyle/>
        <a:p>
          <a:endParaRPr lang="en-US"/>
        </a:p>
      </dgm:t>
    </dgm:pt>
    <dgm:pt modelId="{C0A71A23-06C3-4C24-BB71-CDDE0E375D6A}">
      <dgm:prSet/>
      <dgm:spPr/>
      <dgm:t>
        <a:bodyPr/>
        <a:lstStyle/>
        <a:p>
          <a:r>
            <a:rPr lang="en-US"/>
            <a:t>California Simulation Alliance – </a:t>
          </a:r>
          <a:r>
            <a:rPr lang="en-US">
              <a:hlinkClick xmlns:r="http://schemas.openxmlformats.org/officeDocument/2006/relationships" r:id="rId2"/>
            </a:rPr>
            <a:t>developed scenarios for students</a:t>
          </a:r>
          <a:endParaRPr lang="en-US"/>
        </a:p>
      </dgm:t>
    </dgm:pt>
    <dgm:pt modelId="{2B5BBF7D-E710-47F2-9733-95CE5980EA19}" type="parTrans" cxnId="{A31D658D-4464-45A8-84FA-FD65481008BD}">
      <dgm:prSet/>
      <dgm:spPr/>
      <dgm:t>
        <a:bodyPr/>
        <a:lstStyle/>
        <a:p>
          <a:endParaRPr lang="en-US"/>
        </a:p>
      </dgm:t>
    </dgm:pt>
    <dgm:pt modelId="{8C2F3A33-38E4-422B-A4FB-DD45FC95DC3F}" type="sibTrans" cxnId="{A31D658D-4464-45A8-84FA-FD65481008BD}">
      <dgm:prSet/>
      <dgm:spPr/>
      <dgm:t>
        <a:bodyPr/>
        <a:lstStyle/>
        <a:p>
          <a:endParaRPr lang="en-US"/>
        </a:p>
      </dgm:t>
    </dgm:pt>
    <dgm:pt modelId="{D31F27F1-89AA-450E-AAF3-1DF20E5AA81F}">
      <dgm:prSet/>
      <dgm:spPr/>
      <dgm:t>
        <a:bodyPr/>
        <a:lstStyle/>
        <a:p>
          <a:r>
            <a:rPr lang="en-US"/>
            <a:t>Health Impact – </a:t>
          </a:r>
          <a:r>
            <a:rPr lang="en-US">
              <a:hlinkClick xmlns:r="http://schemas.openxmlformats.org/officeDocument/2006/relationships" r:id="rId3"/>
            </a:rPr>
            <a:t>Toolkit for educators/ students to return to clinical  </a:t>
          </a:r>
          <a:endParaRPr lang="en-US"/>
        </a:p>
      </dgm:t>
    </dgm:pt>
    <dgm:pt modelId="{A5B447C4-7126-43FF-BCCD-15044FA6547B}" type="parTrans" cxnId="{89DC85E0-8B73-490E-A07E-EF1633A3B7DC}">
      <dgm:prSet/>
      <dgm:spPr/>
      <dgm:t>
        <a:bodyPr/>
        <a:lstStyle/>
        <a:p>
          <a:endParaRPr lang="en-US"/>
        </a:p>
      </dgm:t>
    </dgm:pt>
    <dgm:pt modelId="{DE9A0599-DEFF-4C57-AA4D-E56CD05EA33E}" type="sibTrans" cxnId="{89DC85E0-8B73-490E-A07E-EF1633A3B7DC}">
      <dgm:prSet/>
      <dgm:spPr/>
      <dgm:t>
        <a:bodyPr/>
        <a:lstStyle/>
        <a:p>
          <a:endParaRPr lang="en-US"/>
        </a:p>
      </dgm:t>
    </dgm:pt>
    <dgm:pt modelId="{B58E1DEB-43EA-452D-9668-FA3ACDFD4BE8}" type="pres">
      <dgm:prSet presAssocID="{EFB031F2-D7E2-4EFE-9D30-DD9180F3CE9D}" presName="root" presStyleCnt="0">
        <dgm:presLayoutVars>
          <dgm:dir/>
          <dgm:resizeHandles val="exact"/>
        </dgm:presLayoutVars>
      </dgm:prSet>
      <dgm:spPr/>
    </dgm:pt>
    <dgm:pt modelId="{1BDBCD3B-56B0-4DB8-B5AD-E021280682E2}" type="pres">
      <dgm:prSet presAssocID="{8C4D0C12-8A3B-45F6-BFFA-34A09382BD10}" presName="compNode" presStyleCnt="0"/>
      <dgm:spPr/>
    </dgm:pt>
    <dgm:pt modelId="{83751747-337F-4AFD-99DB-5D54A48F79AE}" type="pres">
      <dgm:prSet presAssocID="{8C4D0C12-8A3B-45F6-BFFA-34A09382BD10}"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ethoscope"/>
        </a:ext>
      </dgm:extLst>
    </dgm:pt>
    <dgm:pt modelId="{5F965F73-20E1-4222-82C8-D848ADD39F98}" type="pres">
      <dgm:prSet presAssocID="{8C4D0C12-8A3B-45F6-BFFA-34A09382BD10}" presName="iconSpace" presStyleCnt="0"/>
      <dgm:spPr/>
    </dgm:pt>
    <dgm:pt modelId="{0B3ECE47-F354-4CB7-A9BA-A032D6BCD3B5}" type="pres">
      <dgm:prSet presAssocID="{8C4D0C12-8A3B-45F6-BFFA-34A09382BD10}" presName="parTx" presStyleLbl="revTx" presStyleIdx="0" presStyleCnt="4">
        <dgm:presLayoutVars>
          <dgm:chMax val="0"/>
          <dgm:chPref val="0"/>
        </dgm:presLayoutVars>
      </dgm:prSet>
      <dgm:spPr/>
    </dgm:pt>
    <dgm:pt modelId="{1D4019C8-B56A-4CB6-97EE-95F652E257E6}" type="pres">
      <dgm:prSet presAssocID="{8C4D0C12-8A3B-45F6-BFFA-34A09382BD10}" presName="txSpace" presStyleCnt="0"/>
      <dgm:spPr/>
    </dgm:pt>
    <dgm:pt modelId="{B818EE2C-6CF3-45FC-B64C-8DDBCF769F5F}" type="pres">
      <dgm:prSet presAssocID="{8C4D0C12-8A3B-45F6-BFFA-34A09382BD10}" presName="desTx" presStyleLbl="revTx" presStyleIdx="1" presStyleCnt="4">
        <dgm:presLayoutVars/>
      </dgm:prSet>
      <dgm:spPr/>
    </dgm:pt>
    <dgm:pt modelId="{A0C93D01-CD99-4633-872A-6420A501CD52}" type="pres">
      <dgm:prSet presAssocID="{A616FAE8-2AE6-4CEB-B72D-4C94E0897162}" presName="sibTrans" presStyleCnt="0"/>
      <dgm:spPr/>
    </dgm:pt>
    <dgm:pt modelId="{65BFC63D-FC8C-4D72-9DBD-E5E433473A9B}" type="pres">
      <dgm:prSet presAssocID="{76D857B3-46AE-44CD-8863-D9BA2F1EDC0F}" presName="compNode" presStyleCnt="0"/>
      <dgm:spPr/>
    </dgm:pt>
    <dgm:pt modelId="{FDCC8CFD-6BF4-48FC-AB3F-928977E92D2C}" type="pres">
      <dgm:prSet presAssocID="{76D857B3-46AE-44CD-8863-D9BA2F1EDC0F}"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61E85366-5693-47B3-B197-70238A6CE488}" type="pres">
      <dgm:prSet presAssocID="{76D857B3-46AE-44CD-8863-D9BA2F1EDC0F}" presName="iconSpace" presStyleCnt="0"/>
      <dgm:spPr/>
    </dgm:pt>
    <dgm:pt modelId="{C01EF4B4-F9DD-4E42-9688-774E765618FC}" type="pres">
      <dgm:prSet presAssocID="{76D857B3-46AE-44CD-8863-D9BA2F1EDC0F}" presName="parTx" presStyleLbl="revTx" presStyleIdx="2" presStyleCnt="4">
        <dgm:presLayoutVars>
          <dgm:chMax val="0"/>
          <dgm:chPref val="0"/>
        </dgm:presLayoutVars>
      </dgm:prSet>
      <dgm:spPr/>
    </dgm:pt>
    <dgm:pt modelId="{7D9F732C-FA37-4D29-B119-58F939C0210A}" type="pres">
      <dgm:prSet presAssocID="{76D857B3-46AE-44CD-8863-D9BA2F1EDC0F}" presName="txSpace" presStyleCnt="0"/>
      <dgm:spPr/>
    </dgm:pt>
    <dgm:pt modelId="{B4A766CE-3E39-41F6-9B32-A93D5AE67471}" type="pres">
      <dgm:prSet presAssocID="{76D857B3-46AE-44CD-8863-D9BA2F1EDC0F}" presName="desTx" presStyleLbl="revTx" presStyleIdx="3" presStyleCnt="4">
        <dgm:presLayoutVars/>
      </dgm:prSet>
      <dgm:spPr/>
    </dgm:pt>
  </dgm:ptLst>
  <dgm:cxnLst>
    <dgm:cxn modelId="{652C4D1A-B77E-48FB-B282-87B761043FEC}" type="presOf" srcId="{8BBD6605-AEC3-4077-A950-3061EB5E6689}" destId="{B818EE2C-6CF3-45FC-B64C-8DDBCF769F5F}" srcOrd="0" destOrd="0" presId="urn:microsoft.com/office/officeart/2018/2/layout/IconLabelDescriptionList"/>
    <dgm:cxn modelId="{08F4D023-BFBE-4EC6-B16A-768245017803}" srcId="{EFB031F2-D7E2-4EFE-9D30-DD9180F3CE9D}" destId="{76D857B3-46AE-44CD-8863-D9BA2F1EDC0F}" srcOrd="1" destOrd="0" parTransId="{ABE50528-3D97-429E-850F-D410C92D8A94}" sibTransId="{56BF00F7-D6AC-4961-9686-CB7F49C67317}"/>
    <dgm:cxn modelId="{7B4D3F2E-3BC2-4668-A218-2405E08ADD88}" type="presOf" srcId="{065ABCD8-194C-4025-B161-961034BC954E}" destId="{B818EE2C-6CF3-45FC-B64C-8DDBCF769F5F}" srcOrd="0" destOrd="4" presId="urn:microsoft.com/office/officeart/2018/2/layout/IconLabelDescriptionList"/>
    <dgm:cxn modelId="{62299168-3433-4234-BD01-5710783142C3}" type="presOf" srcId="{C0A71A23-06C3-4C24-BB71-CDDE0E375D6A}" destId="{B4A766CE-3E39-41F6-9B32-A93D5AE67471}" srcOrd="0" destOrd="0" presId="urn:microsoft.com/office/officeart/2018/2/layout/IconLabelDescriptionList"/>
    <dgm:cxn modelId="{8DB03069-7B50-4B77-BF5B-3808A53A7F51}" type="presOf" srcId="{FC3759A5-B69B-4F2D-A333-10E95E321991}" destId="{B818EE2C-6CF3-45FC-B64C-8DDBCF769F5F}" srcOrd="0" destOrd="2" presId="urn:microsoft.com/office/officeart/2018/2/layout/IconLabelDescriptionList"/>
    <dgm:cxn modelId="{912CA77A-0F72-4733-97D1-7EA00DF85C1A}" type="presOf" srcId="{2D342FB1-15D8-4ECC-966D-5BB79191154C}" destId="{B818EE2C-6CF3-45FC-B64C-8DDBCF769F5F}" srcOrd="0" destOrd="3" presId="urn:microsoft.com/office/officeart/2018/2/layout/IconLabelDescriptionList"/>
    <dgm:cxn modelId="{E9F1B889-AAED-4EB3-88C9-66EAEE75F40F}" srcId="{8C4D0C12-8A3B-45F6-BFFA-34A09382BD10}" destId="{FC3759A5-B69B-4F2D-A333-10E95E321991}" srcOrd="2" destOrd="0" parTransId="{A52CB476-0ACC-4533-A0CD-0FCB5EF72DB4}" sibTransId="{F9BAE74C-CFB6-4DC1-AB1D-76678744A500}"/>
    <dgm:cxn modelId="{A31D658D-4464-45A8-84FA-FD65481008BD}" srcId="{76D857B3-46AE-44CD-8863-D9BA2F1EDC0F}" destId="{C0A71A23-06C3-4C24-BB71-CDDE0E375D6A}" srcOrd="0" destOrd="0" parTransId="{2B5BBF7D-E710-47F2-9733-95CE5980EA19}" sibTransId="{8C2F3A33-38E4-422B-A4FB-DD45FC95DC3F}"/>
    <dgm:cxn modelId="{FDDC0091-C0D5-4E80-8C55-9BC0C07A8CAD}" type="presOf" srcId="{8C4D0C12-8A3B-45F6-BFFA-34A09382BD10}" destId="{0B3ECE47-F354-4CB7-A9BA-A032D6BCD3B5}" srcOrd="0" destOrd="0" presId="urn:microsoft.com/office/officeart/2018/2/layout/IconLabelDescriptionList"/>
    <dgm:cxn modelId="{37EE1191-73B8-44AA-B5ED-BAEA4802D40A}" srcId="{8C4D0C12-8A3B-45F6-BFFA-34A09382BD10}" destId="{8BBD6605-AEC3-4077-A950-3061EB5E6689}" srcOrd="0" destOrd="0" parTransId="{B3091E32-0A0A-4A7C-86CE-BC78E0E2DB1A}" sibTransId="{581C7B88-4BAF-4F05-8EC7-A346BEB99158}"/>
    <dgm:cxn modelId="{32E0889D-A55A-4C61-A6F0-9FC1D341A9A4}" type="presOf" srcId="{EFB031F2-D7E2-4EFE-9D30-DD9180F3CE9D}" destId="{B58E1DEB-43EA-452D-9668-FA3ACDFD4BE8}" srcOrd="0" destOrd="0" presId="urn:microsoft.com/office/officeart/2018/2/layout/IconLabelDescriptionList"/>
    <dgm:cxn modelId="{6DF560AB-6B42-47F5-B84E-62B0A16A3DA8}" srcId="{8C4D0C12-8A3B-45F6-BFFA-34A09382BD10}" destId="{2D342FB1-15D8-4ECC-966D-5BB79191154C}" srcOrd="3" destOrd="0" parTransId="{A1D4D580-A339-4BCC-AD0F-4F61EBCD0EEF}" sibTransId="{F5CDAC5A-1D1B-4122-B38A-F16C63744AC3}"/>
    <dgm:cxn modelId="{B85005AC-D7F5-41AD-BFF8-9B4C7ED9051C}" srcId="{EFB031F2-D7E2-4EFE-9D30-DD9180F3CE9D}" destId="{8C4D0C12-8A3B-45F6-BFFA-34A09382BD10}" srcOrd="0" destOrd="0" parTransId="{A36A6C43-63F5-4F42-BA9E-C1C9FE8164B4}" sibTransId="{A616FAE8-2AE6-4CEB-B72D-4C94E0897162}"/>
    <dgm:cxn modelId="{361725AE-4950-47C7-BD69-F756F6AB56F1}" type="presOf" srcId="{D31F27F1-89AA-450E-AAF3-1DF20E5AA81F}" destId="{B4A766CE-3E39-41F6-9B32-A93D5AE67471}" srcOrd="0" destOrd="1" presId="urn:microsoft.com/office/officeart/2018/2/layout/IconLabelDescriptionList"/>
    <dgm:cxn modelId="{28A844D3-26E2-4436-9840-39961FD3FD83}" srcId="{8C4D0C12-8A3B-45F6-BFFA-34A09382BD10}" destId="{30F58237-B3AC-44CD-851B-91993E596877}" srcOrd="1" destOrd="0" parTransId="{8C3AFCAD-E8A5-4F51-B4BF-D983AB65EF69}" sibTransId="{D2880E98-D40E-4F60-AA95-A1FFE91A31A9}"/>
    <dgm:cxn modelId="{7CE623DE-77C7-4A98-8286-FF67CA50D0D7}" srcId="{8C4D0C12-8A3B-45F6-BFFA-34A09382BD10}" destId="{065ABCD8-194C-4025-B161-961034BC954E}" srcOrd="4" destOrd="0" parTransId="{F977CA1B-68C5-40DD-B6C4-E467402A1197}" sibTransId="{2669CC09-A729-4CD2-95B9-7D86793C9D41}"/>
    <dgm:cxn modelId="{89DC85E0-8B73-490E-A07E-EF1633A3B7DC}" srcId="{76D857B3-46AE-44CD-8863-D9BA2F1EDC0F}" destId="{D31F27F1-89AA-450E-AAF3-1DF20E5AA81F}" srcOrd="1" destOrd="0" parTransId="{A5B447C4-7126-43FF-BCCD-15044FA6547B}" sibTransId="{DE9A0599-DEFF-4C57-AA4D-E56CD05EA33E}"/>
    <dgm:cxn modelId="{72D1F1EA-6478-458D-BAF1-52CA4EDA56C0}" type="presOf" srcId="{30F58237-B3AC-44CD-851B-91993E596877}" destId="{B818EE2C-6CF3-45FC-B64C-8DDBCF769F5F}" srcOrd="0" destOrd="1" presId="urn:microsoft.com/office/officeart/2018/2/layout/IconLabelDescriptionList"/>
    <dgm:cxn modelId="{40C774EE-260D-4402-87FE-BDC20A4ACB43}" type="presOf" srcId="{76D857B3-46AE-44CD-8863-D9BA2F1EDC0F}" destId="{C01EF4B4-F9DD-4E42-9688-774E765618FC}" srcOrd="0" destOrd="0" presId="urn:microsoft.com/office/officeart/2018/2/layout/IconLabelDescriptionList"/>
    <dgm:cxn modelId="{4D5854CF-9E38-4FF1-BAA5-0875750556C3}" type="presParOf" srcId="{B58E1DEB-43EA-452D-9668-FA3ACDFD4BE8}" destId="{1BDBCD3B-56B0-4DB8-B5AD-E021280682E2}" srcOrd="0" destOrd="0" presId="urn:microsoft.com/office/officeart/2018/2/layout/IconLabelDescriptionList"/>
    <dgm:cxn modelId="{9B0C87C1-6610-4F8D-90C4-A73850E55D34}" type="presParOf" srcId="{1BDBCD3B-56B0-4DB8-B5AD-E021280682E2}" destId="{83751747-337F-4AFD-99DB-5D54A48F79AE}" srcOrd="0" destOrd="0" presId="urn:microsoft.com/office/officeart/2018/2/layout/IconLabelDescriptionList"/>
    <dgm:cxn modelId="{D9AB1BE4-521A-4ECD-9F26-A4BDB27F1442}" type="presParOf" srcId="{1BDBCD3B-56B0-4DB8-B5AD-E021280682E2}" destId="{5F965F73-20E1-4222-82C8-D848ADD39F98}" srcOrd="1" destOrd="0" presId="urn:microsoft.com/office/officeart/2018/2/layout/IconLabelDescriptionList"/>
    <dgm:cxn modelId="{0D44F1A7-2455-4687-BA90-803EA892E515}" type="presParOf" srcId="{1BDBCD3B-56B0-4DB8-B5AD-E021280682E2}" destId="{0B3ECE47-F354-4CB7-A9BA-A032D6BCD3B5}" srcOrd="2" destOrd="0" presId="urn:microsoft.com/office/officeart/2018/2/layout/IconLabelDescriptionList"/>
    <dgm:cxn modelId="{5EEDA5D6-088D-410E-AF69-42875AD6ADE9}" type="presParOf" srcId="{1BDBCD3B-56B0-4DB8-B5AD-E021280682E2}" destId="{1D4019C8-B56A-4CB6-97EE-95F652E257E6}" srcOrd="3" destOrd="0" presId="urn:microsoft.com/office/officeart/2018/2/layout/IconLabelDescriptionList"/>
    <dgm:cxn modelId="{D51AEA30-11BD-4C4C-93AF-8D280D55C41A}" type="presParOf" srcId="{1BDBCD3B-56B0-4DB8-B5AD-E021280682E2}" destId="{B818EE2C-6CF3-45FC-B64C-8DDBCF769F5F}" srcOrd="4" destOrd="0" presId="urn:microsoft.com/office/officeart/2018/2/layout/IconLabelDescriptionList"/>
    <dgm:cxn modelId="{59FCA5BF-93A7-4846-8891-A0EBB9A5A500}" type="presParOf" srcId="{B58E1DEB-43EA-452D-9668-FA3ACDFD4BE8}" destId="{A0C93D01-CD99-4633-872A-6420A501CD52}" srcOrd="1" destOrd="0" presId="urn:microsoft.com/office/officeart/2018/2/layout/IconLabelDescriptionList"/>
    <dgm:cxn modelId="{91630DF8-32B9-4CE1-9CEE-ED411A2633C3}" type="presParOf" srcId="{B58E1DEB-43EA-452D-9668-FA3ACDFD4BE8}" destId="{65BFC63D-FC8C-4D72-9DBD-E5E433473A9B}" srcOrd="2" destOrd="0" presId="urn:microsoft.com/office/officeart/2018/2/layout/IconLabelDescriptionList"/>
    <dgm:cxn modelId="{25019225-2882-4FFC-BC0F-2D54B5C39D1A}" type="presParOf" srcId="{65BFC63D-FC8C-4D72-9DBD-E5E433473A9B}" destId="{FDCC8CFD-6BF4-48FC-AB3F-928977E92D2C}" srcOrd="0" destOrd="0" presId="urn:microsoft.com/office/officeart/2018/2/layout/IconLabelDescriptionList"/>
    <dgm:cxn modelId="{68557F35-78E8-4A31-BB33-3092C1F432E2}" type="presParOf" srcId="{65BFC63D-FC8C-4D72-9DBD-E5E433473A9B}" destId="{61E85366-5693-47B3-B197-70238A6CE488}" srcOrd="1" destOrd="0" presId="urn:microsoft.com/office/officeart/2018/2/layout/IconLabelDescriptionList"/>
    <dgm:cxn modelId="{7C88FF5A-200E-46D1-B6AA-C1B568645083}" type="presParOf" srcId="{65BFC63D-FC8C-4D72-9DBD-E5E433473A9B}" destId="{C01EF4B4-F9DD-4E42-9688-774E765618FC}" srcOrd="2" destOrd="0" presId="urn:microsoft.com/office/officeart/2018/2/layout/IconLabelDescriptionList"/>
    <dgm:cxn modelId="{865D0727-CC35-4EF1-9149-AC42F08B1959}" type="presParOf" srcId="{65BFC63D-FC8C-4D72-9DBD-E5E433473A9B}" destId="{7D9F732C-FA37-4D29-B119-58F939C0210A}" srcOrd="3" destOrd="0" presId="urn:microsoft.com/office/officeart/2018/2/layout/IconLabelDescriptionList"/>
    <dgm:cxn modelId="{12CA5F08-1213-441C-AAD6-6503ECFED466}" type="presParOf" srcId="{65BFC63D-FC8C-4D72-9DBD-E5E433473A9B}" destId="{B4A766CE-3E39-41F6-9B32-A93D5AE6747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1293B-AE64-4189-90B1-ACFF8E07DF4D}">
      <dsp:nvSpPr>
        <dsp:cNvPr id="0" name=""/>
        <dsp:cNvSpPr/>
      </dsp:nvSpPr>
      <dsp:spPr>
        <a:xfrm>
          <a:off x="0" y="72998"/>
          <a:ext cx="5924699"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Community of Practice monthly Zoom calls</a:t>
          </a:r>
        </a:p>
      </dsp:txBody>
      <dsp:txXfrm>
        <a:off x="40724" y="113722"/>
        <a:ext cx="5843251" cy="752780"/>
      </dsp:txXfrm>
    </dsp:sp>
    <dsp:sp modelId="{65B184BE-8921-44DE-A7B3-97C942B10A62}">
      <dsp:nvSpPr>
        <dsp:cNvPr id="0" name=""/>
        <dsp:cNvSpPr/>
      </dsp:nvSpPr>
      <dsp:spPr>
        <a:xfrm>
          <a:off x="0" y="967707"/>
          <a:ext cx="5924699"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Led by the Regional Directors of Employer Engagement in Advanced Manufacturing</a:t>
          </a:r>
        </a:p>
      </dsp:txBody>
      <dsp:txXfrm>
        <a:off x="40724" y="1008431"/>
        <a:ext cx="5843251" cy="752780"/>
      </dsp:txXfrm>
    </dsp:sp>
    <dsp:sp modelId="{5D81CFC8-C36E-4E82-BCCA-091C6E7A6133}">
      <dsp:nvSpPr>
        <dsp:cNvPr id="0" name=""/>
        <dsp:cNvSpPr/>
      </dsp:nvSpPr>
      <dsp:spPr>
        <a:xfrm>
          <a:off x="0" y="1862415"/>
          <a:ext cx="5924699"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Open to both Community College and K-12 Faculty</a:t>
          </a:r>
        </a:p>
      </dsp:txBody>
      <dsp:txXfrm>
        <a:off x="40724" y="1903139"/>
        <a:ext cx="5843251" cy="752780"/>
      </dsp:txXfrm>
    </dsp:sp>
    <dsp:sp modelId="{230D8115-3C63-41B4-9568-B5714BAF94D5}">
      <dsp:nvSpPr>
        <dsp:cNvPr id="0" name=""/>
        <dsp:cNvSpPr/>
      </dsp:nvSpPr>
      <dsp:spPr>
        <a:xfrm>
          <a:off x="0" y="2757123"/>
          <a:ext cx="5924699"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Sharing Best Practices for Curriculum Delivery</a:t>
          </a:r>
        </a:p>
      </dsp:txBody>
      <dsp:txXfrm>
        <a:off x="40724" y="2797847"/>
        <a:ext cx="5843251" cy="75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3DB9A-BD3C-419D-980C-AE624A8F3965}">
      <dsp:nvSpPr>
        <dsp:cNvPr id="0" name=""/>
        <dsp:cNvSpPr/>
      </dsp:nvSpPr>
      <dsp:spPr>
        <a:xfrm>
          <a:off x="0" y="1250"/>
          <a:ext cx="4832803" cy="761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solidFill>
            </a:rPr>
            <a:t>Governor’s Office grant to place student interns and faculty externs at DoD contractors to assist with advanced technology use and implementation</a:t>
          </a:r>
          <a:r>
            <a:rPr lang="en-US" sz="1600" kern="1200" dirty="0"/>
            <a:t>.</a:t>
          </a:r>
        </a:p>
      </dsp:txBody>
      <dsp:txXfrm>
        <a:off x="37186" y="38436"/>
        <a:ext cx="4758431" cy="687389"/>
      </dsp:txXfrm>
    </dsp:sp>
    <dsp:sp modelId="{2CB72653-E3F1-4095-800A-045BA4A6DE69}">
      <dsp:nvSpPr>
        <dsp:cNvPr id="0" name=""/>
        <dsp:cNvSpPr/>
      </dsp:nvSpPr>
      <dsp:spPr>
        <a:xfrm>
          <a:off x="0" y="771421"/>
          <a:ext cx="4832803" cy="519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solidFill>
            </a:rPr>
            <a:t>Partnering with Business Sector</a:t>
          </a:r>
        </a:p>
      </dsp:txBody>
      <dsp:txXfrm>
        <a:off x="25349" y="796770"/>
        <a:ext cx="4782105" cy="468580"/>
      </dsp:txXfrm>
    </dsp:sp>
    <dsp:sp modelId="{C1DC99DD-97C6-4549-AF6C-AE7FF5835952}">
      <dsp:nvSpPr>
        <dsp:cNvPr id="0" name=""/>
        <dsp:cNvSpPr/>
      </dsp:nvSpPr>
      <dsp:spPr>
        <a:xfrm>
          <a:off x="0" y="1299110"/>
          <a:ext cx="4832803" cy="519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solidFill>
            </a:rPr>
            <a:t>Issuing RFA to select ten colleges</a:t>
          </a:r>
        </a:p>
      </dsp:txBody>
      <dsp:txXfrm>
        <a:off x="25349" y="1324459"/>
        <a:ext cx="4782105" cy="468580"/>
      </dsp:txXfrm>
    </dsp:sp>
    <dsp:sp modelId="{B7DFD08E-6A01-4EC0-918E-43E3AEF82B1C}">
      <dsp:nvSpPr>
        <dsp:cNvPr id="0" name=""/>
        <dsp:cNvSpPr/>
      </dsp:nvSpPr>
      <dsp:spPr>
        <a:xfrm>
          <a:off x="0" y="1826798"/>
          <a:ext cx="4832803" cy="519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solidFill>
            </a:rPr>
            <a:t>Providing $8,000 stipends to faculty coaches</a:t>
          </a:r>
        </a:p>
      </dsp:txBody>
      <dsp:txXfrm>
        <a:off x="25349" y="1852147"/>
        <a:ext cx="4782105" cy="468580"/>
      </dsp:txXfrm>
    </dsp:sp>
    <dsp:sp modelId="{56F70796-CC9C-4A7B-9B38-C037511A8E7A}">
      <dsp:nvSpPr>
        <dsp:cNvPr id="0" name=""/>
        <dsp:cNvSpPr/>
      </dsp:nvSpPr>
      <dsp:spPr>
        <a:xfrm>
          <a:off x="0" y="2354486"/>
          <a:ext cx="4832803" cy="519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solidFill>
            </a:rPr>
            <a:t>Providing training for faculty coaches</a:t>
          </a:r>
        </a:p>
      </dsp:txBody>
      <dsp:txXfrm>
        <a:off x="25349" y="2379835"/>
        <a:ext cx="4782105" cy="468580"/>
      </dsp:txXfrm>
    </dsp:sp>
    <dsp:sp modelId="{492CE0A2-E9C9-4B10-9986-60B5F7642A63}">
      <dsp:nvSpPr>
        <dsp:cNvPr id="0" name=""/>
        <dsp:cNvSpPr/>
      </dsp:nvSpPr>
      <dsp:spPr>
        <a:xfrm>
          <a:off x="0" y="2882174"/>
          <a:ext cx="4832803" cy="519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Community of Practice monthly Zoom calls</a:t>
          </a:r>
        </a:p>
      </dsp:txBody>
      <dsp:txXfrm>
        <a:off x="25349" y="2907523"/>
        <a:ext cx="4782105" cy="468580"/>
      </dsp:txXfrm>
    </dsp:sp>
    <dsp:sp modelId="{8F69BB77-9897-4C72-BC3E-2EAA0EC020F0}">
      <dsp:nvSpPr>
        <dsp:cNvPr id="0" name=""/>
        <dsp:cNvSpPr/>
      </dsp:nvSpPr>
      <dsp:spPr>
        <a:xfrm>
          <a:off x="0" y="3409863"/>
          <a:ext cx="4832803" cy="519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2"/>
              </a:solidFill>
            </a:rPr>
            <a:t>FCCC acts as employer of record </a:t>
          </a:r>
        </a:p>
      </dsp:txBody>
      <dsp:txXfrm>
        <a:off x="25349" y="3435212"/>
        <a:ext cx="4782105" cy="468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9E87-19F9-48E1-A40F-F8C50CABDD8F}">
      <dsp:nvSpPr>
        <dsp:cNvPr id="0" name=""/>
        <dsp:cNvSpPr/>
      </dsp:nvSpPr>
      <dsp:spPr>
        <a:xfrm>
          <a:off x="0" y="8257"/>
          <a:ext cx="4832803"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rPr>
            <a:t>Central Repository of Online Curriculum and Testing Vendors</a:t>
          </a:r>
          <a:endParaRPr lang="en-US" sz="1800" kern="1200" dirty="0"/>
        </a:p>
      </dsp:txBody>
      <dsp:txXfrm>
        <a:off x="34954" y="43211"/>
        <a:ext cx="4762895" cy="646132"/>
      </dsp:txXfrm>
    </dsp:sp>
    <dsp:sp modelId="{1DCF747E-9400-4DAF-8BCA-F7870CD8824D}">
      <dsp:nvSpPr>
        <dsp:cNvPr id="0" name=""/>
        <dsp:cNvSpPr/>
      </dsp:nvSpPr>
      <dsp:spPr>
        <a:xfrm>
          <a:off x="0" y="724297"/>
          <a:ext cx="483280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4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solidFill>
                <a:schemeClr val="tx2"/>
              </a:solidFill>
            </a:rPr>
            <a:t>Amatrol to </a:t>
          </a:r>
          <a:r>
            <a:rPr lang="en-US" sz="1400" b="1" kern="1200" dirty="0" err="1">
              <a:solidFill>
                <a:schemeClr val="tx2"/>
              </a:solidFill>
            </a:rPr>
            <a:t>Verisurf</a:t>
          </a:r>
          <a:endParaRPr lang="en-US" sz="1400" kern="1200" dirty="0">
            <a:solidFill>
              <a:schemeClr val="tx2"/>
            </a:solidFill>
          </a:endParaRPr>
        </a:p>
      </dsp:txBody>
      <dsp:txXfrm>
        <a:off x="0" y="724297"/>
        <a:ext cx="4832803" cy="298080"/>
      </dsp:txXfrm>
    </dsp:sp>
    <dsp:sp modelId="{985863F5-3321-4C41-8106-2D347617D40A}">
      <dsp:nvSpPr>
        <dsp:cNvPr id="0" name=""/>
        <dsp:cNvSpPr/>
      </dsp:nvSpPr>
      <dsp:spPr>
        <a:xfrm>
          <a:off x="0" y="1022377"/>
          <a:ext cx="4832803"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rPr>
            <a:t>Chromebook Access to Programs</a:t>
          </a:r>
          <a:endParaRPr lang="en-US" sz="1800" kern="1200" dirty="0">
            <a:solidFill>
              <a:schemeClr val="tx2"/>
            </a:solidFill>
          </a:endParaRPr>
        </a:p>
      </dsp:txBody>
      <dsp:txXfrm>
        <a:off x="34954" y="1057331"/>
        <a:ext cx="4762895" cy="646132"/>
      </dsp:txXfrm>
    </dsp:sp>
    <dsp:sp modelId="{9A2824C5-A2DF-42CA-B8B4-2280DB88F841}">
      <dsp:nvSpPr>
        <dsp:cNvPr id="0" name=""/>
        <dsp:cNvSpPr/>
      </dsp:nvSpPr>
      <dsp:spPr>
        <a:xfrm>
          <a:off x="0" y="1738418"/>
          <a:ext cx="4832803"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4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solidFill>
                <a:schemeClr val="tx2"/>
              </a:solidFill>
            </a:rPr>
            <a:t>Bay Area </a:t>
          </a:r>
          <a:r>
            <a:rPr lang="en-US" sz="1400" b="1" kern="1200" dirty="0" err="1">
              <a:solidFill>
                <a:schemeClr val="tx2"/>
              </a:solidFill>
            </a:rPr>
            <a:t>NetLab</a:t>
          </a:r>
          <a:endParaRPr lang="en-US" sz="1400" kern="1200" dirty="0">
            <a:solidFill>
              <a:schemeClr val="tx2"/>
            </a:solidFill>
          </a:endParaRPr>
        </a:p>
        <a:p>
          <a:pPr marL="114300" lvl="1" indent="-114300" algn="l" defTabSz="622300">
            <a:lnSpc>
              <a:spcPct val="90000"/>
            </a:lnSpc>
            <a:spcBef>
              <a:spcPct val="0"/>
            </a:spcBef>
            <a:spcAft>
              <a:spcPct val="20000"/>
            </a:spcAft>
            <a:buChar char="•"/>
          </a:pPr>
          <a:r>
            <a:rPr lang="en-US" sz="1400" b="1" kern="1200" dirty="0">
              <a:solidFill>
                <a:schemeClr val="tx2"/>
              </a:solidFill>
            </a:rPr>
            <a:t>Amazon Cloud Service</a:t>
          </a:r>
        </a:p>
      </dsp:txBody>
      <dsp:txXfrm>
        <a:off x="0" y="1738418"/>
        <a:ext cx="4832803" cy="475065"/>
      </dsp:txXfrm>
    </dsp:sp>
    <dsp:sp modelId="{BDF63CE9-B60B-4D93-A4B0-9229B3935162}">
      <dsp:nvSpPr>
        <dsp:cNvPr id="0" name=""/>
        <dsp:cNvSpPr/>
      </dsp:nvSpPr>
      <dsp:spPr>
        <a:xfrm>
          <a:off x="0" y="2213483"/>
          <a:ext cx="4832803"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rPr>
            <a:t>Statewide Industry Advisory</a:t>
          </a:r>
          <a:endParaRPr lang="en-US" sz="1800" kern="1200" dirty="0">
            <a:solidFill>
              <a:schemeClr val="tx2"/>
            </a:solidFill>
          </a:endParaRPr>
        </a:p>
      </dsp:txBody>
      <dsp:txXfrm>
        <a:off x="34954" y="2248437"/>
        <a:ext cx="4762895" cy="646132"/>
      </dsp:txXfrm>
    </dsp:sp>
    <dsp:sp modelId="{A8DD65F2-7854-496B-8593-917747C9EA80}">
      <dsp:nvSpPr>
        <dsp:cNvPr id="0" name=""/>
        <dsp:cNvSpPr/>
      </dsp:nvSpPr>
      <dsp:spPr>
        <a:xfrm>
          <a:off x="0" y="2929523"/>
          <a:ext cx="4832803"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4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solidFill>
                <a:schemeClr val="tx2"/>
              </a:solidFill>
            </a:rPr>
            <a:t>Labor Market Information</a:t>
          </a:r>
        </a:p>
        <a:p>
          <a:pPr marL="114300" lvl="1" indent="-114300" algn="l" defTabSz="622300">
            <a:lnSpc>
              <a:spcPct val="90000"/>
            </a:lnSpc>
            <a:spcBef>
              <a:spcPct val="0"/>
            </a:spcBef>
            <a:spcAft>
              <a:spcPct val="20000"/>
            </a:spcAft>
            <a:buChar char="•"/>
          </a:pPr>
          <a:r>
            <a:rPr lang="en-US" sz="1400" b="1" kern="1200" dirty="0">
              <a:solidFill>
                <a:schemeClr val="tx2"/>
              </a:solidFill>
            </a:rPr>
            <a:t>Industry Panel</a:t>
          </a:r>
        </a:p>
        <a:p>
          <a:pPr marL="114300" lvl="1" indent="-114300" algn="l" defTabSz="622300">
            <a:lnSpc>
              <a:spcPct val="90000"/>
            </a:lnSpc>
            <a:spcBef>
              <a:spcPct val="0"/>
            </a:spcBef>
            <a:spcAft>
              <a:spcPct val="20000"/>
            </a:spcAft>
            <a:buChar char="•"/>
          </a:pPr>
          <a:r>
            <a:rPr lang="en-US" sz="1400" b="1" kern="1200" dirty="0">
              <a:solidFill>
                <a:schemeClr val="tx2"/>
              </a:solidFill>
            </a:rPr>
            <a:t>Q and A Sessions</a:t>
          </a:r>
        </a:p>
      </dsp:txBody>
      <dsp:txXfrm>
        <a:off x="0" y="2929523"/>
        <a:ext cx="4832803" cy="726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33FC2-97E6-4344-9E2E-026747140960}">
      <dsp:nvSpPr>
        <dsp:cNvPr id="0" name=""/>
        <dsp:cNvSpPr/>
      </dsp:nvSpPr>
      <dsp:spPr>
        <a:xfrm>
          <a:off x="7738" y="46887"/>
          <a:ext cx="5804004" cy="1566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hlinkClick xmlns:r="http://schemas.openxmlformats.org/officeDocument/2006/relationships" r:id="rId1"/>
            </a:rPr>
            <a:t>Virtual Simulation resources</a:t>
          </a:r>
          <a:endParaRPr lang="en-US" sz="2900" kern="1200"/>
        </a:p>
      </dsp:txBody>
      <dsp:txXfrm>
        <a:off x="790738" y="46887"/>
        <a:ext cx="4238004" cy="1566000"/>
      </dsp:txXfrm>
    </dsp:sp>
    <dsp:sp modelId="{73589BA4-175C-4826-AB25-6D5C3ABE83FB}">
      <dsp:nvSpPr>
        <dsp:cNvPr id="0" name=""/>
        <dsp:cNvSpPr/>
      </dsp:nvSpPr>
      <dsp:spPr>
        <a:xfrm>
          <a:off x="7738" y="1808637"/>
          <a:ext cx="4643203" cy="2495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Font typeface="Arial" panose="020B0604020202020204" pitchFamily="34" charset="0"/>
            <a:buNone/>
          </a:pPr>
          <a:r>
            <a:rPr lang="en-US" sz="2900" kern="1200" dirty="0"/>
            <a:t>Shadow Health</a:t>
          </a:r>
        </a:p>
        <a:p>
          <a:pPr marL="285750" lvl="1" indent="-285750" algn="l" defTabSz="1289050">
            <a:lnSpc>
              <a:spcPct val="90000"/>
            </a:lnSpc>
            <a:spcBef>
              <a:spcPct val="0"/>
            </a:spcBef>
            <a:spcAft>
              <a:spcPct val="15000"/>
            </a:spcAft>
            <a:buFont typeface="Arial" panose="020B0604020202020204" pitchFamily="34" charset="0"/>
            <a:buNone/>
          </a:pPr>
          <a:r>
            <a:rPr lang="en-US" sz="2900" kern="1200" dirty="0" err="1"/>
            <a:t>IHuman</a:t>
          </a:r>
          <a:endParaRPr lang="en-US" sz="2900" kern="1200" dirty="0"/>
        </a:p>
        <a:p>
          <a:pPr marL="285750" lvl="1" indent="-285750" algn="l" defTabSz="1289050">
            <a:lnSpc>
              <a:spcPct val="90000"/>
            </a:lnSpc>
            <a:spcBef>
              <a:spcPct val="0"/>
            </a:spcBef>
            <a:spcAft>
              <a:spcPct val="15000"/>
            </a:spcAft>
            <a:buFont typeface="Arial" panose="020B0604020202020204" pitchFamily="34" charset="0"/>
            <a:buNone/>
          </a:pPr>
          <a:r>
            <a:rPr lang="en-US" sz="2900" kern="1200" dirty="0" err="1"/>
            <a:t>VSim</a:t>
          </a:r>
          <a:r>
            <a:rPr lang="en-US" sz="2900" kern="1200" dirty="0"/>
            <a:t> for Nursing</a:t>
          </a:r>
        </a:p>
        <a:p>
          <a:pPr marL="285750" lvl="1" indent="-285750" algn="l" defTabSz="1289050">
            <a:lnSpc>
              <a:spcPct val="90000"/>
            </a:lnSpc>
            <a:spcBef>
              <a:spcPct val="0"/>
            </a:spcBef>
            <a:spcAft>
              <a:spcPct val="15000"/>
            </a:spcAft>
            <a:buFont typeface="Arial" panose="020B0604020202020204" pitchFamily="34" charset="0"/>
            <a:buNone/>
          </a:pPr>
          <a:r>
            <a:rPr lang="en-US" sz="2900" kern="1200" dirty="0"/>
            <a:t>Nursing.com</a:t>
          </a:r>
        </a:p>
        <a:p>
          <a:pPr marL="285750" lvl="1" indent="-285750" algn="l" defTabSz="1289050">
            <a:lnSpc>
              <a:spcPct val="90000"/>
            </a:lnSpc>
            <a:spcBef>
              <a:spcPct val="0"/>
            </a:spcBef>
            <a:spcAft>
              <a:spcPct val="15000"/>
            </a:spcAft>
            <a:buFont typeface="Arial" panose="020B0604020202020204" pitchFamily="34" charset="0"/>
            <a:buNone/>
          </a:pPr>
          <a:r>
            <a:rPr lang="en-US" sz="2900" kern="1200" dirty="0" err="1"/>
            <a:t>Labster</a:t>
          </a:r>
          <a:endParaRPr lang="en-US" sz="2900" kern="1200" dirty="0"/>
        </a:p>
      </dsp:txBody>
      <dsp:txXfrm>
        <a:off x="7738" y="1808637"/>
        <a:ext cx="4643203" cy="2495812"/>
      </dsp:txXfrm>
    </dsp:sp>
    <dsp:sp modelId="{3F623A98-E899-473F-9684-EC4066B8DF4E}">
      <dsp:nvSpPr>
        <dsp:cNvPr id="0" name=""/>
        <dsp:cNvSpPr/>
      </dsp:nvSpPr>
      <dsp:spPr>
        <a:xfrm>
          <a:off x="5595743" y="46887"/>
          <a:ext cx="5804004" cy="1566000"/>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State resources</a:t>
          </a:r>
        </a:p>
      </dsp:txBody>
      <dsp:txXfrm>
        <a:off x="6378743" y="46887"/>
        <a:ext cx="4238004" cy="1566000"/>
      </dsp:txXfrm>
    </dsp:sp>
    <dsp:sp modelId="{BF1EED51-4609-4C5A-B623-01A992B7A871}">
      <dsp:nvSpPr>
        <dsp:cNvPr id="0" name=""/>
        <dsp:cNvSpPr/>
      </dsp:nvSpPr>
      <dsp:spPr>
        <a:xfrm>
          <a:off x="5595743" y="1808637"/>
          <a:ext cx="4643203" cy="2495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California Simulation Alliance – </a:t>
          </a:r>
          <a:r>
            <a:rPr lang="en-US" sz="2900" kern="1200">
              <a:hlinkClick xmlns:r="http://schemas.openxmlformats.org/officeDocument/2006/relationships" r:id="rId2"/>
            </a:rPr>
            <a:t>developed scenarios for students</a:t>
          </a:r>
          <a:endParaRPr lang="en-US" sz="2900" kern="1200"/>
        </a:p>
        <a:p>
          <a:pPr marL="285750" lvl="1" indent="-285750" algn="l" defTabSz="1289050">
            <a:lnSpc>
              <a:spcPct val="90000"/>
            </a:lnSpc>
            <a:spcBef>
              <a:spcPct val="0"/>
            </a:spcBef>
            <a:spcAft>
              <a:spcPct val="15000"/>
            </a:spcAft>
            <a:buChar char="•"/>
          </a:pPr>
          <a:r>
            <a:rPr lang="en-US" sz="2900" kern="1200"/>
            <a:t>Health Impact – </a:t>
          </a:r>
          <a:r>
            <a:rPr lang="en-US" sz="2900" kern="1200">
              <a:hlinkClick xmlns:r="http://schemas.openxmlformats.org/officeDocument/2006/relationships" r:id="rId3"/>
            </a:rPr>
            <a:t>Toolkit for educators/ students to return to clinical  </a:t>
          </a:r>
          <a:endParaRPr lang="en-US" sz="2900" kern="1200"/>
        </a:p>
      </dsp:txBody>
      <dsp:txXfrm>
        <a:off x="5595743" y="1808637"/>
        <a:ext cx="4643203" cy="2495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1747-337F-4AFD-99DB-5D54A48F79AE}">
      <dsp:nvSpPr>
        <dsp:cNvPr id="0" name=""/>
        <dsp:cNvSpPr/>
      </dsp:nvSpPr>
      <dsp:spPr>
        <a:xfrm>
          <a:off x="559800" y="17549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ECE47-F354-4CB7-A9BA-A032D6BCD3B5}">
      <dsp:nvSpPr>
        <dsp:cNvPr id="0" name=""/>
        <dsp:cNvSpPr/>
      </dsp:nvSpPr>
      <dsp:spPr>
        <a:xfrm>
          <a:off x="559800" y="18595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hlinkClick xmlns:r="http://schemas.openxmlformats.org/officeDocument/2006/relationships" r:id="rId3"/>
            </a:rPr>
            <a:t>Virtual Simulation resources</a:t>
          </a:r>
          <a:endParaRPr lang="en-US" sz="2900" kern="1200"/>
        </a:p>
      </dsp:txBody>
      <dsp:txXfrm>
        <a:off x="559800" y="1859512"/>
        <a:ext cx="4320000" cy="648000"/>
      </dsp:txXfrm>
    </dsp:sp>
    <dsp:sp modelId="{B818EE2C-6CF3-45FC-B64C-8DDBCF769F5F}">
      <dsp:nvSpPr>
        <dsp:cNvPr id="0" name=""/>
        <dsp:cNvSpPr/>
      </dsp:nvSpPr>
      <dsp:spPr>
        <a:xfrm>
          <a:off x="559800" y="2587519"/>
          <a:ext cx="4320000" cy="15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Shadow Health</a:t>
          </a:r>
        </a:p>
        <a:p>
          <a:pPr marL="0" lvl="0" indent="0" algn="l" defTabSz="755650">
            <a:lnSpc>
              <a:spcPct val="90000"/>
            </a:lnSpc>
            <a:spcBef>
              <a:spcPct val="0"/>
            </a:spcBef>
            <a:spcAft>
              <a:spcPct val="35000"/>
            </a:spcAft>
            <a:buNone/>
          </a:pPr>
          <a:r>
            <a:rPr lang="en-US" sz="1700" kern="1200"/>
            <a:t>IHuman</a:t>
          </a:r>
        </a:p>
        <a:p>
          <a:pPr marL="0" lvl="0" indent="0" algn="l" defTabSz="755650">
            <a:lnSpc>
              <a:spcPct val="90000"/>
            </a:lnSpc>
            <a:spcBef>
              <a:spcPct val="0"/>
            </a:spcBef>
            <a:spcAft>
              <a:spcPct val="35000"/>
            </a:spcAft>
            <a:buNone/>
          </a:pPr>
          <a:r>
            <a:rPr lang="en-US" sz="1700" kern="1200"/>
            <a:t>VSim for Nursing</a:t>
          </a:r>
        </a:p>
        <a:p>
          <a:pPr marL="0" lvl="0" indent="0" algn="l" defTabSz="755650">
            <a:lnSpc>
              <a:spcPct val="90000"/>
            </a:lnSpc>
            <a:spcBef>
              <a:spcPct val="0"/>
            </a:spcBef>
            <a:spcAft>
              <a:spcPct val="35000"/>
            </a:spcAft>
            <a:buNone/>
          </a:pPr>
          <a:r>
            <a:rPr lang="en-US" sz="1700" kern="1200"/>
            <a:t>Nursing.com</a:t>
          </a:r>
        </a:p>
        <a:p>
          <a:pPr marL="0" lvl="0" indent="0" algn="l" defTabSz="755650">
            <a:lnSpc>
              <a:spcPct val="90000"/>
            </a:lnSpc>
            <a:spcBef>
              <a:spcPct val="0"/>
            </a:spcBef>
            <a:spcAft>
              <a:spcPct val="35000"/>
            </a:spcAft>
            <a:buNone/>
          </a:pPr>
          <a:r>
            <a:rPr lang="en-US" sz="1700" kern="1200"/>
            <a:t>Labster</a:t>
          </a:r>
        </a:p>
      </dsp:txBody>
      <dsp:txXfrm>
        <a:off x="559800" y="2587519"/>
        <a:ext cx="4320000" cy="1588319"/>
      </dsp:txXfrm>
    </dsp:sp>
    <dsp:sp modelId="{FDCC8CFD-6BF4-48FC-AB3F-928977E92D2C}">
      <dsp:nvSpPr>
        <dsp:cNvPr id="0" name=""/>
        <dsp:cNvSpPr/>
      </dsp:nvSpPr>
      <dsp:spPr>
        <a:xfrm>
          <a:off x="5635800" y="175498"/>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EF4B4-F9DD-4E42-9688-774E765618FC}">
      <dsp:nvSpPr>
        <dsp:cNvPr id="0" name=""/>
        <dsp:cNvSpPr/>
      </dsp:nvSpPr>
      <dsp:spPr>
        <a:xfrm>
          <a:off x="5635800" y="18595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State resources</a:t>
          </a:r>
        </a:p>
      </dsp:txBody>
      <dsp:txXfrm>
        <a:off x="5635800" y="1859512"/>
        <a:ext cx="4320000" cy="648000"/>
      </dsp:txXfrm>
    </dsp:sp>
    <dsp:sp modelId="{B4A766CE-3E39-41F6-9B32-A93D5AE67471}">
      <dsp:nvSpPr>
        <dsp:cNvPr id="0" name=""/>
        <dsp:cNvSpPr/>
      </dsp:nvSpPr>
      <dsp:spPr>
        <a:xfrm>
          <a:off x="5635800" y="2587519"/>
          <a:ext cx="4320000" cy="15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California Simulation Alliance – </a:t>
          </a:r>
          <a:r>
            <a:rPr lang="en-US" sz="1700" kern="1200">
              <a:hlinkClick xmlns:r="http://schemas.openxmlformats.org/officeDocument/2006/relationships" r:id="rId6"/>
            </a:rPr>
            <a:t>developed scenarios for students</a:t>
          </a:r>
          <a:endParaRPr lang="en-US" sz="1700" kern="1200"/>
        </a:p>
        <a:p>
          <a:pPr marL="0" lvl="0" indent="0" algn="l" defTabSz="755650">
            <a:lnSpc>
              <a:spcPct val="90000"/>
            </a:lnSpc>
            <a:spcBef>
              <a:spcPct val="0"/>
            </a:spcBef>
            <a:spcAft>
              <a:spcPct val="35000"/>
            </a:spcAft>
            <a:buNone/>
          </a:pPr>
          <a:r>
            <a:rPr lang="en-US" sz="1700" kern="1200"/>
            <a:t>Health Impact – </a:t>
          </a:r>
          <a:r>
            <a:rPr lang="en-US" sz="1700" kern="1200">
              <a:hlinkClick xmlns:r="http://schemas.openxmlformats.org/officeDocument/2006/relationships" r:id="rId7"/>
            </a:rPr>
            <a:t>Toolkit for educators/ students to return to clinical  </a:t>
          </a:r>
          <a:endParaRPr lang="en-US" sz="1700" kern="1200"/>
        </a:p>
      </dsp:txBody>
      <dsp:txXfrm>
        <a:off x="5635800" y="2587519"/>
        <a:ext cx="4320000" cy="15883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BA0C6-D5CA-464D-99CA-9E79845B1736}"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259D2-2C6C-9347-B5C1-1A6FF171AD45}" type="slidenum">
              <a:rPr lang="en-US" smtClean="0"/>
              <a:t>‹#›</a:t>
            </a:fld>
            <a:endParaRPr lang="en-US"/>
          </a:p>
        </p:txBody>
      </p:sp>
    </p:spTree>
    <p:extLst>
      <p:ext uri="{BB962C8B-B14F-4D97-AF65-F5344CB8AC3E}">
        <p14:creationId xmlns:p14="http://schemas.microsoft.com/office/powerpoint/2010/main" val="250293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2b2db4d6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2b2db4d69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82b2db4d69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5863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259D2-2C6C-9347-B5C1-1A6FF171AD45}" type="slidenum">
              <a:rPr lang="en-US" smtClean="0"/>
              <a:t>3</a:t>
            </a:fld>
            <a:endParaRPr lang="en-US"/>
          </a:p>
        </p:txBody>
      </p:sp>
    </p:spTree>
    <p:extLst>
      <p:ext uri="{BB962C8B-B14F-4D97-AF65-F5344CB8AC3E}">
        <p14:creationId xmlns:p14="http://schemas.microsoft.com/office/powerpoint/2010/main" val="286387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Note: to replace the example logo above with your own, right-click the example logo and select “Change Picture, From a File.” Find your logo file in the dialog box and click “Open.” While holding the Shift key, move your logo left or right until its left edge aligns with the vertical guide. </a:t>
            </a:r>
          </a:p>
        </p:txBody>
      </p:sp>
    </p:spTree>
    <p:extLst>
      <p:ext uri="{BB962C8B-B14F-4D97-AF65-F5344CB8AC3E}">
        <p14:creationId xmlns:p14="http://schemas.microsoft.com/office/powerpoint/2010/main" val="73546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4FA7-AC3C-A84B-A4AE-DF4D15DFB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C341E-E596-E84B-873E-36AD59915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5FF2B8-DC73-6544-B4F1-3B2D6D45B3BF}"/>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5" name="Footer Placeholder 4">
            <a:extLst>
              <a:ext uri="{FF2B5EF4-FFF2-40B4-BE49-F238E27FC236}">
                <a16:creationId xmlns:a16="http://schemas.microsoft.com/office/drawing/2014/main" id="{2F4B529E-5505-C94E-A846-5721A9161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20741-3B17-804F-893C-CFC44DCAF747}"/>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101079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A5D6-4D08-784C-AD9E-69E09531B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74FC0-66E5-D04E-BDA2-A4CC53A0A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3779F-C09B-4A45-8593-542D4D9A13D9}"/>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5" name="Footer Placeholder 4">
            <a:extLst>
              <a:ext uri="{FF2B5EF4-FFF2-40B4-BE49-F238E27FC236}">
                <a16:creationId xmlns:a16="http://schemas.microsoft.com/office/drawing/2014/main" id="{120E1A3F-6182-FB4B-8485-644F0FB2F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287C-D87E-B44E-8CC3-8627C76480CF}"/>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90763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7AD34-BAEF-0E4B-96D1-DB744899E1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D96A-A7AD-8741-86D7-F5E9FD7F3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96A3E-D3E4-AB4F-A329-AF1C21CFBFA4}"/>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5" name="Footer Placeholder 4">
            <a:extLst>
              <a:ext uri="{FF2B5EF4-FFF2-40B4-BE49-F238E27FC236}">
                <a16:creationId xmlns:a16="http://schemas.microsoft.com/office/drawing/2014/main" id="{B84088EB-4C98-734F-BAE2-3E849F65C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59080-A359-F345-81D1-E3EBCFF7454A}"/>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426492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23" name="Graphic 10" descr="Graphic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810500" y="1041748"/>
            <a:ext cx="4381500" cy="4659046"/>
          </a:xfrm>
          <a:prstGeom prst="rect">
            <a:avLst/>
          </a:prstGeom>
          <a:ln w="12700">
            <a:miter lim="400000"/>
          </a:ln>
        </p:spPr>
      </p:pic>
      <p:pic>
        <p:nvPicPr>
          <p:cNvPr id="124"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140" y="6001349"/>
            <a:ext cx="1579813" cy="596919"/>
          </a:xfrm>
          <a:prstGeom prst="rect">
            <a:avLst/>
          </a:prstGeom>
          <a:ln w="12700">
            <a:miter lim="400000"/>
          </a:ln>
        </p:spPr>
      </p:pic>
      <p:sp>
        <p:nvSpPr>
          <p:cNvPr id="125" name="Straight Connector 8"/>
          <p:cNvSpPr/>
          <p:nvPr/>
        </p:nvSpPr>
        <p:spPr>
          <a:xfrm>
            <a:off x="0" y="5699719"/>
            <a:ext cx="12192000" cy="1"/>
          </a:xfrm>
          <a:prstGeom prst="line">
            <a:avLst/>
          </a:prstGeom>
          <a:ln w="12700">
            <a:solidFill>
              <a:srgbClr val="E3E5E5"/>
            </a:solidFill>
            <a:miter/>
          </a:ln>
        </p:spPr>
        <p:txBody>
          <a:bodyPr lIns="45719" rIns="45719"/>
          <a:lstStyle/>
          <a:p>
            <a:endParaRPr/>
          </a:p>
        </p:txBody>
      </p:sp>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half" idx="1"/>
          </p:nvPr>
        </p:nvSpPr>
        <p:spPr>
          <a:xfrm>
            <a:off x="838200" y="1825625"/>
            <a:ext cx="5038596" cy="35066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11098174" y="6158838"/>
            <a:ext cx="255627" cy="281941"/>
          </a:xfrm>
          <a:prstGeom prst="rect">
            <a:avLst/>
          </a:prstGeom>
        </p:spPr>
        <p:txBody>
          <a:bodyPr/>
          <a:lstStyle>
            <a:lvl1pPr>
              <a:defRPr>
                <a:solidFill>
                  <a:srgbClr val="53575A"/>
                </a:solidFill>
              </a:defRPr>
            </a:lvl1pPr>
          </a:lstStyle>
          <a:p>
            <a:fld id="{86CB4B4D-7CA3-9044-876B-883B54F8677D}" type="slidenum">
              <a:rPr/>
              <a:pPr/>
              <a:t>‹#›</a:t>
            </a:fld>
            <a:endParaRPr/>
          </a:p>
        </p:txBody>
      </p:sp>
    </p:spTree>
    <p:extLst>
      <p:ext uri="{BB962C8B-B14F-4D97-AF65-F5344CB8AC3E}">
        <p14:creationId xmlns:p14="http://schemas.microsoft.com/office/powerpoint/2010/main" val="28871822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Keep it simply smart!</a:t>
            </a:r>
          </a:p>
        </p:txBody>
      </p:sp>
      <p:sp>
        <p:nvSpPr>
          <p:cNvPr id="4" name="Slide Number Placeholder 3"/>
          <p:cNvSpPr>
            <a:spLocks noGrp="1"/>
          </p:cNvSpPr>
          <p:nvPr>
            <p:ph type="sldNum" sz="quarter" idx="11"/>
          </p:nvPr>
        </p:nvSpPr>
        <p:spPr/>
        <p:txBody>
          <a:bodyPr/>
          <a:lstStyle/>
          <a:p>
            <a:fld id="{CCA817B1-E75C-4DB8-9B0A-1A0AC25A777C}" type="slidenum">
              <a:rPr lang="en-GB" smtClean="0"/>
              <a:pPr/>
              <a:t>‹#›</a:t>
            </a:fld>
            <a:endParaRPr lang="en-GB"/>
          </a:p>
        </p:txBody>
      </p:sp>
      <p:sp>
        <p:nvSpPr>
          <p:cNvPr id="6" name="Picture Placeholder 5"/>
          <p:cNvSpPr>
            <a:spLocks noGrp="1"/>
          </p:cNvSpPr>
          <p:nvPr>
            <p:ph type="pic" sz="quarter" idx="12"/>
          </p:nvPr>
        </p:nvSpPr>
        <p:spPr>
          <a:xfrm>
            <a:off x="3770143" y="-14068"/>
            <a:ext cx="8421858" cy="6872068"/>
          </a:xfrm>
          <a:custGeom>
            <a:avLst/>
            <a:gdLst>
              <a:gd name="connsiteX0" fmla="*/ 0 w 6079067"/>
              <a:gd name="connsiteY0" fmla="*/ 0 h 6858000"/>
              <a:gd name="connsiteX1" fmla="*/ 6079067 w 6079067"/>
              <a:gd name="connsiteY1" fmla="*/ 0 h 6858000"/>
              <a:gd name="connsiteX2" fmla="*/ 6079067 w 6079067"/>
              <a:gd name="connsiteY2" fmla="*/ 6858000 h 6858000"/>
              <a:gd name="connsiteX3" fmla="*/ 0 w 6079067"/>
              <a:gd name="connsiteY3" fmla="*/ 6858000 h 6858000"/>
              <a:gd name="connsiteX4" fmla="*/ 0 w 6079067"/>
              <a:gd name="connsiteY4" fmla="*/ 0 h 6858000"/>
              <a:gd name="connsiteX0" fmla="*/ 2377440 w 6079067"/>
              <a:gd name="connsiteY0" fmla="*/ 0 h 6872068"/>
              <a:gd name="connsiteX1" fmla="*/ 6079067 w 6079067"/>
              <a:gd name="connsiteY1" fmla="*/ 14068 h 6872068"/>
              <a:gd name="connsiteX2" fmla="*/ 6079067 w 6079067"/>
              <a:gd name="connsiteY2" fmla="*/ 6872068 h 6872068"/>
              <a:gd name="connsiteX3" fmla="*/ 0 w 6079067"/>
              <a:gd name="connsiteY3" fmla="*/ 6872068 h 6872068"/>
              <a:gd name="connsiteX4" fmla="*/ 2377440 w 6079067"/>
              <a:gd name="connsiteY4" fmla="*/ 0 h 687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067" h="6872068">
                <a:moveTo>
                  <a:pt x="2377440" y="0"/>
                </a:moveTo>
                <a:lnTo>
                  <a:pt x="6079067" y="14068"/>
                </a:lnTo>
                <a:lnTo>
                  <a:pt x="6079067" y="6872068"/>
                </a:lnTo>
                <a:lnTo>
                  <a:pt x="0" y="6872068"/>
                </a:lnTo>
                <a:lnTo>
                  <a:pt x="2377440" y="0"/>
                </a:lnTo>
                <a:close/>
              </a:path>
            </a:pathLst>
          </a:custGeom>
          <a:solidFill>
            <a:schemeClr val="bg1">
              <a:lumMod val="85000"/>
            </a:schemeClr>
          </a:solidFill>
        </p:spPr>
        <p:txBody>
          <a:bodyPr/>
          <a:lstStyle/>
          <a:p>
            <a:endParaRPr lang="en-GB"/>
          </a:p>
        </p:txBody>
      </p:sp>
    </p:spTree>
    <p:extLst>
      <p:ext uri="{BB962C8B-B14F-4D97-AF65-F5344CB8AC3E}">
        <p14:creationId xmlns:p14="http://schemas.microsoft.com/office/powerpoint/2010/main" val="94827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BD05E-9A76-4938-BE44-63F1793D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77747" y="5764726"/>
            <a:ext cx="3089165" cy="1010148"/>
          </a:xfrm>
          <a:prstGeom prst="rect">
            <a:avLst/>
          </a:prstGeom>
        </p:spPr>
      </p:pic>
    </p:spTree>
    <p:extLst>
      <p:ext uri="{BB962C8B-B14F-4D97-AF65-F5344CB8AC3E}">
        <p14:creationId xmlns:p14="http://schemas.microsoft.com/office/powerpoint/2010/main" val="181503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6547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D091-4B23-6344-8A68-43AC58269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AF22E9-A3F5-9D42-83F7-EBB83B973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5E87F-FB06-2D49-9AED-9253A1334D24}"/>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5" name="Footer Placeholder 4">
            <a:extLst>
              <a:ext uri="{FF2B5EF4-FFF2-40B4-BE49-F238E27FC236}">
                <a16:creationId xmlns:a16="http://schemas.microsoft.com/office/drawing/2014/main" id="{52627B5D-0CFA-6043-A0F2-ACD4F2882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029D5-0F4D-7B4E-92B8-BBB02CE61894}"/>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217542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BEF7-EAF0-5743-8B43-71D6D37116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B5339-7CD3-594E-A70C-BBDB7F8D3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46905F-E04E-7B47-849B-FCFE902A9CF8}"/>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5" name="Footer Placeholder 4">
            <a:extLst>
              <a:ext uri="{FF2B5EF4-FFF2-40B4-BE49-F238E27FC236}">
                <a16:creationId xmlns:a16="http://schemas.microsoft.com/office/drawing/2014/main" id="{CACC7924-6B9D-9A4C-B08B-3BA88BA89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19C0D-8BE9-0242-8EE3-EC26A380F7DE}"/>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65880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5557-2D4B-E04F-811F-5A38ADB0D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24301F-9E1B-7047-A794-D5573A509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2EBF0-3EE0-344B-866B-5E85B02198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84BCA-EDEA-304E-B578-EFA69835F595}"/>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6" name="Footer Placeholder 5">
            <a:extLst>
              <a:ext uri="{FF2B5EF4-FFF2-40B4-BE49-F238E27FC236}">
                <a16:creationId xmlns:a16="http://schemas.microsoft.com/office/drawing/2014/main" id="{8DB6FA29-4D6B-E944-A196-816D3F390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F7C4A-5152-8343-82F6-C258608B75FC}"/>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21550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0F0C-3A6D-A446-B586-113783ADFC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25A1D-4358-5A41-883D-8B44D8C30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9CB6E-661A-9541-8D80-2EE85047C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D71204-444B-FD47-BBCD-EA9994FE7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9A6C1-CE46-F04B-B3EE-5D088FA3C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F06F13-2EAF-8742-98EF-45E9C549E266}"/>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8" name="Footer Placeholder 7">
            <a:extLst>
              <a:ext uri="{FF2B5EF4-FFF2-40B4-BE49-F238E27FC236}">
                <a16:creationId xmlns:a16="http://schemas.microsoft.com/office/drawing/2014/main" id="{10291CDB-7E1E-954A-A94B-31BF11A36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058DF7-AE64-ED48-A68E-8E41779942B6}"/>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386870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6E25-011B-B242-B4C7-D542A17165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01FA17-1D03-3B4B-BCFB-29260E7C1C55}"/>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4" name="Footer Placeholder 3">
            <a:extLst>
              <a:ext uri="{FF2B5EF4-FFF2-40B4-BE49-F238E27FC236}">
                <a16:creationId xmlns:a16="http://schemas.microsoft.com/office/drawing/2014/main" id="{87D48027-7E36-484E-88E4-5C28CDAA4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CD130-AAA6-D442-8F9C-C5C5A3BBA6C5}"/>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118200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9F818-FC20-F94B-8EB9-9873E0B7B456}"/>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3" name="Footer Placeholder 2">
            <a:extLst>
              <a:ext uri="{FF2B5EF4-FFF2-40B4-BE49-F238E27FC236}">
                <a16:creationId xmlns:a16="http://schemas.microsoft.com/office/drawing/2014/main" id="{D5419119-B26F-1947-BEE1-08FEF7ACD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7F26F-4402-7043-8231-4879422AA585}"/>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417572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8A69-D5CA-FF4B-91B6-1A700999C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62815-7856-A14E-9998-08D9FE62A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A41410-10A9-7549-AE00-0C00940B2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50666-183A-5F42-9577-76F8E3386D29}"/>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6" name="Footer Placeholder 5">
            <a:extLst>
              <a:ext uri="{FF2B5EF4-FFF2-40B4-BE49-F238E27FC236}">
                <a16:creationId xmlns:a16="http://schemas.microsoft.com/office/drawing/2014/main" id="{5C6CE87A-5B66-744F-92DC-0C29F0341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CDEDA-0DC4-7A4D-A360-46E1C3E73A92}"/>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247492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649D-CC20-874F-A82C-B93C1EABB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3D682-5FA6-2B4A-BD6C-01EECDC2E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5C655-BA3A-3A45-80CB-909351488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FB94-8F26-9F48-B101-6E5DC263DF9C}"/>
              </a:ext>
            </a:extLst>
          </p:cNvPr>
          <p:cNvSpPr>
            <a:spLocks noGrp="1"/>
          </p:cNvSpPr>
          <p:nvPr>
            <p:ph type="dt" sz="half" idx="10"/>
          </p:nvPr>
        </p:nvSpPr>
        <p:spPr/>
        <p:txBody>
          <a:bodyPr/>
          <a:lstStyle/>
          <a:p>
            <a:fld id="{B018BA43-BFA2-134A-83B4-C2D128146BF0}" type="datetimeFigureOut">
              <a:rPr lang="en-US" smtClean="0"/>
              <a:t>1/11/2021</a:t>
            </a:fld>
            <a:endParaRPr lang="en-US"/>
          </a:p>
        </p:txBody>
      </p:sp>
      <p:sp>
        <p:nvSpPr>
          <p:cNvPr id="6" name="Footer Placeholder 5">
            <a:extLst>
              <a:ext uri="{FF2B5EF4-FFF2-40B4-BE49-F238E27FC236}">
                <a16:creationId xmlns:a16="http://schemas.microsoft.com/office/drawing/2014/main" id="{AFE98FBB-AB45-0440-A8D4-247B470C5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9FBB2-FC1C-FC4D-83A0-53F38F35C4AB}"/>
              </a:ext>
            </a:extLst>
          </p:cNvPr>
          <p:cNvSpPr>
            <a:spLocks noGrp="1"/>
          </p:cNvSpPr>
          <p:nvPr>
            <p:ph type="sldNum" sz="quarter" idx="12"/>
          </p:nvPr>
        </p:nvSpPr>
        <p:spPr/>
        <p:txBody>
          <a:bodyPr/>
          <a:lstStyle/>
          <a:p>
            <a:fld id="{566E5D8F-F4ED-FC4B-B377-FCCEEA1A8110}" type="slidenum">
              <a:rPr lang="en-US" smtClean="0"/>
              <a:t>‹#›</a:t>
            </a:fld>
            <a:endParaRPr lang="en-US"/>
          </a:p>
        </p:txBody>
      </p:sp>
    </p:spTree>
    <p:extLst>
      <p:ext uri="{BB962C8B-B14F-4D97-AF65-F5344CB8AC3E}">
        <p14:creationId xmlns:p14="http://schemas.microsoft.com/office/powerpoint/2010/main" val="416199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D58E4-24CC-2C4A-BBFF-40D568E96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BF389-0560-DA46-9B36-A97DBBE64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DE678-8211-AF4E-9C63-E863A9AF1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8BA43-BFA2-134A-83B4-C2D128146BF0}" type="datetimeFigureOut">
              <a:rPr lang="en-US" smtClean="0"/>
              <a:t>1/11/2021</a:t>
            </a:fld>
            <a:endParaRPr lang="en-US"/>
          </a:p>
        </p:txBody>
      </p:sp>
      <p:sp>
        <p:nvSpPr>
          <p:cNvPr id="5" name="Footer Placeholder 4">
            <a:extLst>
              <a:ext uri="{FF2B5EF4-FFF2-40B4-BE49-F238E27FC236}">
                <a16:creationId xmlns:a16="http://schemas.microsoft.com/office/drawing/2014/main" id="{D54C8DD3-44E8-E341-AE69-6EAEE64C0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0213AD-B3FD-E74B-BCAD-D32E939027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E5D8F-F4ED-FC4B-B377-FCCEEA1A8110}" type="slidenum">
              <a:rPr lang="en-US" smtClean="0"/>
              <a:t>‹#›</a:t>
            </a:fld>
            <a:endParaRPr lang="en-US"/>
          </a:p>
        </p:txBody>
      </p:sp>
    </p:spTree>
    <p:extLst>
      <p:ext uri="{BB962C8B-B14F-4D97-AF65-F5344CB8AC3E}">
        <p14:creationId xmlns:p14="http://schemas.microsoft.com/office/powerpoint/2010/main" val="176764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www.cact.org/" TargetMode="External"/><Relationship Id="rId4" Type="http://schemas.openxmlformats.org/officeDocument/2006/relationships/hyperlink" Target="mailto:Alan.Braggins@Chaffey.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orantecomms@gmail.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a-hwi.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s://ca-hwi.org/curriculum/soft-skills-training/" TargetMode="External"/><Relationship Id="rId2" Type="http://schemas.openxmlformats.org/officeDocument/2006/relationships/hyperlink" Target="https://ca-hwi.org/curriculum/infection-control-for-all-now-safe-workpla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a-hwi.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ohn.cordova@canyons.edu" TargetMode="External"/><Relationship Id="rId2" Type="http://schemas.openxmlformats.org/officeDocument/2006/relationships/hyperlink" Target="tel:+15625054409" TargetMode="External"/><Relationship Id="rId1" Type="http://schemas.openxmlformats.org/officeDocument/2006/relationships/slideLayout" Target="../slideLayouts/slideLayout2.xml"/><Relationship Id="rId4" Type="http://schemas.openxmlformats.org/officeDocument/2006/relationships/hyperlink" Target="https://ca-hwi.org/about-hwi/contact-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a-hwi.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ohn.cordova@canyons.edu" TargetMode="External"/><Relationship Id="rId2" Type="http://schemas.openxmlformats.org/officeDocument/2006/relationships/hyperlink" Target="tel:+15625054409" TargetMode="External"/><Relationship Id="rId1" Type="http://schemas.openxmlformats.org/officeDocument/2006/relationships/slideLayout" Target="../slideLayouts/slideLayout2.xml"/><Relationship Id="rId4" Type="http://schemas.openxmlformats.org/officeDocument/2006/relationships/hyperlink" Target="https://ca-hwi.org/about-hwi/contact-u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tquenzer@sdccd.edu"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mailto:jmalig@cerritos.edu" TargetMode="Externa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hyperlink" Target="http://www.businessandentrepreneurship.net/" TargetMode="External"/><Relationship Id="rId2" Type="http://schemas.openxmlformats.org/officeDocument/2006/relationships/hyperlink" Target="mailto:Charles.Eason@Solano.edu"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eachingentrepreneurship.org/" TargetMode="External"/><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nrcurriculum.org/" TargetMode="External"/><Relationship Id="rId2" Type="http://schemas.openxmlformats.org/officeDocument/2006/relationships/hyperlink" Target="https://www.calaged.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g"/><Relationship Id="rId7" Type="http://schemas.openxmlformats.org/officeDocument/2006/relationships/diagramColors" Target="../diagrams/colors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3588-CDC7-4C2F-8703-74AD86E8C053}"/>
              </a:ext>
            </a:extLst>
          </p:cNvPr>
          <p:cNvSpPr>
            <a:spLocks noGrp="1"/>
          </p:cNvSpPr>
          <p:nvPr>
            <p:ph type="ctrTitle"/>
          </p:nvPr>
        </p:nvSpPr>
        <p:spPr/>
        <p:txBody>
          <a:bodyPr/>
          <a:lstStyle/>
          <a:p>
            <a:r>
              <a:rPr lang="en-US" dirty="0"/>
              <a:t>Statewide Directors</a:t>
            </a:r>
            <a:br>
              <a:rPr lang="en-US" dirty="0"/>
            </a:br>
            <a:r>
              <a:rPr lang="en-US" dirty="0"/>
              <a:t>Employer Engagement</a:t>
            </a:r>
          </a:p>
        </p:txBody>
      </p:sp>
      <p:sp>
        <p:nvSpPr>
          <p:cNvPr id="3" name="Subtitle 2">
            <a:extLst>
              <a:ext uri="{FF2B5EF4-FFF2-40B4-BE49-F238E27FC236}">
                <a16:creationId xmlns:a16="http://schemas.microsoft.com/office/drawing/2014/main" id="{0C1E574C-B082-4EFC-80D4-826E894AEF55}"/>
              </a:ext>
            </a:extLst>
          </p:cNvPr>
          <p:cNvSpPr>
            <a:spLocks noGrp="1"/>
          </p:cNvSpPr>
          <p:nvPr>
            <p:ph type="subTitle" idx="1"/>
          </p:nvPr>
        </p:nvSpPr>
        <p:spPr/>
        <p:txBody>
          <a:bodyPr/>
          <a:lstStyle/>
          <a:p>
            <a:r>
              <a:rPr lang="en-US" dirty="0"/>
              <a:t>Powered by the California Community College Chancellors Office </a:t>
            </a:r>
          </a:p>
          <a:p>
            <a:r>
              <a:rPr lang="en-US" dirty="0"/>
              <a:t>Workforce and Economic Development Division</a:t>
            </a:r>
          </a:p>
        </p:txBody>
      </p:sp>
    </p:spTree>
    <p:extLst>
      <p:ext uri="{BB962C8B-B14F-4D97-AF65-F5344CB8AC3E}">
        <p14:creationId xmlns:p14="http://schemas.microsoft.com/office/powerpoint/2010/main" val="333274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5282" y="2288837"/>
            <a:ext cx="7362092" cy="786809"/>
          </a:xfrm>
        </p:spPr>
        <p:txBody>
          <a:bodyPr>
            <a:normAutofit fontScale="90000"/>
          </a:bodyPr>
          <a:lstStyle/>
          <a:p>
            <a:pPr algn="l"/>
            <a:r>
              <a:rPr lang="en-US" dirty="0">
                <a:solidFill>
                  <a:srgbClr val="002060"/>
                </a:solidFill>
                <a:effectLst>
                  <a:outerShdw blurRad="38100" dist="38100" dir="2700000" algn="tl">
                    <a:srgbClr val="000000">
                      <a:alpha val="43137"/>
                    </a:srgbClr>
                  </a:outerShdw>
                </a:effectLst>
              </a:rPr>
              <a:t>Alan Braggins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608" y="1253067"/>
            <a:ext cx="2721674" cy="3398837"/>
          </a:xfrm>
          <a:prstGeom prst="ellipse">
            <a:avLst/>
          </a:prstGeom>
        </p:spPr>
      </p:pic>
      <p:pic>
        <p:nvPicPr>
          <p:cNvPr id="6" name="Picture 5">
            <a:extLst>
              <a:ext uri="{FF2B5EF4-FFF2-40B4-BE49-F238E27FC236}">
                <a16:creationId xmlns:a16="http://schemas.microsoft.com/office/drawing/2014/main" id="{27CCD3E3-F485-4CA8-BCC3-C3B1152BA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459" y="1093959"/>
            <a:ext cx="2479971" cy="3717052"/>
          </a:xfrm>
          <a:prstGeom prst="rect">
            <a:avLst/>
          </a:prstGeom>
        </p:spPr>
      </p:pic>
      <p:sp>
        <p:nvSpPr>
          <p:cNvPr id="8" name="TextBox 7">
            <a:extLst>
              <a:ext uri="{FF2B5EF4-FFF2-40B4-BE49-F238E27FC236}">
                <a16:creationId xmlns:a16="http://schemas.microsoft.com/office/drawing/2014/main" id="{63A71D49-FD5A-4698-B40B-E01175035B12}"/>
              </a:ext>
            </a:extLst>
          </p:cNvPr>
          <p:cNvSpPr txBox="1"/>
          <p:nvPr/>
        </p:nvSpPr>
        <p:spPr>
          <a:xfrm>
            <a:off x="3195281" y="3233120"/>
            <a:ext cx="5955645" cy="1200329"/>
          </a:xfrm>
          <a:prstGeom prst="rect">
            <a:avLst/>
          </a:prstGeom>
          <a:noFill/>
        </p:spPr>
        <p:txBody>
          <a:bodyPr wrap="square">
            <a:spAutoFit/>
          </a:bodyPr>
          <a:lstStyle/>
          <a:p>
            <a:r>
              <a:rPr lang="en-US" dirty="0"/>
              <a:t>Statewide Director Employer Engagement </a:t>
            </a:r>
          </a:p>
          <a:p>
            <a:r>
              <a:rPr lang="en-US" dirty="0"/>
              <a:t>(909) 652-8497</a:t>
            </a:r>
          </a:p>
          <a:p>
            <a:r>
              <a:rPr lang="en-US" dirty="0">
                <a:hlinkClick r:id="rId4"/>
              </a:rPr>
              <a:t>Alan.Braggins@Chaffey.edu</a:t>
            </a:r>
            <a:endParaRPr lang="en-US" dirty="0"/>
          </a:p>
          <a:p>
            <a:r>
              <a:rPr lang="en-US" dirty="0">
                <a:hlinkClick r:id="rId5"/>
              </a:rPr>
              <a:t>www.cact.org</a:t>
            </a:r>
            <a:endParaRPr lang="en-US" dirty="0"/>
          </a:p>
        </p:txBody>
      </p:sp>
      <p:sp>
        <p:nvSpPr>
          <p:cNvPr id="10" name="TextBox 9">
            <a:extLst>
              <a:ext uri="{FF2B5EF4-FFF2-40B4-BE49-F238E27FC236}">
                <a16:creationId xmlns:a16="http://schemas.microsoft.com/office/drawing/2014/main" id="{4B666CD7-9142-41DD-BB2A-B6D09FC426B4}"/>
              </a:ext>
            </a:extLst>
          </p:cNvPr>
          <p:cNvSpPr txBox="1"/>
          <p:nvPr/>
        </p:nvSpPr>
        <p:spPr>
          <a:xfrm>
            <a:off x="3195281" y="1502273"/>
            <a:ext cx="8101076" cy="769441"/>
          </a:xfrm>
          <a:prstGeom prst="rect">
            <a:avLst/>
          </a:prstGeom>
          <a:noFill/>
        </p:spPr>
        <p:txBody>
          <a:bodyPr wrap="square">
            <a:spAutoFit/>
          </a:bodyPr>
          <a:lstStyle/>
          <a:p>
            <a:r>
              <a:rPr lang="en-US" sz="4400" b="1" dirty="0">
                <a:effectLst>
                  <a:outerShdw blurRad="38100" dist="38100" dir="2700000" algn="tl">
                    <a:srgbClr val="000000">
                      <a:alpha val="43137"/>
                    </a:srgbClr>
                  </a:outerShdw>
                </a:effectLst>
              </a:rPr>
              <a:t>Advanced Manufacturing Sector</a:t>
            </a:r>
          </a:p>
        </p:txBody>
      </p:sp>
      <p:pic>
        <p:nvPicPr>
          <p:cNvPr id="11" name="Picture 10">
            <a:extLst>
              <a:ext uri="{FF2B5EF4-FFF2-40B4-BE49-F238E27FC236}">
                <a16:creationId xmlns:a16="http://schemas.microsoft.com/office/drawing/2014/main" id="{894A03B4-6FE0-4BD8-AC1F-3543F1A13A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3103" y="6130924"/>
            <a:ext cx="3725430" cy="457200"/>
          </a:xfrm>
          <a:prstGeom prst="rect">
            <a:avLst/>
          </a:prstGeom>
        </p:spPr>
      </p:pic>
    </p:spTree>
    <p:extLst>
      <p:ext uri="{BB962C8B-B14F-4D97-AF65-F5344CB8AC3E}">
        <p14:creationId xmlns:p14="http://schemas.microsoft.com/office/powerpoint/2010/main" val="27694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838200" y="814422"/>
            <a:ext cx="10515600" cy="1325564"/>
          </a:xfrm>
          <a:prstGeom prst="rect">
            <a:avLst/>
          </a:prstGeom>
        </p:spPr>
        <p:txBody>
          <a:bodyPr>
            <a:normAutofit fontScale="90000"/>
          </a:bodyPr>
          <a:lstStyle/>
          <a:p>
            <a:br>
              <a:rPr lang="en-US" dirty="0">
                <a:solidFill>
                  <a:srgbClr val="002F6D"/>
                </a:solidFill>
              </a:rPr>
            </a:br>
            <a:br>
              <a:rPr lang="en-US" dirty="0">
                <a:solidFill>
                  <a:srgbClr val="002F6D"/>
                </a:solidFill>
              </a:rPr>
            </a:br>
            <a:br>
              <a:rPr lang="en-US" dirty="0">
                <a:solidFill>
                  <a:srgbClr val="002F6D"/>
                </a:solidFill>
              </a:rPr>
            </a:br>
            <a:r>
              <a:rPr lang="en-US" dirty="0">
                <a:solidFill>
                  <a:srgbClr val="002F6D"/>
                </a:solidFill>
              </a:rPr>
              <a:t>James Morante</a:t>
            </a:r>
            <a:br>
              <a:rPr lang="en-US" dirty="0">
                <a:solidFill>
                  <a:srgbClr val="002F6D"/>
                </a:solidFill>
              </a:rPr>
            </a:br>
            <a:r>
              <a:rPr lang="en-US" dirty="0">
                <a:solidFill>
                  <a:srgbClr val="002F6D"/>
                </a:solidFill>
              </a:rPr>
              <a:t>Statewide Director</a:t>
            </a:r>
            <a:br>
              <a:rPr lang="en-US" dirty="0">
                <a:solidFill>
                  <a:srgbClr val="002F6D"/>
                </a:solidFill>
              </a:rPr>
            </a:br>
            <a:r>
              <a:rPr lang="en-US" dirty="0">
                <a:solidFill>
                  <a:srgbClr val="002F6D"/>
                </a:solidFill>
                <a:hlinkClick r:id="rId3"/>
              </a:rPr>
              <a:t>morantecomms@gmail.com</a:t>
            </a:r>
            <a:br>
              <a:rPr lang="en-US" dirty="0">
                <a:solidFill>
                  <a:srgbClr val="002F6D"/>
                </a:solidFill>
              </a:rPr>
            </a:br>
            <a:r>
              <a:rPr lang="en-US" dirty="0">
                <a:solidFill>
                  <a:srgbClr val="002F6D"/>
                </a:solidFill>
              </a:rPr>
              <a:t>530-760-5270</a:t>
            </a:r>
            <a:br>
              <a:rPr lang="en-US" dirty="0">
                <a:solidFill>
                  <a:srgbClr val="002F6D"/>
                </a:solidFill>
              </a:rPr>
            </a:br>
            <a:endParaRPr dirty="0">
              <a:solidFill>
                <a:srgbClr val="002F6D"/>
              </a:solidFill>
            </a:endParaRPr>
          </a:p>
        </p:txBody>
      </p:sp>
      <p:sp>
        <p:nvSpPr>
          <p:cNvPr id="191" name="Slide Number Placeholder 3"/>
          <p:cNvSpPr txBox="1">
            <a:spLocks noGrp="1"/>
          </p:cNvSpPr>
          <p:nvPr>
            <p:ph type="sldNum" sz="quarter" idx="2"/>
          </p:nvPr>
        </p:nvSpPr>
        <p:spPr>
          <a:xfrm>
            <a:off x="11173917" y="6158838"/>
            <a:ext cx="179884"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a:p>
        </p:txBody>
      </p:sp>
      <p:sp>
        <p:nvSpPr>
          <p:cNvPr id="192" name="Rectangle 8"/>
          <p:cNvSpPr/>
          <p:nvPr/>
        </p:nvSpPr>
        <p:spPr>
          <a:xfrm>
            <a:off x="341643" y="5978769"/>
            <a:ext cx="1547448" cy="66367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6" name="Picture 5" descr="ECU CC Locku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429000"/>
            <a:ext cx="5586984" cy="2286000"/>
          </a:xfrm>
          <a:prstGeom prst="rect">
            <a:avLst/>
          </a:prstGeom>
        </p:spPr>
      </p:pic>
    </p:spTree>
    <p:extLst>
      <p:ext uri="{BB962C8B-B14F-4D97-AF65-F5344CB8AC3E}">
        <p14:creationId xmlns:p14="http://schemas.microsoft.com/office/powerpoint/2010/main" val="20858735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D56F13-CA53-424A-844C-96B3E30D1D22}"/>
              </a:ext>
            </a:extLst>
          </p:cNvPr>
          <p:cNvSpPr>
            <a:spLocks noGrp="1"/>
          </p:cNvSpPr>
          <p:nvPr>
            <p:ph idx="1"/>
          </p:nvPr>
        </p:nvSpPr>
        <p:spPr>
          <a:xfrm>
            <a:off x="838200" y="5536275"/>
            <a:ext cx="10515600" cy="640687"/>
          </a:xfrm>
        </p:spPr>
        <p:txBody>
          <a:bodyPr/>
          <a:lstStyle/>
          <a:p>
            <a:pPr marL="0" indent="0" algn="ctr">
              <a:buNone/>
            </a:pPr>
            <a:r>
              <a:rPr lang="en-US" dirty="0">
                <a:hlinkClick r:id="rId2"/>
              </a:rPr>
              <a:t>https://ca-hwi.org/</a:t>
            </a:r>
            <a:endParaRPr lang="en-US" dirty="0"/>
          </a:p>
        </p:txBody>
      </p:sp>
      <p:pic>
        <p:nvPicPr>
          <p:cNvPr id="7" name="Picture 6" descr="Company name&#10;&#10;Description automatically generated with medium confidence">
            <a:extLst>
              <a:ext uri="{FF2B5EF4-FFF2-40B4-BE49-F238E27FC236}">
                <a16:creationId xmlns:a16="http://schemas.microsoft.com/office/drawing/2014/main" id="{7339ADB2-90FD-420C-929B-9B2AF9848F25}"/>
              </a:ext>
            </a:extLst>
          </p:cNvPr>
          <p:cNvPicPr>
            <a:picLocks noChangeAspect="1"/>
          </p:cNvPicPr>
          <p:nvPr/>
        </p:nvPicPr>
        <p:blipFill>
          <a:blip r:embed="rId3"/>
          <a:stretch>
            <a:fillRect/>
          </a:stretch>
        </p:blipFill>
        <p:spPr>
          <a:xfrm>
            <a:off x="654848" y="681037"/>
            <a:ext cx="5837402" cy="1144588"/>
          </a:xfrm>
          <a:prstGeom prst="rect">
            <a:avLst/>
          </a:prstGeom>
        </p:spPr>
      </p:pic>
      <p:pic>
        <p:nvPicPr>
          <p:cNvPr id="9" name="Picture 8">
            <a:extLst>
              <a:ext uri="{FF2B5EF4-FFF2-40B4-BE49-F238E27FC236}">
                <a16:creationId xmlns:a16="http://schemas.microsoft.com/office/drawing/2014/main" id="{1DF7DED1-B25F-47E6-ACD5-6FCCB48D54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3637" y="1825625"/>
            <a:ext cx="6975763" cy="3474720"/>
          </a:xfrm>
          <a:prstGeom prst="rect">
            <a:avLst/>
          </a:prstGeom>
        </p:spPr>
      </p:pic>
    </p:spTree>
    <p:extLst>
      <p:ext uri="{BB962C8B-B14F-4D97-AF65-F5344CB8AC3E}">
        <p14:creationId xmlns:p14="http://schemas.microsoft.com/office/powerpoint/2010/main" val="149199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F4808-2803-4BDD-B2C9-A86C25B9CA7E}"/>
              </a:ext>
            </a:extLst>
          </p:cNvPr>
          <p:cNvSpPr>
            <a:spLocks noGrp="1"/>
          </p:cNvSpPr>
          <p:nvPr>
            <p:ph type="title"/>
          </p:nvPr>
        </p:nvSpPr>
        <p:spPr>
          <a:xfrm>
            <a:off x="391378" y="320675"/>
            <a:ext cx="11407487" cy="1325563"/>
          </a:xfrm>
        </p:spPr>
        <p:txBody>
          <a:bodyPr>
            <a:normAutofit/>
          </a:bodyPr>
          <a:lstStyle/>
          <a:p>
            <a:r>
              <a:rPr lang="en-US" sz="5400">
                <a:solidFill>
                  <a:schemeClr val="accent5"/>
                </a:solidFill>
              </a:rPr>
              <a:t>Resources for Faculty</a:t>
            </a:r>
          </a:p>
        </p:txBody>
      </p:sp>
      <p:graphicFrame>
        <p:nvGraphicFramePr>
          <p:cNvPr id="7" name="Content Placeholder 4">
            <a:extLst>
              <a:ext uri="{FF2B5EF4-FFF2-40B4-BE49-F238E27FC236}">
                <a16:creationId xmlns:a16="http://schemas.microsoft.com/office/drawing/2014/main" id="{45A712B3-01A0-4817-BC67-272CB7A3D313}"/>
              </a:ext>
            </a:extLst>
          </p:cNvPr>
          <p:cNvGraphicFramePr>
            <a:graphicFrameLocks noGrp="1"/>
          </p:cNvGraphicFramePr>
          <p:nvPr>
            <p:ph idx="1"/>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57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8CF5AF-47A5-4836-933D-5F2B39F118AE}"/>
              </a:ext>
            </a:extLst>
          </p:cNvPr>
          <p:cNvSpPr>
            <a:spLocks noGrp="1"/>
          </p:cNvSpPr>
          <p:nvPr>
            <p:ph type="title"/>
          </p:nvPr>
        </p:nvSpPr>
        <p:spPr/>
        <p:txBody>
          <a:bodyPr/>
          <a:lstStyle/>
          <a:p>
            <a:r>
              <a:rPr lang="en-US" dirty="0"/>
              <a:t>Industry/ Student resources</a:t>
            </a:r>
          </a:p>
        </p:txBody>
      </p:sp>
      <p:sp>
        <p:nvSpPr>
          <p:cNvPr id="6" name="Content Placeholder 5">
            <a:extLst>
              <a:ext uri="{FF2B5EF4-FFF2-40B4-BE49-F238E27FC236}">
                <a16:creationId xmlns:a16="http://schemas.microsoft.com/office/drawing/2014/main" id="{8285938A-EEBA-4C15-8C6B-FF32AFE2730C}"/>
              </a:ext>
            </a:extLst>
          </p:cNvPr>
          <p:cNvSpPr>
            <a:spLocks noGrp="1"/>
          </p:cNvSpPr>
          <p:nvPr>
            <p:ph idx="1"/>
          </p:nvPr>
        </p:nvSpPr>
        <p:spPr/>
        <p:txBody>
          <a:bodyPr>
            <a:normAutofit lnSpcReduction="10000"/>
          </a:bodyPr>
          <a:lstStyle/>
          <a:p>
            <a:r>
              <a:rPr lang="en-US" dirty="0"/>
              <a:t>ICAN – </a:t>
            </a:r>
            <a:r>
              <a:rPr lang="en-US" dirty="0">
                <a:hlinkClick r:id="rId2"/>
              </a:rPr>
              <a:t>Infection Control for All Now </a:t>
            </a:r>
            <a:endParaRPr lang="en-US" dirty="0"/>
          </a:p>
          <a:p>
            <a:pPr lvl="1"/>
            <a:r>
              <a:rPr lang="en-US" b="1" dirty="0"/>
              <a:t>Free self-paced basic training program </a:t>
            </a:r>
            <a:r>
              <a:rPr lang="en-US" dirty="0"/>
              <a:t>is aimed at strengthening infection control and prevention competencies among Californians who work in the non-medical work environments.</a:t>
            </a:r>
          </a:p>
          <a:p>
            <a:r>
              <a:rPr lang="en-US" dirty="0">
                <a:hlinkClick r:id="rId3"/>
              </a:rPr>
              <a:t>HI-TOUCH HEALTH CARE: THE CRITICAL SIX SOFT SKILLS</a:t>
            </a:r>
            <a:endParaRPr lang="en-US" dirty="0"/>
          </a:p>
          <a:p>
            <a:pPr lvl="1"/>
            <a:r>
              <a:rPr lang="en-US" dirty="0"/>
              <a:t>Training modules for softer skills interchangeable for all sectors</a:t>
            </a:r>
          </a:p>
          <a:p>
            <a:pPr lvl="2"/>
            <a:r>
              <a:rPr lang="en-US" dirty="0"/>
              <a:t>Communication</a:t>
            </a:r>
          </a:p>
          <a:p>
            <a:pPr lvl="2"/>
            <a:r>
              <a:rPr lang="en-US" dirty="0"/>
              <a:t>Workplace Ethics</a:t>
            </a:r>
          </a:p>
          <a:p>
            <a:pPr lvl="2"/>
            <a:r>
              <a:rPr lang="en-US" dirty="0"/>
              <a:t>Team Building</a:t>
            </a:r>
          </a:p>
          <a:p>
            <a:pPr lvl="2"/>
            <a:r>
              <a:rPr lang="en-US" dirty="0"/>
              <a:t>Problem Solving</a:t>
            </a:r>
          </a:p>
          <a:p>
            <a:pPr lvl="2"/>
            <a:r>
              <a:rPr lang="en-US" dirty="0"/>
              <a:t>Diversity, Compassion</a:t>
            </a:r>
          </a:p>
          <a:p>
            <a:pPr lvl="1"/>
            <a:r>
              <a:rPr lang="en-US" dirty="0"/>
              <a:t>Free use, free source, vetted by industry</a:t>
            </a:r>
          </a:p>
          <a:p>
            <a:pPr lvl="1"/>
            <a:endParaRPr lang="en-US" dirty="0"/>
          </a:p>
          <a:p>
            <a:endParaRPr lang="en-US" dirty="0"/>
          </a:p>
        </p:txBody>
      </p:sp>
    </p:spTree>
    <p:extLst>
      <p:ext uri="{BB962C8B-B14F-4D97-AF65-F5344CB8AC3E}">
        <p14:creationId xmlns:p14="http://schemas.microsoft.com/office/powerpoint/2010/main" val="27873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D56F13-CA53-424A-844C-96B3E30D1D22}"/>
              </a:ext>
            </a:extLst>
          </p:cNvPr>
          <p:cNvSpPr>
            <a:spLocks noGrp="1"/>
          </p:cNvSpPr>
          <p:nvPr>
            <p:ph idx="1"/>
          </p:nvPr>
        </p:nvSpPr>
        <p:spPr>
          <a:xfrm>
            <a:off x="838200" y="5536275"/>
            <a:ext cx="10515600" cy="640687"/>
          </a:xfrm>
        </p:spPr>
        <p:txBody>
          <a:bodyPr/>
          <a:lstStyle/>
          <a:p>
            <a:pPr marL="0" indent="0" algn="ctr">
              <a:buNone/>
            </a:pPr>
            <a:r>
              <a:rPr lang="en-US" dirty="0">
                <a:hlinkClick r:id="rId2"/>
              </a:rPr>
              <a:t>https://ca-hwi.org/</a:t>
            </a:r>
            <a:endParaRPr lang="en-US" dirty="0"/>
          </a:p>
        </p:txBody>
      </p:sp>
      <p:pic>
        <p:nvPicPr>
          <p:cNvPr id="7" name="Picture 6" descr="Company name&#10;&#10;Description automatically generated with medium confidence">
            <a:extLst>
              <a:ext uri="{FF2B5EF4-FFF2-40B4-BE49-F238E27FC236}">
                <a16:creationId xmlns:a16="http://schemas.microsoft.com/office/drawing/2014/main" id="{7339ADB2-90FD-420C-929B-9B2AF9848F25}"/>
              </a:ext>
            </a:extLst>
          </p:cNvPr>
          <p:cNvPicPr>
            <a:picLocks noChangeAspect="1"/>
          </p:cNvPicPr>
          <p:nvPr/>
        </p:nvPicPr>
        <p:blipFill>
          <a:blip r:embed="rId3"/>
          <a:stretch>
            <a:fillRect/>
          </a:stretch>
        </p:blipFill>
        <p:spPr>
          <a:xfrm>
            <a:off x="654848" y="681037"/>
            <a:ext cx="5837402" cy="1144588"/>
          </a:xfrm>
          <a:prstGeom prst="rect">
            <a:avLst/>
          </a:prstGeom>
        </p:spPr>
      </p:pic>
      <p:pic>
        <p:nvPicPr>
          <p:cNvPr id="9" name="Picture 8">
            <a:extLst>
              <a:ext uri="{FF2B5EF4-FFF2-40B4-BE49-F238E27FC236}">
                <a16:creationId xmlns:a16="http://schemas.microsoft.com/office/drawing/2014/main" id="{1DF7DED1-B25F-47E6-ACD5-6FCCB48D54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3637" y="1825625"/>
            <a:ext cx="6975763" cy="3474720"/>
          </a:xfrm>
          <a:prstGeom prst="rect">
            <a:avLst/>
          </a:prstGeom>
        </p:spPr>
      </p:pic>
      <p:sp>
        <p:nvSpPr>
          <p:cNvPr id="10" name="Arrow: Left 9">
            <a:extLst>
              <a:ext uri="{FF2B5EF4-FFF2-40B4-BE49-F238E27FC236}">
                <a16:creationId xmlns:a16="http://schemas.microsoft.com/office/drawing/2014/main" id="{F1F989F4-774D-4481-86E2-3E79B601BD65}"/>
              </a:ext>
            </a:extLst>
          </p:cNvPr>
          <p:cNvSpPr/>
          <p:nvPr/>
        </p:nvSpPr>
        <p:spPr>
          <a:xfrm rot="1390173">
            <a:off x="6099584" y="3370040"/>
            <a:ext cx="4064000" cy="851301"/>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802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60434-3CDE-4B9C-8E0E-028652D0F054}"/>
              </a:ext>
            </a:extLst>
          </p:cNvPr>
          <p:cNvSpPr>
            <a:spLocks noGrp="1"/>
          </p:cNvSpPr>
          <p:nvPr>
            <p:ph type="title"/>
          </p:nvPr>
        </p:nvSpPr>
        <p:spPr>
          <a:xfrm>
            <a:off x="1245072" y="1289765"/>
            <a:ext cx="3651101" cy="4270963"/>
          </a:xfrm>
        </p:spPr>
        <p:txBody>
          <a:bodyPr anchor="ctr">
            <a:normAutofit/>
          </a:bodyPr>
          <a:lstStyle/>
          <a:p>
            <a:pPr algn="ctr"/>
            <a:r>
              <a:rPr lang="en-US" sz="4800" dirty="0">
                <a:solidFill>
                  <a:srgbClr val="FFFFFF"/>
                </a:solidFill>
              </a:rPr>
              <a:t>Faculty Professional Development &amp; Engagement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AA44C08-F819-4745-8A04-244E265F20EF}"/>
              </a:ext>
            </a:extLst>
          </p:cNvPr>
          <p:cNvSpPr>
            <a:spLocks noGrp="1"/>
          </p:cNvSpPr>
          <p:nvPr>
            <p:ph idx="1"/>
          </p:nvPr>
        </p:nvSpPr>
        <p:spPr>
          <a:xfrm>
            <a:off x="6297233" y="518400"/>
            <a:ext cx="4771607" cy="5837949"/>
          </a:xfrm>
        </p:spPr>
        <p:txBody>
          <a:bodyPr anchor="ctr">
            <a:normAutofit/>
          </a:bodyPr>
          <a:lstStyle/>
          <a:p>
            <a:r>
              <a:rPr lang="en-US" sz="2000" b="1" dirty="0">
                <a:solidFill>
                  <a:schemeClr val="tx1">
                    <a:alpha val="80000"/>
                  </a:schemeClr>
                </a:solidFill>
              </a:rPr>
              <a:t>Communities of Practice</a:t>
            </a:r>
          </a:p>
          <a:p>
            <a:pPr lvl="1"/>
            <a:r>
              <a:rPr lang="en-US" sz="2000" dirty="0">
                <a:solidFill>
                  <a:schemeClr val="tx1">
                    <a:alpha val="80000"/>
                  </a:schemeClr>
                </a:solidFill>
              </a:rPr>
              <a:t>Nursing</a:t>
            </a:r>
          </a:p>
          <a:p>
            <a:pPr lvl="1"/>
            <a:r>
              <a:rPr lang="en-US" sz="2000" dirty="0">
                <a:solidFill>
                  <a:schemeClr val="tx1">
                    <a:alpha val="80000"/>
                  </a:schemeClr>
                </a:solidFill>
              </a:rPr>
              <a:t>Licensed Vocational Nursing</a:t>
            </a:r>
          </a:p>
          <a:p>
            <a:pPr lvl="1"/>
            <a:r>
              <a:rPr lang="en-US" sz="2000" dirty="0">
                <a:solidFill>
                  <a:schemeClr val="tx1">
                    <a:alpha val="80000"/>
                  </a:schemeClr>
                </a:solidFill>
              </a:rPr>
              <a:t>Certified Nurse Assistance</a:t>
            </a:r>
          </a:p>
          <a:p>
            <a:pPr lvl="1"/>
            <a:r>
              <a:rPr lang="en-US" sz="2000" dirty="0">
                <a:solidFill>
                  <a:schemeClr val="tx1">
                    <a:alpha val="80000"/>
                  </a:schemeClr>
                </a:solidFill>
              </a:rPr>
              <a:t>Dental Hygiene</a:t>
            </a:r>
          </a:p>
          <a:p>
            <a:pPr lvl="1"/>
            <a:r>
              <a:rPr lang="en-US" sz="2000" dirty="0">
                <a:solidFill>
                  <a:schemeClr val="tx1">
                    <a:alpha val="80000"/>
                  </a:schemeClr>
                </a:solidFill>
              </a:rPr>
              <a:t>Dental Assisting</a:t>
            </a:r>
          </a:p>
          <a:p>
            <a:pPr lvl="1"/>
            <a:r>
              <a:rPr lang="en-US" sz="2000" dirty="0">
                <a:solidFill>
                  <a:schemeClr val="tx1">
                    <a:alpha val="80000"/>
                  </a:schemeClr>
                </a:solidFill>
              </a:rPr>
              <a:t>Public Safety (in development)</a:t>
            </a:r>
          </a:p>
          <a:p>
            <a:r>
              <a:rPr lang="en-US" sz="2000" b="1" dirty="0">
                <a:solidFill>
                  <a:schemeClr val="tx1">
                    <a:alpha val="80000"/>
                  </a:schemeClr>
                </a:solidFill>
              </a:rPr>
              <a:t> Nurse Tim </a:t>
            </a:r>
            <a:r>
              <a:rPr lang="en-US" sz="2000" dirty="0">
                <a:solidFill>
                  <a:schemeClr val="tx1">
                    <a:alpha val="80000"/>
                  </a:schemeClr>
                </a:solidFill>
              </a:rPr>
              <a:t>– faculty development for all Allied Health and Nursing</a:t>
            </a:r>
          </a:p>
          <a:p>
            <a:pPr lvl="1"/>
            <a:r>
              <a:rPr lang="en-US" sz="2000" dirty="0">
                <a:solidFill>
                  <a:schemeClr val="tx1">
                    <a:alpha val="80000"/>
                  </a:schemeClr>
                </a:solidFill>
              </a:rPr>
              <a:t>Monthly webinars </a:t>
            </a:r>
          </a:p>
          <a:p>
            <a:r>
              <a:rPr lang="en-US" sz="2000" b="1" dirty="0">
                <a:solidFill>
                  <a:schemeClr val="tx1">
                    <a:alpha val="80000"/>
                  </a:schemeClr>
                </a:solidFill>
              </a:rPr>
              <a:t>State agency forums</a:t>
            </a:r>
          </a:p>
          <a:p>
            <a:pPr lvl="1"/>
            <a:r>
              <a:rPr lang="en-US" sz="2000" dirty="0">
                <a:solidFill>
                  <a:schemeClr val="tx1">
                    <a:alpha val="80000"/>
                  </a:schemeClr>
                </a:solidFill>
              </a:rPr>
              <a:t>CPDH</a:t>
            </a:r>
          </a:p>
          <a:p>
            <a:pPr lvl="1"/>
            <a:r>
              <a:rPr lang="en-US" sz="2000" dirty="0">
                <a:solidFill>
                  <a:schemeClr val="tx1">
                    <a:alpha val="80000"/>
                  </a:schemeClr>
                </a:solidFill>
              </a:rPr>
              <a:t>DBC</a:t>
            </a:r>
          </a:p>
          <a:p>
            <a:pPr lvl="1"/>
            <a:r>
              <a:rPr lang="en-US" sz="2000" dirty="0">
                <a:solidFill>
                  <a:schemeClr val="tx1">
                    <a:alpha val="80000"/>
                  </a:schemeClr>
                </a:solidFill>
              </a:rPr>
              <a:t>DHBC</a:t>
            </a:r>
          </a:p>
          <a:p>
            <a:pPr lvl="1"/>
            <a:r>
              <a:rPr lang="en-US" sz="2000" dirty="0">
                <a:solidFill>
                  <a:schemeClr val="tx1">
                    <a:alpha val="80000"/>
                  </a:schemeClr>
                </a:solidFill>
              </a:rPr>
              <a:t>LVN</a:t>
            </a:r>
          </a:p>
          <a:p>
            <a:pPr lvl="1"/>
            <a:r>
              <a:rPr lang="en-US" sz="2000" dirty="0">
                <a:solidFill>
                  <a:schemeClr val="tx1">
                    <a:alpha val="80000"/>
                  </a:schemeClr>
                </a:solidFill>
              </a:rPr>
              <a:t>BRN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54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9F13D-C42D-430E-8A40-98330181562A}"/>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kern="1200">
                <a:solidFill>
                  <a:srgbClr val="FFFFFF"/>
                </a:solidFill>
                <a:latin typeface="+mj-lt"/>
                <a:ea typeface="+mj-ea"/>
                <a:cs typeface="+mj-cs"/>
              </a:rPr>
              <a:t>Contact</a:t>
            </a:r>
          </a:p>
        </p:txBody>
      </p:sp>
      <p:sp>
        <p:nvSpPr>
          <p:cNvPr id="9" name="Rectangle 4">
            <a:extLst>
              <a:ext uri="{FF2B5EF4-FFF2-40B4-BE49-F238E27FC236}">
                <a16:creationId xmlns:a16="http://schemas.microsoft.com/office/drawing/2014/main" id="{1BE7DDDD-0964-40D7-A3A4-667ABCC9D5FB}"/>
              </a:ext>
            </a:extLst>
          </p:cNvPr>
          <p:cNvSpPr>
            <a:spLocks noChangeArrowheads="1"/>
          </p:cNvSpPr>
          <p:nvPr/>
        </p:nvSpPr>
        <p:spPr bwMode="auto">
          <a:xfrm>
            <a:off x="1367624" y="2490436"/>
            <a:ext cx="9708995" cy="35671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2400" b="1" i="0" u="none" strike="noStrike" cap="none" normalizeH="0" baseline="0" dirty="0">
                <a:ln>
                  <a:noFill/>
                </a:ln>
                <a:effectLst/>
                <a:latin typeface="+mn-lt"/>
              </a:rPr>
              <a:t>Statewide Director Employer Engagement - Health</a:t>
            </a:r>
          </a:p>
          <a:p>
            <a:pPr marR="0" lvl="0" eaLnBrk="1" fontAlgn="base" hangingPunct="1">
              <a:lnSpc>
                <a:spcPct val="90000"/>
              </a:lnSpc>
              <a:spcBef>
                <a:spcPct val="0"/>
              </a:spcBef>
              <a:spcAft>
                <a:spcPts val="600"/>
              </a:spcAft>
              <a:buClrTx/>
              <a:buSzTx/>
              <a:tabLst/>
            </a:pPr>
            <a:r>
              <a:rPr kumimoji="0" lang="en-US" altLang="en-US" sz="2400" b="1" i="0" u="none" strike="noStrike" cap="none" normalizeH="0" baseline="0" dirty="0">
                <a:ln>
                  <a:noFill/>
                </a:ln>
                <a:effectLst/>
                <a:latin typeface="+mn-lt"/>
              </a:rPr>
              <a:t>John Cordova </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College of the Canyons</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26455 Rockwell Canyon Road</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Santa Clarita, CA 91355</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Phone: </a:t>
            </a:r>
            <a:r>
              <a:rPr kumimoji="0" lang="en-US" altLang="en-US" sz="2400" b="0" i="0" u="none" strike="noStrike" cap="none" normalizeH="0" baseline="0" dirty="0">
                <a:ln>
                  <a:noFill/>
                </a:ln>
                <a:effectLst/>
                <a:latin typeface="+mn-lt"/>
                <a:hlinkClick r:id="rId2"/>
              </a:rPr>
              <a:t>(562) 505-4409</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Email: </a:t>
            </a:r>
            <a:r>
              <a:rPr kumimoji="0" lang="en-US" altLang="en-US" sz="2400" b="0" i="0" u="none" strike="noStrike" cap="none" normalizeH="0" baseline="0" dirty="0">
                <a:ln>
                  <a:noFill/>
                </a:ln>
                <a:effectLst/>
                <a:latin typeface="+mn-lt"/>
                <a:hlinkClick r:id="rId3"/>
              </a:rPr>
              <a:t>John.Cordova@canyons.edu</a:t>
            </a:r>
            <a:endParaRPr kumimoji="0" lang="en-US" altLang="en-US" sz="2400" b="0" i="0" u="none" strike="noStrike" cap="none" normalizeH="0" baseline="0" dirty="0">
              <a:ln>
                <a:noFill/>
              </a:ln>
              <a:effectLst/>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24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mn-lt"/>
                <a:hlinkClick r:id="rId4"/>
              </a:rPr>
              <a:t>https://ca-hwi.org/about-hwi/contact-us/</a:t>
            </a:r>
            <a:endParaRPr kumimoji="0" lang="en-US" altLang="en-US" sz="2400" b="0" i="0" u="none" strike="noStrike" cap="none" normalizeH="0" baseline="0" dirty="0">
              <a:ln>
                <a:noFill/>
              </a:ln>
              <a:effectLst/>
              <a:latin typeface="+mn-lt"/>
            </a:endParaRPr>
          </a:p>
        </p:txBody>
      </p:sp>
    </p:spTree>
    <p:extLst>
      <p:ext uri="{BB962C8B-B14F-4D97-AF65-F5344CB8AC3E}">
        <p14:creationId xmlns:p14="http://schemas.microsoft.com/office/powerpoint/2010/main" val="277154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D56F13-CA53-424A-844C-96B3E30D1D22}"/>
              </a:ext>
            </a:extLst>
          </p:cNvPr>
          <p:cNvSpPr>
            <a:spLocks noGrp="1"/>
          </p:cNvSpPr>
          <p:nvPr>
            <p:ph idx="1"/>
          </p:nvPr>
        </p:nvSpPr>
        <p:spPr>
          <a:xfrm>
            <a:off x="838200" y="5536275"/>
            <a:ext cx="10515600" cy="640687"/>
          </a:xfrm>
        </p:spPr>
        <p:txBody>
          <a:bodyPr/>
          <a:lstStyle/>
          <a:p>
            <a:pPr marL="0" indent="0" algn="ctr">
              <a:buNone/>
            </a:pPr>
            <a:r>
              <a:rPr lang="en-US" dirty="0">
                <a:hlinkClick r:id="rId2"/>
              </a:rPr>
              <a:t>https://ca-hwi.org/</a:t>
            </a:r>
            <a:endParaRPr lang="en-US" dirty="0"/>
          </a:p>
        </p:txBody>
      </p:sp>
      <p:pic>
        <p:nvPicPr>
          <p:cNvPr id="7" name="Picture 6" descr="Company name&#10;&#10;Description automatically generated with medium confidence">
            <a:extLst>
              <a:ext uri="{FF2B5EF4-FFF2-40B4-BE49-F238E27FC236}">
                <a16:creationId xmlns:a16="http://schemas.microsoft.com/office/drawing/2014/main" id="{7339ADB2-90FD-420C-929B-9B2AF9848F25}"/>
              </a:ext>
            </a:extLst>
          </p:cNvPr>
          <p:cNvPicPr>
            <a:picLocks noChangeAspect="1"/>
          </p:cNvPicPr>
          <p:nvPr/>
        </p:nvPicPr>
        <p:blipFill>
          <a:blip r:embed="rId3"/>
          <a:stretch>
            <a:fillRect/>
          </a:stretch>
        </p:blipFill>
        <p:spPr>
          <a:xfrm>
            <a:off x="654848" y="681037"/>
            <a:ext cx="5837402" cy="1144588"/>
          </a:xfrm>
          <a:prstGeom prst="rect">
            <a:avLst/>
          </a:prstGeom>
        </p:spPr>
      </p:pic>
      <p:pic>
        <p:nvPicPr>
          <p:cNvPr id="9" name="Picture 8">
            <a:extLst>
              <a:ext uri="{FF2B5EF4-FFF2-40B4-BE49-F238E27FC236}">
                <a16:creationId xmlns:a16="http://schemas.microsoft.com/office/drawing/2014/main" id="{1DF7DED1-B25F-47E6-ACD5-6FCCB48D54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3637" y="1825625"/>
            <a:ext cx="6975763" cy="3474720"/>
          </a:xfrm>
          <a:prstGeom prst="rect">
            <a:avLst/>
          </a:prstGeom>
        </p:spPr>
      </p:pic>
      <p:sp>
        <p:nvSpPr>
          <p:cNvPr id="10" name="Arrow: Left 9">
            <a:extLst>
              <a:ext uri="{FF2B5EF4-FFF2-40B4-BE49-F238E27FC236}">
                <a16:creationId xmlns:a16="http://schemas.microsoft.com/office/drawing/2014/main" id="{F1F989F4-774D-4481-86E2-3E79B601BD65}"/>
              </a:ext>
            </a:extLst>
          </p:cNvPr>
          <p:cNvSpPr/>
          <p:nvPr/>
        </p:nvSpPr>
        <p:spPr>
          <a:xfrm rot="1390173">
            <a:off x="6099584" y="3370040"/>
            <a:ext cx="4064000" cy="851301"/>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0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DF4808-2803-4BDD-B2C9-A86C25B9CA7E}"/>
              </a:ext>
            </a:extLst>
          </p:cNvPr>
          <p:cNvSpPr>
            <a:spLocks noGrp="1"/>
          </p:cNvSpPr>
          <p:nvPr>
            <p:ph type="title"/>
          </p:nvPr>
        </p:nvSpPr>
        <p:spPr>
          <a:xfrm>
            <a:off x="838200" y="556995"/>
            <a:ext cx="10515600" cy="1133693"/>
          </a:xfrm>
        </p:spPr>
        <p:txBody>
          <a:bodyPr>
            <a:normAutofit/>
          </a:bodyPr>
          <a:lstStyle/>
          <a:p>
            <a:r>
              <a:rPr lang="en-US" sz="5200"/>
              <a:t>Resources for Faculty</a:t>
            </a:r>
          </a:p>
        </p:txBody>
      </p:sp>
      <p:graphicFrame>
        <p:nvGraphicFramePr>
          <p:cNvPr id="7" name="Content Placeholder 4">
            <a:extLst>
              <a:ext uri="{FF2B5EF4-FFF2-40B4-BE49-F238E27FC236}">
                <a16:creationId xmlns:a16="http://schemas.microsoft.com/office/drawing/2014/main" id="{45A712B3-01A0-4817-BC67-272CB7A3D313}"/>
              </a:ext>
            </a:extLst>
          </p:cNvPr>
          <p:cNvGraphicFramePr>
            <a:graphicFrameLocks noGrp="1"/>
          </p:cNvGraphicFramePr>
          <p:nvPr>
            <p:ph idx="1"/>
            <p:extLst>
              <p:ext uri="{D42A27DB-BD31-4B8C-83A1-F6EECF244321}">
                <p14:modId xmlns:p14="http://schemas.microsoft.com/office/powerpoint/2010/main" val="2519549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09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g82b2db4d69_0_19"/>
          <p:cNvSpPr txBox="1">
            <a:spLocks noGrp="1"/>
          </p:cNvSpPr>
          <p:nvPr>
            <p:ph type="body" idx="1"/>
          </p:nvPr>
        </p:nvSpPr>
        <p:spPr>
          <a:xfrm>
            <a:off x="838200" y="1555822"/>
            <a:ext cx="5181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3600" dirty="0">
              <a:solidFill>
                <a:srgbClr val="000000"/>
              </a:solidFill>
            </a:endParaRPr>
          </a:p>
          <a:p>
            <a:pPr marL="0" lvl="0" indent="0" algn="l" rtl="0">
              <a:lnSpc>
                <a:spcPct val="100000"/>
              </a:lnSpc>
              <a:spcBef>
                <a:spcPts val="0"/>
              </a:spcBef>
              <a:spcAft>
                <a:spcPts val="0"/>
              </a:spcAft>
              <a:buNone/>
            </a:pPr>
            <a:endParaRPr sz="4000" dirty="0">
              <a:solidFill>
                <a:srgbClr val="000000"/>
              </a:solidFill>
            </a:endParaRPr>
          </a:p>
          <a:p>
            <a:pPr marL="0" lvl="0" indent="0" algn="l" rtl="0">
              <a:spcBef>
                <a:spcPts val="1000"/>
              </a:spcBef>
              <a:spcAft>
                <a:spcPts val="0"/>
              </a:spcAft>
              <a:buNone/>
            </a:pPr>
            <a:endParaRPr dirty="0"/>
          </a:p>
        </p:txBody>
      </p:sp>
      <p:sp>
        <p:nvSpPr>
          <p:cNvPr id="131" name="Google Shape;131;g82b2db4d69_0_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32" name="Google Shape;132;g82b2db4d69_0_19"/>
          <p:cNvSpPr txBox="1">
            <a:spLocks noGrp="1"/>
          </p:cNvSpPr>
          <p:nvPr>
            <p:ph type="body" idx="2"/>
          </p:nvPr>
        </p:nvSpPr>
        <p:spPr>
          <a:xfrm>
            <a:off x="6172200" y="3248183"/>
            <a:ext cx="5181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600" b="1" dirty="0">
                <a:latin typeface="Source Sans Pro"/>
                <a:ea typeface="Source Sans Pro"/>
              </a:rPr>
              <a:t>Joy Hermsen</a:t>
            </a:r>
            <a:endParaRPr sz="3600" b="1" dirty="0">
              <a:latin typeface="Source Sans Pro"/>
              <a:ea typeface="Source Sans Pro"/>
            </a:endParaRPr>
          </a:p>
          <a:p>
            <a:pPr marL="0" lvl="0" indent="0" algn="l" rtl="0">
              <a:lnSpc>
                <a:spcPct val="100000"/>
              </a:lnSpc>
              <a:spcBef>
                <a:spcPts val="0"/>
              </a:spcBef>
              <a:spcAft>
                <a:spcPts val="0"/>
              </a:spcAft>
              <a:buNone/>
            </a:pPr>
            <a:r>
              <a:rPr lang="en-US" sz="3600" dirty="0">
                <a:latin typeface="Source Sans Pro"/>
                <a:ea typeface="Source Sans Pro"/>
              </a:rPr>
              <a:t>Statewide Director, RHT</a:t>
            </a:r>
            <a:endParaRPr sz="3600" dirty="0">
              <a:latin typeface="Source Sans Pro"/>
              <a:ea typeface="Source Sans Pro"/>
            </a:endParaRPr>
          </a:p>
          <a:p>
            <a:pPr marL="0" lvl="0" indent="0" algn="l" rtl="0">
              <a:lnSpc>
                <a:spcPct val="100000"/>
              </a:lnSpc>
              <a:spcBef>
                <a:spcPts val="0"/>
              </a:spcBef>
              <a:spcAft>
                <a:spcPts val="0"/>
              </a:spcAft>
              <a:buNone/>
            </a:pPr>
            <a:endParaRPr sz="3600" dirty="0">
              <a:latin typeface="Source Sans Pro"/>
              <a:ea typeface="Source Sans Pro"/>
            </a:endParaRPr>
          </a:p>
          <a:p>
            <a:pPr marL="0" lvl="0" indent="0" algn="l" rtl="0">
              <a:lnSpc>
                <a:spcPct val="100000"/>
              </a:lnSpc>
              <a:spcBef>
                <a:spcPts val="0"/>
              </a:spcBef>
              <a:spcAft>
                <a:spcPts val="0"/>
              </a:spcAft>
              <a:buNone/>
            </a:pPr>
            <a:r>
              <a:rPr lang="en-US" sz="3600" dirty="0">
                <a:latin typeface="Source Sans Pro"/>
                <a:ea typeface="Source Sans Pro"/>
              </a:rPr>
              <a:t>hermsen_joy@rsccd.edu</a:t>
            </a:r>
          </a:p>
          <a:p>
            <a:pPr marL="0" lvl="0" indent="0" algn="l" rtl="0">
              <a:lnSpc>
                <a:spcPct val="100000"/>
              </a:lnSpc>
              <a:spcBef>
                <a:spcPts val="0"/>
              </a:spcBef>
              <a:spcAft>
                <a:spcPts val="0"/>
              </a:spcAft>
              <a:buNone/>
            </a:pPr>
            <a:endParaRPr lang="en-US" sz="3600" dirty="0">
              <a:latin typeface="Source Sans Pro"/>
              <a:ea typeface="Source Sans Pro"/>
            </a:endParaRPr>
          </a:p>
          <a:p>
            <a:pPr marL="0" lvl="0" indent="0" algn="l" rtl="0">
              <a:lnSpc>
                <a:spcPct val="100000"/>
              </a:lnSpc>
              <a:spcBef>
                <a:spcPts val="0"/>
              </a:spcBef>
              <a:spcAft>
                <a:spcPts val="0"/>
              </a:spcAft>
              <a:buNone/>
            </a:pPr>
            <a:endParaRPr sz="3600" dirty="0">
              <a:solidFill>
                <a:srgbClr val="000000"/>
              </a:solidFill>
            </a:endParaRPr>
          </a:p>
          <a:p>
            <a:pPr marL="0" lvl="0" indent="0" algn="l" rtl="0">
              <a:lnSpc>
                <a:spcPct val="100000"/>
              </a:lnSpc>
              <a:spcBef>
                <a:spcPts val="0"/>
              </a:spcBef>
              <a:spcAft>
                <a:spcPts val="0"/>
              </a:spcAft>
              <a:buNone/>
            </a:pPr>
            <a:endParaRPr sz="3600" dirty="0">
              <a:solidFill>
                <a:srgbClr val="000000"/>
              </a:solidFill>
            </a:endParaRPr>
          </a:p>
          <a:p>
            <a:pPr marL="0" lvl="0" indent="0" algn="l" rtl="0">
              <a:lnSpc>
                <a:spcPct val="100000"/>
              </a:lnSpc>
              <a:spcBef>
                <a:spcPts val="0"/>
              </a:spcBef>
              <a:spcAft>
                <a:spcPts val="0"/>
              </a:spcAft>
              <a:buNone/>
            </a:pPr>
            <a:endParaRPr sz="3600" dirty="0">
              <a:solidFill>
                <a:srgbClr val="000000"/>
              </a:solidFill>
            </a:endParaRPr>
          </a:p>
        </p:txBody>
      </p:sp>
      <p:sp>
        <p:nvSpPr>
          <p:cNvPr id="133" name="Google Shape;133;g82b2db4d69_0_19"/>
          <p:cNvSpPr txBox="1"/>
          <p:nvPr/>
        </p:nvSpPr>
        <p:spPr>
          <a:xfrm>
            <a:off x="525746" y="3248183"/>
            <a:ext cx="5023716" cy="9664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b="1" dirty="0">
                <a:latin typeface="Source Sans Pro"/>
                <a:ea typeface="Source Sans Pro"/>
                <a:cs typeface="Source Sans Pro"/>
                <a:sym typeface="Source Sans Pro"/>
              </a:rPr>
              <a:t>Audrey Le Baudour</a:t>
            </a:r>
            <a:br>
              <a:rPr lang="en-US" sz="3600" dirty="0">
                <a:latin typeface="Source Sans Pro"/>
                <a:ea typeface="Source Sans Pro"/>
                <a:cs typeface="Source Sans Pro"/>
                <a:sym typeface="Source Sans Pro"/>
              </a:rPr>
            </a:br>
            <a:r>
              <a:rPr lang="en-US" sz="3600" dirty="0">
                <a:latin typeface="Source Sans Pro"/>
                <a:ea typeface="Source Sans Pro"/>
                <a:cs typeface="Source Sans Pro"/>
                <a:sym typeface="Source Sans Pro"/>
              </a:rPr>
              <a:t>Regional Director, RHT</a:t>
            </a:r>
            <a:br>
              <a:rPr lang="en-US" sz="3600" dirty="0">
                <a:latin typeface="Source Sans Pro"/>
                <a:ea typeface="Source Sans Pro"/>
                <a:cs typeface="Source Sans Pro"/>
                <a:sym typeface="Source Sans Pro"/>
              </a:rPr>
            </a:br>
            <a:r>
              <a:rPr lang="en-US" sz="3600" dirty="0">
                <a:latin typeface="Source Sans Pro"/>
                <a:ea typeface="Source Sans Pro"/>
                <a:cs typeface="Source Sans Pro"/>
                <a:sym typeface="Source Sans Pro"/>
              </a:rPr>
              <a:t>Bay Area Region</a:t>
            </a:r>
            <a:endParaRPr sz="3600" dirty="0">
              <a:latin typeface="Source Sans Pro"/>
              <a:ea typeface="Source Sans Pro"/>
              <a:cs typeface="Source Sans Pro"/>
              <a:sym typeface="Source Sans Pro"/>
            </a:endParaRPr>
          </a:p>
          <a:p>
            <a:pPr lvl="0">
              <a:buSzPts val="4000"/>
            </a:pPr>
            <a:r>
              <a:rPr lang="en-US" sz="3600" dirty="0">
                <a:latin typeface="Source Sans Pro"/>
                <a:ea typeface="Source Sans Pro"/>
                <a:cs typeface="Source Sans Pro"/>
                <a:sym typeface="Source Sans Pro"/>
              </a:rPr>
              <a:t>audrey@bayarearht.com</a:t>
            </a:r>
          </a:p>
          <a:p>
            <a:pPr lvl="0">
              <a:buSzPts val="4000"/>
            </a:pPr>
            <a:endParaRPr lang="en-US" sz="3600" dirty="0">
              <a:latin typeface="Source Sans Pro"/>
              <a:ea typeface="Source Sans Pro"/>
              <a:cs typeface="Source Sans Pro"/>
              <a:sym typeface="Source Sans Pro"/>
            </a:endParaRPr>
          </a:p>
          <a:p>
            <a:pPr lvl="0">
              <a:buSzPts val="4000"/>
            </a:pPr>
            <a:endParaRPr lang="en-US" sz="3600" dirty="0">
              <a:latin typeface="Source Sans Pro"/>
              <a:ea typeface="Source Sans Pro"/>
              <a:cs typeface="Source Sans Pro"/>
              <a:sym typeface="Source Sans Pro"/>
            </a:endParaRPr>
          </a:p>
          <a:p>
            <a:pPr lvl="0">
              <a:buSzPts val="4000"/>
            </a:pPr>
            <a:endParaRPr sz="3600" b="0" i="0" u="none" strike="noStrike" cap="none" dirty="0">
              <a:latin typeface="Source Sans Pro"/>
              <a:ea typeface="Source Sans Pro"/>
              <a:cs typeface="Source Sans Pro"/>
              <a:sym typeface="Source Sans Pro"/>
            </a:endParaRPr>
          </a:p>
        </p:txBody>
      </p:sp>
      <p:pic>
        <p:nvPicPr>
          <p:cNvPr id="134" name="Google Shape;134;g82b2db4d69_0_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51765" y="5448555"/>
            <a:ext cx="2117669" cy="1092525"/>
          </a:xfrm>
          <a:prstGeom prst="rect">
            <a:avLst/>
          </a:prstGeom>
          <a:noFill/>
          <a:ln>
            <a:noFill/>
          </a:ln>
        </p:spPr>
      </p:pic>
      <p:pic>
        <p:nvPicPr>
          <p:cNvPr id="11" name="Google Shape;123;p1">
            <a:extLst>
              <a:ext uri="{FF2B5EF4-FFF2-40B4-BE49-F238E27FC236}">
                <a16:creationId xmlns:a16="http://schemas.microsoft.com/office/drawing/2014/main" id="{E2B4DE47-F570-4E4E-BCBC-E104D27FF60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35841" y="357685"/>
            <a:ext cx="6074455" cy="2644440"/>
          </a:xfrm>
          <a:prstGeom prst="rect">
            <a:avLst/>
          </a:prstGeom>
          <a:noFill/>
          <a:ln>
            <a:noFill/>
          </a:ln>
        </p:spPr>
      </p:pic>
      <p:pic>
        <p:nvPicPr>
          <p:cNvPr id="3" name="Picture 2">
            <a:extLst>
              <a:ext uri="{FF2B5EF4-FFF2-40B4-BE49-F238E27FC236}">
                <a16:creationId xmlns:a16="http://schemas.microsoft.com/office/drawing/2014/main" id="{02E39A30-C592-D146-8F84-BEF028EEF3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5934" y="5663799"/>
            <a:ext cx="1997655" cy="978561"/>
          </a:xfrm>
          <a:prstGeom prst="rect">
            <a:avLst/>
          </a:prstGeom>
        </p:spPr>
      </p:pic>
    </p:spTree>
    <p:extLst>
      <p:ext uri="{BB962C8B-B14F-4D97-AF65-F5344CB8AC3E}">
        <p14:creationId xmlns:p14="http://schemas.microsoft.com/office/powerpoint/2010/main" val="367305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60434-3CDE-4B9C-8E0E-028652D0F05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Faculty Professional Development</a:t>
            </a:r>
          </a:p>
        </p:txBody>
      </p:sp>
      <p:sp>
        <p:nvSpPr>
          <p:cNvPr id="3" name="Content Placeholder 2">
            <a:extLst>
              <a:ext uri="{FF2B5EF4-FFF2-40B4-BE49-F238E27FC236}">
                <a16:creationId xmlns:a16="http://schemas.microsoft.com/office/drawing/2014/main" id="{8AA44C08-F819-4745-8A04-244E265F20EF}"/>
              </a:ext>
            </a:extLst>
          </p:cNvPr>
          <p:cNvSpPr>
            <a:spLocks noGrp="1"/>
          </p:cNvSpPr>
          <p:nvPr>
            <p:ph idx="1"/>
          </p:nvPr>
        </p:nvSpPr>
        <p:spPr>
          <a:xfrm>
            <a:off x="4810259" y="649480"/>
            <a:ext cx="6555347" cy="5546047"/>
          </a:xfrm>
        </p:spPr>
        <p:txBody>
          <a:bodyPr anchor="ctr">
            <a:normAutofit/>
          </a:bodyPr>
          <a:lstStyle/>
          <a:p>
            <a:r>
              <a:rPr lang="en-US" sz="2000" b="1" dirty="0"/>
              <a:t>Communities of Practice</a:t>
            </a:r>
          </a:p>
          <a:p>
            <a:pPr lvl="1"/>
            <a:r>
              <a:rPr lang="en-US" sz="2000" dirty="0"/>
              <a:t>Nursing</a:t>
            </a:r>
          </a:p>
          <a:p>
            <a:pPr lvl="1"/>
            <a:r>
              <a:rPr lang="en-US" sz="2000" dirty="0"/>
              <a:t>Licensed Vocational Nursing</a:t>
            </a:r>
          </a:p>
          <a:p>
            <a:pPr lvl="1"/>
            <a:r>
              <a:rPr lang="en-US" sz="2000" dirty="0"/>
              <a:t>Certified Nurse Assistance</a:t>
            </a:r>
          </a:p>
          <a:p>
            <a:pPr lvl="1"/>
            <a:r>
              <a:rPr lang="en-US" sz="2000" dirty="0"/>
              <a:t>Dental Hygiene</a:t>
            </a:r>
          </a:p>
          <a:p>
            <a:pPr lvl="1"/>
            <a:r>
              <a:rPr lang="en-US" sz="2000" dirty="0"/>
              <a:t>Dental Assisting</a:t>
            </a:r>
          </a:p>
          <a:p>
            <a:pPr lvl="1"/>
            <a:r>
              <a:rPr lang="en-US" sz="2000" dirty="0"/>
              <a:t>Public Safety (in development)</a:t>
            </a:r>
          </a:p>
          <a:p>
            <a:r>
              <a:rPr lang="en-US" sz="2000" b="1" dirty="0"/>
              <a:t> Nurse Tim </a:t>
            </a:r>
            <a:r>
              <a:rPr lang="en-US" sz="2000" dirty="0"/>
              <a:t>– faculty development for all Allied Health and Nursing</a:t>
            </a:r>
          </a:p>
          <a:p>
            <a:pPr lvl="1"/>
            <a:r>
              <a:rPr lang="en-US" sz="2000" dirty="0"/>
              <a:t>Monthly webinars </a:t>
            </a:r>
          </a:p>
          <a:p>
            <a:r>
              <a:rPr lang="en-US" sz="2000" b="1" dirty="0"/>
              <a:t>State agency forums</a:t>
            </a:r>
          </a:p>
          <a:p>
            <a:pPr lvl="1"/>
            <a:r>
              <a:rPr lang="en-US" sz="2000" dirty="0"/>
              <a:t>CPDH</a:t>
            </a:r>
          </a:p>
          <a:p>
            <a:pPr lvl="1"/>
            <a:r>
              <a:rPr lang="en-US" sz="2000" dirty="0"/>
              <a:t>DBC</a:t>
            </a:r>
          </a:p>
          <a:p>
            <a:pPr lvl="1"/>
            <a:r>
              <a:rPr lang="en-US" sz="2000" dirty="0"/>
              <a:t>DHBC</a:t>
            </a:r>
          </a:p>
          <a:p>
            <a:pPr lvl="1"/>
            <a:r>
              <a:rPr lang="en-US" sz="2000" dirty="0"/>
              <a:t>LVN</a:t>
            </a:r>
          </a:p>
          <a:p>
            <a:pPr lvl="1"/>
            <a:r>
              <a:rPr lang="en-US" sz="2000" dirty="0"/>
              <a:t>BRN</a:t>
            </a:r>
          </a:p>
        </p:txBody>
      </p:sp>
    </p:spTree>
    <p:extLst>
      <p:ext uri="{BB962C8B-B14F-4D97-AF65-F5344CB8AC3E}">
        <p14:creationId xmlns:p14="http://schemas.microsoft.com/office/powerpoint/2010/main" val="105270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9F13D-C42D-430E-8A40-98330181562A}"/>
              </a:ext>
            </a:extLst>
          </p:cNvPr>
          <p:cNvSpPr>
            <a:spLocks noGrp="1"/>
          </p:cNvSpPr>
          <p:nvPr>
            <p:ph type="title"/>
          </p:nvPr>
        </p:nvSpPr>
        <p:spPr>
          <a:xfrm>
            <a:off x="1653363" y="365760"/>
            <a:ext cx="9367203" cy="1188720"/>
          </a:xfrm>
        </p:spPr>
        <p:txBody>
          <a:bodyPr vert="horz" lIns="91440" tIns="45720" rIns="91440" bIns="45720" rtlCol="0" anchor="ctr">
            <a:normAutofit/>
          </a:bodyPr>
          <a:lstStyle/>
          <a:p>
            <a:r>
              <a:rPr lang="en-US" b="1" kern="1200" dirty="0">
                <a:solidFill>
                  <a:schemeClr val="tx1"/>
                </a:solidFill>
                <a:latin typeface="+mj-lt"/>
                <a:ea typeface="+mj-ea"/>
                <a:cs typeface="+mj-cs"/>
              </a:rPr>
              <a:t>Contact</a:t>
            </a: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4">
            <a:extLst>
              <a:ext uri="{FF2B5EF4-FFF2-40B4-BE49-F238E27FC236}">
                <a16:creationId xmlns:a16="http://schemas.microsoft.com/office/drawing/2014/main" id="{1BE7DDDD-0964-40D7-A3A4-667ABCC9D5FB}"/>
              </a:ext>
            </a:extLst>
          </p:cNvPr>
          <p:cNvSpPr>
            <a:spLocks noChangeArrowheads="1"/>
          </p:cNvSpPr>
          <p:nvPr/>
        </p:nvSpPr>
        <p:spPr bwMode="auto">
          <a:xfrm>
            <a:off x="1653363" y="2176272"/>
            <a:ext cx="9367204" cy="404164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2400" b="1" i="0" u="none" strike="noStrike" cap="none" normalizeH="0" baseline="0" dirty="0">
                <a:ln>
                  <a:noFill/>
                </a:ln>
                <a:effectLst/>
                <a:latin typeface="+mn-lt"/>
              </a:rPr>
              <a:t>Statewide Director Employer Engagement Health</a:t>
            </a:r>
          </a:p>
          <a:p>
            <a:pPr marR="0" lvl="0" eaLnBrk="1" fontAlgn="base" hangingPunct="1">
              <a:lnSpc>
                <a:spcPct val="90000"/>
              </a:lnSpc>
              <a:spcBef>
                <a:spcPct val="0"/>
              </a:spcBef>
              <a:spcAft>
                <a:spcPts val="600"/>
              </a:spcAft>
              <a:buClrTx/>
              <a:buSzTx/>
              <a:tabLst/>
            </a:pPr>
            <a:r>
              <a:rPr kumimoji="0" lang="en-US" altLang="en-US" sz="2400" b="1" i="0" u="none" strike="noStrike" cap="none" normalizeH="0" baseline="0" dirty="0">
                <a:ln>
                  <a:noFill/>
                </a:ln>
                <a:effectLst/>
                <a:latin typeface="+mn-lt"/>
              </a:rPr>
              <a:t>John Cordova </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College of the Canyons</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26455 Rockwell Canyon Road</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Santa Clarita, CA 91355</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Phone: </a:t>
            </a:r>
            <a:r>
              <a:rPr kumimoji="0" lang="en-US" altLang="en-US" sz="2400" b="0" i="0" u="none" strike="noStrike" cap="none" normalizeH="0" baseline="0" dirty="0">
                <a:ln>
                  <a:noFill/>
                </a:ln>
                <a:effectLst/>
                <a:latin typeface="+mn-lt"/>
                <a:hlinkClick r:id="rId2"/>
              </a:rPr>
              <a:t>(562) 505-4409</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rPr>
              <a:t>Email: </a:t>
            </a:r>
            <a:r>
              <a:rPr kumimoji="0" lang="en-US" altLang="en-US" sz="2400" b="0" i="0" u="none" strike="noStrike" cap="none" normalizeH="0" baseline="0" dirty="0">
                <a:ln>
                  <a:noFill/>
                </a:ln>
                <a:effectLst/>
                <a:latin typeface="+mn-lt"/>
                <a:hlinkClick r:id="rId3"/>
              </a:rPr>
              <a:t>John.Cordova@canyons.edu</a:t>
            </a:r>
            <a:endParaRPr kumimoji="0" lang="en-US" altLang="en-US" sz="2400" b="0" i="0" u="none" strike="noStrike" cap="none" normalizeH="0" baseline="0" dirty="0">
              <a:ln>
                <a:noFill/>
              </a:ln>
              <a:effectLst/>
              <a:latin typeface="+mn-lt"/>
            </a:endParaRPr>
          </a:p>
          <a:p>
            <a:pPr marR="0" lvl="0" eaLnBrk="1" fontAlgn="base" hangingPunct="1">
              <a:lnSpc>
                <a:spcPct val="90000"/>
              </a:lnSpc>
              <a:spcBef>
                <a:spcPct val="0"/>
              </a:spcBef>
              <a:spcAft>
                <a:spcPts val="600"/>
              </a:spcAft>
              <a:buClrTx/>
              <a:buSzTx/>
              <a:tabLst/>
            </a:pPr>
            <a:endParaRPr kumimoji="0" lang="en-US" altLang="en-US" sz="24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mn-lt"/>
                <a:hlinkClick r:id="rId4"/>
              </a:rPr>
              <a:t>https://ca-hwi.org/about-hwi/contact-us/</a:t>
            </a:r>
            <a:endParaRPr kumimoji="0" lang="en-US" altLang="en-US" sz="2400" b="0" i="0" u="none" strike="noStrike" cap="none" normalizeH="0" baseline="0" dirty="0">
              <a:ln>
                <a:noFill/>
              </a:ln>
              <a:effectLst/>
              <a:latin typeface="+mn-lt"/>
            </a:endParaRPr>
          </a:p>
        </p:txBody>
      </p:sp>
    </p:spTree>
    <p:extLst>
      <p:ext uri="{BB962C8B-B14F-4D97-AF65-F5344CB8AC3E}">
        <p14:creationId xmlns:p14="http://schemas.microsoft.com/office/powerpoint/2010/main" val="2279384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F52D-849E-4E89-9C30-A60BBDC3804C}"/>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Questions</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B536EDC-AD8E-4866-A21B-94B722CB12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99256351"/>
      </p:ext>
    </p:extLst>
  </p:cSld>
  <p:clrMapOvr>
    <a:overrideClrMapping bg1="dk1" tx1="lt1" bg2="dk2" tx2="lt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3770142" y="-24826"/>
            <a:ext cx="8421858" cy="6872068"/>
          </a:xfrm>
        </p:spPr>
      </p:sp>
      <p:sp>
        <p:nvSpPr>
          <p:cNvPr id="5" name="TextBox 4"/>
          <p:cNvSpPr txBox="1"/>
          <p:nvPr/>
        </p:nvSpPr>
        <p:spPr>
          <a:xfrm>
            <a:off x="1132176" y="931262"/>
            <a:ext cx="4854342" cy="2400657"/>
          </a:xfrm>
          <a:prstGeom prst="rect">
            <a:avLst/>
          </a:prstGeom>
          <a:noFill/>
        </p:spPr>
        <p:txBody>
          <a:bodyPr wrap="none" rtlCol="0">
            <a:spAutoFit/>
          </a:bodyPr>
          <a:lstStyle/>
          <a:p>
            <a:pPr>
              <a:lnSpc>
                <a:spcPts val="5980"/>
              </a:lnSpc>
            </a:pPr>
            <a:r>
              <a:rPr lang="en-GB" sz="5400" dirty="0">
                <a:solidFill>
                  <a:srgbClr val="FFC000"/>
                </a:solidFill>
                <a:latin typeface="Uni Sans Heavy CAPS" panose="00000500000000000000" pitchFamily="50" charset="0"/>
              </a:rPr>
              <a:t>ICT Educator </a:t>
            </a:r>
          </a:p>
          <a:p>
            <a:pPr>
              <a:lnSpc>
                <a:spcPts val="5980"/>
              </a:lnSpc>
            </a:pPr>
            <a:r>
              <a:rPr lang="en-GB" sz="5400" dirty="0">
                <a:solidFill>
                  <a:srgbClr val="FFC000"/>
                </a:solidFill>
                <a:latin typeface="Uni Sans Heavy CAPS" panose="00000500000000000000" pitchFamily="50" charset="0"/>
              </a:rPr>
              <a:t>Webinar </a:t>
            </a:r>
          </a:p>
          <a:p>
            <a:pPr>
              <a:lnSpc>
                <a:spcPts val="5980"/>
              </a:lnSpc>
            </a:pPr>
            <a:r>
              <a:rPr lang="en-GB" sz="5400" dirty="0">
                <a:solidFill>
                  <a:srgbClr val="FFC000"/>
                </a:solidFill>
                <a:latin typeface="Uni Sans Heavy CAPS" panose="00000500000000000000" pitchFamily="50" charset="0"/>
              </a:rPr>
              <a:t>Series</a:t>
            </a:r>
          </a:p>
        </p:txBody>
      </p:sp>
      <p:sp>
        <p:nvSpPr>
          <p:cNvPr id="6" name="Text Placeholder 10"/>
          <p:cNvSpPr txBox="1">
            <a:spLocks/>
          </p:cNvSpPr>
          <p:nvPr/>
        </p:nvSpPr>
        <p:spPr>
          <a:xfrm>
            <a:off x="6891777" y="2123278"/>
            <a:ext cx="6116780" cy="1287930"/>
          </a:xfrm>
          <a:prstGeom prst="rect">
            <a:avLst/>
          </a:prstGeom>
        </p:spPr>
        <p:txBody>
          <a:bodyPr vert="horz" lIns="91440" tIns="45720" rIns="91440" bIns="45720" rtlCol="0" anchor="t"/>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ts val="2000"/>
              </a:lnSpc>
            </a:pPr>
            <a:r>
              <a:rPr lang="en-US" sz="4000" b="1" dirty="0">
                <a:latin typeface="Roboto Light" panose="02000000000000000000" pitchFamily="2" charset="0"/>
                <a:ea typeface="Roboto Light" panose="02000000000000000000" pitchFamily="2" charset="0"/>
                <a:cs typeface="Roboto Light" panose="02000000000000000000" pitchFamily="2" charset="0"/>
              </a:rPr>
              <a:t>ICT Remote Labs </a:t>
            </a:r>
          </a:p>
          <a:p>
            <a:pPr algn="l" fontAlgn="base">
              <a:lnSpc>
                <a:spcPts val="2000"/>
              </a:lnSpc>
            </a:pPr>
            <a:endParaRPr lang="en-US" sz="16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Picture 6">
            <a:extLst>
              <a:ext uri="{FF2B5EF4-FFF2-40B4-BE49-F238E27FC236}">
                <a16:creationId xmlns:a16="http://schemas.microsoft.com/office/drawing/2014/main" id="{2873A1A7-C701-4FF0-9598-EE17A32CF3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8930" y="4034118"/>
            <a:ext cx="4313012" cy="3564278"/>
          </a:xfrm>
          <a:prstGeom prst="rect">
            <a:avLst/>
          </a:prstGeom>
        </p:spPr>
      </p:pic>
      <p:grpSp>
        <p:nvGrpSpPr>
          <p:cNvPr id="8" name="Group 7">
            <a:extLst>
              <a:ext uri="{FF2B5EF4-FFF2-40B4-BE49-F238E27FC236}">
                <a16:creationId xmlns:a16="http://schemas.microsoft.com/office/drawing/2014/main" id="{460C79F2-2C97-4557-B67F-D2B4D7FB8BC8}"/>
              </a:ext>
            </a:extLst>
          </p:cNvPr>
          <p:cNvGrpSpPr>
            <a:grpSpLocks/>
          </p:cNvGrpSpPr>
          <p:nvPr/>
        </p:nvGrpSpPr>
        <p:grpSpPr bwMode="auto">
          <a:xfrm>
            <a:off x="1242092" y="5162386"/>
            <a:ext cx="1456001" cy="46539"/>
            <a:chOff x="0" y="0"/>
            <a:chExt cx="3504" cy="112"/>
          </a:xfrm>
        </p:grpSpPr>
        <p:sp>
          <p:nvSpPr>
            <p:cNvPr id="9" name="Rectangle 3">
              <a:extLst>
                <a:ext uri="{FF2B5EF4-FFF2-40B4-BE49-F238E27FC236}">
                  <a16:creationId xmlns:a16="http://schemas.microsoft.com/office/drawing/2014/main" id="{45909432-CCC7-491E-8158-C5B2B36EC9DF}"/>
                </a:ext>
              </a:extLst>
            </p:cNvPr>
            <p:cNvSpPr>
              <a:spLocks/>
            </p:cNvSpPr>
            <p:nvPr/>
          </p:nvSpPr>
          <p:spPr bwMode="auto">
            <a:xfrm>
              <a:off x="0" y="0"/>
              <a:ext cx="875" cy="112"/>
            </a:xfrm>
            <a:prstGeom prst="rect">
              <a:avLst/>
            </a:prstGeom>
            <a:solidFill>
              <a:schemeClr val="accent1"/>
            </a:solidFill>
            <a:ln w="25400" cap="flat">
              <a:noFill/>
              <a:prstDash val="solid"/>
              <a:miter lim="800000"/>
              <a:headEnd type="none" w="med" len="med"/>
              <a:tailEnd type="none" w="med" len="med"/>
            </a:ln>
          </p:spPr>
          <p:txBody>
            <a:bodyPr lIns="0" tIns="0" rIns="0" bIns="0"/>
            <a:lstStyle/>
            <a:p>
              <a:endParaRPr lang="id-ID" sz="900" dirty="0">
                <a:latin typeface="Source Sans Pro" panose="020B0503030403020204" pitchFamily="34" charset="0"/>
              </a:endParaRPr>
            </a:p>
          </p:txBody>
        </p:sp>
        <p:sp>
          <p:nvSpPr>
            <p:cNvPr id="10" name="Rectangle 4">
              <a:extLst>
                <a:ext uri="{FF2B5EF4-FFF2-40B4-BE49-F238E27FC236}">
                  <a16:creationId xmlns:a16="http://schemas.microsoft.com/office/drawing/2014/main" id="{D19F8A1D-CCFA-4483-85E3-95E6DFF2C44A}"/>
                </a:ext>
              </a:extLst>
            </p:cNvPr>
            <p:cNvSpPr>
              <a:spLocks/>
            </p:cNvSpPr>
            <p:nvPr/>
          </p:nvSpPr>
          <p:spPr bwMode="auto">
            <a:xfrm>
              <a:off x="875" y="0"/>
              <a:ext cx="876" cy="112"/>
            </a:xfrm>
            <a:prstGeom prst="rect">
              <a:avLst/>
            </a:prstGeom>
            <a:solidFill>
              <a:schemeClr val="accent5"/>
            </a:solidFill>
            <a:ln w="25400" cap="flat">
              <a:noFill/>
              <a:prstDash val="solid"/>
              <a:miter lim="800000"/>
              <a:headEnd type="none" w="med" len="med"/>
              <a:tailEnd type="none" w="med" len="med"/>
            </a:ln>
          </p:spPr>
          <p:txBody>
            <a:bodyPr lIns="0" tIns="0" rIns="0" bIns="0"/>
            <a:lstStyle/>
            <a:p>
              <a:endParaRPr lang="id-ID" sz="900" dirty="0">
                <a:latin typeface="Source Sans Pro" panose="020B0503030403020204" pitchFamily="34" charset="0"/>
              </a:endParaRPr>
            </a:p>
          </p:txBody>
        </p:sp>
        <p:sp>
          <p:nvSpPr>
            <p:cNvPr id="11" name="Rectangle 5">
              <a:extLst>
                <a:ext uri="{FF2B5EF4-FFF2-40B4-BE49-F238E27FC236}">
                  <a16:creationId xmlns:a16="http://schemas.microsoft.com/office/drawing/2014/main" id="{AA8A25FD-7657-4F17-8453-E3D2872C7FF0}"/>
                </a:ext>
              </a:extLst>
            </p:cNvPr>
            <p:cNvSpPr>
              <a:spLocks/>
            </p:cNvSpPr>
            <p:nvPr/>
          </p:nvSpPr>
          <p:spPr bwMode="auto">
            <a:xfrm>
              <a:off x="1751" y="0"/>
              <a:ext cx="876" cy="112"/>
            </a:xfrm>
            <a:prstGeom prst="rect">
              <a:avLst/>
            </a:prstGeom>
            <a:solidFill>
              <a:schemeClr val="accent4"/>
            </a:solidFill>
            <a:ln w="25400" cap="flat">
              <a:noFill/>
              <a:prstDash val="solid"/>
              <a:miter lim="800000"/>
              <a:headEnd type="none" w="med" len="med"/>
              <a:tailEnd type="none" w="med" len="med"/>
            </a:ln>
          </p:spPr>
          <p:txBody>
            <a:bodyPr lIns="0" tIns="0" rIns="0" bIns="0"/>
            <a:lstStyle/>
            <a:p>
              <a:endParaRPr lang="id-ID" sz="900" dirty="0">
                <a:latin typeface="Source Sans Pro" panose="020B0503030403020204" pitchFamily="34" charset="0"/>
              </a:endParaRPr>
            </a:p>
          </p:txBody>
        </p:sp>
        <p:sp>
          <p:nvSpPr>
            <p:cNvPr id="12" name="Rectangle 6">
              <a:extLst>
                <a:ext uri="{FF2B5EF4-FFF2-40B4-BE49-F238E27FC236}">
                  <a16:creationId xmlns:a16="http://schemas.microsoft.com/office/drawing/2014/main" id="{1A2ACEF5-FD2E-49AE-AF83-59B3AA1C8AFC}"/>
                </a:ext>
              </a:extLst>
            </p:cNvPr>
            <p:cNvSpPr>
              <a:spLocks/>
            </p:cNvSpPr>
            <p:nvPr/>
          </p:nvSpPr>
          <p:spPr bwMode="auto">
            <a:xfrm>
              <a:off x="2628" y="0"/>
              <a:ext cx="876" cy="112"/>
            </a:xfrm>
            <a:prstGeom prst="rect">
              <a:avLst/>
            </a:prstGeom>
            <a:solidFill>
              <a:schemeClr val="accent6"/>
            </a:solidFill>
            <a:ln w="25400" cap="flat">
              <a:noFill/>
              <a:prstDash val="solid"/>
              <a:miter lim="800000"/>
              <a:headEnd type="none" w="med" len="med"/>
              <a:tailEnd type="none" w="med" len="med"/>
            </a:ln>
          </p:spPr>
          <p:txBody>
            <a:bodyPr lIns="0" tIns="0" rIns="0" bIns="0"/>
            <a:lstStyle/>
            <a:p>
              <a:endParaRPr lang="id-ID" sz="900" dirty="0">
                <a:latin typeface="Source Sans Pro" panose="020B0503030403020204" pitchFamily="34" charset="0"/>
              </a:endParaRPr>
            </a:p>
          </p:txBody>
        </p:sp>
      </p:grpSp>
      <p:sp>
        <p:nvSpPr>
          <p:cNvPr id="2" name="TextBox 1">
            <a:extLst>
              <a:ext uri="{FF2B5EF4-FFF2-40B4-BE49-F238E27FC236}">
                <a16:creationId xmlns:a16="http://schemas.microsoft.com/office/drawing/2014/main" id="{C438D07E-1B57-4843-907D-8084FC991AEF}"/>
              </a:ext>
            </a:extLst>
          </p:cNvPr>
          <p:cNvSpPr txBox="1"/>
          <p:nvPr/>
        </p:nvSpPr>
        <p:spPr>
          <a:xfrm>
            <a:off x="788126" y="5403518"/>
            <a:ext cx="2445991" cy="523220"/>
          </a:xfrm>
          <a:prstGeom prst="rect">
            <a:avLst/>
          </a:prstGeom>
          <a:noFill/>
        </p:spPr>
        <p:txBody>
          <a:bodyPr wrap="none" rtlCol="0">
            <a:spAutoFit/>
          </a:bodyPr>
          <a:lstStyle/>
          <a:p>
            <a:r>
              <a:rPr lang="en-US" sz="2800" dirty="0" err="1"/>
              <a:t>ictdmsector.org</a:t>
            </a:r>
            <a:endParaRPr lang="en-US" sz="2800" dirty="0"/>
          </a:p>
        </p:txBody>
      </p:sp>
    </p:spTree>
    <p:extLst>
      <p:ext uri="{BB962C8B-B14F-4D97-AF65-F5344CB8AC3E}">
        <p14:creationId xmlns:p14="http://schemas.microsoft.com/office/powerpoint/2010/main" val="233570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80AE0-59D0-D449-8C7E-A14797896178}"/>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ICT Sector Remote Labs and Certification Testing</a:t>
            </a:r>
          </a:p>
        </p:txBody>
      </p:sp>
      <p:sp>
        <p:nvSpPr>
          <p:cNvPr id="6" name="Content Placeholder 5">
            <a:extLst>
              <a:ext uri="{FF2B5EF4-FFF2-40B4-BE49-F238E27FC236}">
                <a16:creationId xmlns:a16="http://schemas.microsoft.com/office/drawing/2014/main" id="{148959D2-66DB-A644-BAAB-23D7E7844B09}"/>
              </a:ext>
            </a:extLst>
          </p:cNvPr>
          <p:cNvSpPr>
            <a:spLocks noGrp="1"/>
          </p:cNvSpPr>
          <p:nvPr>
            <p:ph sz="half" idx="1"/>
          </p:nvPr>
        </p:nvSpPr>
        <p:spPr>
          <a:xfrm>
            <a:off x="4380855" y="1412489"/>
            <a:ext cx="3427283" cy="4363844"/>
          </a:xfrm>
        </p:spPr>
        <p:txBody>
          <a:bodyPr>
            <a:normAutofit/>
          </a:bodyPr>
          <a:lstStyle/>
          <a:p>
            <a:r>
              <a:rPr lang="en-US" sz="2000" dirty="0"/>
              <a:t>Labs:</a:t>
            </a:r>
          </a:p>
          <a:p>
            <a:pPr lvl="1"/>
            <a:r>
              <a:rPr lang="en-US" sz="2000" dirty="0" err="1"/>
              <a:t>NetLab</a:t>
            </a:r>
            <a:r>
              <a:rPr lang="en-US" sz="2000" dirty="0"/>
              <a:t>+   </a:t>
            </a:r>
          </a:p>
          <a:p>
            <a:pPr lvl="2"/>
            <a:r>
              <a:rPr lang="en-US" dirty="0"/>
              <a:t> IT, Autodesk, Adobe Suite MS Office</a:t>
            </a:r>
          </a:p>
          <a:p>
            <a:pPr lvl="1"/>
            <a:r>
              <a:rPr lang="en-US" sz="2000" dirty="0"/>
              <a:t>Practice Labs:</a:t>
            </a:r>
          </a:p>
          <a:p>
            <a:pPr lvl="2"/>
            <a:r>
              <a:rPr lang="en-US" dirty="0"/>
              <a:t>IT, Microsoft Office</a:t>
            </a:r>
          </a:p>
          <a:p>
            <a:pPr lvl="1"/>
            <a:r>
              <a:rPr lang="en-US" sz="2000" dirty="0"/>
              <a:t>Google</a:t>
            </a:r>
          </a:p>
          <a:p>
            <a:pPr lvl="2"/>
            <a:r>
              <a:rPr lang="en-US" dirty="0"/>
              <a:t>Google IT Certification labs</a:t>
            </a:r>
          </a:p>
          <a:p>
            <a:pPr lvl="2"/>
            <a:endParaRPr lang="en-US" dirty="0"/>
          </a:p>
          <a:p>
            <a:pPr lvl="3"/>
            <a:endParaRPr lang="en-US" sz="2000" dirty="0"/>
          </a:p>
        </p:txBody>
      </p:sp>
      <p:sp>
        <p:nvSpPr>
          <p:cNvPr id="8" name="Content Placeholder 7">
            <a:extLst>
              <a:ext uri="{FF2B5EF4-FFF2-40B4-BE49-F238E27FC236}">
                <a16:creationId xmlns:a16="http://schemas.microsoft.com/office/drawing/2014/main" id="{25463680-D626-FD48-9790-F71B4605590B}"/>
              </a:ext>
            </a:extLst>
          </p:cNvPr>
          <p:cNvSpPr>
            <a:spLocks noGrp="1"/>
          </p:cNvSpPr>
          <p:nvPr>
            <p:ph sz="half" idx="2"/>
          </p:nvPr>
        </p:nvSpPr>
        <p:spPr>
          <a:xfrm>
            <a:off x="8451604" y="1412489"/>
            <a:ext cx="3197701" cy="4363844"/>
          </a:xfrm>
        </p:spPr>
        <p:txBody>
          <a:bodyPr>
            <a:normAutofit/>
          </a:bodyPr>
          <a:lstStyle/>
          <a:p>
            <a:pPr fontAlgn="base"/>
            <a:r>
              <a:rPr lang="en-US" sz="2000"/>
              <a:t>VENDOR-SPECIFIC REMOTE TESTING INFORMATION</a:t>
            </a:r>
          </a:p>
          <a:p>
            <a:pPr lvl="1" fontAlgn="base"/>
            <a:r>
              <a:rPr lang="en-US" sz="2000"/>
              <a:t>AWS, </a:t>
            </a:r>
          </a:p>
          <a:p>
            <a:pPr lvl="1" fontAlgn="base"/>
            <a:r>
              <a:rPr lang="en-US" sz="2000"/>
              <a:t>CompTIA, </a:t>
            </a:r>
          </a:p>
          <a:p>
            <a:pPr lvl="1" fontAlgn="base"/>
            <a:r>
              <a:rPr lang="en-US" sz="2000"/>
              <a:t>Cisco, </a:t>
            </a:r>
          </a:p>
          <a:p>
            <a:pPr lvl="1" fontAlgn="base"/>
            <a:r>
              <a:rPr lang="en-US" sz="2000"/>
              <a:t>Microsoft</a:t>
            </a:r>
          </a:p>
          <a:p>
            <a:endParaRPr lang="en-US" sz="2000"/>
          </a:p>
        </p:txBody>
      </p:sp>
      <p:sp>
        <p:nvSpPr>
          <p:cNvPr id="12" name="TextBox 11">
            <a:extLst>
              <a:ext uri="{FF2B5EF4-FFF2-40B4-BE49-F238E27FC236}">
                <a16:creationId xmlns:a16="http://schemas.microsoft.com/office/drawing/2014/main" id="{0140CA98-5387-374B-9661-D1DE08C88ED3}"/>
              </a:ext>
            </a:extLst>
          </p:cNvPr>
          <p:cNvSpPr txBox="1"/>
          <p:nvPr/>
        </p:nvSpPr>
        <p:spPr>
          <a:xfrm>
            <a:off x="8451604" y="5757446"/>
            <a:ext cx="2445991" cy="523220"/>
          </a:xfrm>
          <a:prstGeom prst="rect">
            <a:avLst/>
          </a:prstGeom>
          <a:noFill/>
        </p:spPr>
        <p:txBody>
          <a:bodyPr wrap="none" rtlCol="0">
            <a:spAutoFit/>
          </a:bodyPr>
          <a:lstStyle/>
          <a:p>
            <a:r>
              <a:rPr lang="en-US" sz="2800" dirty="0" err="1"/>
              <a:t>ictdmsector.org</a:t>
            </a:r>
            <a:endParaRPr lang="en-US" sz="2800" dirty="0"/>
          </a:p>
        </p:txBody>
      </p:sp>
    </p:spTree>
    <p:extLst>
      <p:ext uri="{BB962C8B-B14F-4D97-AF65-F5344CB8AC3E}">
        <p14:creationId xmlns:p14="http://schemas.microsoft.com/office/powerpoint/2010/main" val="314271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website&#10;&#10;Description automatically generated">
            <a:extLst>
              <a:ext uri="{FF2B5EF4-FFF2-40B4-BE49-F238E27FC236}">
                <a16:creationId xmlns:a16="http://schemas.microsoft.com/office/drawing/2014/main" id="{0572B017-360F-0E41-B015-E284B50462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675" y="0"/>
            <a:ext cx="11618650" cy="6858000"/>
          </a:xfrm>
          <a:prstGeom prst="rect">
            <a:avLst/>
          </a:prstGeom>
        </p:spPr>
      </p:pic>
    </p:spTree>
    <p:extLst>
      <p:ext uri="{BB962C8B-B14F-4D97-AF65-F5344CB8AC3E}">
        <p14:creationId xmlns:p14="http://schemas.microsoft.com/office/powerpoint/2010/main" val="401732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p:cNvSpPr>
          <p:nvPr/>
        </p:nvSpPr>
        <p:spPr>
          <a:xfrm>
            <a:off x="4211743" y="542569"/>
            <a:ext cx="6982730" cy="1048195"/>
          </a:xfrm>
          <a:prstGeom prst="rect">
            <a:avLst/>
          </a:prstGeom>
        </p:spPr>
        <p:txBody>
          <a:bodyPr vert="horz" lIns="91440" tIns="45720" rIns="91440" bIns="45720" rtlCol="0" anchor="t"/>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sz="1500" dirty="0">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7" name="Straight Connector 6"/>
          <p:cNvCxnSpPr/>
          <p:nvPr/>
        </p:nvCxnSpPr>
        <p:spPr>
          <a:xfrm>
            <a:off x="3981462" y="513522"/>
            <a:ext cx="0" cy="954156"/>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5CF82F5-50C8-414A-9EE4-9964D790E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7125" y="2793241"/>
            <a:ext cx="4492003" cy="3712196"/>
          </a:xfrm>
          <a:prstGeom prst="rect">
            <a:avLst/>
          </a:prstGeom>
        </p:spPr>
      </p:pic>
      <p:sp>
        <p:nvSpPr>
          <p:cNvPr id="3" name="Title 2">
            <a:extLst>
              <a:ext uri="{FF2B5EF4-FFF2-40B4-BE49-F238E27FC236}">
                <a16:creationId xmlns:a16="http://schemas.microsoft.com/office/drawing/2014/main" id="{C08ADE45-E2FF-5943-BC7A-0A76BD958577}"/>
              </a:ext>
            </a:extLst>
          </p:cNvPr>
          <p:cNvSpPr>
            <a:spLocks noGrp="1"/>
          </p:cNvSpPr>
          <p:nvPr>
            <p:ph type="title"/>
          </p:nvPr>
        </p:nvSpPr>
        <p:spPr>
          <a:xfrm>
            <a:off x="0" y="190896"/>
            <a:ext cx="8210537" cy="954156"/>
          </a:xfrm>
        </p:spPr>
        <p:txBody>
          <a:bodyPr>
            <a:normAutofit fontScale="90000"/>
          </a:bodyPr>
          <a:lstStyle/>
          <a:p>
            <a:r>
              <a:rPr lang="en-GB" dirty="0">
                <a:solidFill>
                  <a:srgbClr val="FFC000"/>
                </a:solidFill>
                <a:latin typeface="Uni Sans Heavy CAPS" panose="00000500000000000000" pitchFamily="50" charset="0"/>
              </a:rPr>
              <a:t>ICT Remote Labs   WEBINARS</a:t>
            </a:r>
            <a:br>
              <a:rPr lang="en-GB" dirty="0">
                <a:solidFill>
                  <a:srgbClr val="FFC000"/>
                </a:solidFill>
                <a:latin typeface="Uni Sans Heavy CAPS" panose="00000500000000000000" pitchFamily="50" charset="0"/>
              </a:rPr>
            </a:br>
            <a:endParaRPr lang="en-US" dirty="0"/>
          </a:p>
        </p:txBody>
      </p:sp>
      <p:sp>
        <p:nvSpPr>
          <p:cNvPr id="4" name="Content Placeholder 3">
            <a:extLst>
              <a:ext uri="{FF2B5EF4-FFF2-40B4-BE49-F238E27FC236}">
                <a16:creationId xmlns:a16="http://schemas.microsoft.com/office/drawing/2014/main" id="{15D55435-8E29-2146-ABBF-4EAF81D9104E}"/>
              </a:ext>
            </a:extLst>
          </p:cNvPr>
          <p:cNvSpPr>
            <a:spLocks noGrp="1"/>
          </p:cNvSpPr>
          <p:nvPr>
            <p:ph idx="1"/>
          </p:nvPr>
        </p:nvSpPr>
        <p:spPr>
          <a:xfrm>
            <a:off x="126126" y="840828"/>
            <a:ext cx="11068347" cy="5793335"/>
          </a:xfrm>
        </p:spPr>
        <p:txBody>
          <a:bodyPr>
            <a:normAutofit fontScale="70000" lnSpcReduction="20000"/>
          </a:bodyPr>
          <a:lstStyle/>
          <a:p>
            <a:pPr fontAlgn="base"/>
            <a:r>
              <a:rPr lang="en-US" dirty="0">
                <a:highlight>
                  <a:srgbClr val="FFFF00"/>
                </a:highlight>
              </a:rPr>
              <a:t>Virtual Labs Update: Practice Labs </a:t>
            </a:r>
            <a:r>
              <a:rPr lang="en-US" dirty="0"/>
              <a:t>User Group Discussion</a:t>
            </a:r>
          </a:p>
          <a:p>
            <a:pPr lvl="1" fontAlgn="base"/>
            <a:r>
              <a:rPr lang="en-US" dirty="0"/>
              <a:t>Friday Dec 11 10:am</a:t>
            </a:r>
          </a:p>
          <a:p>
            <a:pPr lvl="1" fontAlgn="base"/>
            <a:endParaRPr lang="en-US" dirty="0">
              <a:highlight>
                <a:srgbClr val="FFFF00"/>
              </a:highlight>
            </a:endParaRPr>
          </a:p>
          <a:p>
            <a:pPr fontAlgn="base"/>
            <a:r>
              <a:rPr lang="en-US" dirty="0"/>
              <a:t>GOOGLE CAREER CERTIFICATES: UPDATES AND HOW TO GET INVOLVED</a:t>
            </a:r>
          </a:p>
          <a:p>
            <a:pPr lvl="1" fontAlgn="base"/>
            <a:r>
              <a:rPr lang="en-US" dirty="0"/>
              <a:t>October 23, 2020</a:t>
            </a:r>
          </a:p>
          <a:p>
            <a:pPr lvl="1" fontAlgn="base"/>
            <a:endParaRPr lang="en-US" dirty="0">
              <a:highlight>
                <a:srgbClr val="FFFF00"/>
              </a:highlight>
            </a:endParaRPr>
          </a:p>
          <a:p>
            <a:pPr fontAlgn="base"/>
            <a:r>
              <a:rPr lang="en-US" dirty="0">
                <a:highlight>
                  <a:srgbClr val="FFFF00"/>
                </a:highlight>
              </a:rPr>
              <a:t>NETLAB+ ENABLES DELIVERY OF AUTODESK &amp; ADOBE SUITE IN THE BAY REGION</a:t>
            </a:r>
            <a:r>
              <a:rPr lang="en-US" dirty="0"/>
              <a:t>, PLUS LAB UPDATES FROM NDG</a:t>
            </a:r>
          </a:p>
          <a:p>
            <a:pPr lvl="1" fontAlgn="base"/>
            <a:r>
              <a:rPr lang="en-US" dirty="0"/>
              <a:t>September 18, 2020</a:t>
            </a:r>
          </a:p>
          <a:p>
            <a:pPr lvl="1" fontAlgn="base"/>
            <a:endParaRPr lang="en-US" dirty="0"/>
          </a:p>
          <a:p>
            <a:pPr fontAlgn="base"/>
            <a:r>
              <a:rPr lang="en-US" dirty="0"/>
              <a:t>VIRTUAL REALITY TRAINING FOR LABS WITH EON REALITY</a:t>
            </a:r>
          </a:p>
          <a:p>
            <a:pPr lvl="1" fontAlgn="base"/>
            <a:r>
              <a:rPr lang="en-US" dirty="0"/>
              <a:t>May 29, 2020</a:t>
            </a:r>
          </a:p>
          <a:p>
            <a:pPr lvl="1" fontAlgn="base"/>
            <a:endParaRPr lang="en-US" dirty="0"/>
          </a:p>
          <a:p>
            <a:pPr fontAlgn="base"/>
            <a:r>
              <a:rPr lang="en-US" dirty="0"/>
              <a:t>USING VIRTUAL LABS FOR BUSINESS AND ADVANCED MANUFACTURING APPLICATIONS</a:t>
            </a:r>
          </a:p>
          <a:p>
            <a:pPr lvl="1" fontAlgn="base"/>
            <a:r>
              <a:rPr lang="en-US" dirty="0"/>
              <a:t>May 8, 2020</a:t>
            </a:r>
          </a:p>
          <a:p>
            <a:pPr lvl="1" fontAlgn="base"/>
            <a:endParaRPr lang="en-US" dirty="0"/>
          </a:p>
          <a:p>
            <a:pPr fontAlgn="base"/>
            <a:r>
              <a:rPr lang="en-US" dirty="0"/>
              <a:t>HUMANIZING REMOTE INSTRUCTION</a:t>
            </a:r>
          </a:p>
          <a:p>
            <a:pPr lvl="1" fontAlgn="base"/>
            <a:r>
              <a:rPr lang="en-US" dirty="0"/>
              <a:t>March 27, 2020</a:t>
            </a:r>
          </a:p>
          <a:p>
            <a:pPr lvl="1" fontAlgn="base"/>
            <a:endParaRPr lang="en-US" dirty="0"/>
          </a:p>
          <a:p>
            <a:pPr fontAlgn="base"/>
            <a:r>
              <a:rPr lang="en-US" dirty="0"/>
              <a:t>CONNECTING WITH YOUR LEARNERS BEFORE, DURING AND AFTER CLASS</a:t>
            </a:r>
          </a:p>
          <a:p>
            <a:pPr lvl="1" fontAlgn="base"/>
            <a:r>
              <a:rPr lang="en-US" dirty="0"/>
              <a:t>January 24, 2020</a:t>
            </a:r>
          </a:p>
          <a:p>
            <a:endParaRPr lang="en-US" dirty="0"/>
          </a:p>
        </p:txBody>
      </p:sp>
      <p:sp>
        <p:nvSpPr>
          <p:cNvPr id="12" name="TextBox 11">
            <a:extLst>
              <a:ext uri="{FF2B5EF4-FFF2-40B4-BE49-F238E27FC236}">
                <a16:creationId xmlns:a16="http://schemas.microsoft.com/office/drawing/2014/main" id="{535A1C82-3BFD-F046-AF57-262DF2A1F911}"/>
              </a:ext>
            </a:extLst>
          </p:cNvPr>
          <p:cNvSpPr txBox="1"/>
          <p:nvPr/>
        </p:nvSpPr>
        <p:spPr>
          <a:xfrm>
            <a:off x="8844305" y="152233"/>
            <a:ext cx="2445991" cy="523220"/>
          </a:xfrm>
          <a:prstGeom prst="rect">
            <a:avLst/>
          </a:prstGeom>
          <a:noFill/>
        </p:spPr>
        <p:txBody>
          <a:bodyPr wrap="none" rtlCol="0">
            <a:spAutoFit/>
          </a:bodyPr>
          <a:lstStyle/>
          <a:p>
            <a:r>
              <a:rPr lang="en-US" sz="2800" dirty="0" err="1"/>
              <a:t>ictdmsector.org</a:t>
            </a:r>
            <a:endParaRPr lang="en-US" sz="2800" dirty="0"/>
          </a:p>
        </p:txBody>
      </p:sp>
    </p:spTree>
    <p:extLst>
      <p:ext uri="{BB962C8B-B14F-4D97-AF65-F5344CB8AC3E}">
        <p14:creationId xmlns:p14="http://schemas.microsoft.com/office/powerpoint/2010/main" val="194661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F1C5-6840-490B-A3BD-8D75898394C8}"/>
              </a:ext>
            </a:extLst>
          </p:cNvPr>
          <p:cNvSpPr>
            <a:spLocks noGrp="1"/>
          </p:cNvSpPr>
          <p:nvPr>
            <p:ph type="title"/>
          </p:nvPr>
        </p:nvSpPr>
        <p:spPr/>
        <p:txBody>
          <a:bodyPr/>
          <a:lstStyle/>
          <a:p>
            <a:r>
              <a:rPr lang="en-US" dirty="0"/>
              <a:t>Global Trade</a:t>
            </a:r>
          </a:p>
        </p:txBody>
      </p:sp>
      <p:sp>
        <p:nvSpPr>
          <p:cNvPr id="3" name="Content Placeholder 2">
            <a:extLst>
              <a:ext uri="{FF2B5EF4-FFF2-40B4-BE49-F238E27FC236}">
                <a16:creationId xmlns:a16="http://schemas.microsoft.com/office/drawing/2014/main" id="{BED604C3-84ED-4A76-8612-FCF991D486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226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EA9FB1-9820-4B4D-9CA4-2D1444E580E7}"/>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FDE3A959-7368-4272-B22B-70A1F43D1F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549" y="1841118"/>
            <a:ext cx="5272109" cy="2298619"/>
          </a:xfrm>
          <a:prstGeom prst="rect">
            <a:avLst/>
          </a:prstGeom>
        </p:spPr>
      </p:pic>
    </p:spTree>
    <p:extLst>
      <p:ext uri="{BB962C8B-B14F-4D97-AF65-F5344CB8AC3E}">
        <p14:creationId xmlns:p14="http://schemas.microsoft.com/office/powerpoint/2010/main" val="249528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15D679-0D08-42C3-853C-8422F9DA0FAC}"/>
              </a:ext>
            </a:extLst>
          </p:cNvPr>
          <p:cNvSpPr txBox="1"/>
          <p:nvPr/>
        </p:nvSpPr>
        <p:spPr>
          <a:xfrm>
            <a:off x="3237183" y="149848"/>
            <a:ext cx="5717628" cy="461665"/>
          </a:xfrm>
          <a:prstGeom prst="rect">
            <a:avLst/>
          </a:prstGeom>
          <a:noFill/>
        </p:spPr>
        <p:txBody>
          <a:bodyPr wrap="square" rtlCol="0">
            <a:spAutoFit/>
          </a:bodyPr>
          <a:lstStyle/>
          <a:p>
            <a:pPr algn="ctr"/>
            <a:r>
              <a:rPr lang="en-US" sz="2400" b="1" dirty="0"/>
              <a:t>Lab Simulation Software</a:t>
            </a:r>
          </a:p>
        </p:txBody>
      </p:sp>
      <p:pic>
        <p:nvPicPr>
          <p:cNvPr id="12" name="Picture 11">
            <a:extLst>
              <a:ext uri="{FF2B5EF4-FFF2-40B4-BE49-F238E27FC236}">
                <a16:creationId xmlns:a16="http://schemas.microsoft.com/office/drawing/2014/main" id="{2A9036EB-67FF-4028-98D5-FF4091B91D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1257" y="1792228"/>
            <a:ext cx="6034260" cy="4647012"/>
          </a:xfrm>
          <a:prstGeom prst="rect">
            <a:avLst/>
          </a:prstGeom>
        </p:spPr>
      </p:pic>
      <p:sp>
        <p:nvSpPr>
          <p:cNvPr id="2" name="TextBox 1">
            <a:extLst>
              <a:ext uri="{FF2B5EF4-FFF2-40B4-BE49-F238E27FC236}">
                <a16:creationId xmlns:a16="http://schemas.microsoft.com/office/drawing/2014/main" id="{A4307F3A-9B71-4DE9-9577-7480AED40CF3}"/>
              </a:ext>
            </a:extLst>
          </p:cNvPr>
          <p:cNvSpPr txBox="1"/>
          <p:nvPr/>
        </p:nvSpPr>
        <p:spPr>
          <a:xfrm>
            <a:off x="2590470" y="589874"/>
            <a:ext cx="7011063" cy="1077218"/>
          </a:xfrm>
          <a:prstGeom prst="rect">
            <a:avLst/>
          </a:prstGeom>
          <a:noFill/>
        </p:spPr>
        <p:txBody>
          <a:bodyPr wrap="square" rtlCol="0">
            <a:spAutoFit/>
          </a:bodyPr>
          <a:lstStyle/>
          <a:p>
            <a:pPr algn="ctr">
              <a:spcAft>
                <a:spcPts val="600"/>
              </a:spcAft>
            </a:pPr>
            <a:r>
              <a:rPr lang="en-US" dirty="0"/>
              <a:t>Labster: Statewide License through 6/30/2021</a:t>
            </a:r>
          </a:p>
          <a:p>
            <a:pPr algn="ctr">
              <a:spcAft>
                <a:spcPts val="600"/>
              </a:spcAft>
            </a:pPr>
            <a:r>
              <a:rPr lang="en-US" dirty="0"/>
              <a:t>Paid for by the California Community Colleges Chancellor’s Office</a:t>
            </a:r>
          </a:p>
          <a:p>
            <a:pPr algn="ctr"/>
            <a:r>
              <a:rPr lang="en-US" dirty="0"/>
              <a:t>https://www.labster.com</a:t>
            </a:r>
          </a:p>
        </p:txBody>
      </p:sp>
    </p:spTree>
    <p:extLst>
      <p:ext uri="{BB962C8B-B14F-4D97-AF65-F5344CB8AC3E}">
        <p14:creationId xmlns:p14="http://schemas.microsoft.com/office/powerpoint/2010/main" val="72308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efs in a kitchen&#10;&#10;Description automatically generated">
            <a:extLst>
              <a:ext uri="{FF2B5EF4-FFF2-40B4-BE49-F238E27FC236}">
                <a16:creationId xmlns:a16="http://schemas.microsoft.com/office/drawing/2014/main" id="{7D8862A9-C6E2-7F43-883D-5D386FCB5E21}"/>
              </a:ext>
            </a:extLst>
          </p:cNvPr>
          <p:cNvPicPr>
            <a:picLocks noChangeAspect="1"/>
          </p:cNvPicPr>
          <p:nvPr/>
        </p:nvPicPr>
        <p:blipFill>
          <a:blip r:embed="rId3">
            <a:alphaModFix amt="20000"/>
          </a:blip>
          <a:stretch>
            <a:fillRect/>
          </a:stretch>
        </p:blipFill>
        <p:spPr>
          <a:xfrm>
            <a:off x="0" y="51405"/>
            <a:ext cx="12097265" cy="6806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812CFC8E-3656-2B46-B715-6D159B11C3AC}"/>
              </a:ext>
            </a:extLst>
          </p:cNvPr>
          <p:cNvSpPr txBox="1"/>
          <p:nvPr/>
        </p:nvSpPr>
        <p:spPr>
          <a:xfrm>
            <a:off x="829750" y="386751"/>
            <a:ext cx="10204834" cy="1138773"/>
          </a:xfrm>
          <a:prstGeom prst="rect">
            <a:avLst/>
          </a:prstGeom>
          <a:noFill/>
        </p:spPr>
        <p:txBody>
          <a:bodyPr wrap="square" rtlCol="0">
            <a:spAutoFit/>
          </a:bodyPr>
          <a:lstStyle/>
          <a:p>
            <a:pPr algn="ctr"/>
            <a:r>
              <a:rPr lang="en-US" sz="3200" dirty="0" err="1">
                <a:latin typeface="Bangla MN" pitchFamily="2" charset="0"/>
                <a:cs typeface="Bangla MN" pitchFamily="2" charset="0"/>
              </a:rPr>
              <a:t>Rouxbe.com</a:t>
            </a:r>
            <a:endParaRPr lang="en-US" sz="3200" dirty="0">
              <a:latin typeface="Bangla MN" pitchFamily="2" charset="0"/>
              <a:cs typeface="Bangla MN" pitchFamily="2" charset="0"/>
            </a:endParaRPr>
          </a:p>
          <a:p>
            <a:pPr algn="ctr"/>
            <a:endParaRPr lang="en-US" dirty="0"/>
          </a:p>
          <a:p>
            <a:pPr algn="ctr"/>
            <a:endParaRPr lang="en-US" dirty="0"/>
          </a:p>
        </p:txBody>
      </p:sp>
      <p:sp>
        <p:nvSpPr>
          <p:cNvPr id="8" name="TextBox 7">
            <a:extLst>
              <a:ext uri="{FF2B5EF4-FFF2-40B4-BE49-F238E27FC236}">
                <a16:creationId xmlns:a16="http://schemas.microsoft.com/office/drawing/2014/main" id="{E0F16279-8751-5F45-9B19-21F4E7B800F8}"/>
              </a:ext>
            </a:extLst>
          </p:cNvPr>
          <p:cNvSpPr txBox="1"/>
          <p:nvPr/>
        </p:nvSpPr>
        <p:spPr>
          <a:xfrm>
            <a:off x="580769" y="897285"/>
            <a:ext cx="11376454"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ngla MN" pitchFamily="2" charset="0"/>
                <a:cs typeface="Bangla MN" pitchFamily="2" charset="0"/>
              </a:rPr>
              <a:t>Community of Practice</a:t>
            </a:r>
          </a:p>
          <a:p>
            <a:pPr marL="742950" lvl="1" indent="-285750">
              <a:buFont typeface="Arial" panose="020B0604020202020204" pitchFamily="34" charset="0"/>
              <a:buChar char="•"/>
            </a:pPr>
            <a:r>
              <a:rPr lang="en-US" dirty="0">
                <a:latin typeface="Bangla MN" pitchFamily="2" charset="0"/>
                <a:cs typeface="Bangla MN" pitchFamily="2" charset="0"/>
              </a:rPr>
              <a:t>Rapid Response</a:t>
            </a:r>
          </a:p>
          <a:p>
            <a:pPr marL="742950" lvl="1" indent="-285750">
              <a:buFont typeface="Arial" panose="020B0604020202020204" pitchFamily="34" charset="0"/>
              <a:buChar char="•"/>
            </a:pPr>
            <a:r>
              <a:rPr lang="en-US" dirty="0">
                <a:latin typeface="Bangla MN" pitchFamily="2" charset="0"/>
                <a:cs typeface="Bangla MN" pitchFamily="2" charset="0"/>
              </a:rPr>
              <a:t>Supplemental Instruction</a:t>
            </a:r>
            <a:br>
              <a:rPr lang="en-US" dirty="0">
                <a:latin typeface="Bangla MN" pitchFamily="2" charset="0"/>
                <a:cs typeface="Bangla MN" pitchFamily="2" charset="0"/>
              </a:rPr>
            </a:br>
            <a:endParaRPr lang="en-US" dirty="0">
              <a:latin typeface="Bangla MN" pitchFamily="2" charset="0"/>
              <a:cs typeface="Bangla MN" pitchFamily="2" charset="0"/>
            </a:endParaRPr>
          </a:p>
          <a:p>
            <a:pPr marL="285750" indent="-285750">
              <a:buFont typeface="Arial" panose="020B0604020202020204" pitchFamily="34" charset="0"/>
              <a:buChar char="•"/>
            </a:pPr>
            <a:r>
              <a:rPr lang="en-US" dirty="0">
                <a:latin typeface="Bangla MN" pitchFamily="2" charset="0"/>
                <a:cs typeface="Bangla MN" pitchFamily="2" charset="0"/>
              </a:rPr>
              <a:t>Vetted Multiple Products</a:t>
            </a:r>
            <a:br>
              <a:rPr lang="en-US" dirty="0">
                <a:latin typeface="Bangla MN" pitchFamily="2" charset="0"/>
                <a:cs typeface="Bangla MN" pitchFamily="2" charset="0"/>
              </a:rPr>
            </a:br>
            <a:endParaRPr lang="en-US" dirty="0">
              <a:latin typeface="Bangla MN" pitchFamily="2" charset="0"/>
              <a:cs typeface="Bangla MN" pitchFamily="2" charset="0"/>
            </a:endParaRPr>
          </a:p>
          <a:p>
            <a:pPr marL="285750" indent="-285750">
              <a:buFont typeface="Arial" panose="020B0604020202020204" pitchFamily="34" charset="0"/>
              <a:buChar char="•"/>
            </a:pPr>
            <a:r>
              <a:rPr lang="en-US" dirty="0">
                <a:latin typeface="Bangla MN" pitchFamily="2" charset="0"/>
                <a:cs typeface="Bangla MN" pitchFamily="2" charset="0"/>
              </a:rPr>
              <a:t>Negotiated Contract</a:t>
            </a:r>
          </a:p>
          <a:p>
            <a:pPr marL="742950" lvl="1" indent="-285750">
              <a:buFont typeface="Arial" panose="020B0604020202020204" pitchFamily="34" charset="0"/>
              <a:buChar char="•"/>
            </a:pPr>
            <a:r>
              <a:rPr lang="en-US" dirty="0">
                <a:latin typeface="Bangla MN" pitchFamily="2" charset="0"/>
                <a:cs typeface="Bangla MN" pitchFamily="2" charset="0"/>
              </a:rPr>
              <a:t>RJV / Cost Share</a:t>
            </a:r>
          </a:p>
          <a:p>
            <a:pPr marL="742950" lvl="1" indent="-285750">
              <a:buFont typeface="Arial" panose="020B0604020202020204" pitchFamily="34" charset="0"/>
              <a:buChar char="•"/>
            </a:pPr>
            <a:r>
              <a:rPr lang="en-US" dirty="0">
                <a:latin typeface="Bangla MN" pitchFamily="2" charset="0"/>
                <a:cs typeface="Bangla MN" pitchFamily="2" charset="0"/>
              </a:rPr>
              <a:t>BACCC Contract Holder</a:t>
            </a:r>
            <a:br>
              <a:rPr lang="en-US" dirty="0">
                <a:latin typeface="Bangla MN" pitchFamily="2" charset="0"/>
                <a:cs typeface="Bangla MN" pitchFamily="2" charset="0"/>
              </a:rPr>
            </a:br>
            <a:endParaRPr lang="en-US" dirty="0">
              <a:latin typeface="Bangla MN" pitchFamily="2" charset="0"/>
              <a:cs typeface="Bangla MN" pitchFamily="2" charset="0"/>
            </a:endParaRPr>
          </a:p>
          <a:p>
            <a:pPr marL="285750" indent="-285750">
              <a:buFont typeface="Arial" panose="020B0604020202020204" pitchFamily="34" charset="0"/>
              <a:buChar char="•"/>
            </a:pPr>
            <a:r>
              <a:rPr lang="en-US" dirty="0">
                <a:latin typeface="Bangla MN" pitchFamily="2" charset="0"/>
                <a:cs typeface="Bangla MN" pitchFamily="2" charset="0"/>
              </a:rPr>
              <a:t>Regions / Schools </a:t>
            </a:r>
            <a:br>
              <a:rPr lang="en-US" dirty="0">
                <a:latin typeface="Bangla MN" pitchFamily="2" charset="0"/>
                <a:cs typeface="Bangla MN" pitchFamily="2" charset="0"/>
              </a:rPr>
            </a:br>
            <a:endParaRPr lang="en-US" dirty="0">
              <a:latin typeface="Bangla MN" pitchFamily="2" charset="0"/>
              <a:cs typeface="Bangla MN" pitchFamily="2" charset="0"/>
            </a:endParaRPr>
          </a:p>
          <a:p>
            <a:pPr marL="285750" indent="-285750">
              <a:buFont typeface="Arial" panose="020B0604020202020204" pitchFamily="34" charset="0"/>
              <a:buChar char="•"/>
            </a:pPr>
            <a:r>
              <a:rPr lang="en-US" dirty="0">
                <a:latin typeface="Bangla MN" pitchFamily="2" charset="0"/>
                <a:cs typeface="Bangla MN" pitchFamily="2" charset="0"/>
              </a:rPr>
              <a:t>Students</a:t>
            </a:r>
          </a:p>
          <a:p>
            <a:pPr marL="742950" lvl="1" indent="-285750">
              <a:buFont typeface="Arial" panose="020B0604020202020204" pitchFamily="34" charset="0"/>
              <a:buChar char="•"/>
            </a:pPr>
            <a:r>
              <a:rPr lang="en-US" dirty="0">
                <a:latin typeface="Bangla MN" pitchFamily="2" charset="0"/>
                <a:cs typeface="Bangla MN" pitchFamily="2" charset="0"/>
              </a:rPr>
              <a:t>CC and Dual-Enrollment</a:t>
            </a:r>
            <a:br>
              <a:rPr lang="en-US" dirty="0">
                <a:latin typeface="Bangla MN" pitchFamily="2" charset="0"/>
                <a:cs typeface="Bangla MN" pitchFamily="2" charset="0"/>
              </a:rPr>
            </a:br>
            <a:endParaRPr lang="en-US" dirty="0">
              <a:latin typeface="Bangla MN" pitchFamily="2" charset="0"/>
              <a:cs typeface="Bangla MN" pitchFamily="2" charset="0"/>
            </a:endParaRPr>
          </a:p>
          <a:p>
            <a:pPr marL="285750" indent="-285750">
              <a:buFont typeface="Arial" panose="020B0604020202020204" pitchFamily="34" charset="0"/>
              <a:buChar char="•"/>
            </a:pPr>
            <a:r>
              <a:rPr lang="en-US" dirty="0">
                <a:latin typeface="Bangla MN" pitchFamily="2" charset="0"/>
                <a:cs typeface="Bangla MN" pitchFamily="2" charset="0"/>
              </a:rPr>
              <a:t>Sustainable </a:t>
            </a:r>
            <a:br>
              <a:rPr lang="en-US" dirty="0">
                <a:latin typeface="Bangla MN" pitchFamily="2" charset="0"/>
                <a:cs typeface="Bangla MN" pitchFamily="2" charset="0"/>
              </a:rPr>
            </a:br>
            <a:endParaRPr lang="en-US" dirty="0">
              <a:latin typeface="Bangla MN" pitchFamily="2" charset="0"/>
              <a:cs typeface="Bangla MN" pitchFamily="2" charset="0"/>
            </a:endParaRPr>
          </a:p>
          <a:p>
            <a:pPr marL="285750" indent="-285750">
              <a:buFont typeface="Arial" panose="020B0604020202020204" pitchFamily="34" charset="0"/>
              <a:buChar char="•"/>
            </a:pPr>
            <a:r>
              <a:rPr lang="en-US" dirty="0">
                <a:latin typeface="Bangla MN" pitchFamily="2" charset="0"/>
                <a:cs typeface="Bangla MN" pitchFamily="2" charset="0"/>
              </a:rPr>
              <a:t>Value to Instructors / Students</a:t>
            </a:r>
          </a:p>
        </p:txBody>
      </p:sp>
    </p:spTree>
    <p:extLst>
      <p:ext uri="{BB962C8B-B14F-4D97-AF65-F5344CB8AC3E}">
        <p14:creationId xmlns:p14="http://schemas.microsoft.com/office/powerpoint/2010/main" val="382498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223128" y="5632843"/>
            <a:ext cx="2444873" cy="1187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10F31F-87D4-4A7D-A2DF-033A050DE460}"/>
              </a:ext>
            </a:extLst>
          </p:cNvPr>
          <p:cNvSpPr txBox="1"/>
          <p:nvPr/>
        </p:nvSpPr>
        <p:spPr>
          <a:xfrm>
            <a:off x="3237183" y="149848"/>
            <a:ext cx="5717628" cy="461665"/>
          </a:xfrm>
          <a:prstGeom prst="rect">
            <a:avLst/>
          </a:prstGeom>
          <a:noFill/>
        </p:spPr>
        <p:txBody>
          <a:bodyPr wrap="square" rtlCol="0">
            <a:spAutoFit/>
          </a:bodyPr>
          <a:lstStyle/>
          <a:p>
            <a:pPr algn="ctr"/>
            <a:r>
              <a:rPr lang="en-US" sz="2400" b="1" dirty="0"/>
              <a:t>Lab Simulation Software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581" y="611512"/>
            <a:ext cx="8824832" cy="6042548"/>
          </a:xfrm>
          <a:prstGeom prst="rect">
            <a:avLst/>
          </a:prstGeom>
        </p:spPr>
      </p:pic>
    </p:spTree>
    <p:extLst>
      <p:ext uri="{BB962C8B-B14F-4D97-AF65-F5344CB8AC3E}">
        <p14:creationId xmlns:p14="http://schemas.microsoft.com/office/powerpoint/2010/main" val="76368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C63ADF-2C84-4A76-B5FB-19672113D6B7}"/>
              </a:ext>
            </a:extLst>
          </p:cNvPr>
          <p:cNvSpPr/>
          <p:nvPr/>
        </p:nvSpPr>
        <p:spPr>
          <a:xfrm>
            <a:off x="7924802" y="5360276"/>
            <a:ext cx="2722179" cy="1497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633F6F-FD38-434B-9BA4-F31C7F4AEE96}"/>
              </a:ext>
            </a:extLst>
          </p:cNvPr>
          <p:cNvSpPr txBox="1"/>
          <p:nvPr/>
        </p:nvSpPr>
        <p:spPr>
          <a:xfrm>
            <a:off x="3237183" y="149848"/>
            <a:ext cx="5717628" cy="461665"/>
          </a:xfrm>
          <a:prstGeom prst="rect">
            <a:avLst/>
          </a:prstGeom>
          <a:noFill/>
        </p:spPr>
        <p:txBody>
          <a:bodyPr wrap="square" rtlCol="0">
            <a:spAutoFit/>
          </a:bodyPr>
          <a:lstStyle/>
          <a:p>
            <a:pPr algn="ctr"/>
            <a:r>
              <a:rPr lang="en-US" sz="2400" b="1" dirty="0"/>
              <a:t>Lab Simulation Software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983" y="686178"/>
            <a:ext cx="8788028" cy="5923422"/>
          </a:xfrm>
          <a:prstGeom prst="rect">
            <a:avLst/>
          </a:prstGeom>
        </p:spPr>
      </p:pic>
    </p:spTree>
    <p:extLst>
      <p:ext uri="{BB962C8B-B14F-4D97-AF65-F5344CB8AC3E}">
        <p14:creationId xmlns:p14="http://schemas.microsoft.com/office/powerpoint/2010/main" val="188568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23128" y="5632843"/>
            <a:ext cx="2444873" cy="1187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3238" y="617212"/>
            <a:ext cx="8021048" cy="6104201"/>
          </a:xfrm>
          <a:prstGeom prst="rect">
            <a:avLst/>
          </a:prstGeom>
        </p:spPr>
      </p:pic>
      <p:sp>
        <p:nvSpPr>
          <p:cNvPr id="8" name="TextBox 7">
            <a:extLst>
              <a:ext uri="{FF2B5EF4-FFF2-40B4-BE49-F238E27FC236}">
                <a16:creationId xmlns:a16="http://schemas.microsoft.com/office/drawing/2014/main" id="{1F4245F3-4D60-4A48-A45A-A3459456A733}"/>
              </a:ext>
            </a:extLst>
          </p:cNvPr>
          <p:cNvSpPr txBox="1"/>
          <p:nvPr/>
        </p:nvSpPr>
        <p:spPr>
          <a:xfrm>
            <a:off x="3237183" y="155547"/>
            <a:ext cx="5717628" cy="461665"/>
          </a:xfrm>
          <a:prstGeom prst="rect">
            <a:avLst/>
          </a:prstGeom>
          <a:noFill/>
        </p:spPr>
        <p:txBody>
          <a:bodyPr wrap="square" rtlCol="0">
            <a:spAutoFit/>
          </a:bodyPr>
          <a:lstStyle/>
          <a:p>
            <a:pPr algn="ctr"/>
            <a:r>
              <a:rPr lang="en-US" sz="2400" b="1" dirty="0"/>
              <a:t>Commercial Lab Kits for At-Home Use</a:t>
            </a:r>
          </a:p>
        </p:txBody>
      </p:sp>
      <p:sp>
        <p:nvSpPr>
          <p:cNvPr id="11" name="TextBox 10">
            <a:extLst>
              <a:ext uri="{FF2B5EF4-FFF2-40B4-BE49-F238E27FC236}">
                <a16:creationId xmlns:a16="http://schemas.microsoft.com/office/drawing/2014/main" id="{46F76B03-FBEA-48CE-9B11-925FCEE4F3D7}"/>
              </a:ext>
            </a:extLst>
          </p:cNvPr>
          <p:cNvSpPr txBox="1"/>
          <p:nvPr/>
        </p:nvSpPr>
        <p:spPr>
          <a:xfrm>
            <a:off x="1914446" y="735724"/>
            <a:ext cx="4780644" cy="923330"/>
          </a:xfrm>
          <a:prstGeom prst="rect">
            <a:avLst/>
          </a:prstGeom>
          <a:noFill/>
        </p:spPr>
        <p:txBody>
          <a:bodyPr wrap="square" rtlCol="0">
            <a:spAutoFit/>
          </a:bodyPr>
          <a:lstStyle/>
          <a:p>
            <a:r>
              <a:rPr lang="en-US" dirty="0" err="1"/>
              <a:t>Embitec</a:t>
            </a:r>
            <a:r>
              <a:rPr lang="en-US" dirty="0"/>
              <a:t> </a:t>
            </a:r>
            <a:r>
              <a:rPr lang="en-US" dirty="0" err="1"/>
              <a:t>MiniOne</a:t>
            </a:r>
            <a:r>
              <a:rPr lang="en-US" dirty="0"/>
              <a:t> DNA Fingerprinting Lab Kit $289</a:t>
            </a:r>
          </a:p>
          <a:p>
            <a:r>
              <a:rPr lang="en-US" dirty="0"/>
              <a:t>Funding: SWP; CARES Act</a:t>
            </a:r>
          </a:p>
        </p:txBody>
      </p:sp>
      <p:pic>
        <p:nvPicPr>
          <p:cNvPr id="12" name="Picture 11">
            <a:extLst>
              <a:ext uri="{FF2B5EF4-FFF2-40B4-BE49-F238E27FC236}">
                <a16:creationId xmlns:a16="http://schemas.microsoft.com/office/drawing/2014/main" id="{914BD05E-9A76-4938-BE44-63F1793D2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7310" y="5764726"/>
            <a:ext cx="2316874" cy="1010148"/>
          </a:xfrm>
          <a:prstGeom prst="rect">
            <a:avLst/>
          </a:prstGeom>
        </p:spPr>
      </p:pic>
    </p:spTree>
    <p:extLst>
      <p:ext uri="{BB962C8B-B14F-4D97-AF65-F5344CB8AC3E}">
        <p14:creationId xmlns:p14="http://schemas.microsoft.com/office/powerpoint/2010/main" val="154302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00B16-ED07-4C87-BA10-82CF4FB9F6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8940" y="1953819"/>
            <a:ext cx="2398743" cy="2370850"/>
          </a:xfrm>
          <a:prstGeom prst="rect">
            <a:avLst/>
          </a:prstGeom>
        </p:spPr>
      </p:pic>
      <p:sp>
        <p:nvSpPr>
          <p:cNvPr id="3" name="TextBox 2">
            <a:extLst>
              <a:ext uri="{FF2B5EF4-FFF2-40B4-BE49-F238E27FC236}">
                <a16:creationId xmlns:a16="http://schemas.microsoft.com/office/drawing/2014/main" id="{EBFE4184-BDBB-406F-97CD-BCA1D45572D4}"/>
              </a:ext>
            </a:extLst>
          </p:cNvPr>
          <p:cNvSpPr txBox="1"/>
          <p:nvPr/>
        </p:nvSpPr>
        <p:spPr>
          <a:xfrm>
            <a:off x="2575033" y="208099"/>
            <a:ext cx="7041934" cy="461665"/>
          </a:xfrm>
          <a:prstGeom prst="rect">
            <a:avLst/>
          </a:prstGeom>
          <a:noFill/>
        </p:spPr>
        <p:txBody>
          <a:bodyPr wrap="square" rtlCol="0">
            <a:spAutoFit/>
          </a:bodyPr>
          <a:lstStyle/>
          <a:p>
            <a:pPr algn="ctr"/>
            <a:r>
              <a:rPr lang="en-US" sz="2400" b="1" dirty="0"/>
              <a:t>Instructor-Designed Lab Kits for At-Home Use</a:t>
            </a:r>
          </a:p>
        </p:txBody>
      </p:sp>
      <p:sp>
        <p:nvSpPr>
          <p:cNvPr id="5" name="TextBox 4">
            <a:extLst>
              <a:ext uri="{FF2B5EF4-FFF2-40B4-BE49-F238E27FC236}">
                <a16:creationId xmlns:a16="http://schemas.microsoft.com/office/drawing/2014/main" id="{CB872BB0-7EC8-46B2-ABEB-D6E0B9565927}"/>
              </a:ext>
            </a:extLst>
          </p:cNvPr>
          <p:cNvSpPr txBox="1"/>
          <p:nvPr/>
        </p:nvSpPr>
        <p:spPr>
          <a:xfrm>
            <a:off x="1941299" y="898636"/>
            <a:ext cx="7518011" cy="3139321"/>
          </a:xfrm>
          <a:prstGeom prst="rect">
            <a:avLst/>
          </a:prstGeom>
          <a:noFill/>
        </p:spPr>
        <p:txBody>
          <a:bodyPr wrap="square" rtlCol="0">
            <a:spAutoFit/>
          </a:bodyPr>
          <a:lstStyle/>
          <a:p>
            <a:r>
              <a:rPr lang="en-US" dirty="0"/>
              <a:t>Laney College</a:t>
            </a:r>
          </a:p>
          <a:p>
            <a:pPr marL="285750" indent="-285750">
              <a:buFont typeface="Arial" panose="020B0604020202020204" pitchFamily="34" charset="0"/>
              <a:buChar char="•"/>
            </a:pPr>
            <a:r>
              <a:rPr lang="en-US" dirty="0"/>
              <a:t>Biohacking kits and curriculum from The Oden</a:t>
            </a:r>
          </a:p>
          <a:p>
            <a:pPr marL="285750" indent="-285750">
              <a:buFont typeface="Arial" panose="020B0604020202020204" pitchFamily="34" charset="0"/>
              <a:buChar char="•"/>
            </a:pPr>
            <a:r>
              <a:rPr lang="en-US" dirty="0"/>
              <a:t>Lab Archives for lab notebooks (mynotebook.labarchives.com) Includes a CRISPR experiment</a:t>
            </a:r>
          </a:p>
          <a:p>
            <a:endParaRPr lang="en-US" dirty="0"/>
          </a:p>
          <a:p>
            <a:r>
              <a:rPr lang="en-US" dirty="0"/>
              <a:t>Other Colleges:</a:t>
            </a:r>
          </a:p>
          <a:p>
            <a:pPr marL="285750" indent="-285750">
              <a:buFont typeface="Arial" panose="020B0604020202020204" pitchFamily="34" charset="0"/>
              <a:buChar char="•"/>
            </a:pPr>
            <a:r>
              <a:rPr lang="en-US" dirty="0"/>
              <a:t>Glendale College</a:t>
            </a:r>
          </a:p>
          <a:p>
            <a:pPr marL="285750" indent="-285750">
              <a:buFont typeface="Arial" panose="020B0604020202020204" pitchFamily="34" charset="0"/>
              <a:buChar char="•"/>
            </a:pPr>
            <a:r>
              <a:rPr lang="en-US" dirty="0"/>
              <a:t>Santiago Canyon College</a:t>
            </a:r>
          </a:p>
          <a:p>
            <a:pPr marL="285750" indent="-285750">
              <a:buFont typeface="Arial" panose="020B0604020202020204" pitchFamily="34" charset="0"/>
              <a:buChar char="•"/>
            </a:pPr>
            <a:r>
              <a:rPr lang="en-US" dirty="0"/>
              <a:t>San Diego Miramar College</a:t>
            </a:r>
          </a:p>
          <a:p>
            <a:pPr marL="285750" indent="-285750">
              <a:buFont typeface="Arial" panose="020B0604020202020204" pitchFamily="34" charset="0"/>
              <a:buChar char="•"/>
            </a:pPr>
            <a:r>
              <a:rPr lang="en-US" dirty="0"/>
              <a:t>MiraCosta College</a:t>
            </a:r>
          </a:p>
          <a:p>
            <a:pPr marL="285750" indent="-285750">
              <a:buFont typeface="Arial" panose="020B0604020202020204" pitchFamily="34" charset="0"/>
              <a:buChar char="•"/>
            </a:pPr>
            <a:r>
              <a:rPr lang="en-US" dirty="0"/>
              <a:t>Ventura College</a:t>
            </a:r>
          </a:p>
        </p:txBody>
      </p:sp>
      <p:sp>
        <p:nvSpPr>
          <p:cNvPr id="6" name="TextBox 5">
            <a:extLst>
              <a:ext uri="{FF2B5EF4-FFF2-40B4-BE49-F238E27FC236}">
                <a16:creationId xmlns:a16="http://schemas.microsoft.com/office/drawing/2014/main" id="{05CF73EF-9A15-4E8C-83C2-1ADD22270ADA}"/>
              </a:ext>
            </a:extLst>
          </p:cNvPr>
          <p:cNvSpPr txBox="1"/>
          <p:nvPr/>
        </p:nvSpPr>
        <p:spPr>
          <a:xfrm>
            <a:off x="1728952" y="4222185"/>
            <a:ext cx="8560675" cy="1754326"/>
          </a:xfrm>
          <a:prstGeom prst="rect">
            <a:avLst/>
          </a:prstGeom>
          <a:noFill/>
        </p:spPr>
        <p:txBody>
          <a:bodyPr wrap="square" rtlCol="0">
            <a:spAutoFit/>
          </a:bodyPr>
          <a:lstStyle/>
          <a:p>
            <a:r>
              <a:rPr lang="en-US" dirty="0"/>
              <a:t>Microscopes checked out to students</a:t>
            </a:r>
          </a:p>
          <a:p>
            <a:pPr marL="285750" indent="-285750">
              <a:buFont typeface="Arial" panose="020B0604020202020204" pitchFamily="34" charset="0"/>
              <a:buChar char="•"/>
            </a:pPr>
            <a:r>
              <a:rPr lang="en-US" dirty="0"/>
              <a:t>Mt. San </a:t>
            </a:r>
            <a:r>
              <a:rPr lang="en-US" dirty="0" err="1"/>
              <a:t>Santonio</a:t>
            </a:r>
            <a:r>
              <a:rPr lang="en-US" dirty="0"/>
              <a:t> College: 1,008 microscopes for intro biol; 303 for microbiology</a:t>
            </a:r>
          </a:p>
          <a:p>
            <a:pPr marL="285750" indent="-285750">
              <a:buFont typeface="Arial" panose="020B0604020202020204" pitchFamily="34" charset="0"/>
              <a:buChar char="•"/>
            </a:pPr>
            <a:r>
              <a:rPr lang="en-US" dirty="0"/>
              <a:t>Merritt College</a:t>
            </a:r>
          </a:p>
          <a:p>
            <a:pPr marL="285750" indent="-285750">
              <a:buFont typeface="Arial" panose="020B0604020202020204" pitchFamily="34" charset="0"/>
              <a:buChar char="•"/>
            </a:pPr>
            <a:r>
              <a:rPr lang="en-US" dirty="0"/>
              <a:t>Glendale College</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004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E4184-BDBB-406F-97CD-BCA1D45572D4}"/>
              </a:ext>
            </a:extLst>
          </p:cNvPr>
          <p:cNvSpPr txBox="1"/>
          <p:nvPr/>
        </p:nvSpPr>
        <p:spPr>
          <a:xfrm>
            <a:off x="2575033" y="208099"/>
            <a:ext cx="7041934" cy="461665"/>
          </a:xfrm>
          <a:prstGeom prst="rect">
            <a:avLst/>
          </a:prstGeom>
          <a:noFill/>
        </p:spPr>
        <p:txBody>
          <a:bodyPr wrap="square" rtlCol="0">
            <a:spAutoFit/>
          </a:bodyPr>
          <a:lstStyle/>
          <a:p>
            <a:pPr algn="ctr"/>
            <a:r>
              <a:rPr lang="en-US" sz="2400" b="1" dirty="0"/>
              <a:t>On-Campus Courses</a:t>
            </a:r>
          </a:p>
        </p:txBody>
      </p:sp>
      <p:sp>
        <p:nvSpPr>
          <p:cNvPr id="5" name="TextBox 4">
            <a:extLst>
              <a:ext uri="{FF2B5EF4-FFF2-40B4-BE49-F238E27FC236}">
                <a16:creationId xmlns:a16="http://schemas.microsoft.com/office/drawing/2014/main" id="{CB872BB0-7EC8-46B2-ABEB-D6E0B9565927}"/>
              </a:ext>
            </a:extLst>
          </p:cNvPr>
          <p:cNvSpPr txBox="1"/>
          <p:nvPr/>
        </p:nvSpPr>
        <p:spPr>
          <a:xfrm>
            <a:off x="2116910" y="669764"/>
            <a:ext cx="3429026" cy="2031325"/>
          </a:xfrm>
          <a:prstGeom prst="rect">
            <a:avLst/>
          </a:prstGeom>
          <a:noFill/>
        </p:spPr>
        <p:txBody>
          <a:bodyPr wrap="square" rtlCol="0">
            <a:spAutoFit/>
          </a:bodyPr>
          <a:lstStyle/>
          <a:p>
            <a:r>
              <a:rPr lang="en-US" dirty="0"/>
              <a:t>Temperature checks</a:t>
            </a:r>
          </a:p>
          <a:p>
            <a:r>
              <a:rPr lang="en-US" dirty="0"/>
              <a:t>Face masks</a:t>
            </a:r>
          </a:p>
          <a:p>
            <a:r>
              <a:rPr lang="en-US" dirty="0"/>
              <a:t>Social distancing</a:t>
            </a:r>
          </a:p>
          <a:p>
            <a:r>
              <a:rPr lang="en-US" dirty="0"/>
              <a:t>Sanitization </a:t>
            </a:r>
          </a:p>
          <a:p>
            <a:pPr marL="285750" indent="-285750">
              <a:buFont typeface="Arial" panose="020B0604020202020204" pitchFamily="34" charset="0"/>
              <a:buChar char="•"/>
            </a:pPr>
            <a:r>
              <a:rPr lang="en-US" dirty="0"/>
              <a:t>Equipment</a:t>
            </a:r>
          </a:p>
          <a:p>
            <a:pPr marL="285750" indent="-285750">
              <a:buFont typeface="Arial" panose="020B0604020202020204" pitchFamily="34" charset="0"/>
              <a:buChar char="•"/>
            </a:pPr>
            <a:r>
              <a:rPr lang="en-US" dirty="0"/>
              <a:t>Stations</a:t>
            </a:r>
          </a:p>
          <a:p>
            <a:endParaRPr lang="en-US" dirty="0"/>
          </a:p>
        </p:txBody>
      </p:sp>
      <p:pic>
        <p:nvPicPr>
          <p:cNvPr id="7" name="Picture 6">
            <a:extLst>
              <a:ext uri="{FF2B5EF4-FFF2-40B4-BE49-F238E27FC236}">
                <a16:creationId xmlns:a16="http://schemas.microsoft.com/office/drawing/2014/main" id="{4F485D23-EF69-4BDD-AF78-3D7A8F97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7754" y="758760"/>
            <a:ext cx="2680969" cy="1576291"/>
          </a:xfrm>
          <a:prstGeom prst="rect">
            <a:avLst/>
          </a:prstGeom>
        </p:spPr>
      </p:pic>
      <p:pic>
        <p:nvPicPr>
          <p:cNvPr id="8" name="Picture 7">
            <a:extLst>
              <a:ext uri="{FF2B5EF4-FFF2-40B4-BE49-F238E27FC236}">
                <a16:creationId xmlns:a16="http://schemas.microsoft.com/office/drawing/2014/main" id="{4A5A96D6-18AF-4ABC-9360-FD726508C9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8291" y="2514052"/>
            <a:ext cx="3059109" cy="1708003"/>
          </a:xfrm>
          <a:prstGeom prst="rect">
            <a:avLst/>
          </a:prstGeom>
        </p:spPr>
      </p:pic>
      <p:sp>
        <p:nvSpPr>
          <p:cNvPr id="9" name="TextBox 8">
            <a:extLst>
              <a:ext uri="{FF2B5EF4-FFF2-40B4-BE49-F238E27FC236}">
                <a16:creationId xmlns:a16="http://schemas.microsoft.com/office/drawing/2014/main" id="{72CEF650-ACB7-4BD3-B937-B7EBEDA2D4FA}"/>
              </a:ext>
            </a:extLst>
          </p:cNvPr>
          <p:cNvSpPr txBox="1"/>
          <p:nvPr/>
        </p:nvSpPr>
        <p:spPr>
          <a:xfrm>
            <a:off x="1983150" y="6177980"/>
            <a:ext cx="6180084" cy="523220"/>
          </a:xfrm>
          <a:prstGeom prst="rect">
            <a:avLst/>
          </a:prstGeom>
          <a:noFill/>
        </p:spPr>
        <p:txBody>
          <a:bodyPr wrap="square" rtlCol="0">
            <a:spAutoFit/>
          </a:bodyPr>
          <a:lstStyle/>
          <a:p>
            <a:r>
              <a:rPr lang="en-US" sz="1400" dirty="0"/>
              <a:t>Essential programs return to Mt. SAC Campus</a:t>
            </a:r>
          </a:p>
          <a:p>
            <a:r>
              <a:rPr lang="en-US" sz="1400" dirty="0"/>
              <a:t>https://www.mtsac.edu/newsroom/news/posts/return_to_campus.html</a:t>
            </a:r>
          </a:p>
        </p:txBody>
      </p:sp>
      <p:pic>
        <p:nvPicPr>
          <p:cNvPr id="10" name="Picture 9">
            <a:extLst>
              <a:ext uri="{FF2B5EF4-FFF2-40B4-BE49-F238E27FC236}">
                <a16:creationId xmlns:a16="http://schemas.microsoft.com/office/drawing/2014/main" id="{2AA639B7-D0D3-4BEF-9A35-FCE7CDD314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2482" y="4213499"/>
            <a:ext cx="2090753" cy="1885964"/>
          </a:xfrm>
          <a:prstGeom prst="rect">
            <a:avLst/>
          </a:prstGeom>
        </p:spPr>
      </p:pic>
      <p:pic>
        <p:nvPicPr>
          <p:cNvPr id="11" name="Picture 10">
            <a:extLst>
              <a:ext uri="{FF2B5EF4-FFF2-40B4-BE49-F238E27FC236}">
                <a16:creationId xmlns:a16="http://schemas.microsoft.com/office/drawing/2014/main" id="{25E79CB8-BCB1-42BD-BEEA-3CBF92DD36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8919" y="2514051"/>
            <a:ext cx="3042114" cy="1606032"/>
          </a:xfrm>
          <a:prstGeom prst="rect">
            <a:avLst/>
          </a:prstGeom>
        </p:spPr>
      </p:pic>
      <p:pic>
        <p:nvPicPr>
          <p:cNvPr id="13" name="Picture 12">
            <a:extLst>
              <a:ext uri="{FF2B5EF4-FFF2-40B4-BE49-F238E27FC236}">
                <a16:creationId xmlns:a16="http://schemas.microsoft.com/office/drawing/2014/main" id="{B4D64AED-6446-41A0-B5FD-BB9CD7AA0F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4446" y="4333885"/>
            <a:ext cx="3186572" cy="1652769"/>
          </a:xfrm>
          <a:prstGeom prst="rect">
            <a:avLst/>
          </a:prstGeom>
        </p:spPr>
      </p:pic>
    </p:spTree>
    <p:extLst>
      <p:ext uri="{BB962C8B-B14F-4D97-AF65-F5344CB8AC3E}">
        <p14:creationId xmlns:p14="http://schemas.microsoft.com/office/powerpoint/2010/main" val="568219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037071-5AA3-458E-9A14-9CA2068C4C8A}"/>
              </a:ext>
            </a:extLst>
          </p:cNvPr>
          <p:cNvSpPr txBox="1"/>
          <p:nvPr/>
        </p:nvSpPr>
        <p:spPr>
          <a:xfrm>
            <a:off x="2575033" y="208099"/>
            <a:ext cx="7041934" cy="461665"/>
          </a:xfrm>
          <a:prstGeom prst="rect">
            <a:avLst/>
          </a:prstGeom>
          <a:noFill/>
        </p:spPr>
        <p:txBody>
          <a:bodyPr wrap="square" rtlCol="0">
            <a:spAutoFit/>
          </a:bodyPr>
          <a:lstStyle/>
          <a:p>
            <a:pPr algn="ctr"/>
            <a:r>
              <a:rPr lang="en-US" sz="2400" b="1" dirty="0"/>
              <a:t>Faculty Community of Practice – Weekly Calls</a:t>
            </a:r>
          </a:p>
        </p:txBody>
      </p:sp>
      <p:pic>
        <p:nvPicPr>
          <p:cNvPr id="1028" name="Picture 4">
            <a:extLst>
              <a:ext uri="{FF2B5EF4-FFF2-40B4-BE49-F238E27FC236}">
                <a16:creationId xmlns:a16="http://schemas.microsoft.com/office/drawing/2014/main" id="{809FF685-0ADC-408A-B235-F0AD631C98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1290639"/>
            <a:ext cx="59436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3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2920A4-27F2-48F8-8ECC-CA47B16442B8}"/>
              </a:ext>
            </a:extLst>
          </p:cNvPr>
          <p:cNvSpPr txBox="1"/>
          <p:nvPr/>
        </p:nvSpPr>
        <p:spPr>
          <a:xfrm>
            <a:off x="2890344" y="705067"/>
            <a:ext cx="6411312" cy="2985433"/>
          </a:xfrm>
          <a:prstGeom prst="rect">
            <a:avLst/>
          </a:prstGeom>
          <a:noFill/>
        </p:spPr>
        <p:txBody>
          <a:bodyPr wrap="square" rtlCol="0">
            <a:spAutoFit/>
          </a:bodyPr>
          <a:lstStyle/>
          <a:p>
            <a:r>
              <a:rPr lang="en-US" sz="2400" b="1" dirty="0"/>
              <a:t>Terri Quenzer, Ph.D.</a:t>
            </a:r>
          </a:p>
          <a:p>
            <a:r>
              <a:rPr lang="en-US" sz="2400" b="1" dirty="0"/>
              <a:t>Statewide Director, Life Sciences/Biotech</a:t>
            </a:r>
          </a:p>
          <a:p>
            <a:endParaRPr lang="en-US" sz="2000" dirty="0"/>
          </a:p>
          <a:p>
            <a:r>
              <a:rPr lang="en-US" sz="2000" dirty="0"/>
              <a:t>Email: </a:t>
            </a:r>
            <a:r>
              <a:rPr lang="en-US" sz="2000" dirty="0">
                <a:hlinkClick r:id="rId2"/>
              </a:rPr>
              <a:t>tquenzer@sdccd.edu</a:t>
            </a:r>
            <a:endParaRPr lang="en-US" sz="2000" dirty="0"/>
          </a:p>
          <a:p>
            <a:endParaRPr lang="en-US" sz="2000" dirty="0"/>
          </a:p>
          <a:p>
            <a:r>
              <a:rPr lang="en-US" sz="2000" dirty="0"/>
              <a:t>Cell: (619) 922-0696</a:t>
            </a:r>
          </a:p>
          <a:p>
            <a:endParaRPr lang="en-US" sz="2000" dirty="0"/>
          </a:p>
          <a:p>
            <a:r>
              <a:rPr lang="en-US" sz="2000" dirty="0"/>
              <a:t>LinkedIn: https://www.linkedin.com/in/terri-quenzer-ph-d-a387aa1/</a:t>
            </a:r>
          </a:p>
        </p:txBody>
      </p:sp>
      <p:sp>
        <p:nvSpPr>
          <p:cNvPr id="3" name="Rectangle 2">
            <a:extLst>
              <a:ext uri="{FF2B5EF4-FFF2-40B4-BE49-F238E27FC236}">
                <a16:creationId xmlns:a16="http://schemas.microsoft.com/office/drawing/2014/main" id="{845C0B38-B423-4A1D-8B65-F42ED9686918}"/>
              </a:ext>
            </a:extLst>
          </p:cNvPr>
          <p:cNvSpPr/>
          <p:nvPr/>
        </p:nvSpPr>
        <p:spPr>
          <a:xfrm>
            <a:off x="7924802" y="5360276"/>
            <a:ext cx="2722179" cy="1497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0BFD2A-B872-4F32-911C-92442C009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5027" y="4250946"/>
            <a:ext cx="4261946" cy="1858192"/>
          </a:xfrm>
          <a:prstGeom prst="rect">
            <a:avLst/>
          </a:prstGeom>
        </p:spPr>
      </p:pic>
    </p:spTree>
    <p:extLst>
      <p:ext uri="{BB962C8B-B14F-4D97-AF65-F5344CB8AC3E}">
        <p14:creationId xmlns:p14="http://schemas.microsoft.com/office/powerpoint/2010/main" val="18233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5055A4-DA70-4BC9-903F-F2EC659893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4372" y="389866"/>
            <a:ext cx="9117402" cy="6078268"/>
          </a:xfrm>
          <a:prstGeom prst="rect">
            <a:avLst/>
          </a:prstGeom>
        </p:spPr>
      </p:pic>
    </p:spTree>
    <p:extLst>
      <p:ext uri="{BB962C8B-B14F-4D97-AF65-F5344CB8AC3E}">
        <p14:creationId xmlns:p14="http://schemas.microsoft.com/office/powerpoint/2010/main" val="4183528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a:extLst>
              <a:ext uri="{FF2B5EF4-FFF2-40B4-BE49-F238E27FC236}">
                <a16:creationId xmlns:a16="http://schemas.microsoft.com/office/drawing/2014/main" id="{36FAB67A-D8C4-401B-B65D-CE855C510D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0722" y="556942"/>
            <a:ext cx="10213655" cy="5744116"/>
          </a:xfrm>
          <a:prstGeom prst="rect">
            <a:avLst/>
          </a:prstGeom>
        </p:spPr>
      </p:pic>
    </p:spTree>
    <p:extLst>
      <p:ext uri="{BB962C8B-B14F-4D97-AF65-F5344CB8AC3E}">
        <p14:creationId xmlns:p14="http://schemas.microsoft.com/office/powerpoint/2010/main" val="60993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A43AB-81DE-4DE8-899A-647C04A93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2394" y="467264"/>
            <a:ext cx="9059892" cy="6039928"/>
          </a:xfrm>
          <a:prstGeom prst="rect">
            <a:avLst/>
          </a:prstGeom>
        </p:spPr>
      </p:pic>
    </p:spTree>
    <p:extLst>
      <p:ext uri="{BB962C8B-B14F-4D97-AF65-F5344CB8AC3E}">
        <p14:creationId xmlns:p14="http://schemas.microsoft.com/office/powerpoint/2010/main" val="117795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D120-CED9-4D4B-9C0D-0FD176AFC861}"/>
              </a:ext>
            </a:extLst>
          </p:cNvPr>
          <p:cNvSpPr>
            <a:spLocks noGrp="1"/>
          </p:cNvSpPr>
          <p:nvPr>
            <p:ph type="title"/>
          </p:nvPr>
        </p:nvSpPr>
        <p:spPr/>
        <p:txBody>
          <a:bodyPr/>
          <a:lstStyle/>
          <a:p>
            <a:r>
              <a:rPr lang="en-US" dirty="0"/>
              <a:t>Agriculture, Water, Environmental Technology</a:t>
            </a:r>
          </a:p>
        </p:txBody>
      </p:sp>
    </p:spTree>
    <p:extLst>
      <p:ext uri="{BB962C8B-B14F-4D97-AF65-F5344CB8AC3E}">
        <p14:creationId xmlns:p14="http://schemas.microsoft.com/office/powerpoint/2010/main" val="1677949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8DB4BF-79D8-4287-AE05-45EAE2F63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7684" y="653210"/>
            <a:ext cx="8996632" cy="5997755"/>
          </a:xfrm>
          <a:prstGeom prst="rect">
            <a:avLst/>
          </a:prstGeom>
        </p:spPr>
      </p:pic>
    </p:spTree>
    <p:extLst>
      <p:ext uri="{BB962C8B-B14F-4D97-AF65-F5344CB8AC3E}">
        <p14:creationId xmlns:p14="http://schemas.microsoft.com/office/powerpoint/2010/main" val="3265437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6CA34-A210-46D8-A1B1-624C5A564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0454" y="693466"/>
            <a:ext cx="8427289" cy="5618193"/>
          </a:xfrm>
          <a:prstGeom prst="rect">
            <a:avLst/>
          </a:prstGeom>
        </p:spPr>
      </p:pic>
    </p:spTree>
    <p:extLst>
      <p:ext uri="{BB962C8B-B14F-4D97-AF65-F5344CB8AC3E}">
        <p14:creationId xmlns:p14="http://schemas.microsoft.com/office/powerpoint/2010/main" val="1938156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7F552-FCB2-4F9B-A86D-70E06DEFD2BA}"/>
              </a:ext>
            </a:extLst>
          </p:cNvPr>
          <p:cNvSpPr txBox="1"/>
          <p:nvPr/>
        </p:nvSpPr>
        <p:spPr>
          <a:xfrm>
            <a:off x="7041856" y="3113415"/>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dirty="0">
                <a:latin typeface="+mj-lt"/>
                <a:ea typeface="+mj-ea"/>
                <a:cs typeface="+mj-cs"/>
              </a:rPr>
              <a:t>Jannet Malig</a:t>
            </a:r>
          </a:p>
          <a:p>
            <a:pPr>
              <a:lnSpc>
                <a:spcPct val="90000"/>
              </a:lnSpc>
              <a:spcBef>
                <a:spcPct val="0"/>
              </a:spcBef>
              <a:spcAft>
                <a:spcPts val="600"/>
              </a:spcAft>
            </a:pPr>
            <a:r>
              <a:rPr lang="en-US" dirty="0">
                <a:latin typeface="+mj-lt"/>
                <a:ea typeface="+mj-ea"/>
                <a:cs typeface="+mj-cs"/>
              </a:rPr>
              <a:t>Statewide Director </a:t>
            </a:r>
          </a:p>
          <a:p>
            <a:pPr>
              <a:lnSpc>
                <a:spcPct val="90000"/>
              </a:lnSpc>
              <a:spcBef>
                <a:spcPct val="0"/>
              </a:spcBef>
              <a:spcAft>
                <a:spcPts val="600"/>
              </a:spcAft>
            </a:pPr>
            <a:r>
              <a:rPr lang="en-US" dirty="0">
                <a:latin typeface="+mj-lt"/>
                <a:ea typeface="+mj-ea"/>
                <a:cs typeface="+mj-cs"/>
              </a:rPr>
              <a:t>Advanced Transportation &amp; Logistics</a:t>
            </a:r>
          </a:p>
          <a:p>
            <a:pPr>
              <a:lnSpc>
                <a:spcPct val="90000"/>
              </a:lnSpc>
              <a:spcBef>
                <a:spcPct val="0"/>
              </a:spcBef>
              <a:spcAft>
                <a:spcPts val="600"/>
              </a:spcAft>
            </a:pPr>
            <a:endParaRPr lang="en-US" dirty="0">
              <a:latin typeface="+mj-lt"/>
              <a:ea typeface="+mj-ea"/>
              <a:cs typeface="+mj-cs"/>
            </a:endParaRPr>
          </a:p>
          <a:p>
            <a:pPr>
              <a:lnSpc>
                <a:spcPct val="90000"/>
              </a:lnSpc>
              <a:spcBef>
                <a:spcPct val="0"/>
              </a:spcBef>
              <a:spcAft>
                <a:spcPts val="600"/>
              </a:spcAft>
            </a:pPr>
            <a:r>
              <a:rPr lang="en-US" dirty="0">
                <a:latin typeface="+mj-lt"/>
                <a:ea typeface="+mj-ea"/>
                <a:cs typeface="+mj-cs"/>
              </a:rPr>
              <a:t>Email: </a:t>
            </a:r>
            <a:r>
              <a:rPr lang="en-US" dirty="0">
                <a:latin typeface="+mj-lt"/>
                <a:ea typeface="+mj-ea"/>
                <a:cs typeface="+mj-cs"/>
                <a:hlinkClick r:id="rId2"/>
              </a:rPr>
              <a:t>jmalig@cerritos.edu</a:t>
            </a:r>
            <a:endParaRPr lang="en-US" dirty="0">
              <a:latin typeface="+mj-lt"/>
              <a:ea typeface="+mj-ea"/>
              <a:cs typeface="+mj-cs"/>
            </a:endParaRPr>
          </a:p>
          <a:p>
            <a:pPr>
              <a:lnSpc>
                <a:spcPct val="90000"/>
              </a:lnSpc>
              <a:spcBef>
                <a:spcPct val="0"/>
              </a:spcBef>
              <a:spcAft>
                <a:spcPts val="600"/>
              </a:spcAft>
            </a:pPr>
            <a:endParaRPr lang="en-US" dirty="0">
              <a:latin typeface="+mj-lt"/>
              <a:ea typeface="+mj-ea"/>
              <a:cs typeface="+mj-cs"/>
            </a:endParaRPr>
          </a:p>
          <a:p>
            <a:pPr>
              <a:lnSpc>
                <a:spcPct val="90000"/>
              </a:lnSpc>
              <a:spcBef>
                <a:spcPct val="0"/>
              </a:spcBef>
              <a:spcAft>
                <a:spcPts val="600"/>
              </a:spcAft>
            </a:pPr>
            <a:r>
              <a:rPr lang="en-US" dirty="0">
                <a:latin typeface="+mj-lt"/>
                <a:ea typeface="+mj-ea"/>
                <a:cs typeface="+mj-cs"/>
              </a:rPr>
              <a:t>Mobile: (562)712-3816</a:t>
            </a:r>
          </a:p>
          <a:p>
            <a:pPr>
              <a:lnSpc>
                <a:spcPct val="90000"/>
              </a:lnSpc>
              <a:spcBef>
                <a:spcPct val="0"/>
              </a:spcBef>
              <a:spcAft>
                <a:spcPts val="600"/>
              </a:spcAft>
            </a:pPr>
            <a:endParaRPr lang="en-US" dirty="0">
              <a:latin typeface="+mj-lt"/>
              <a:ea typeface="+mj-ea"/>
              <a:cs typeface="+mj-cs"/>
            </a:endParaRPr>
          </a:p>
        </p:txBody>
      </p:sp>
      <p:pic>
        <p:nvPicPr>
          <p:cNvPr id="5122" name="Picture 2">
            <a:extLst>
              <a:ext uri="{FF2B5EF4-FFF2-40B4-BE49-F238E27FC236}">
                <a16:creationId xmlns:a16="http://schemas.microsoft.com/office/drawing/2014/main" id="{560A8540-E1E7-4F26-9590-8FF76867FE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57657" y="1126863"/>
            <a:ext cx="3741196" cy="36937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F5D21C7-9461-4C45-81C0-512DA37B5E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0623" y="5212497"/>
            <a:ext cx="4407666" cy="54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11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981504"/>
            <a:ext cx="9144000" cy="786809"/>
          </a:xfrm>
        </p:spPr>
        <p:txBody>
          <a:bodyPr>
            <a:normAutofit fontScale="90000"/>
          </a:bodyPr>
          <a:lstStyle/>
          <a:p>
            <a:r>
              <a:rPr lang="en-US" dirty="0"/>
              <a:t>Business and Entrepreneurship Sector</a:t>
            </a: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018903" y="3082835"/>
            <a:ext cx="9829800" cy="2159725"/>
          </a:xfrm>
        </p:spPr>
        <p:txBody>
          <a:bodyPr>
            <a:normAutofit/>
          </a:bodyPr>
          <a:lstStyle/>
          <a:p>
            <a:pPr algn="ctr"/>
            <a:r>
              <a:rPr lang="en-US" dirty="0"/>
              <a:t>Charles Eason, Statewide Director Business and Entrepreneurship</a:t>
            </a:r>
          </a:p>
          <a:p>
            <a:pPr algn="ctr"/>
            <a:r>
              <a:rPr lang="en-US" dirty="0"/>
              <a:t>(707) 863-7846</a:t>
            </a:r>
          </a:p>
          <a:p>
            <a:pPr algn="ctr"/>
            <a:r>
              <a:rPr lang="en-US" dirty="0">
                <a:hlinkClick r:id="rId2"/>
              </a:rPr>
              <a:t>Charles.Eason@Solano.edu</a:t>
            </a:r>
            <a:endParaRPr lang="en-US" dirty="0"/>
          </a:p>
          <a:p>
            <a:pPr algn="ctr"/>
            <a:r>
              <a:rPr lang="en-US" dirty="0">
                <a:hlinkClick r:id="rId3"/>
              </a:rPr>
              <a:t>www.businessandentrepreneurship.net</a:t>
            </a:r>
            <a:r>
              <a:rPr lang="en-US" dirty="0"/>
              <a:t> </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43</a:t>
            </a:fld>
            <a:endParaRPr lang="en-US" dirty="0"/>
          </a:p>
        </p:txBody>
      </p:sp>
    </p:spTree>
    <p:extLst>
      <p:ext uri="{BB962C8B-B14F-4D97-AF65-F5344CB8AC3E}">
        <p14:creationId xmlns:p14="http://schemas.microsoft.com/office/powerpoint/2010/main" val="2162724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38200" y="365125"/>
            <a:ext cx="10718074" cy="1325563"/>
          </a:xfrm>
        </p:spPr>
        <p:txBody>
          <a:bodyPr>
            <a:normAutofit fontScale="90000"/>
          </a:bodyPr>
          <a:lstStyle/>
          <a:p>
            <a:r>
              <a:rPr lang="en-US" dirty="0"/>
              <a:t>Nasdaq Student Internships &amp; Faculty Externships</a:t>
            </a:r>
            <a:br>
              <a:rPr lang="en-US" dirty="0"/>
            </a:br>
            <a:endParaRPr lang="en-US" dirty="0"/>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199" y="1393371"/>
            <a:ext cx="6475909" cy="4197532"/>
          </a:xfrm>
        </p:spPr>
        <p:txBody>
          <a:bodyPr>
            <a:normAutofit fontScale="92500"/>
          </a:bodyPr>
          <a:lstStyle/>
          <a:p>
            <a:r>
              <a:rPr lang="en-US" dirty="0"/>
              <a:t>Partnered with Nasdaq Entrepreneurial Center to place student interns and faculty externs at Nasdaq early stage companies</a:t>
            </a:r>
          </a:p>
          <a:p>
            <a:r>
              <a:rPr lang="en-US" dirty="0"/>
              <a:t>Moved to virtual internships last March</a:t>
            </a:r>
          </a:p>
          <a:p>
            <a:r>
              <a:rPr lang="en-US" dirty="0"/>
              <a:t>Twenty colleges participated in ISPIC pilot</a:t>
            </a:r>
          </a:p>
          <a:p>
            <a:r>
              <a:rPr lang="en-US" dirty="0"/>
              <a:t>Provided $2,500 stipends to faculty coaches</a:t>
            </a:r>
          </a:p>
          <a:p>
            <a:r>
              <a:rPr lang="en-US" dirty="0"/>
              <a:t>Provided training for faculty coaches</a:t>
            </a:r>
          </a:p>
          <a:p>
            <a:r>
              <a:rPr lang="en-US" dirty="0"/>
              <a:t>Community of Practice monthly Zoom calls</a:t>
            </a:r>
          </a:p>
          <a:p>
            <a:r>
              <a:rPr lang="en-US" dirty="0"/>
              <a:t>Seeking to continue project with SWP funds</a:t>
            </a: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44</a:t>
            </a:fld>
            <a:endParaRPr lang="en-US" dirty="0"/>
          </a:p>
        </p:txBody>
      </p:sp>
      <p:graphicFrame>
        <p:nvGraphicFramePr>
          <p:cNvPr id="5" name="Object 4"/>
          <p:cNvGraphicFramePr>
            <a:graphicFrameLocks noChangeAspect="1"/>
          </p:cNvGraphicFramePr>
          <p:nvPr/>
        </p:nvGraphicFramePr>
        <p:xfrm>
          <a:off x="7314109" y="1138772"/>
          <a:ext cx="4128953" cy="5343599"/>
        </p:xfrm>
        <a:graphic>
          <a:graphicData uri="http://schemas.openxmlformats.org/presentationml/2006/ole">
            <mc:AlternateContent xmlns:mc="http://schemas.openxmlformats.org/markup-compatibility/2006">
              <mc:Choice xmlns:v="urn:schemas-microsoft-com:vml" Requires="v">
                <p:oleObj name="Acrobat Document" r:id="rId2" imgW="4663262" imgH="6034723" progId="Acrobat.Document.DC">
                  <p:embed/>
                </p:oleObj>
              </mc:Choice>
              <mc:Fallback>
                <p:oleObj name="Acrobat Document" r:id="rId2" imgW="4663262" imgH="6034723" progId="Acrobat.Document.DC">
                  <p:embed/>
                  <p:pic>
                    <p:nvPicPr>
                      <p:cNvPr id="5" name="Object 4"/>
                      <p:cNvPicPr/>
                      <p:nvPr/>
                    </p:nvPicPr>
                    <p:blipFill>
                      <a:blip r:embed="rId3"/>
                      <a:stretch>
                        <a:fillRect/>
                      </a:stretch>
                    </p:blipFill>
                    <p:spPr>
                      <a:xfrm>
                        <a:off x="7314109" y="1138772"/>
                        <a:ext cx="4128953" cy="5343599"/>
                      </a:xfrm>
                      <a:prstGeom prst="rect">
                        <a:avLst/>
                      </a:prstGeom>
                    </p:spPr>
                  </p:pic>
                </p:oleObj>
              </mc:Fallback>
            </mc:AlternateContent>
          </a:graphicData>
        </a:graphic>
      </p:graphicFrame>
    </p:spTree>
    <p:extLst>
      <p:ext uri="{BB962C8B-B14F-4D97-AF65-F5344CB8AC3E}">
        <p14:creationId xmlns:p14="http://schemas.microsoft.com/office/powerpoint/2010/main" val="1748381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38200" y="365125"/>
            <a:ext cx="10718074" cy="1325563"/>
          </a:xfrm>
        </p:spPr>
        <p:txBody>
          <a:bodyPr>
            <a:normAutofit/>
          </a:bodyPr>
          <a:lstStyle/>
          <a:p>
            <a:r>
              <a:rPr lang="en-US" dirty="0"/>
              <a:t>DoD CASCADE Student Internship Project</a:t>
            </a:r>
            <a:br>
              <a:rPr lang="en-US" dirty="0"/>
            </a:br>
            <a:endParaRPr lang="en-US" dirty="0"/>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199" y="1393371"/>
            <a:ext cx="6581504" cy="4197532"/>
          </a:xfrm>
        </p:spPr>
        <p:txBody>
          <a:bodyPr>
            <a:normAutofit fontScale="92500"/>
          </a:bodyPr>
          <a:lstStyle/>
          <a:p>
            <a:r>
              <a:rPr lang="en-US" dirty="0"/>
              <a:t>Governor’s Office grant to place student interns and faculty externs at DoD SBIR companies to assist with cybersecurity.</a:t>
            </a:r>
          </a:p>
          <a:p>
            <a:r>
              <a:rPr lang="en-US" dirty="0"/>
              <a:t>Moved to virtual internships last March</a:t>
            </a:r>
          </a:p>
          <a:p>
            <a:r>
              <a:rPr lang="en-US" dirty="0"/>
              <a:t>Ten colleges participated</a:t>
            </a:r>
          </a:p>
          <a:p>
            <a:r>
              <a:rPr lang="en-US" dirty="0"/>
              <a:t>Provided $7,500 stipends to faculty coaches</a:t>
            </a:r>
          </a:p>
          <a:p>
            <a:r>
              <a:rPr lang="en-US" dirty="0"/>
              <a:t>Provided training for faculty coaches</a:t>
            </a:r>
          </a:p>
          <a:p>
            <a:r>
              <a:rPr lang="en-US" dirty="0"/>
              <a:t>Community of Practice monthly Zoom calls</a:t>
            </a:r>
          </a:p>
          <a:p>
            <a:r>
              <a:rPr lang="en-US" dirty="0"/>
              <a:t>FCCC acts as employer of record</a:t>
            </a: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45</a:t>
            </a:fld>
            <a:endParaRPr lang="en-US" dirty="0"/>
          </a:p>
        </p:txBody>
      </p:sp>
      <p:graphicFrame>
        <p:nvGraphicFramePr>
          <p:cNvPr id="6" name="Object 5"/>
          <p:cNvGraphicFramePr>
            <a:graphicFrameLocks noChangeAspect="1"/>
          </p:cNvGraphicFramePr>
          <p:nvPr/>
        </p:nvGraphicFramePr>
        <p:xfrm>
          <a:off x="7238683" y="1189378"/>
          <a:ext cx="4380095" cy="5668622"/>
        </p:xfrm>
        <a:graphic>
          <a:graphicData uri="http://schemas.openxmlformats.org/presentationml/2006/ole">
            <mc:AlternateContent xmlns:mc="http://schemas.openxmlformats.org/markup-compatibility/2006">
              <mc:Choice xmlns:v="urn:schemas-microsoft-com:vml" Requires="v">
                <p:oleObj name="Acrobat Document" r:id="rId2" imgW="4663262" imgH="6034723" progId="Acrobat.Document.DC">
                  <p:embed/>
                </p:oleObj>
              </mc:Choice>
              <mc:Fallback>
                <p:oleObj name="Acrobat Document" r:id="rId2" imgW="4663262" imgH="6034723" progId="Acrobat.Document.DC">
                  <p:embed/>
                  <p:pic>
                    <p:nvPicPr>
                      <p:cNvPr id="6" name="Object 5"/>
                      <p:cNvPicPr/>
                      <p:nvPr/>
                    </p:nvPicPr>
                    <p:blipFill>
                      <a:blip r:embed="rId3"/>
                      <a:stretch>
                        <a:fillRect/>
                      </a:stretch>
                    </p:blipFill>
                    <p:spPr>
                      <a:xfrm>
                        <a:off x="7238683" y="1189378"/>
                        <a:ext cx="4380095" cy="5668622"/>
                      </a:xfrm>
                      <a:prstGeom prst="rect">
                        <a:avLst/>
                      </a:prstGeom>
                    </p:spPr>
                  </p:pic>
                </p:oleObj>
              </mc:Fallback>
            </mc:AlternateContent>
          </a:graphicData>
        </a:graphic>
      </p:graphicFrame>
    </p:spTree>
    <p:extLst>
      <p:ext uri="{BB962C8B-B14F-4D97-AF65-F5344CB8AC3E}">
        <p14:creationId xmlns:p14="http://schemas.microsoft.com/office/powerpoint/2010/main" val="1308028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38200" y="365125"/>
            <a:ext cx="10718074" cy="1325563"/>
          </a:xfrm>
        </p:spPr>
        <p:txBody>
          <a:bodyPr>
            <a:normAutofit/>
          </a:bodyPr>
          <a:lstStyle/>
          <a:p>
            <a:r>
              <a:rPr lang="en-US" dirty="0"/>
              <a:t>DoD CADENCE Student Internship Project</a:t>
            </a:r>
            <a:br>
              <a:rPr lang="en-US" dirty="0"/>
            </a:br>
            <a:endParaRPr lang="en-US" dirty="0"/>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393371"/>
            <a:ext cx="6581504" cy="4197532"/>
          </a:xfrm>
        </p:spPr>
        <p:txBody>
          <a:bodyPr>
            <a:normAutofit fontScale="92500"/>
          </a:bodyPr>
          <a:lstStyle/>
          <a:p>
            <a:r>
              <a:rPr lang="en-US" dirty="0"/>
              <a:t>Governor’s Office grant to place student interns and faculty externs at DoD SBIR companies to assist with dual use tech.</a:t>
            </a:r>
          </a:p>
          <a:p>
            <a:r>
              <a:rPr lang="en-US" dirty="0"/>
              <a:t>Partnering with Advanced </a:t>
            </a:r>
            <a:r>
              <a:rPr lang="en-US" dirty="0" err="1"/>
              <a:t>Mfg</a:t>
            </a:r>
            <a:r>
              <a:rPr lang="en-US" dirty="0"/>
              <a:t> Sector</a:t>
            </a:r>
          </a:p>
          <a:p>
            <a:r>
              <a:rPr lang="en-US" dirty="0"/>
              <a:t>Issuing RFA to select ten colleges</a:t>
            </a:r>
          </a:p>
          <a:p>
            <a:r>
              <a:rPr lang="en-US" dirty="0"/>
              <a:t>Providing $8,000 stipends to faculty coaches</a:t>
            </a:r>
          </a:p>
          <a:p>
            <a:r>
              <a:rPr lang="en-US" dirty="0"/>
              <a:t>Providing training for faculty coaches</a:t>
            </a:r>
          </a:p>
          <a:p>
            <a:r>
              <a:rPr lang="en-US" dirty="0"/>
              <a:t>Community of Practice monthly Zoom calls</a:t>
            </a:r>
          </a:p>
          <a:p>
            <a:r>
              <a:rPr lang="en-US" dirty="0"/>
              <a:t>FCCC acts as employer of record </a:t>
            </a: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46</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2736" y="4893934"/>
            <a:ext cx="4204677" cy="17390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704" y="1288868"/>
            <a:ext cx="4310742" cy="3550836"/>
          </a:xfrm>
          <a:prstGeom prst="rect">
            <a:avLst/>
          </a:prstGeom>
        </p:spPr>
      </p:pic>
    </p:spTree>
    <p:extLst>
      <p:ext uri="{BB962C8B-B14F-4D97-AF65-F5344CB8AC3E}">
        <p14:creationId xmlns:p14="http://schemas.microsoft.com/office/powerpoint/2010/main" val="1685630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p:txBody>
          <a:bodyPr/>
          <a:lstStyle/>
          <a:p>
            <a:pPr algn="ctr"/>
            <a:r>
              <a:rPr lang="en-US" dirty="0"/>
              <a:t>Teaching Entrepreneurship Resource</a:t>
            </a:r>
          </a:p>
        </p:txBody>
      </p:sp>
      <p:pic>
        <p:nvPicPr>
          <p:cNvPr id="3" name="Picture Placeholder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285429" y="2138397"/>
            <a:ext cx="6971781" cy="3496819"/>
          </a:xfrm>
        </p:spPr>
      </p:pic>
      <p:sp>
        <p:nvSpPr>
          <p:cNvPr id="6"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200" y="1516685"/>
            <a:ext cx="9934304" cy="1782036"/>
          </a:xfrm>
        </p:spPr>
        <p:txBody>
          <a:bodyPr/>
          <a:lstStyle/>
          <a:p>
            <a:pPr marL="0" indent="0" algn="ctr">
              <a:buNone/>
            </a:pPr>
            <a:r>
              <a:rPr lang="en-US" dirty="0">
                <a:hlinkClick r:id="rId3"/>
              </a:rPr>
              <a:t>www.teachingentrepreneurship.org</a:t>
            </a:r>
            <a:r>
              <a:rPr lang="en-US" dirty="0"/>
              <a:t> </a:t>
            </a:r>
          </a:p>
          <a:p>
            <a:endParaRPr lang="en-US" dirty="0"/>
          </a:p>
        </p:txBody>
      </p:sp>
      <p:sp>
        <p:nvSpPr>
          <p:cNvPr id="2" name="Slide Number Placeholder 1">
            <a:extLst>
              <a:ext uri="{FF2B5EF4-FFF2-40B4-BE49-F238E27FC236}">
                <a16:creationId xmlns:a16="http://schemas.microsoft.com/office/drawing/2014/main" id="{0D63898F-1D1C-4D0D-9CF6-919342816274}"/>
              </a:ext>
            </a:extLst>
          </p:cNvPr>
          <p:cNvSpPr>
            <a:spLocks noGrp="1"/>
          </p:cNvSpPr>
          <p:nvPr>
            <p:ph type="sldNum" sz="quarter" idx="12"/>
          </p:nvPr>
        </p:nvSpPr>
        <p:spPr/>
        <p:txBody>
          <a:bodyPr/>
          <a:lstStyle/>
          <a:p>
            <a:fld id="{7934E7AA-586C-4B13-A389-1429762DA247}" type="slidenum">
              <a:rPr lang="en-US" smtClean="0"/>
              <a:pPr/>
              <a:t>47</a:t>
            </a:fld>
            <a:endParaRPr lang="en-US" dirty="0"/>
          </a:p>
        </p:txBody>
      </p:sp>
    </p:spTree>
    <p:extLst>
      <p:ext uri="{BB962C8B-B14F-4D97-AF65-F5344CB8AC3E}">
        <p14:creationId xmlns:p14="http://schemas.microsoft.com/office/powerpoint/2010/main" val="2995817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F52D-849E-4E89-9C30-A60BBDC3804C}"/>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Questions</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B536EDC-AD8E-4866-A21B-94B722CB12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411036619"/>
      </p:ext>
    </p:extLst>
  </p:cSld>
  <p:clrMapOvr>
    <a:overrideClrMapping bg1="dk1" tx1="lt1" bg2="dk2" tx2="lt2" accent1="accent1" accent2="accent2" accent3="accent3" accent4="accent4" accent5="accent5" accent6="accent6" hlink="hlink" folHlink="folHlink"/>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C60C34-FFFA-479E-B4E8-0E568AB7CAA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Thank you</a:t>
            </a:r>
          </a:p>
        </p:txBody>
      </p:sp>
      <p:sp>
        <p:nvSpPr>
          <p:cNvPr id="4" name="Text Placeholder 3">
            <a:extLst>
              <a:ext uri="{FF2B5EF4-FFF2-40B4-BE49-F238E27FC236}">
                <a16:creationId xmlns:a16="http://schemas.microsoft.com/office/drawing/2014/main" id="{9BB69326-6173-4EAA-81EB-17CF17E01302}"/>
              </a:ext>
            </a:extLst>
          </p:cNvPr>
          <p:cNvSpPr>
            <a:spLocks noGrp="1"/>
          </p:cNvSpPr>
          <p:nvPr>
            <p:ph idx="1"/>
          </p:nvPr>
        </p:nvSpPr>
        <p:spPr>
          <a:xfrm>
            <a:off x="1367624" y="2490436"/>
            <a:ext cx="9708995" cy="3567173"/>
          </a:xfrm>
        </p:spPr>
        <p:txBody>
          <a:bodyPr anchor="ctr">
            <a:normAutofit/>
          </a:bodyPr>
          <a:lstStyle/>
          <a:p>
            <a:r>
              <a:rPr lang="en-US" sz="2400"/>
              <a:t>Technical Assistant Provider page</a:t>
            </a:r>
          </a:p>
          <a:p>
            <a:pPr lvl="1"/>
            <a:r>
              <a:rPr lang="en-US" dirty="0"/>
              <a:t>https://www.cccco.edu/About-Us/Chancellors-Office/Divisions/Workforce-and-Economic-Development/Technical-Assistance-Providers</a:t>
            </a:r>
          </a:p>
        </p:txBody>
      </p:sp>
    </p:spTree>
    <p:extLst>
      <p:ext uri="{BB962C8B-B14F-4D97-AF65-F5344CB8AC3E}">
        <p14:creationId xmlns:p14="http://schemas.microsoft.com/office/powerpoint/2010/main" val="410116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Agriculture, Water, Environmental Technology</a:t>
            </a:r>
          </a:p>
        </p:txBody>
      </p:sp>
      <p:sp>
        <p:nvSpPr>
          <p:cNvPr id="5" name="Content Placeholder 4"/>
          <p:cNvSpPr>
            <a:spLocks noGrp="1"/>
          </p:cNvSpPr>
          <p:nvPr>
            <p:ph idx="1"/>
          </p:nvPr>
        </p:nvSpPr>
        <p:spPr/>
        <p:txBody>
          <a:bodyPr/>
          <a:lstStyle/>
          <a:p>
            <a:r>
              <a:rPr lang="en-US" dirty="0"/>
              <a:t>Ag and NR Pathway – Instructors from HS to University</a:t>
            </a:r>
          </a:p>
          <a:p>
            <a:r>
              <a:rPr lang="en-US" dirty="0"/>
              <a:t>California </a:t>
            </a:r>
            <a:r>
              <a:rPr lang="en-US" dirty="0" err="1"/>
              <a:t>AgNR</a:t>
            </a:r>
            <a:r>
              <a:rPr lang="en-US" dirty="0"/>
              <a:t> Education Resources – </a:t>
            </a:r>
            <a:r>
              <a:rPr lang="en-US" dirty="0">
                <a:hlinkClick r:id="rId2"/>
              </a:rPr>
              <a:t>https://www.calaged.org/</a:t>
            </a:r>
            <a:r>
              <a:rPr lang="en-US" dirty="0"/>
              <a:t> </a:t>
            </a:r>
          </a:p>
          <a:p>
            <a:r>
              <a:rPr lang="en-US" dirty="0"/>
              <a:t>CA Community College AGNR COVID and lab resources - </a:t>
            </a:r>
            <a:r>
              <a:rPr lang="en-US" dirty="0">
                <a:hlinkClick r:id="rId3"/>
              </a:rPr>
              <a:t>http://www.agnrcurriculum.org/</a:t>
            </a:r>
            <a:r>
              <a:rPr lang="en-US" dirty="0"/>
              <a:t> </a:t>
            </a:r>
          </a:p>
          <a:p>
            <a:r>
              <a:rPr lang="en-US" dirty="0" err="1"/>
              <a:t>AgNR</a:t>
            </a:r>
            <a:r>
              <a:rPr lang="en-US" dirty="0"/>
              <a:t> Canvas Group – Commons</a:t>
            </a:r>
          </a:p>
          <a:p>
            <a:r>
              <a:rPr lang="en-US" dirty="0" err="1"/>
              <a:t>AgNR</a:t>
            </a:r>
            <a:r>
              <a:rPr lang="en-US" dirty="0"/>
              <a:t> Facebook group – </a:t>
            </a:r>
            <a:r>
              <a:rPr lang="en-US"/>
              <a:t>Teaching Agriculture Ideas</a:t>
            </a:r>
            <a:endParaRPr lang="en-US" dirty="0"/>
          </a:p>
          <a:p>
            <a:r>
              <a:rPr lang="en-US" dirty="0" err="1"/>
              <a:t>AgNR</a:t>
            </a:r>
            <a:r>
              <a:rPr lang="en-US" dirty="0"/>
              <a:t> listserv</a:t>
            </a:r>
          </a:p>
          <a:p>
            <a:r>
              <a:rPr lang="en-US" dirty="0"/>
              <a:t>Thank you! nancy.gutierrez@reedleycollege.edu</a:t>
            </a:r>
          </a:p>
        </p:txBody>
      </p:sp>
    </p:spTree>
    <p:extLst>
      <p:ext uri="{BB962C8B-B14F-4D97-AF65-F5344CB8AC3E}">
        <p14:creationId xmlns:p14="http://schemas.microsoft.com/office/powerpoint/2010/main" val="428008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981504"/>
            <a:ext cx="9144000" cy="786809"/>
          </a:xfrm>
        </p:spPr>
        <p:txBody>
          <a:bodyPr>
            <a:normAutofit fontScale="90000"/>
          </a:bodyPr>
          <a:lstStyle/>
          <a:p>
            <a:r>
              <a:rPr lang="en-US" dirty="0"/>
              <a:t>Advanced Manufacturing Sector</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2"/>
          </p:nvPr>
        </p:nvSpPr>
        <p:spPr/>
        <p:txBody>
          <a:bodyPr/>
          <a:lstStyle/>
          <a:p>
            <a:fld id="{7934E7AA-586C-4B13-A389-1429762DA247}" type="slidenum">
              <a:rPr lang="en-US" smtClean="0"/>
              <a:pPr/>
              <a:t>6</a:t>
            </a:fld>
            <a:endParaRPr lang="en-US" dirty="0"/>
          </a:p>
        </p:txBody>
      </p:sp>
      <p:sp>
        <p:nvSpPr>
          <p:cNvPr id="6" name="Subtitle 5">
            <a:extLst>
              <a:ext uri="{FF2B5EF4-FFF2-40B4-BE49-F238E27FC236}">
                <a16:creationId xmlns:a16="http://schemas.microsoft.com/office/drawing/2014/main" id="{DBDDF557-92D7-4D3F-9A36-1A92CCEFB27E}"/>
              </a:ext>
            </a:extLst>
          </p:cNvPr>
          <p:cNvSpPr>
            <a:spLocks noGrp="1"/>
          </p:cNvSpPr>
          <p:nvPr>
            <p:ph type="subTitle" idx="1"/>
          </p:nvPr>
        </p:nvSpPr>
        <p:spPr/>
        <p:txBody>
          <a:bodyPr/>
          <a:lstStyle/>
          <a:p>
            <a:r>
              <a:rPr lang="en-US" dirty="0"/>
              <a:t>Sector Activities</a:t>
            </a:r>
          </a:p>
        </p:txBody>
      </p:sp>
      <p:pic>
        <p:nvPicPr>
          <p:cNvPr id="8" name="Picture 7">
            <a:extLst>
              <a:ext uri="{FF2B5EF4-FFF2-40B4-BE49-F238E27FC236}">
                <a16:creationId xmlns:a16="http://schemas.microsoft.com/office/drawing/2014/main" id="{42AC8163-66D1-40AA-BE45-3FEBDC52F7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0569" y="4800600"/>
            <a:ext cx="7450861" cy="914400"/>
          </a:xfrm>
          <a:prstGeom prst="rect">
            <a:avLst/>
          </a:prstGeom>
        </p:spPr>
      </p:pic>
    </p:spTree>
    <p:extLst>
      <p:ext uri="{BB962C8B-B14F-4D97-AF65-F5344CB8AC3E}">
        <p14:creationId xmlns:p14="http://schemas.microsoft.com/office/powerpoint/2010/main" val="273349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2"/>
          </p:nvPr>
        </p:nvSpPr>
        <p:spPr>
          <a:xfrm>
            <a:off x="9009888" y="6356350"/>
            <a:ext cx="2743200" cy="365125"/>
          </a:xfrm>
        </p:spPr>
        <p:txBody>
          <a:bodyPr>
            <a:normAutofit/>
          </a:bodyPr>
          <a:lstStyle/>
          <a:p>
            <a:pPr>
              <a:spcAft>
                <a:spcPts val="600"/>
              </a:spcAft>
            </a:pPr>
            <a:fld id="{7934E7AA-586C-4B13-A389-1429762DA247}" type="slidenum">
              <a:rPr lang="en-US" smtClean="0">
                <a:solidFill>
                  <a:schemeClr val="bg1"/>
                </a:solidFill>
              </a:rPr>
              <a:pPr>
                <a:spcAft>
                  <a:spcPts val="600"/>
                </a:spcAft>
              </a:pPr>
              <a:t>7</a:t>
            </a:fld>
            <a:endParaRPr lang="en-US">
              <a:solidFill>
                <a:schemeClr val="bg1"/>
              </a:solidFill>
            </a:endParaRPr>
          </a:p>
        </p:txBody>
      </p:sp>
      <p:pic>
        <p:nvPicPr>
          <p:cNvPr id="13" name="Picture 12">
            <a:extLst>
              <a:ext uri="{FF2B5EF4-FFF2-40B4-BE49-F238E27FC236}">
                <a16:creationId xmlns:a16="http://schemas.microsoft.com/office/drawing/2014/main" id="{07EBDD41-1233-4285-8506-8E8CCD7CFA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5865589" cy="3429000"/>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6FF134DE-9DF5-42BA-B61E-8B363D552B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 y="3488768"/>
            <a:ext cx="5840054" cy="3369231"/>
          </a:xfrm>
          <a:prstGeom prst="rect">
            <a:avLst/>
          </a:prstGeom>
        </p:spPr>
      </p:pic>
      <p:sp>
        <p:nvSpPr>
          <p:cNvPr id="18" name="Flowchart: Connector 17">
            <a:extLst>
              <a:ext uri="{FF2B5EF4-FFF2-40B4-BE49-F238E27FC236}">
                <a16:creationId xmlns:a16="http://schemas.microsoft.com/office/drawing/2014/main" id="{5B3B509E-896D-4037-AE17-EC0A7DC0B26C}"/>
              </a:ext>
            </a:extLst>
          </p:cNvPr>
          <p:cNvSpPr/>
          <p:nvPr/>
        </p:nvSpPr>
        <p:spPr>
          <a:xfrm>
            <a:off x="3995225" y="0"/>
            <a:ext cx="4373984" cy="68580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18">
            <a:extLst>
              <a:ext uri="{FF2B5EF4-FFF2-40B4-BE49-F238E27FC236}">
                <a16:creationId xmlns:a16="http://schemas.microsoft.com/office/drawing/2014/main" id="{79FABCA0-026A-4F04-A3E5-D543CF2397FD}"/>
              </a:ext>
            </a:extLst>
          </p:cNvPr>
          <p:cNvGraphicFramePr>
            <a:graphicFrameLocks noGrp="1"/>
          </p:cNvGraphicFramePr>
          <p:nvPr>
            <p:ph idx="1"/>
          </p:nvPr>
        </p:nvGraphicFramePr>
        <p:xfrm>
          <a:off x="5280857" y="1511153"/>
          <a:ext cx="5924699" cy="3664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5280858" y="408047"/>
            <a:ext cx="4832802" cy="1243584"/>
          </a:xfrm>
        </p:spPr>
        <p:txBody>
          <a:bodyPr>
            <a:normAutofit/>
          </a:bodyPr>
          <a:lstStyle/>
          <a:p>
            <a:r>
              <a:rPr lang="en-US" sz="3200" b="1" dirty="0">
                <a:solidFill>
                  <a:schemeClr val="tx2"/>
                </a:solidFill>
              </a:rPr>
              <a:t>Communities of Practice</a:t>
            </a:r>
          </a:p>
        </p:txBody>
      </p:sp>
      <p:pic>
        <p:nvPicPr>
          <p:cNvPr id="10" name="Picture 9" descr="Text&#10;&#10;Description automatically generated">
            <a:extLst>
              <a:ext uri="{FF2B5EF4-FFF2-40B4-BE49-F238E27FC236}">
                <a16:creationId xmlns:a16="http://schemas.microsoft.com/office/drawing/2014/main" id="{9C766C66-FA99-4516-A8A2-CD961585C1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47284" y="5626993"/>
            <a:ext cx="3525208" cy="822960"/>
          </a:xfrm>
          <a:prstGeom prst="rect">
            <a:avLst/>
          </a:prstGeom>
        </p:spPr>
      </p:pic>
    </p:spTree>
    <p:extLst>
      <p:ext uri="{BB962C8B-B14F-4D97-AF65-F5344CB8AC3E}">
        <p14:creationId xmlns:p14="http://schemas.microsoft.com/office/powerpoint/2010/main" val="46969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448056" y="604911"/>
            <a:ext cx="4832802" cy="1498209"/>
          </a:xfrm>
        </p:spPr>
        <p:txBody>
          <a:bodyPr>
            <a:noAutofit/>
          </a:bodyPr>
          <a:lstStyle/>
          <a:p>
            <a:r>
              <a:rPr lang="en-US" sz="2400" b="1" dirty="0">
                <a:solidFill>
                  <a:schemeClr val="tx2"/>
                </a:solidFill>
              </a:rPr>
              <a:t>DoD CADENCE </a:t>
            </a:r>
            <a:br>
              <a:rPr lang="en-US" sz="2400" b="1" dirty="0">
                <a:solidFill>
                  <a:schemeClr val="tx2"/>
                </a:solidFill>
              </a:rPr>
            </a:br>
            <a:r>
              <a:rPr lang="en-US" sz="2400" b="1" dirty="0">
                <a:solidFill>
                  <a:schemeClr val="tx2"/>
                </a:solidFill>
              </a:rPr>
              <a:t>Faculty Externship and </a:t>
            </a:r>
            <a:br>
              <a:rPr lang="en-US" sz="2400" b="1" dirty="0">
                <a:solidFill>
                  <a:schemeClr val="tx2"/>
                </a:solidFill>
              </a:rPr>
            </a:br>
            <a:r>
              <a:rPr lang="en-US" sz="2400" b="1" dirty="0">
                <a:solidFill>
                  <a:schemeClr val="tx2"/>
                </a:solidFill>
              </a:rPr>
              <a:t>Student Internship Project</a:t>
            </a:r>
            <a:br>
              <a:rPr lang="en-US" sz="2400" dirty="0"/>
            </a:br>
            <a:endParaRPr lang="en-US" sz="2400" dirty="0"/>
          </a:p>
        </p:txBody>
      </p:sp>
      <p:graphicFrame>
        <p:nvGraphicFramePr>
          <p:cNvPr id="12" name="Content Placeholder 2">
            <a:extLst>
              <a:ext uri="{FF2B5EF4-FFF2-40B4-BE49-F238E27FC236}">
                <a16:creationId xmlns:a16="http://schemas.microsoft.com/office/drawing/2014/main" id="{898273F7-7023-4A42-9214-A4B450329FD0}"/>
              </a:ext>
            </a:extLst>
          </p:cNvPr>
          <p:cNvGraphicFramePr>
            <a:graphicFrameLocks noGrp="1"/>
          </p:cNvGraphicFramePr>
          <p:nvPr>
            <p:ph idx="1"/>
          </p:nvPr>
        </p:nvGraphicFramePr>
        <p:xfrm>
          <a:off x="448056" y="1837361"/>
          <a:ext cx="4832803" cy="3930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2"/>
          </p:nvPr>
        </p:nvSpPr>
        <p:spPr>
          <a:xfrm>
            <a:off x="9009888" y="6356350"/>
            <a:ext cx="2743200" cy="365125"/>
          </a:xfrm>
        </p:spPr>
        <p:txBody>
          <a:bodyPr>
            <a:normAutofit/>
          </a:bodyPr>
          <a:lstStyle/>
          <a:p>
            <a:pPr>
              <a:spcAft>
                <a:spcPts val="600"/>
              </a:spcAft>
            </a:pPr>
            <a:fld id="{7934E7AA-586C-4B13-A389-1429762DA247}" type="slidenum">
              <a:rPr lang="en-US">
                <a:solidFill>
                  <a:schemeClr val="bg1"/>
                </a:solidFill>
              </a:rPr>
              <a:pPr>
                <a:spcAft>
                  <a:spcPts val="600"/>
                </a:spcAft>
              </a:pPr>
              <a:t>8</a:t>
            </a:fld>
            <a:endParaRPr lang="en-US">
              <a:solidFill>
                <a:schemeClr val="bg1"/>
              </a:solidFill>
            </a:endParaRPr>
          </a:p>
        </p:txBody>
      </p:sp>
      <p:pic>
        <p:nvPicPr>
          <p:cNvPr id="10" name="Picture 9" descr="Text&#10;&#10;Description automatically generated">
            <a:extLst>
              <a:ext uri="{FF2B5EF4-FFF2-40B4-BE49-F238E27FC236}">
                <a16:creationId xmlns:a16="http://schemas.microsoft.com/office/drawing/2014/main" id="{9C766C66-FA99-4516-A8A2-CD961585C1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3158" y="5948361"/>
            <a:ext cx="2286000" cy="533667"/>
          </a:xfrm>
          <a:prstGeom prst="rect">
            <a:avLst/>
          </a:prstGeom>
        </p:spPr>
      </p:pic>
    </p:spTree>
    <p:extLst>
      <p:ext uri="{BB962C8B-B14F-4D97-AF65-F5344CB8AC3E}">
        <p14:creationId xmlns:p14="http://schemas.microsoft.com/office/powerpoint/2010/main" val="193015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website&#10;&#10;Description automatically generated">
            <a:extLst>
              <a:ext uri="{FF2B5EF4-FFF2-40B4-BE49-F238E27FC236}">
                <a16:creationId xmlns:a16="http://schemas.microsoft.com/office/drawing/2014/main" id="{C0733B0B-5D05-4979-B51B-D6B106064A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15" y="-9525"/>
            <a:ext cx="7293429" cy="7368598"/>
          </a:xfrm>
          <a:prstGeom prst="rect">
            <a:avLst/>
          </a:prstGeom>
        </p:spPr>
      </p:pic>
      <p:pic>
        <p:nvPicPr>
          <p:cNvPr id="13" name="Picture 12" descr="Graphical user interface, website&#10;&#10;Description automatically generated">
            <a:extLst>
              <a:ext uri="{FF2B5EF4-FFF2-40B4-BE49-F238E27FC236}">
                <a16:creationId xmlns:a16="http://schemas.microsoft.com/office/drawing/2014/main" id="{0E27184A-9CEE-4589-9790-968D0BDA5818}"/>
              </a:ext>
            </a:extLst>
          </p:cNvPr>
          <p:cNvPicPr>
            <a:picLocks noChangeAspect="1"/>
          </p:cNvPicPr>
          <p:nvPr/>
        </p:nvPicPr>
        <p:blipFill>
          <a:blip r:embed="rId3"/>
          <a:stretch>
            <a:fillRect/>
          </a:stretch>
        </p:blipFill>
        <p:spPr>
          <a:xfrm>
            <a:off x="8264750" y="-9525"/>
            <a:ext cx="9652681" cy="7620000"/>
          </a:xfrm>
          <a:prstGeom prst="rect">
            <a:avLst/>
          </a:prstGeom>
        </p:spPr>
      </p:pic>
      <p:sp>
        <p:nvSpPr>
          <p:cNvPr id="14" name="Flowchart: Connector 13">
            <a:extLst>
              <a:ext uri="{FF2B5EF4-FFF2-40B4-BE49-F238E27FC236}">
                <a16:creationId xmlns:a16="http://schemas.microsoft.com/office/drawing/2014/main" id="{2A900AF1-7245-4EDD-8EBE-E906B22DCE90}"/>
              </a:ext>
            </a:extLst>
          </p:cNvPr>
          <p:cNvSpPr/>
          <p:nvPr/>
        </p:nvSpPr>
        <p:spPr>
          <a:xfrm>
            <a:off x="2228850" y="-533400"/>
            <a:ext cx="7905750" cy="866775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3679599" y="681038"/>
            <a:ext cx="4832802" cy="1243584"/>
          </a:xfrm>
        </p:spPr>
        <p:txBody>
          <a:bodyPr>
            <a:normAutofit/>
          </a:bodyPr>
          <a:lstStyle/>
          <a:p>
            <a:pPr algn="ctr"/>
            <a:r>
              <a:rPr lang="en-US" sz="2800" b="1" dirty="0">
                <a:solidFill>
                  <a:schemeClr val="tx2"/>
                </a:solidFill>
              </a:rPr>
              <a:t>Continually Updated Website</a:t>
            </a:r>
            <a:br>
              <a:rPr lang="en-US" sz="2800" b="1" dirty="0">
                <a:solidFill>
                  <a:schemeClr val="tx2"/>
                </a:solidFill>
              </a:rPr>
            </a:br>
            <a:r>
              <a:rPr lang="en-US" sz="2800" b="1" dirty="0">
                <a:solidFill>
                  <a:schemeClr val="tx2"/>
                </a:solidFill>
              </a:rPr>
              <a:t>www.cact.org</a:t>
            </a:r>
            <a:br>
              <a:rPr lang="en-US" sz="2800" dirty="0">
                <a:solidFill>
                  <a:schemeClr val="tx2"/>
                </a:solidFill>
              </a:rPr>
            </a:br>
            <a:endParaRPr lang="en-US" sz="2800" b="1" dirty="0">
              <a:solidFill>
                <a:schemeClr val="tx2"/>
              </a:solidFill>
            </a:endParaRPr>
          </a:p>
        </p:txBody>
      </p:sp>
      <p:graphicFrame>
        <p:nvGraphicFramePr>
          <p:cNvPr id="8" name="Content Placeholder 7">
            <a:extLst>
              <a:ext uri="{FF2B5EF4-FFF2-40B4-BE49-F238E27FC236}">
                <a16:creationId xmlns:a16="http://schemas.microsoft.com/office/drawing/2014/main" id="{A6709AA8-E1A6-455F-A5DF-F72A2A052038}"/>
              </a:ext>
            </a:extLst>
          </p:cNvPr>
          <p:cNvGraphicFramePr>
            <a:graphicFrameLocks noGrp="1"/>
          </p:cNvGraphicFramePr>
          <p:nvPr>
            <p:ph idx="1"/>
          </p:nvPr>
        </p:nvGraphicFramePr>
        <p:xfrm>
          <a:off x="3679598" y="1919116"/>
          <a:ext cx="4832803" cy="3664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2"/>
          </p:nvPr>
        </p:nvSpPr>
        <p:spPr>
          <a:xfrm>
            <a:off x="9009888" y="6356350"/>
            <a:ext cx="2743200" cy="365125"/>
          </a:xfrm>
        </p:spPr>
        <p:txBody>
          <a:bodyPr>
            <a:normAutofit/>
          </a:bodyPr>
          <a:lstStyle/>
          <a:p>
            <a:pPr>
              <a:spcAft>
                <a:spcPts val="600"/>
              </a:spcAft>
            </a:pPr>
            <a:fld id="{7934E7AA-586C-4B13-A389-1429762DA247}" type="slidenum">
              <a:rPr lang="en-US">
                <a:solidFill>
                  <a:schemeClr val="bg1"/>
                </a:solidFill>
              </a:rPr>
              <a:pPr>
                <a:spcAft>
                  <a:spcPts val="600"/>
                </a:spcAft>
              </a:pPr>
              <a:t>9</a:t>
            </a:fld>
            <a:endParaRPr lang="en-US">
              <a:solidFill>
                <a:schemeClr val="bg1"/>
              </a:solidFill>
            </a:endParaRPr>
          </a:p>
        </p:txBody>
      </p:sp>
      <p:pic>
        <p:nvPicPr>
          <p:cNvPr id="10" name="Picture 9" descr="Text&#10;&#10;Description automatically generated">
            <a:extLst>
              <a:ext uri="{FF2B5EF4-FFF2-40B4-BE49-F238E27FC236}">
                <a16:creationId xmlns:a16="http://schemas.microsoft.com/office/drawing/2014/main" id="{9C766C66-FA99-4516-A8A2-CD961585C1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52999" y="5583467"/>
            <a:ext cx="2286000" cy="533667"/>
          </a:xfrm>
          <a:prstGeom prst="rect">
            <a:avLst/>
          </a:prstGeom>
        </p:spPr>
      </p:pic>
    </p:spTree>
    <p:extLst>
      <p:ext uri="{BB962C8B-B14F-4D97-AF65-F5344CB8AC3E}">
        <p14:creationId xmlns:p14="http://schemas.microsoft.com/office/powerpoint/2010/main" val="1189327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1426</Words>
  <Application>Microsoft Office PowerPoint</Application>
  <PresentationFormat>Widescreen</PresentationFormat>
  <Paragraphs>284</Paragraphs>
  <Slides>49</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Bangla MN</vt:lpstr>
      <vt:lpstr>Roboto Light</vt:lpstr>
      <vt:lpstr>Uni Sans Heavy CAPS</vt:lpstr>
      <vt:lpstr>Arial</vt:lpstr>
      <vt:lpstr>Calibri</vt:lpstr>
      <vt:lpstr>Calibri Light</vt:lpstr>
      <vt:lpstr>Source Sans Pro</vt:lpstr>
      <vt:lpstr>Office Theme</vt:lpstr>
      <vt:lpstr>Acrobat Document</vt:lpstr>
      <vt:lpstr>Statewide Directors Employer Engagement</vt:lpstr>
      <vt:lpstr>PowerPoint Presentation</vt:lpstr>
      <vt:lpstr>PowerPoint Presentation</vt:lpstr>
      <vt:lpstr>Agriculture, Water, Environmental Technology</vt:lpstr>
      <vt:lpstr>Agriculture, Water, Environmental Technology</vt:lpstr>
      <vt:lpstr>Advanced Manufacturing Sector</vt:lpstr>
      <vt:lpstr>Communities of Practice</vt:lpstr>
      <vt:lpstr>DoD CADENCE  Faculty Externship and  Student Internship Project </vt:lpstr>
      <vt:lpstr>Continually Updated Website www.cact.org </vt:lpstr>
      <vt:lpstr>Alan Braggins</vt:lpstr>
      <vt:lpstr>   James Morante Statewide Director morantecomms@gmail.com 530-760-5270 </vt:lpstr>
      <vt:lpstr>PowerPoint Presentation</vt:lpstr>
      <vt:lpstr>Resources for Faculty</vt:lpstr>
      <vt:lpstr>Industry/ Student resources</vt:lpstr>
      <vt:lpstr>PowerPoint Presentation</vt:lpstr>
      <vt:lpstr>Faculty Professional Development &amp; Engagement</vt:lpstr>
      <vt:lpstr>Contact</vt:lpstr>
      <vt:lpstr>PowerPoint Presentation</vt:lpstr>
      <vt:lpstr>Resources for Faculty</vt:lpstr>
      <vt:lpstr>Faculty Professional Development</vt:lpstr>
      <vt:lpstr>Contact</vt:lpstr>
      <vt:lpstr>Questions</vt:lpstr>
      <vt:lpstr>PowerPoint Presentation</vt:lpstr>
      <vt:lpstr>ICT Sector Remote Labs and Certification Testing</vt:lpstr>
      <vt:lpstr>PowerPoint Presentation</vt:lpstr>
      <vt:lpstr>ICT Remote Labs   WEBINARS </vt:lpstr>
      <vt:lpstr>Global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and Entrepreneurship Sector</vt:lpstr>
      <vt:lpstr>Nasdaq Student Internships &amp; Faculty Externships </vt:lpstr>
      <vt:lpstr>DoD CASCADE Student Internship Project </vt:lpstr>
      <vt:lpstr>DoD CADENCE Student Internship Project </vt:lpstr>
      <vt:lpstr>Teaching Entrepreneurship Resource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Directors Employer Engagement</dc:title>
  <dc:creator>John</dc:creator>
  <cp:lastModifiedBy>Kyoko Hatano</cp:lastModifiedBy>
  <cp:revision>3</cp:revision>
  <dcterms:created xsi:type="dcterms:W3CDTF">2021-01-09T03:21:01Z</dcterms:created>
  <dcterms:modified xsi:type="dcterms:W3CDTF">2021-01-11T20:18:34Z</dcterms:modified>
</cp:coreProperties>
</file>