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2"/>
  </p:notesMasterIdLst>
  <p:handoutMasterIdLst>
    <p:handoutMasterId r:id="rId23"/>
  </p:handoutMasterIdLst>
  <p:sldIdLst>
    <p:sldId id="256" r:id="rId2"/>
    <p:sldId id="257" r:id="rId3"/>
    <p:sldId id="259" r:id="rId4"/>
    <p:sldId id="267" r:id="rId5"/>
    <p:sldId id="270" r:id="rId6"/>
    <p:sldId id="279" r:id="rId7"/>
    <p:sldId id="260" r:id="rId8"/>
    <p:sldId id="282" r:id="rId9"/>
    <p:sldId id="264" r:id="rId10"/>
    <p:sldId id="269" r:id="rId11"/>
    <p:sldId id="280" r:id="rId12"/>
    <p:sldId id="265" r:id="rId13"/>
    <p:sldId id="266" r:id="rId14"/>
    <p:sldId id="261" r:id="rId15"/>
    <p:sldId id="268" r:id="rId16"/>
    <p:sldId id="271" r:id="rId17"/>
    <p:sldId id="273" r:id="rId18"/>
    <p:sldId id="262" r:id="rId19"/>
    <p:sldId id="263" r:id="rId20"/>
    <p:sldId id="277" r:id="rId21"/>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99"/>
    <p:restoredTop sz="94928"/>
  </p:normalViewPr>
  <p:slideViewPr>
    <p:cSldViewPr snapToGrid="0" snapToObjects="1">
      <p:cViewPr varScale="1">
        <p:scale>
          <a:sx n="113" d="100"/>
          <a:sy n="113" d="100"/>
        </p:scale>
        <p:origin x="888" y="184"/>
      </p:cViewPr>
      <p:guideLst/>
    </p:cSldViewPr>
  </p:slideViewPr>
  <p:notesTextViewPr>
    <p:cViewPr>
      <p:scale>
        <a:sx n="1" d="1"/>
        <a:sy n="1" d="1"/>
      </p:scale>
      <p:origin x="0" y="0"/>
    </p:cViewPr>
  </p:notesTextViewPr>
  <p:notesViewPr>
    <p:cSldViewPr snapToGrid="0" snapToObjects="1">
      <p:cViewPr varScale="1">
        <p:scale>
          <a:sx n="95" d="100"/>
          <a:sy n="95" d="100"/>
        </p:scale>
        <p:origin x="251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6BF9947-BDB5-C243-B7A2-36D9F683F06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D7FD1F8F-590B-5A44-82CA-502393CBBF2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0E031C2-284B-8947-9EB8-64348743951C}" type="datetimeFigureOut">
              <a:rPr lang="en-US"/>
              <a:pPr>
                <a:defRPr/>
              </a:pPr>
              <a:t>2/10/21</a:t>
            </a:fld>
            <a:endParaRPr lang="en-US"/>
          </a:p>
        </p:txBody>
      </p:sp>
      <p:sp>
        <p:nvSpPr>
          <p:cNvPr id="4" name="Footer Placeholder 3">
            <a:extLst>
              <a:ext uri="{FF2B5EF4-FFF2-40B4-BE49-F238E27FC236}">
                <a16:creationId xmlns:a16="http://schemas.microsoft.com/office/drawing/2014/main" id="{CFDBED0F-B1A6-DC4E-A20C-BFBE88F3E52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5" name="Slide Number Placeholder 4">
            <a:extLst>
              <a:ext uri="{FF2B5EF4-FFF2-40B4-BE49-F238E27FC236}">
                <a16:creationId xmlns:a16="http://schemas.microsoft.com/office/drawing/2014/main" id="{50D1D563-962C-EB4F-8C1C-A80010CD8DC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DE4AE1CA-57BE-9E4B-8F4C-A235CE48E772}"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4F3729E-F2F9-C745-A75B-1C2251AD804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384409D7-4F6C-8845-90CF-91FFDA01365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A3B367DB-28A5-764B-B43E-E729C6DC9A9B}" type="datetimeFigureOut">
              <a:rPr lang="en-US"/>
              <a:pPr>
                <a:defRPr/>
              </a:pPr>
              <a:t>2/10/21</a:t>
            </a:fld>
            <a:endParaRPr lang="en-US"/>
          </a:p>
        </p:txBody>
      </p:sp>
      <p:sp>
        <p:nvSpPr>
          <p:cNvPr id="4" name="Slide Image Placeholder 3">
            <a:extLst>
              <a:ext uri="{FF2B5EF4-FFF2-40B4-BE49-F238E27FC236}">
                <a16:creationId xmlns:a16="http://schemas.microsoft.com/office/drawing/2014/main" id="{F27CB40F-DC69-FE40-854A-CD68F194AC0B}"/>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9DF7BB0B-7BF6-AD4A-A41C-AC8A22F48F6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68D53491-7546-234E-A644-0FFD4A839E0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7" name="Slide Number Placeholder 6">
            <a:extLst>
              <a:ext uri="{FF2B5EF4-FFF2-40B4-BE49-F238E27FC236}">
                <a16:creationId xmlns:a16="http://schemas.microsoft.com/office/drawing/2014/main" id="{D554715F-14D4-1D41-9A97-94E9F735388F}"/>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249C7C15-6DF6-F045-95EC-AC3549CAE62C}" type="slidenum">
              <a:rPr lang="en-US"/>
              <a:pPr>
                <a:defRPr/>
              </a:pPr>
              <a:t>‹#›</a:t>
            </a:fld>
            <a:endParaRPr 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Grace</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1</a:t>
            </a:fld>
            <a:endParaRPr lang="en-US"/>
          </a:p>
        </p:txBody>
      </p:sp>
    </p:spTree>
    <p:extLst>
      <p:ext uri="{BB962C8B-B14F-4D97-AF65-F5344CB8AC3E}">
        <p14:creationId xmlns:p14="http://schemas.microsoft.com/office/powerpoint/2010/main" val="1540296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10</a:t>
            </a:fld>
            <a:endParaRPr lang="en-US"/>
          </a:p>
        </p:txBody>
      </p:sp>
    </p:spTree>
    <p:extLst>
      <p:ext uri="{BB962C8B-B14F-4D97-AF65-F5344CB8AC3E}">
        <p14:creationId xmlns:p14="http://schemas.microsoft.com/office/powerpoint/2010/main" val="3671624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11</a:t>
            </a:fld>
            <a:endParaRPr lang="en-US"/>
          </a:p>
        </p:txBody>
      </p:sp>
    </p:spTree>
    <p:extLst>
      <p:ext uri="{BB962C8B-B14F-4D97-AF65-F5344CB8AC3E}">
        <p14:creationId xmlns:p14="http://schemas.microsoft.com/office/powerpoint/2010/main" val="1026750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12</a:t>
            </a:fld>
            <a:endParaRPr lang="en-US"/>
          </a:p>
        </p:txBody>
      </p:sp>
    </p:spTree>
    <p:extLst>
      <p:ext uri="{BB962C8B-B14F-4D97-AF65-F5344CB8AC3E}">
        <p14:creationId xmlns:p14="http://schemas.microsoft.com/office/powerpoint/2010/main" val="25113415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13</a:t>
            </a:fld>
            <a:endParaRPr lang="en-US"/>
          </a:p>
        </p:txBody>
      </p:sp>
    </p:spTree>
    <p:extLst>
      <p:ext uri="{BB962C8B-B14F-4D97-AF65-F5344CB8AC3E}">
        <p14:creationId xmlns:p14="http://schemas.microsoft.com/office/powerpoint/2010/main" val="994796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14</a:t>
            </a:fld>
            <a:endParaRPr lang="en-US"/>
          </a:p>
        </p:txBody>
      </p:sp>
    </p:spTree>
    <p:extLst>
      <p:ext uri="{BB962C8B-B14F-4D97-AF65-F5344CB8AC3E}">
        <p14:creationId xmlns:p14="http://schemas.microsoft.com/office/powerpoint/2010/main" val="27799719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15</a:t>
            </a:fld>
            <a:endParaRPr lang="en-US"/>
          </a:p>
        </p:txBody>
      </p:sp>
    </p:spTree>
    <p:extLst>
      <p:ext uri="{BB962C8B-B14F-4D97-AF65-F5344CB8AC3E}">
        <p14:creationId xmlns:p14="http://schemas.microsoft.com/office/powerpoint/2010/main" val="2138734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Grace and </a:t>
            </a:r>
            <a:r>
              <a:rPr lang="en-US" dirty="0" err="1"/>
              <a:t>Ginni</a:t>
            </a:r>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16</a:t>
            </a:fld>
            <a:endParaRPr lang="en-US"/>
          </a:p>
        </p:txBody>
      </p:sp>
    </p:spTree>
    <p:extLst>
      <p:ext uri="{BB962C8B-B14F-4D97-AF65-F5344CB8AC3E}">
        <p14:creationId xmlns:p14="http://schemas.microsoft.com/office/powerpoint/2010/main" val="23766061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r>
              <a:rPr lang="en-US" dirty="0"/>
              <a:t> and Grace</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17</a:t>
            </a:fld>
            <a:endParaRPr lang="en-US"/>
          </a:p>
        </p:txBody>
      </p:sp>
    </p:spTree>
    <p:extLst>
      <p:ext uri="{BB962C8B-B14F-4D97-AF65-F5344CB8AC3E}">
        <p14:creationId xmlns:p14="http://schemas.microsoft.com/office/powerpoint/2010/main" val="15872698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18</a:t>
            </a:fld>
            <a:endParaRPr lang="en-US"/>
          </a:p>
        </p:txBody>
      </p:sp>
    </p:spTree>
    <p:extLst>
      <p:ext uri="{BB962C8B-B14F-4D97-AF65-F5344CB8AC3E}">
        <p14:creationId xmlns:p14="http://schemas.microsoft.com/office/powerpoint/2010/main" val="20287983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Grace</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19</a:t>
            </a:fld>
            <a:endParaRPr lang="en-US"/>
          </a:p>
        </p:txBody>
      </p:sp>
    </p:spTree>
    <p:extLst>
      <p:ext uri="{BB962C8B-B14F-4D97-AF65-F5344CB8AC3E}">
        <p14:creationId xmlns:p14="http://schemas.microsoft.com/office/powerpoint/2010/main" val="206281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Grace and </a:t>
            </a:r>
            <a:r>
              <a:rPr lang="en-US" dirty="0" err="1"/>
              <a:t>Ginni</a:t>
            </a:r>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2</a:t>
            </a:fld>
            <a:endParaRPr lang="en-US"/>
          </a:p>
        </p:txBody>
      </p:sp>
    </p:spTree>
    <p:extLst>
      <p:ext uri="{BB962C8B-B14F-4D97-AF65-F5344CB8AC3E}">
        <p14:creationId xmlns:p14="http://schemas.microsoft.com/office/powerpoint/2010/main" val="1308666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Grace</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3</a:t>
            </a:fld>
            <a:endParaRPr lang="en-US"/>
          </a:p>
        </p:txBody>
      </p:sp>
    </p:spTree>
    <p:extLst>
      <p:ext uri="{BB962C8B-B14F-4D97-AF65-F5344CB8AC3E}">
        <p14:creationId xmlns:p14="http://schemas.microsoft.com/office/powerpoint/2010/main" val="2728671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Grace</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4</a:t>
            </a:fld>
            <a:endParaRPr lang="en-US"/>
          </a:p>
        </p:txBody>
      </p:sp>
    </p:spTree>
    <p:extLst>
      <p:ext uri="{BB962C8B-B14F-4D97-AF65-F5344CB8AC3E}">
        <p14:creationId xmlns:p14="http://schemas.microsoft.com/office/powerpoint/2010/main" val="214779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5</a:t>
            </a:fld>
            <a:endParaRPr lang="en-US"/>
          </a:p>
        </p:txBody>
      </p:sp>
    </p:spTree>
    <p:extLst>
      <p:ext uri="{BB962C8B-B14F-4D97-AF65-F5344CB8AC3E}">
        <p14:creationId xmlns:p14="http://schemas.microsoft.com/office/powerpoint/2010/main" val="1304907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6</a:t>
            </a:fld>
            <a:endParaRPr lang="en-US"/>
          </a:p>
        </p:txBody>
      </p:sp>
    </p:spTree>
    <p:extLst>
      <p:ext uri="{BB962C8B-B14F-4D97-AF65-F5344CB8AC3E}">
        <p14:creationId xmlns:p14="http://schemas.microsoft.com/office/powerpoint/2010/main" val="804823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7</a:t>
            </a:fld>
            <a:endParaRPr lang="en-US"/>
          </a:p>
        </p:txBody>
      </p:sp>
    </p:spTree>
    <p:extLst>
      <p:ext uri="{BB962C8B-B14F-4D97-AF65-F5344CB8AC3E}">
        <p14:creationId xmlns:p14="http://schemas.microsoft.com/office/powerpoint/2010/main" val="3261321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8</a:t>
            </a:fld>
            <a:endParaRPr lang="en-US"/>
          </a:p>
        </p:txBody>
      </p:sp>
    </p:spTree>
    <p:extLst>
      <p:ext uri="{BB962C8B-B14F-4D97-AF65-F5344CB8AC3E}">
        <p14:creationId xmlns:p14="http://schemas.microsoft.com/office/powerpoint/2010/main" val="2376589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9</a:t>
            </a:fld>
            <a:endParaRPr lang="en-US"/>
          </a:p>
        </p:txBody>
      </p:sp>
    </p:spTree>
    <p:extLst>
      <p:ext uri="{BB962C8B-B14F-4D97-AF65-F5344CB8AC3E}">
        <p14:creationId xmlns:p14="http://schemas.microsoft.com/office/powerpoint/2010/main" val="34449688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8C01E4-BBDE-A04D-BF52-50C7E63D7B5A}"/>
              </a:ext>
            </a:extLst>
          </p:cNvPr>
          <p:cNvSpPr>
            <a:spLocks noGrp="1"/>
          </p:cNvSpPr>
          <p:nvPr>
            <p:ph type="title"/>
          </p:nvPr>
        </p:nvSpPr>
        <p:spPr>
          <a:xfrm>
            <a:off x="815926" y="4513944"/>
            <a:ext cx="10547847" cy="2171670"/>
          </a:xfrm>
        </p:spPr>
        <p:txBody>
          <a:bodyPr>
            <a:normAutofit/>
          </a:bodyPr>
          <a:lstStyle>
            <a:lvl1pPr algn="ctr">
              <a:lnSpc>
                <a:spcPct val="100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789583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BA23216-B73C-BC41-B5A6-EE30919CDF3E}"/>
              </a:ext>
            </a:extLst>
          </p:cNvPr>
          <p:cNvSpPr/>
          <p:nvPr userDrawn="1"/>
        </p:nvSpPr>
        <p:spPr>
          <a:xfrm>
            <a:off x="0" y="0"/>
            <a:ext cx="12192000" cy="2355850"/>
          </a:xfrm>
          <a:prstGeom prst="rect">
            <a:avLst/>
          </a:prstGeom>
          <a:solidFill>
            <a:schemeClr val="tx1"/>
          </a:solidFill>
          <a:ln>
            <a:noFill/>
          </a:ln>
          <a:effectLst>
            <a:outerShdw blurRad="228600" dist="63500" dir="5400000" algn="t"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6">
            <a:extLst>
              <a:ext uri="{FF2B5EF4-FFF2-40B4-BE49-F238E27FC236}">
                <a16:creationId xmlns:a16="http://schemas.microsoft.com/office/drawing/2014/main" id="{A0AAD64B-D3EB-FA47-8A6D-F0545709A4D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2354263"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659F8480-C576-1E4D-821D-52D2E7641B6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02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4E280103-BDBC-4A40-9E85-AE3F70CBE934}"/>
              </a:ext>
            </a:extLst>
          </p:cNvPr>
          <p:cNvSpPr>
            <a:spLocks noGrp="1"/>
          </p:cNvSpPr>
          <p:nvPr>
            <p:ph type="title"/>
          </p:nvPr>
        </p:nvSpPr>
        <p:spPr>
          <a:xfrm>
            <a:off x="2560319" y="403412"/>
            <a:ext cx="8793479" cy="1685768"/>
          </a:xfrm>
        </p:spPr>
        <p:txBody>
          <a:bodyPr anchor="b">
            <a:normAutofit/>
          </a:bodyPr>
          <a:lstStyle>
            <a:lvl1pPr algn="l">
              <a:defRPr sz="36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88E3A56-FB7B-AC46-8402-D5947961F472}"/>
              </a:ext>
            </a:extLst>
          </p:cNvPr>
          <p:cNvSpPr>
            <a:spLocks noGrp="1"/>
          </p:cNvSpPr>
          <p:nvPr>
            <p:ph idx="1"/>
          </p:nvPr>
        </p:nvSpPr>
        <p:spPr>
          <a:xfrm>
            <a:off x="829994" y="2662568"/>
            <a:ext cx="10523806" cy="356941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p:txBody>
      </p:sp>
      <p:sp>
        <p:nvSpPr>
          <p:cNvPr id="7" name="Slide Number Placeholder 12">
            <a:extLst>
              <a:ext uri="{FF2B5EF4-FFF2-40B4-BE49-F238E27FC236}">
                <a16:creationId xmlns:a16="http://schemas.microsoft.com/office/drawing/2014/main" id="{12E4CABE-70BD-374D-8198-897766095213}"/>
              </a:ext>
            </a:extLst>
          </p:cNvPr>
          <p:cNvSpPr>
            <a:spLocks noGrp="1"/>
          </p:cNvSpPr>
          <p:nvPr>
            <p:ph type="sldNum" sz="quarter" idx="10"/>
          </p:nvPr>
        </p:nvSpPr>
        <p:spPr/>
        <p:txBody>
          <a:bodyPr/>
          <a:lstStyle>
            <a:lvl1pPr>
              <a:defRPr/>
            </a:lvl1pPr>
          </a:lstStyle>
          <a:p>
            <a:pPr>
              <a:defRPr/>
            </a:pPr>
            <a:fld id="{6816004B-AEE5-9547-AC9B-0D5C79C3D978}" type="slidenum">
              <a:rPr lang="en-US"/>
              <a:pPr>
                <a:defRPr/>
              </a:pPr>
              <a:t>‹#›</a:t>
            </a:fld>
            <a:endParaRPr lang="en-US" dirty="0"/>
          </a:p>
        </p:txBody>
      </p:sp>
    </p:spTree>
    <p:extLst>
      <p:ext uri="{BB962C8B-B14F-4D97-AF65-F5344CB8AC3E}">
        <p14:creationId xmlns:p14="http://schemas.microsoft.com/office/powerpoint/2010/main" val="2427287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A963E9-8E2B-A443-8F06-4D75339427DC}"/>
              </a:ext>
            </a:extLst>
          </p:cNvPr>
          <p:cNvPicPr>
            <a:picLocks noChangeAspect="1"/>
          </p:cNvPicPr>
          <p:nvPr userDrawn="1"/>
        </p:nvPicPr>
        <p:blipFill>
          <a:blip r:embed="rId2"/>
          <a:stretch>
            <a:fillRect/>
          </a:stretch>
        </p:blipFill>
        <p:spPr>
          <a:xfrm>
            <a:off x="-23813" y="0"/>
            <a:ext cx="946151" cy="6858000"/>
          </a:xfrm>
          <a:prstGeom prst="rect">
            <a:avLst/>
          </a:prstGeom>
          <a:effectLst>
            <a:outerShdw blurRad="228600" dist="63500" algn="l" rotWithShape="0">
              <a:prstClr val="black">
                <a:alpha val="35000"/>
              </a:prstClr>
            </a:outerShdw>
          </a:effectLst>
        </p:spPr>
      </p:pic>
      <p:pic>
        <p:nvPicPr>
          <p:cNvPr id="7" name="Picture 6">
            <a:extLst>
              <a:ext uri="{FF2B5EF4-FFF2-40B4-BE49-F238E27FC236}">
                <a16:creationId xmlns:a16="http://schemas.microsoft.com/office/drawing/2014/main" id="{FD86B30F-83DF-124F-8119-D8C34F5D19A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493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CADEDC0F-3BCC-4B40-AC8B-5FD51655BC3D}"/>
              </a:ext>
            </a:extLst>
          </p:cNvPr>
          <p:cNvSpPr>
            <a:spLocks noGrp="1"/>
          </p:cNvSpPr>
          <p:nvPr>
            <p:ph type="title"/>
          </p:nvPr>
        </p:nvSpPr>
        <p:spPr>
          <a:xfrm>
            <a:off x="1277650" y="365125"/>
            <a:ext cx="10046043" cy="1325563"/>
          </a:xfrm>
        </p:spPr>
        <p:txBody>
          <a:bodyPr anchor="b">
            <a:normAutofit/>
          </a:bodyPr>
          <a:lstStyle>
            <a:lvl1pPr>
              <a:defRPr sz="3600">
                <a:solidFill>
                  <a:schemeClr val="tx1"/>
                </a:solidFill>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F8ADAEDF-6709-4345-868D-28A3E2BF9A07}"/>
              </a:ext>
            </a:extLst>
          </p:cNvPr>
          <p:cNvSpPr>
            <a:spLocks noGrp="1"/>
          </p:cNvSpPr>
          <p:nvPr>
            <p:ph sz="half" idx="2"/>
          </p:nvPr>
        </p:nvSpPr>
        <p:spPr>
          <a:xfrm>
            <a:off x="1277650" y="1798320"/>
            <a:ext cx="4922537"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6" name="Content Placeholder 5">
            <a:extLst>
              <a:ext uri="{FF2B5EF4-FFF2-40B4-BE49-F238E27FC236}">
                <a16:creationId xmlns:a16="http://schemas.microsoft.com/office/drawing/2014/main" id="{9A17F0D2-6EF4-B446-81DE-946EB47EBEC5}"/>
              </a:ext>
            </a:extLst>
          </p:cNvPr>
          <p:cNvSpPr>
            <a:spLocks noGrp="1"/>
          </p:cNvSpPr>
          <p:nvPr>
            <p:ph sz="quarter" idx="4"/>
          </p:nvPr>
        </p:nvSpPr>
        <p:spPr>
          <a:xfrm>
            <a:off x="6388259" y="1798320"/>
            <a:ext cx="4948881"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5F5F484E-C0FE-AF40-B22E-F67B031EBE70}"/>
              </a:ext>
            </a:extLst>
          </p:cNvPr>
          <p:cNvSpPr>
            <a:spLocks noGrp="1"/>
          </p:cNvSpPr>
          <p:nvPr>
            <p:ph type="sldNum" sz="quarter" idx="10"/>
          </p:nvPr>
        </p:nvSpPr>
        <p:spPr/>
        <p:txBody>
          <a:bodyPr/>
          <a:lstStyle>
            <a:lvl1pPr>
              <a:defRPr/>
            </a:lvl1pPr>
          </a:lstStyle>
          <a:p>
            <a:pPr>
              <a:defRPr/>
            </a:pPr>
            <a:fld id="{616D5885-80C4-334A-ADD9-792750371828}" type="slidenum">
              <a:rPr lang="en-US"/>
              <a:pPr>
                <a:defRPr/>
              </a:pPr>
              <a:t>‹#›</a:t>
            </a:fld>
            <a:endParaRPr lang="en-US" dirty="0"/>
          </a:p>
        </p:txBody>
      </p:sp>
    </p:spTree>
    <p:extLst>
      <p:ext uri="{BB962C8B-B14F-4D97-AF65-F5344CB8AC3E}">
        <p14:creationId xmlns:p14="http://schemas.microsoft.com/office/powerpoint/2010/main" val="2931291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Column Slide">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E2562B52-FC25-BA42-A595-051AFC5D61D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350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2D51E490-653C-C243-8A73-CEC94EC70A74}"/>
              </a:ext>
            </a:extLst>
          </p:cNvPr>
          <p:cNvPicPr>
            <a:picLocks noChangeAspect="1"/>
          </p:cNvPicPr>
          <p:nvPr userDrawn="1"/>
        </p:nvPicPr>
        <p:blipFill>
          <a:blip r:embed="rId3"/>
          <a:stretch>
            <a:fillRect/>
          </a:stretch>
        </p:blipFill>
        <p:spPr>
          <a:xfrm>
            <a:off x="-23813" y="0"/>
            <a:ext cx="946151" cy="6858000"/>
          </a:xfrm>
          <a:prstGeom prst="rect">
            <a:avLst/>
          </a:prstGeom>
          <a:effectLst>
            <a:outerShdw blurRad="228600" dist="63500" algn="l" rotWithShape="0">
              <a:prstClr val="black">
                <a:alpha val="35000"/>
              </a:prstClr>
            </a:outerShdw>
          </a:effectLst>
        </p:spPr>
      </p:pic>
      <p:sp>
        <p:nvSpPr>
          <p:cNvPr id="2" name="Title 1">
            <a:extLst>
              <a:ext uri="{FF2B5EF4-FFF2-40B4-BE49-F238E27FC236}">
                <a16:creationId xmlns:a16="http://schemas.microsoft.com/office/drawing/2014/main" id="{CADEDC0F-3BCC-4B40-AC8B-5FD51655BC3D}"/>
              </a:ext>
            </a:extLst>
          </p:cNvPr>
          <p:cNvSpPr>
            <a:spLocks noGrp="1"/>
          </p:cNvSpPr>
          <p:nvPr>
            <p:ph type="title"/>
          </p:nvPr>
        </p:nvSpPr>
        <p:spPr>
          <a:xfrm>
            <a:off x="1277650" y="365125"/>
            <a:ext cx="10046043" cy="1325563"/>
          </a:xfrm>
        </p:spPr>
        <p:txBody>
          <a:bodyPr anchor="b">
            <a:normAutofit/>
          </a:bodyPr>
          <a:lstStyle>
            <a:lvl1pPr>
              <a:defRPr sz="3600">
                <a:solidFill>
                  <a:schemeClr val="tx1"/>
                </a:solidFill>
              </a:defRPr>
            </a:lvl1p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19193D36-B121-6342-A5EB-898D4AD08232}"/>
              </a:ext>
            </a:extLst>
          </p:cNvPr>
          <p:cNvSpPr>
            <a:spLocks noGrp="1"/>
          </p:cNvSpPr>
          <p:nvPr>
            <p:ph sz="half" idx="1"/>
          </p:nvPr>
        </p:nvSpPr>
        <p:spPr>
          <a:xfrm>
            <a:off x="1277650" y="1798320"/>
            <a:ext cx="10058400"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2C6B8D81-8A26-324C-A324-A6D4B23F53F9}"/>
              </a:ext>
            </a:extLst>
          </p:cNvPr>
          <p:cNvSpPr>
            <a:spLocks noGrp="1"/>
          </p:cNvSpPr>
          <p:nvPr>
            <p:ph type="sldNum" sz="quarter" idx="10"/>
          </p:nvPr>
        </p:nvSpPr>
        <p:spPr/>
        <p:txBody>
          <a:bodyPr/>
          <a:lstStyle>
            <a:lvl1pPr>
              <a:defRPr/>
            </a:lvl1pPr>
          </a:lstStyle>
          <a:p>
            <a:pPr>
              <a:defRPr/>
            </a:pPr>
            <a:fld id="{CA86D19C-58E4-0C4B-866F-351E2232D695}" type="slidenum">
              <a:rPr lang="en-US"/>
              <a:pPr>
                <a:defRPr/>
              </a:pPr>
              <a:t>‹#›</a:t>
            </a:fld>
            <a:endParaRPr lang="en-US" dirty="0"/>
          </a:p>
        </p:txBody>
      </p:sp>
    </p:spTree>
    <p:extLst>
      <p:ext uri="{BB962C8B-B14F-4D97-AF65-F5344CB8AC3E}">
        <p14:creationId xmlns:p14="http://schemas.microsoft.com/office/powerpoint/2010/main" val="1418333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23D3C46F-E14B-B44C-AC0B-25A12E406C7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13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id="{A9FE922D-F772-714F-BBCE-22D4D745D86F}"/>
              </a:ext>
            </a:extLst>
          </p:cNvPr>
          <p:cNvSpPr>
            <a:spLocks noGrp="1"/>
          </p:cNvSpPr>
          <p:nvPr>
            <p:ph type="sldNum" sz="quarter" idx="10"/>
          </p:nvPr>
        </p:nvSpPr>
        <p:spPr>
          <a:xfrm>
            <a:off x="10298113" y="6356350"/>
            <a:ext cx="1055687" cy="365125"/>
          </a:xfrm>
        </p:spPr>
        <p:txBody>
          <a:bodyPr/>
          <a:lstStyle>
            <a:lvl1pPr>
              <a:defRPr>
                <a:solidFill>
                  <a:schemeClr val="tx2">
                    <a:lumMod val="50000"/>
                    <a:lumOff val="50000"/>
                  </a:schemeClr>
                </a:solidFill>
              </a:defRPr>
            </a:lvl1pPr>
          </a:lstStyle>
          <a:p>
            <a:pPr>
              <a:defRPr/>
            </a:pPr>
            <a:fld id="{FA376053-2106-E447-8DB4-C380188FD9AA}" type="slidenum">
              <a:rPr lang="en-US"/>
              <a:pPr>
                <a:defRPr/>
              </a:pPr>
              <a:t>‹#›</a:t>
            </a:fld>
            <a:endParaRPr lang="en-US" dirty="0"/>
          </a:p>
        </p:txBody>
      </p:sp>
    </p:spTree>
    <p:extLst>
      <p:ext uri="{BB962C8B-B14F-4D97-AF65-F5344CB8AC3E}">
        <p14:creationId xmlns:p14="http://schemas.microsoft.com/office/powerpoint/2010/main" val="1497251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981D301-7D76-FC4A-A3AD-3C0B47C2A925}"/>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187013A9-2FA7-5044-8AFB-3775213DFB44}"/>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 Remember to ad alt text to all imported graphics and images.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 name="Slide Number Placeholder 14">
            <a:extLst>
              <a:ext uri="{FF2B5EF4-FFF2-40B4-BE49-F238E27FC236}">
                <a16:creationId xmlns:a16="http://schemas.microsoft.com/office/drawing/2014/main" id="{DFE2BADB-087C-F94B-915A-40A8B742028C}"/>
              </a:ext>
            </a:extLst>
          </p:cNvPr>
          <p:cNvSpPr>
            <a:spLocks noGrp="1"/>
          </p:cNvSpPr>
          <p:nvPr>
            <p:ph type="sldNum" sz="quarter" idx="4"/>
          </p:nvPr>
        </p:nvSpPr>
        <p:spPr>
          <a:xfrm>
            <a:off x="10437813" y="6356350"/>
            <a:ext cx="915987" cy="365125"/>
          </a:xfrm>
          <a:prstGeom prst="rect">
            <a:avLst/>
          </a:prstGeom>
        </p:spPr>
        <p:txBody>
          <a:bodyPr vert="horz" lIns="91440" tIns="45720" rIns="0" bIns="45720" rtlCol="0" anchor="ctr"/>
          <a:lstStyle>
            <a:lvl1pPr algn="r" eaLnBrk="1" fontAlgn="auto" hangingPunct="1">
              <a:spcBef>
                <a:spcPts val="0"/>
              </a:spcBef>
              <a:spcAft>
                <a:spcPts val="0"/>
              </a:spcAft>
              <a:defRPr sz="1200">
                <a:solidFill>
                  <a:schemeClr val="tx2">
                    <a:lumMod val="50000"/>
                    <a:lumOff val="50000"/>
                  </a:schemeClr>
                </a:solidFill>
                <a:latin typeface="+mn-lt"/>
              </a:defRPr>
            </a:lvl1pPr>
          </a:lstStyle>
          <a:p>
            <a:pPr>
              <a:defRPr/>
            </a:pPr>
            <a:fld id="{29593A8D-09AE-EB47-B417-13049C5F1F09}" type="slidenum">
              <a:rPr lang="en-US"/>
              <a:pPr>
                <a:defRPr/>
              </a:pPr>
              <a:t>‹#›</a:t>
            </a:fld>
            <a:endParaRPr lang="en-US" dirty="0"/>
          </a:p>
        </p:txBody>
      </p:sp>
      <p:sp>
        <p:nvSpPr>
          <p:cNvPr id="4" name="Footer Placeholder 3">
            <a:extLst>
              <a:ext uri="{FF2B5EF4-FFF2-40B4-BE49-F238E27FC236}">
                <a16:creationId xmlns:a16="http://schemas.microsoft.com/office/drawing/2014/main" id="{8E8D297E-F053-9B44-9A03-2402248C0B75}"/>
              </a:ext>
            </a:extLst>
          </p:cNvPr>
          <p:cNvSpPr>
            <a:spLocks noGrp="1"/>
          </p:cNvSpPr>
          <p:nvPr>
            <p:ph type="ftr" sz="quarter" idx="3"/>
          </p:nvPr>
        </p:nvSpPr>
        <p:spPr>
          <a:xfrm>
            <a:off x="1806575" y="6356350"/>
            <a:ext cx="411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2">
                    <a:lumMod val="50000"/>
                    <a:lumOff val="50000"/>
                  </a:schemeClr>
                </a:solidFill>
                <a:latin typeface="+mn-lt"/>
              </a:defRPr>
            </a:lvl1pPr>
          </a:lstStyle>
          <a:p>
            <a:pPr>
              <a:defRPr/>
            </a:pPr>
            <a:r>
              <a:rPr lang="en-US"/>
              <a:t>ASCCC</a:t>
            </a:r>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Lst>
  <p:hf hdr="0" dt="0"/>
  <p:txStyles>
    <p:titleStyle>
      <a:lvl1pPr algn="l" rtl="0" eaLnBrk="1" fontAlgn="base" hangingPunct="1">
        <a:lnSpc>
          <a:spcPct val="90000"/>
        </a:lnSpc>
        <a:spcBef>
          <a:spcPct val="0"/>
        </a:spcBef>
        <a:spcAft>
          <a:spcPct val="0"/>
        </a:spcAft>
        <a:defRPr sz="4400" kern="1200">
          <a:solidFill>
            <a:schemeClr val="tx1"/>
          </a:solidFill>
          <a:latin typeface="Palatino" pitchFamily="2" charset="77"/>
          <a:ea typeface="Palatino" pitchFamily="2" charset="77"/>
          <a:cs typeface="Palatino" pitchFamily="2" charset="77"/>
        </a:defRPr>
      </a:lvl1pPr>
      <a:lvl2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asccc.org/directory/part-time-committee"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hyperlink" Target="https://asccc.org/content/faculty-application-statewide-servic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6.tif"/><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leginfo.legislature.ca.gov/faces/codes_displayText.xhtml?lawCode=EDC&amp;division=7.&amp;title=3.&amp;part=51.&amp;chapter=3.&amp;article=2."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hyperlink" Target="https://govt.westlaw.com/calregs/Document/I73C3D8C0D48411DEBC02831C6D6C108E?viewType=FullText&amp;originationContext=documenttoc&amp;transitionType=CategoryPageItem&amp;contextData=(sc.Default)" TargetMode="External"/><Relationship Id="rId5" Type="http://schemas.openxmlformats.org/officeDocument/2006/relationships/hyperlink" Target="https://govt.westlaw.com/calregs/Document/I74126DF0D48411DEBC02831C6D6C108E?viewType=FullText&amp;originationContext=documenttoc&amp;transitionType=CategoryPageItem&amp;contextData=(sc.Default)" TargetMode="External"/><Relationship Id="rId4" Type="http://schemas.openxmlformats.org/officeDocument/2006/relationships/hyperlink" Target="https://govt.westlaw.com/calregs/Browse/Home/California/CaliforniaCodeofRegulations?guid=I7314AD00D48411DEBC02831C6D6C108E&amp;originationContext=documenttoc&amp;transitionType=Default&amp;contextData=(sc.Default)"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a:extLst>
              <a:ext uri="{FF2B5EF4-FFF2-40B4-BE49-F238E27FC236}">
                <a16:creationId xmlns:a16="http://schemas.microsoft.com/office/drawing/2014/main" id="{133F99F4-F0B3-AD4D-B2D6-0C581BE77F98}"/>
              </a:ext>
            </a:extLst>
          </p:cNvPr>
          <p:cNvSpPr>
            <a:spLocks noGrp="1" noChangeArrowheads="1"/>
          </p:cNvSpPr>
          <p:nvPr>
            <p:ph type="title"/>
          </p:nvPr>
        </p:nvSpPr>
        <p:spPr>
          <a:xfrm>
            <a:off x="815975" y="4513263"/>
            <a:ext cx="10547350" cy="2171700"/>
          </a:xfrm>
        </p:spPr>
        <p:txBody>
          <a:bodyPr/>
          <a:lstStyle/>
          <a:p>
            <a:r>
              <a:rPr lang="en-US" sz="4000" b="1" dirty="0"/>
              <a:t>Academic Senate, Shared Governance, and Voting Rights for Part-Time Faculty </a:t>
            </a:r>
            <a:br>
              <a:rPr lang="en-US" dirty="0"/>
            </a:br>
            <a:r>
              <a:rPr lang="en-US" sz="2400" dirty="0"/>
              <a:t>Thursday, February 18, 4:30-5:30 PM</a:t>
            </a:r>
            <a:endParaRPr lang="en-US" alt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5EFC8-92BD-D14F-933B-3F9EE394F4C0}"/>
              </a:ext>
            </a:extLst>
          </p:cNvPr>
          <p:cNvSpPr>
            <a:spLocks noGrp="1"/>
          </p:cNvSpPr>
          <p:nvPr>
            <p:ph type="title"/>
          </p:nvPr>
        </p:nvSpPr>
        <p:spPr/>
        <p:txBody>
          <a:bodyPr/>
          <a:lstStyle/>
          <a:p>
            <a:pPr algn="ctr"/>
            <a:r>
              <a:rPr lang="en-US" b="1" dirty="0"/>
              <a:t>Academic Senate</a:t>
            </a:r>
            <a:br>
              <a:rPr lang="en-US" b="1" dirty="0"/>
            </a:br>
            <a:r>
              <a:rPr lang="en-US" sz="2400" b="1" dirty="0"/>
              <a:t>Title 5 §53202</a:t>
            </a:r>
          </a:p>
        </p:txBody>
      </p:sp>
      <p:sp>
        <p:nvSpPr>
          <p:cNvPr id="3" name="Content Placeholder 2">
            <a:extLst>
              <a:ext uri="{FF2B5EF4-FFF2-40B4-BE49-F238E27FC236}">
                <a16:creationId xmlns:a16="http://schemas.microsoft.com/office/drawing/2014/main" id="{5F94ABA1-8CD0-F64D-B2FE-13C50CCD0827}"/>
              </a:ext>
            </a:extLst>
          </p:cNvPr>
          <p:cNvSpPr>
            <a:spLocks noGrp="1"/>
          </p:cNvSpPr>
          <p:nvPr>
            <p:ph sz="half" idx="1"/>
          </p:nvPr>
        </p:nvSpPr>
        <p:spPr/>
        <p:txBody>
          <a:bodyPr/>
          <a:lstStyle/>
          <a:p>
            <a:pPr marL="0" indent="0">
              <a:buNone/>
            </a:pPr>
            <a:r>
              <a:rPr lang="en-US" dirty="0">
                <a:latin typeface="Garamond" panose="02020404030301010803" pitchFamily="18" charset="0"/>
              </a:rPr>
              <a:t>The following procedure shall be used to establish an academic senate:</a:t>
            </a:r>
          </a:p>
          <a:p>
            <a:pPr marL="457200" indent="-457200">
              <a:buAutoNum type="alphaLcParenBoth"/>
            </a:pPr>
            <a:r>
              <a:rPr lang="en-US" dirty="0">
                <a:latin typeface="Garamond" panose="02020404030301010803" pitchFamily="18" charset="0"/>
              </a:rPr>
              <a:t>The full-time faculty of a community college shall vote by secret ballot to form an academic senate.</a:t>
            </a:r>
          </a:p>
          <a:p>
            <a:pPr marL="457200" indent="-457200">
              <a:buAutoNum type="alphaLcParenBoth"/>
            </a:pPr>
            <a:r>
              <a:rPr lang="en-US" dirty="0">
                <a:latin typeface="Garamond" panose="02020404030301010803" pitchFamily="18" charset="0"/>
              </a:rPr>
              <a:t>In multi-college districts, the full-time faculty of the district colleges may vote on whether or not to form a district academic senate. Such vote shall be by secret ballot.</a:t>
            </a:r>
          </a:p>
          <a:p>
            <a:pPr marL="457200" indent="-457200">
              <a:buAutoNum type="alphaLcParenBoth"/>
            </a:pPr>
            <a:r>
              <a:rPr lang="en-US" dirty="0">
                <a:latin typeface="Garamond" panose="02020404030301010803" pitchFamily="18" charset="0"/>
              </a:rPr>
              <a:t>The governing board of a district shall recognize the academic senate and authorize the faculty to:</a:t>
            </a:r>
          </a:p>
          <a:p>
            <a:pPr marL="0" indent="0">
              <a:buNone/>
            </a:pPr>
            <a:r>
              <a:rPr lang="en-US" dirty="0">
                <a:latin typeface="Garamond" panose="02020404030301010803" pitchFamily="18" charset="0"/>
              </a:rPr>
              <a:t>	(1) Fix and amend by vote of the full-time faculty the composition, 	structure, and procedures of the academic senate.</a:t>
            </a:r>
          </a:p>
          <a:p>
            <a:pPr marL="0" indent="0">
              <a:buNone/>
            </a:pPr>
            <a:r>
              <a:rPr lang="en-US" dirty="0">
                <a:latin typeface="Garamond" panose="02020404030301010803" pitchFamily="18" charset="0"/>
              </a:rPr>
              <a:t>	(2) Provide for the selection, in accordance with accepted democratic</a:t>
            </a:r>
          </a:p>
          <a:p>
            <a:pPr marL="0" indent="0">
              <a:buNone/>
            </a:pPr>
            <a:endParaRPr lang="en-US" dirty="0">
              <a:latin typeface="Garamond" panose="02020404030301010803" pitchFamily="18" charset="0"/>
            </a:endParaRPr>
          </a:p>
        </p:txBody>
      </p:sp>
      <p:sp>
        <p:nvSpPr>
          <p:cNvPr id="4" name="Slide Number Placeholder 3">
            <a:extLst>
              <a:ext uri="{FF2B5EF4-FFF2-40B4-BE49-F238E27FC236}">
                <a16:creationId xmlns:a16="http://schemas.microsoft.com/office/drawing/2014/main" id="{D1777B21-93A3-2542-B285-4845ABF959A8}"/>
              </a:ext>
            </a:extLst>
          </p:cNvPr>
          <p:cNvSpPr>
            <a:spLocks noGrp="1"/>
          </p:cNvSpPr>
          <p:nvPr>
            <p:ph type="sldNum" sz="quarter" idx="10"/>
          </p:nvPr>
        </p:nvSpPr>
        <p:spPr/>
        <p:txBody>
          <a:bodyPr/>
          <a:lstStyle/>
          <a:p>
            <a:pPr>
              <a:defRPr/>
            </a:pPr>
            <a:fld id="{CA86D19C-58E4-0C4B-866F-351E2232D695}" type="slidenum">
              <a:rPr lang="en-US" smtClean="0"/>
              <a:pPr>
                <a:defRPr/>
              </a:pPr>
              <a:t>10</a:t>
            </a:fld>
            <a:endParaRPr lang="en-US" dirty="0"/>
          </a:p>
        </p:txBody>
      </p:sp>
    </p:spTree>
    <p:extLst>
      <p:ext uri="{BB962C8B-B14F-4D97-AF65-F5344CB8AC3E}">
        <p14:creationId xmlns:p14="http://schemas.microsoft.com/office/powerpoint/2010/main" val="1643008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5EFC8-92BD-D14F-933B-3F9EE394F4C0}"/>
              </a:ext>
            </a:extLst>
          </p:cNvPr>
          <p:cNvSpPr>
            <a:spLocks noGrp="1"/>
          </p:cNvSpPr>
          <p:nvPr>
            <p:ph type="title"/>
          </p:nvPr>
        </p:nvSpPr>
        <p:spPr/>
        <p:txBody>
          <a:bodyPr/>
          <a:lstStyle/>
          <a:p>
            <a:pPr algn="ctr"/>
            <a:r>
              <a:rPr lang="en-US" b="1" dirty="0"/>
              <a:t>Academic Senate</a:t>
            </a:r>
            <a:br>
              <a:rPr lang="en-US" b="1" dirty="0"/>
            </a:br>
            <a:r>
              <a:rPr lang="en-US" sz="2400" b="1" dirty="0"/>
              <a:t>Title 5 §53202</a:t>
            </a:r>
          </a:p>
        </p:txBody>
      </p:sp>
      <p:sp>
        <p:nvSpPr>
          <p:cNvPr id="3" name="Content Placeholder 2">
            <a:extLst>
              <a:ext uri="{FF2B5EF4-FFF2-40B4-BE49-F238E27FC236}">
                <a16:creationId xmlns:a16="http://schemas.microsoft.com/office/drawing/2014/main" id="{5F94ABA1-8CD0-F64D-B2FE-13C50CCD0827}"/>
              </a:ext>
            </a:extLst>
          </p:cNvPr>
          <p:cNvSpPr>
            <a:spLocks noGrp="1"/>
          </p:cNvSpPr>
          <p:nvPr>
            <p:ph sz="half" idx="1"/>
          </p:nvPr>
        </p:nvSpPr>
        <p:spPr/>
        <p:txBody>
          <a:bodyPr/>
          <a:lstStyle/>
          <a:p>
            <a:pPr marL="0" indent="0">
              <a:buNone/>
            </a:pPr>
            <a:r>
              <a:rPr lang="en-US" dirty="0">
                <a:latin typeface="Garamond" panose="02020404030301010803" pitchFamily="18" charset="0"/>
              </a:rPr>
              <a:t>The following procedure shall be used to establish an academic senate:</a:t>
            </a:r>
          </a:p>
          <a:p>
            <a:pPr marL="0" indent="0">
              <a:buNone/>
            </a:pPr>
            <a:endParaRPr lang="en-US" dirty="0">
              <a:latin typeface="Garamond" panose="02020404030301010803" pitchFamily="18" charset="0"/>
            </a:endParaRPr>
          </a:p>
          <a:p>
            <a:pPr marL="457200" indent="-457200">
              <a:buFont typeface="+mj-lt"/>
              <a:buAutoNum type="alphaLcParenR" startAt="4"/>
            </a:pPr>
            <a:r>
              <a:rPr lang="en-US" dirty="0">
                <a:latin typeface="Garamond" panose="02020404030301010803" pitchFamily="18" charset="0"/>
              </a:rPr>
              <a:t>The full-time faculty may provide for the membership and participation of part-time faculty members in the academic senate.</a:t>
            </a:r>
          </a:p>
          <a:p>
            <a:pPr marL="457200" indent="-457200">
              <a:buFont typeface="+mj-lt"/>
              <a:buAutoNum type="alphaLcParenR" startAt="4"/>
            </a:pPr>
            <a:endParaRPr lang="en-US" dirty="0">
              <a:latin typeface="Garamond" panose="02020404030301010803" pitchFamily="18" charset="0"/>
            </a:endParaRPr>
          </a:p>
          <a:p>
            <a:pPr marL="457200" indent="-457200">
              <a:buFont typeface="+mj-lt"/>
              <a:buAutoNum type="alphaLcParenR" startAt="4"/>
            </a:pPr>
            <a:r>
              <a:rPr lang="en-US" dirty="0">
                <a:latin typeface="Garamond" panose="02020404030301010803" pitchFamily="18" charset="0"/>
              </a:rPr>
              <a:t>In the absence of any full-time faculty members in a community college, the part-time faculty of such community college may form an academic senate.</a:t>
            </a:r>
          </a:p>
          <a:p>
            <a:pPr marL="0" indent="0">
              <a:buNone/>
            </a:pPr>
            <a:endParaRPr lang="en-US" dirty="0">
              <a:latin typeface="Garamond" panose="02020404030301010803" pitchFamily="18" charset="0"/>
            </a:endParaRPr>
          </a:p>
          <a:p>
            <a:pPr marL="0" indent="0">
              <a:buNone/>
            </a:pPr>
            <a:endParaRPr lang="en-US" dirty="0">
              <a:latin typeface="Garamond" panose="02020404030301010803" pitchFamily="18" charset="0"/>
            </a:endParaRPr>
          </a:p>
        </p:txBody>
      </p:sp>
      <p:sp>
        <p:nvSpPr>
          <p:cNvPr id="4" name="Slide Number Placeholder 3">
            <a:extLst>
              <a:ext uri="{FF2B5EF4-FFF2-40B4-BE49-F238E27FC236}">
                <a16:creationId xmlns:a16="http://schemas.microsoft.com/office/drawing/2014/main" id="{D1777B21-93A3-2542-B285-4845ABF959A8}"/>
              </a:ext>
            </a:extLst>
          </p:cNvPr>
          <p:cNvSpPr>
            <a:spLocks noGrp="1"/>
          </p:cNvSpPr>
          <p:nvPr>
            <p:ph type="sldNum" sz="quarter" idx="10"/>
          </p:nvPr>
        </p:nvSpPr>
        <p:spPr/>
        <p:txBody>
          <a:bodyPr/>
          <a:lstStyle/>
          <a:p>
            <a:pPr>
              <a:defRPr/>
            </a:pPr>
            <a:fld id="{CA86D19C-58E4-0C4B-866F-351E2232D695}" type="slidenum">
              <a:rPr lang="en-US" smtClean="0"/>
              <a:pPr>
                <a:defRPr/>
              </a:pPr>
              <a:t>11</a:t>
            </a:fld>
            <a:endParaRPr lang="en-US" dirty="0"/>
          </a:p>
        </p:txBody>
      </p:sp>
    </p:spTree>
    <p:extLst>
      <p:ext uri="{BB962C8B-B14F-4D97-AF65-F5344CB8AC3E}">
        <p14:creationId xmlns:p14="http://schemas.microsoft.com/office/powerpoint/2010/main" val="2692864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993AB-CC20-2B44-8BF3-F9FF782CE5DC}"/>
              </a:ext>
            </a:extLst>
          </p:cNvPr>
          <p:cNvSpPr>
            <a:spLocks noGrp="1"/>
          </p:cNvSpPr>
          <p:nvPr>
            <p:ph type="title"/>
          </p:nvPr>
        </p:nvSpPr>
        <p:spPr>
          <a:xfrm>
            <a:off x="1325507" y="754124"/>
            <a:ext cx="10028293" cy="930585"/>
          </a:xfrm>
        </p:spPr>
        <p:txBody>
          <a:bodyPr anchor="ctr">
            <a:normAutofit/>
          </a:bodyPr>
          <a:lstStyle/>
          <a:p>
            <a:pPr algn="ctr"/>
            <a:r>
              <a:rPr lang="en-US" b="1" dirty="0"/>
              <a:t>Collegial Consultation</a:t>
            </a:r>
          </a:p>
        </p:txBody>
      </p:sp>
      <p:sp>
        <p:nvSpPr>
          <p:cNvPr id="3" name="Content Placeholder 2">
            <a:extLst>
              <a:ext uri="{FF2B5EF4-FFF2-40B4-BE49-F238E27FC236}">
                <a16:creationId xmlns:a16="http://schemas.microsoft.com/office/drawing/2014/main" id="{993648A2-EDD2-4643-9375-3CAD76503E50}"/>
              </a:ext>
            </a:extLst>
          </p:cNvPr>
          <p:cNvSpPr>
            <a:spLocks noGrp="1"/>
          </p:cNvSpPr>
          <p:nvPr>
            <p:ph sz="half" idx="1"/>
          </p:nvPr>
        </p:nvSpPr>
        <p:spPr>
          <a:xfrm>
            <a:off x="1431249" y="1781370"/>
            <a:ext cx="10058400" cy="4419600"/>
          </a:xfrm>
        </p:spPr>
        <p:txBody>
          <a:bodyPr numCol="1"/>
          <a:lstStyle/>
          <a:p>
            <a:pPr marL="0" indent="0" algn="ctr">
              <a:buNone/>
            </a:pPr>
            <a:r>
              <a:rPr lang="en-US" b="1" dirty="0">
                <a:solidFill>
                  <a:schemeClr val="tx1">
                    <a:lumMod val="75000"/>
                  </a:schemeClr>
                </a:solidFill>
                <a:latin typeface="Garamond" panose="02020404030301010803" pitchFamily="18" charset="0"/>
              </a:rPr>
              <a:t>Title 5 §53203</a:t>
            </a:r>
          </a:p>
          <a:p>
            <a:pPr marL="0" indent="0" algn="ctr">
              <a:buNone/>
            </a:pPr>
            <a:endParaRPr lang="en-US" b="1" dirty="0">
              <a:solidFill>
                <a:schemeClr val="tx1">
                  <a:lumMod val="75000"/>
                </a:schemeClr>
              </a:solidFill>
              <a:latin typeface="Garamond" panose="02020404030301010803" pitchFamily="18" charset="0"/>
            </a:endParaRPr>
          </a:p>
          <a:p>
            <a:pPr marL="457200" indent="-457200">
              <a:buFont typeface="+mj-lt"/>
              <a:buAutoNum type="alphaLcParenR"/>
            </a:pPr>
            <a:r>
              <a:rPr lang="en-US" dirty="0">
                <a:latin typeface="Garamond" panose="02020404030301010803" pitchFamily="18" charset="0"/>
              </a:rPr>
              <a:t>Governing Board shall adopt policies delegating authority and responsibility to its Academic Senate and requires </a:t>
            </a:r>
            <a:r>
              <a:rPr lang="en-US" b="1" dirty="0">
                <a:latin typeface="Garamond" panose="02020404030301010803" pitchFamily="18" charset="0"/>
              </a:rPr>
              <a:t>collegial consultation</a:t>
            </a:r>
            <a:r>
              <a:rPr lang="en-US" dirty="0">
                <a:latin typeface="Garamond" panose="02020404030301010803" pitchFamily="18" charset="0"/>
              </a:rPr>
              <a:t>.</a:t>
            </a:r>
          </a:p>
          <a:p>
            <a:pPr marL="457200" indent="-457200">
              <a:buFont typeface="+mj-lt"/>
              <a:buAutoNum type="alphaLcParenR"/>
            </a:pPr>
            <a:r>
              <a:rPr lang="en-US" dirty="0">
                <a:latin typeface="Garamond" panose="02020404030301010803" pitchFamily="18" charset="0"/>
              </a:rPr>
              <a:t>Policies in (a) shall be adopted through </a:t>
            </a:r>
            <a:r>
              <a:rPr lang="en-US" b="1" dirty="0">
                <a:latin typeface="Garamond" panose="02020404030301010803" pitchFamily="18" charset="0"/>
              </a:rPr>
              <a:t>collegial consultation </a:t>
            </a:r>
            <a:r>
              <a:rPr lang="en-US" dirty="0">
                <a:latin typeface="Garamond" panose="02020404030301010803" pitchFamily="18" charset="0"/>
              </a:rPr>
              <a:t>with the Academic Senate.</a:t>
            </a:r>
          </a:p>
          <a:p>
            <a:pPr marL="457200" indent="-457200">
              <a:buFont typeface="+mj-lt"/>
              <a:buAutoNum type="alphaLcParenR"/>
            </a:pPr>
            <a:r>
              <a:rPr lang="en-US" dirty="0">
                <a:latin typeface="Garamond" panose="02020404030301010803" pitchFamily="18" charset="0"/>
              </a:rPr>
              <a:t>Guarantees the Academic Senate the right to meet with or appear before the board while in the process of </a:t>
            </a:r>
            <a:r>
              <a:rPr lang="en-US" b="1" dirty="0">
                <a:latin typeface="Garamond" panose="02020404030301010803" pitchFamily="18" charset="0"/>
              </a:rPr>
              <a:t>consulting collegially</a:t>
            </a:r>
            <a:r>
              <a:rPr lang="en-US" dirty="0">
                <a:latin typeface="Garamond" panose="02020404030301010803" pitchFamily="18" charset="0"/>
              </a:rPr>
              <a:t>.</a:t>
            </a:r>
          </a:p>
          <a:p>
            <a:pPr marL="0" indent="0">
              <a:buNone/>
            </a:pPr>
            <a:endParaRPr lang="en-US" dirty="0">
              <a:latin typeface="Garamond" panose="02020404030301010803" pitchFamily="18" charset="0"/>
            </a:endParaRPr>
          </a:p>
        </p:txBody>
      </p:sp>
      <p:sp>
        <p:nvSpPr>
          <p:cNvPr id="4" name="Slide Number Placeholder 3">
            <a:extLst>
              <a:ext uri="{FF2B5EF4-FFF2-40B4-BE49-F238E27FC236}">
                <a16:creationId xmlns:a16="http://schemas.microsoft.com/office/drawing/2014/main" id="{755A9434-6763-A349-A614-8E1D09029597}"/>
              </a:ext>
            </a:extLst>
          </p:cNvPr>
          <p:cNvSpPr>
            <a:spLocks noGrp="1"/>
          </p:cNvSpPr>
          <p:nvPr>
            <p:ph type="sldNum" sz="quarter" idx="10"/>
          </p:nvPr>
        </p:nvSpPr>
        <p:spPr/>
        <p:txBody>
          <a:bodyPr/>
          <a:lstStyle/>
          <a:p>
            <a:pPr>
              <a:defRPr/>
            </a:pPr>
            <a:fld id="{CA86D19C-58E4-0C4B-866F-351E2232D695}" type="slidenum">
              <a:rPr lang="en-US" smtClean="0"/>
              <a:pPr>
                <a:defRPr/>
              </a:pPr>
              <a:t>12</a:t>
            </a:fld>
            <a:endParaRPr lang="en-US" dirty="0"/>
          </a:p>
        </p:txBody>
      </p:sp>
    </p:spTree>
    <p:extLst>
      <p:ext uri="{BB962C8B-B14F-4D97-AF65-F5344CB8AC3E}">
        <p14:creationId xmlns:p14="http://schemas.microsoft.com/office/powerpoint/2010/main" val="1143293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335F9-FFCB-4E46-8537-63345E31F394}"/>
              </a:ext>
            </a:extLst>
          </p:cNvPr>
          <p:cNvSpPr>
            <a:spLocks noGrp="1"/>
          </p:cNvSpPr>
          <p:nvPr>
            <p:ph type="title"/>
          </p:nvPr>
        </p:nvSpPr>
        <p:spPr/>
        <p:txBody>
          <a:bodyPr anchor="ctr"/>
          <a:lstStyle/>
          <a:p>
            <a:pPr algn="ctr"/>
            <a:r>
              <a:rPr lang="en-US" b="1" dirty="0"/>
              <a:t>Effective Participation – Staff </a:t>
            </a:r>
          </a:p>
        </p:txBody>
      </p:sp>
      <p:sp>
        <p:nvSpPr>
          <p:cNvPr id="3" name="Content Placeholder 2">
            <a:extLst>
              <a:ext uri="{FF2B5EF4-FFF2-40B4-BE49-F238E27FC236}">
                <a16:creationId xmlns:a16="http://schemas.microsoft.com/office/drawing/2014/main" id="{DF06E409-282F-674B-A561-31FD85910201}"/>
              </a:ext>
            </a:extLst>
          </p:cNvPr>
          <p:cNvSpPr>
            <a:spLocks noGrp="1"/>
          </p:cNvSpPr>
          <p:nvPr>
            <p:ph sz="half" idx="1"/>
          </p:nvPr>
        </p:nvSpPr>
        <p:spPr/>
        <p:txBody>
          <a:bodyPr/>
          <a:lstStyle/>
          <a:p>
            <a:pPr marL="0" indent="0">
              <a:buNone/>
            </a:pPr>
            <a:r>
              <a:rPr lang="en-US" b="1" dirty="0">
                <a:latin typeface="Garamond" panose="02020404030301010803" pitchFamily="18" charset="0"/>
                <a:ea typeface="Times New Roman" charset="0"/>
                <a:cs typeface="Times New Roman" charset="0"/>
              </a:rPr>
              <a:t>Title 5 §51023.5 (a)</a:t>
            </a:r>
          </a:p>
          <a:p>
            <a:pPr marL="0" indent="0">
              <a:buNone/>
            </a:pPr>
            <a:r>
              <a:rPr lang="en-US" dirty="0">
                <a:latin typeface="Garamond" panose="02020404030301010803" pitchFamily="18" charset="0"/>
                <a:ea typeface="Times New Roman" charset="0"/>
                <a:cs typeface="Times New Roman" charset="0"/>
              </a:rPr>
              <a:t>The governing board of a community college district shall adopt policies and procedures that provide district and college staff the opportunity to </a:t>
            </a:r>
            <a:r>
              <a:rPr lang="en-US" b="1" dirty="0">
                <a:latin typeface="Garamond" panose="02020404030301010803" pitchFamily="18" charset="0"/>
                <a:ea typeface="Times New Roman" charset="0"/>
                <a:cs typeface="Times New Roman" charset="0"/>
              </a:rPr>
              <a:t>participate effectively</a:t>
            </a:r>
            <a:r>
              <a:rPr lang="en-US" dirty="0">
                <a:latin typeface="Garamond" panose="02020404030301010803" pitchFamily="18" charset="0"/>
                <a:ea typeface="Times New Roman" charset="0"/>
                <a:cs typeface="Times New Roman" charset="0"/>
              </a:rPr>
              <a:t> in district and college governance.</a:t>
            </a:r>
          </a:p>
          <a:p>
            <a:pPr marL="0" indent="0">
              <a:buNone/>
            </a:pPr>
            <a:endParaRPr lang="en-US" b="1" dirty="0">
              <a:latin typeface="Garamond" panose="02020404030301010803" pitchFamily="18" charset="0"/>
              <a:ea typeface="Times New Roman" charset="0"/>
              <a:cs typeface="Times New Roman" charset="0"/>
            </a:endParaRPr>
          </a:p>
          <a:p>
            <a:pPr marL="0" indent="0">
              <a:buNone/>
            </a:pPr>
            <a:r>
              <a:rPr lang="en-US" b="1" dirty="0">
                <a:latin typeface="Garamond" panose="02020404030301010803" pitchFamily="18" charset="0"/>
                <a:ea typeface="Times New Roman" charset="0"/>
                <a:cs typeface="Times New Roman" charset="0"/>
              </a:rPr>
              <a:t>Title 5 §51023.5 (a)(4)</a:t>
            </a:r>
          </a:p>
          <a:p>
            <a:pPr marL="0" indent="0">
              <a:buNone/>
            </a:pPr>
            <a:r>
              <a:rPr lang="en-US" b="1" dirty="0">
                <a:latin typeface="Garamond" panose="02020404030301010803" pitchFamily="18" charset="0"/>
                <a:cs typeface="Times New Roman" panose="02020603050405020304" pitchFamily="18" charset="0"/>
              </a:rPr>
              <a:t>Staff shall be provided with opportunities to participate </a:t>
            </a:r>
            <a:r>
              <a:rPr lang="en-US" dirty="0">
                <a:latin typeface="Garamond" panose="02020404030301010803" pitchFamily="18" charset="0"/>
                <a:cs typeface="Times New Roman" panose="02020603050405020304" pitchFamily="18" charset="0"/>
              </a:rPr>
              <a:t>in the formulation and development of district and college policies and procedures, and in those processes for jointly developing recommendations for action by the governing board, that the governing board reasonably determines, in consultation with staff, have or will have a significant effect on staff.</a:t>
            </a:r>
            <a:endParaRPr lang="en-US" dirty="0">
              <a:solidFill>
                <a:schemeClr val="tx2"/>
              </a:solidFill>
              <a:latin typeface="Garamond" panose="02020404030301010803" pitchFamily="18" charset="0"/>
              <a:ea typeface="Times New Roman" charset="0"/>
              <a:cs typeface="Times New Roman" panose="02020603050405020304" pitchFamily="18" charset="0"/>
            </a:endParaRPr>
          </a:p>
          <a:p>
            <a:pPr marL="0" indent="0">
              <a:buNone/>
            </a:pPr>
            <a:endParaRPr lang="en-US" dirty="0">
              <a:latin typeface="Garamond" panose="02020404030301010803" pitchFamily="18" charset="0"/>
            </a:endParaRPr>
          </a:p>
        </p:txBody>
      </p:sp>
      <p:sp>
        <p:nvSpPr>
          <p:cNvPr id="4" name="Slide Number Placeholder 3">
            <a:extLst>
              <a:ext uri="{FF2B5EF4-FFF2-40B4-BE49-F238E27FC236}">
                <a16:creationId xmlns:a16="http://schemas.microsoft.com/office/drawing/2014/main" id="{01B1A087-05B3-2642-A1CD-9E3B94D73D4A}"/>
              </a:ext>
            </a:extLst>
          </p:cNvPr>
          <p:cNvSpPr>
            <a:spLocks noGrp="1"/>
          </p:cNvSpPr>
          <p:nvPr>
            <p:ph type="sldNum" sz="quarter" idx="10"/>
          </p:nvPr>
        </p:nvSpPr>
        <p:spPr/>
        <p:txBody>
          <a:bodyPr/>
          <a:lstStyle/>
          <a:p>
            <a:pPr>
              <a:defRPr/>
            </a:pPr>
            <a:fld id="{CA86D19C-58E4-0C4B-866F-351E2232D695}" type="slidenum">
              <a:rPr lang="en-US" smtClean="0"/>
              <a:pPr>
                <a:defRPr/>
              </a:pPr>
              <a:t>13</a:t>
            </a:fld>
            <a:endParaRPr lang="en-US" dirty="0"/>
          </a:p>
        </p:txBody>
      </p:sp>
    </p:spTree>
    <p:extLst>
      <p:ext uri="{BB962C8B-B14F-4D97-AF65-F5344CB8AC3E}">
        <p14:creationId xmlns:p14="http://schemas.microsoft.com/office/powerpoint/2010/main" val="37458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335F9-FFCB-4E46-8537-63345E31F394}"/>
              </a:ext>
            </a:extLst>
          </p:cNvPr>
          <p:cNvSpPr>
            <a:spLocks noGrp="1"/>
          </p:cNvSpPr>
          <p:nvPr>
            <p:ph type="title"/>
          </p:nvPr>
        </p:nvSpPr>
        <p:spPr/>
        <p:txBody>
          <a:bodyPr anchor="ctr"/>
          <a:lstStyle/>
          <a:p>
            <a:pPr algn="ctr"/>
            <a:r>
              <a:rPr lang="en-US" b="1" dirty="0"/>
              <a:t>Effective Participation – Students </a:t>
            </a:r>
          </a:p>
        </p:txBody>
      </p:sp>
      <p:sp>
        <p:nvSpPr>
          <p:cNvPr id="3" name="Content Placeholder 2">
            <a:extLst>
              <a:ext uri="{FF2B5EF4-FFF2-40B4-BE49-F238E27FC236}">
                <a16:creationId xmlns:a16="http://schemas.microsoft.com/office/drawing/2014/main" id="{DF06E409-282F-674B-A561-31FD85910201}"/>
              </a:ext>
            </a:extLst>
          </p:cNvPr>
          <p:cNvSpPr>
            <a:spLocks noGrp="1"/>
          </p:cNvSpPr>
          <p:nvPr>
            <p:ph sz="half" idx="1"/>
          </p:nvPr>
        </p:nvSpPr>
        <p:spPr/>
        <p:txBody>
          <a:bodyPr/>
          <a:lstStyle/>
          <a:p>
            <a:pPr>
              <a:spcBef>
                <a:spcPct val="0"/>
              </a:spcBef>
              <a:buFont typeface="Wingdings" charset="0"/>
              <a:buNone/>
            </a:pPr>
            <a:r>
              <a:rPr lang="en-US" b="1" dirty="0">
                <a:latin typeface="Garamond" panose="02020404030301010803" pitchFamily="18" charset="0"/>
                <a:ea typeface="Times New Roman" charset="0"/>
                <a:cs typeface="Times New Roman" charset="0"/>
              </a:rPr>
              <a:t>Title 5 §51023.7 (a) </a:t>
            </a:r>
            <a:endParaRPr lang="en-US" dirty="0">
              <a:latin typeface="Garamond" panose="02020404030301010803" pitchFamily="18" charset="0"/>
              <a:ea typeface="Times New Roman" charset="0"/>
              <a:cs typeface="Times New Roman" charset="0"/>
            </a:endParaRPr>
          </a:p>
          <a:p>
            <a:pPr marL="0" indent="0">
              <a:spcBef>
                <a:spcPct val="0"/>
              </a:spcBef>
              <a:buFont typeface="Wingdings" charset="0"/>
              <a:buNone/>
            </a:pPr>
            <a:r>
              <a:rPr lang="en-US" dirty="0">
                <a:latin typeface="Garamond" panose="02020404030301010803" pitchFamily="18" charset="0"/>
                <a:ea typeface="Times New Roman" charset="0"/>
                <a:cs typeface="Times New Roman" charset="0"/>
              </a:rPr>
              <a:t>The governing board shall adopt policies and procedures that provide students the opportunity to participate effectively in district and college governance.</a:t>
            </a:r>
          </a:p>
          <a:p>
            <a:pPr marL="0" indent="0">
              <a:buNone/>
            </a:pPr>
            <a:endParaRPr lang="en-US" dirty="0">
              <a:latin typeface="Garamond" panose="02020404030301010803" pitchFamily="18" charset="0"/>
            </a:endParaRPr>
          </a:p>
        </p:txBody>
      </p:sp>
      <p:sp>
        <p:nvSpPr>
          <p:cNvPr id="4" name="Slide Number Placeholder 3">
            <a:extLst>
              <a:ext uri="{FF2B5EF4-FFF2-40B4-BE49-F238E27FC236}">
                <a16:creationId xmlns:a16="http://schemas.microsoft.com/office/drawing/2014/main" id="{01B1A087-05B3-2642-A1CD-9E3B94D73D4A}"/>
              </a:ext>
            </a:extLst>
          </p:cNvPr>
          <p:cNvSpPr>
            <a:spLocks noGrp="1"/>
          </p:cNvSpPr>
          <p:nvPr>
            <p:ph type="sldNum" sz="quarter" idx="10"/>
          </p:nvPr>
        </p:nvSpPr>
        <p:spPr/>
        <p:txBody>
          <a:bodyPr/>
          <a:lstStyle/>
          <a:p>
            <a:pPr>
              <a:defRPr/>
            </a:pPr>
            <a:fld id="{CA86D19C-58E4-0C4B-866F-351E2232D695}" type="slidenum">
              <a:rPr lang="en-US" smtClean="0"/>
              <a:pPr>
                <a:defRPr/>
              </a:pPr>
              <a:t>14</a:t>
            </a:fld>
            <a:endParaRPr lang="en-US" dirty="0"/>
          </a:p>
        </p:txBody>
      </p:sp>
      <p:pic>
        <p:nvPicPr>
          <p:cNvPr id="5" name="Picture 4">
            <a:extLst>
              <a:ext uri="{FF2B5EF4-FFF2-40B4-BE49-F238E27FC236}">
                <a16:creationId xmlns:a16="http://schemas.microsoft.com/office/drawing/2014/main" id="{7CB359BB-C351-404C-A0B7-0F20D4909C13}"/>
              </a:ext>
            </a:extLst>
          </p:cNvPr>
          <p:cNvPicPr>
            <a:picLocks noChangeAspect="1"/>
          </p:cNvPicPr>
          <p:nvPr/>
        </p:nvPicPr>
        <p:blipFill>
          <a:blip r:embed="rId3"/>
          <a:stretch>
            <a:fillRect/>
          </a:stretch>
        </p:blipFill>
        <p:spPr>
          <a:xfrm>
            <a:off x="4935641" y="3773847"/>
            <a:ext cx="2815657" cy="2377153"/>
          </a:xfrm>
          <a:prstGeom prst="rect">
            <a:avLst/>
          </a:prstGeom>
        </p:spPr>
      </p:pic>
    </p:spTree>
    <p:extLst>
      <p:ext uri="{BB962C8B-B14F-4D97-AF65-F5344CB8AC3E}">
        <p14:creationId xmlns:p14="http://schemas.microsoft.com/office/powerpoint/2010/main" val="3962348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335F9-FFCB-4E46-8537-63345E31F394}"/>
              </a:ext>
            </a:extLst>
          </p:cNvPr>
          <p:cNvSpPr>
            <a:spLocks noGrp="1"/>
          </p:cNvSpPr>
          <p:nvPr>
            <p:ph type="title"/>
          </p:nvPr>
        </p:nvSpPr>
        <p:spPr/>
        <p:txBody>
          <a:bodyPr anchor="ctr"/>
          <a:lstStyle/>
          <a:p>
            <a:pPr algn="ctr"/>
            <a:r>
              <a:rPr lang="en-US" b="1" dirty="0"/>
              <a:t>Effective Participation – Students</a:t>
            </a:r>
            <a:br>
              <a:rPr lang="en-US" b="1" dirty="0"/>
            </a:br>
            <a:r>
              <a:rPr lang="en-US" sz="2200" b="1" dirty="0"/>
              <a:t>(in Guided Pathways – the “9+1”)</a:t>
            </a:r>
            <a:endParaRPr lang="en-US" b="1" dirty="0"/>
          </a:p>
        </p:txBody>
      </p:sp>
      <p:sp>
        <p:nvSpPr>
          <p:cNvPr id="3" name="Content Placeholder 2">
            <a:extLst>
              <a:ext uri="{FF2B5EF4-FFF2-40B4-BE49-F238E27FC236}">
                <a16:creationId xmlns:a16="http://schemas.microsoft.com/office/drawing/2014/main" id="{DF06E409-282F-674B-A561-31FD85910201}"/>
              </a:ext>
            </a:extLst>
          </p:cNvPr>
          <p:cNvSpPr>
            <a:spLocks noGrp="1"/>
          </p:cNvSpPr>
          <p:nvPr>
            <p:ph sz="half" idx="1"/>
          </p:nvPr>
        </p:nvSpPr>
        <p:spPr/>
        <p:txBody>
          <a:bodyPr/>
          <a:lstStyle/>
          <a:p>
            <a:pPr marL="514350" indent="-514350">
              <a:spcBef>
                <a:spcPct val="0"/>
              </a:spcBef>
              <a:buClr>
                <a:schemeClr val="tx1"/>
              </a:buClr>
              <a:buFont typeface="+mj-lt"/>
              <a:buAutoNum type="arabicPeriod"/>
            </a:pPr>
            <a:r>
              <a:rPr lang="en-US" dirty="0">
                <a:latin typeface="Garamond" panose="02020404030301010803" pitchFamily="18" charset="0"/>
                <a:ea typeface="Times New Roman" charset="0"/>
                <a:cs typeface="Times New Roman" charset="0"/>
              </a:rPr>
              <a:t>Grading policies</a:t>
            </a:r>
          </a:p>
          <a:p>
            <a:pPr marL="514350" indent="-514350">
              <a:spcBef>
                <a:spcPct val="0"/>
              </a:spcBef>
              <a:buClr>
                <a:schemeClr val="tx1"/>
              </a:buClr>
              <a:buFont typeface="+mj-lt"/>
              <a:buAutoNum type="arabicPeriod"/>
            </a:pPr>
            <a:r>
              <a:rPr lang="en-US" dirty="0">
                <a:latin typeface="Garamond" panose="02020404030301010803" pitchFamily="18" charset="0"/>
                <a:ea typeface="Times New Roman" charset="0"/>
                <a:cs typeface="Times New Roman" charset="0"/>
              </a:rPr>
              <a:t>Codes of student conduct</a:t>
            </a:r>
          </a:p>
          <a:p>
            <a:pPr marL="514350" indent="-514350">
              <a:spcBef>
                <a:spcPct val="0"/>
              </a:spcBef>
              <a:buClr>
                <a:schemeClr val="tx1"/>
              </a:buClr>
              <a:buFont typeface="+mj-lt"/>
              <a:buAutoNum type="arabicPeriod"/>
            </a:pPr>
            <a:r>
              <a:rPr lang="en-US" dirty="0">
                <a:latin typeface="Garamond" panose="02020404030301010803" pitchFamily="18" charset="0"/>
                <a:ea typeface="Times New Roman" charset="0"/>
                <a:cs typeface="Times New Roman" charset="0"/>
              </a:rPr>
              <a:t>Academic disciplinary policies</a:t>
            </a:r>
          </a:p>
          <a:p>
            <a:pPr marL="514350" indent="-514350">
              <a:spcBef>
                <a:spcPct val="0"/>
              </a:spcBef>
              <a:buClr>
                <a:schemeClr val="tx1"/>
              </a:buClr>
              <a:buFont typeface="+mj-lt"/>
              <a:buAutoNum type="arabicPeriod"/>
            </a:pPr>
            <a:r>
              <a:rPr lang="en-US" dirty="0">
                <a:latin typeface="Garamond" panose="02020404030301010803" pitchFamily="18" charset="0"/>
                <a:ea typeface="Times New Roman" charset="0"/>
                <a:cs typeface="Times New Roman" charset="0"/>
              </a:rPr>
              <a:t>Curriculum development</a:t>
            </a:r>
          </a:p>
          <a:p>
            <a:pPr marL="514350" indent="-514350">
              <a:spcBef>
                <a:spcPct val="0"/>
              </a:spcBef>
              <a:buClr>
                <a:schemeClr val="tx1"/>
              </a:buClr>
              <a:buFont typeface="+mj-lt"/>
              <a:buAutoNum type="arabicPeriod"/>
            </a:pPr>
            <a:r>
              <a:rPr lang="en-US" dirty="0">
                <a:latin typeface="Garamond" panose="02020404030301010803" pitchFamily="18" charset="0"/>
                <a:ea typeface="Times New Roman" charset="0"/>
                <a:cs typeface="Times New Roman" charset="0"/>
              </a:rPr>
              <a:t>Course/program initiation or elimination</a:t>
            </a:r>
          </a:p>
          <a:p>
            <a:pPr marL="514350" indent="-514350">
              <a:spcBef>
                <a:spcPct val="0"/>
              </a:spcBef>
              <a:buClr>
                <a:schemeClr val="tx1"/>
              </a:buClr>
              <a:buFont typeface="+mj-lt"/>
              <a:buAutoNum type="arabicPeriod"/>
            </a:pPr>
            <a:r>
              <a:rPr lang="en-US" dirty="0">
                <a:latin typeface="Garamond" panose="02020404030301010803" pitchFamily="18" charset="0"/>
                <a:ea typeface="Times New Roman" charset="0"/>
                <a:cs typeface="Times New Roman" charset="0"/>
              </a:rPr>
              <a:t>Processes for institutional planning and budget development</a:t>
            </a:r>
          </a:p>
          <a:p>
            <a:pPr marL="514350" indent="-514350">
              <a:spcBef>
                <a:spcPct val="0"/>
              </a:spcBef>
              <a:buClr>
                <a:schemeClr val="tx1"/>
              </a:buClr>
              <a:buFont typeface="+mj-lt"/>
              <a:buAutoNum type="arabicPeriod"/>
            </a:pPr>
            <a:r>
              <a:rPr lang="en-US" dirty="0">
                <a:latin typeface="Garamond" panose="02020404030301010803" pitchFamily="18" charset="0"/>
                <a:ea typeface="Times New Roman" charset="0"/>
                <a:cs typeface="Times New Roman" charset="0"/>
              </a:rPr>
              <a:t>Standards and policies regarding student preparation and success</a:t>
            </a:r>
          </a:p>
          <a:p>
            <a:pPr marL="514350" indent="-514350">
              <a:spcBef>
                <a:spcPct val="0"/>
              </a:spcBef>
              <a:buClr>
                <a:schemeClr val="tx1"/>
              </a:buClr>
              <a:buFont typeface="+mj-lt"/>
              <a:buAutoNum type="arabicPeriod"/>
            </a:pPr>
            <a:r>
              <a:rPr lang="en-US" dirty="0">
                <a:latin typeface="Garamond" panose="02020404030301010803" pitchFamily="18" charset="0"/>
                <a:ea typeface="Times New Roman" charset="0"/>
                <a:cs typeface="Times New Roman" charset="0"/>
              </a:rPr>
              <a:t>Student services planning and development</a:t>
            </a:r>
          </a:p>
          <a:p>
            <a:pPr marL="514350" indent="-514350">
              <a:spcBef>
                <a:spcPct val="0"/>
              </a:spcBef>
              <a:buClr>
                <a:schemeClr val="tx1"/>
              </a:buClr>
              <a:buFont typeface="+mj-lt"/>
              <a:buAutoNum type="arabicPeriod"/>
            </a:pPr>
            <a:r>
              <a:rPr lang="en-US" dirty="0">
                <a:latin typeface="Garamond" panose="02020404030301010803" pitchFamily="18" charset="0"/>
                <a:ea typeface="Times New Roman" charset="0"/>
                <a:cs typeface="Times New Roman" charset="0"/>
              </a:rPr>
              <a:t>Student fees</a:t>
            </a:r>
          </a:p>
          <a:p>
            <a:pPr marL="514350" indent="-514350">
              <a:spcBef>
                <a:spcPct val="0"/>
              </a:spcBef>
              <a:buClr>
                <a:schemeClr val="tx1"/>
              </a:buClr>
              <a:buFont typeface="+mj-lt"/>
              <a:buAutoNum type="arabicPeriod"/>
            </a:pPr>
            <a:r>
              <a:rPr lang="en-US" dirty="0">
                <a:latin typeface="Garamond" panose="02020404030301010803" pitchFamily="18" charset="0"/>
                <a:ea typeface="Times New Roman" charset="0"/>
                <a:cs typeface="Times New Roman" charset="0"/>
              </a:rPr>
              <a:t>Any other district or college policy… that will have a significant effect on students</a:t>
            </a:r>
          </a:p>
          <a:p>
            <a:pPr marL="0" indent="0">
              <a:buNone/>
            </a:pPr>
            <a:endParaRPr lang="en-US" dirty="0">
              <a:latin typeface="Garamond" panose="02020404030301010803" pitchFamily="18" charset="0"/>
            </a:endParaRPr>
          </a:p>
          <a:p>
            <a:pPr marL="0" indent="0">
              <a:buNone/>
            </a:pPr>
            <a:endParaRPr lang="en-US" dirty="0">
              <a:latin typeface="Garamond" panose="02020404030301010803" pitchFamily="18" charset="0"/>
            </a:endParaRPr>
          </a:p>
        </p:txBody>
      </p:sp>
      <p:sp>
        <p:nvSpPr>
          <p:cNvPr id="4" name="Slide Number Placeholder 3">
            <a:extLst>
              <a:ext uri="{FF2B5EF4-FFF2-40B4-BE49-F238E27FC236}">
                <a16:creationId xmlns:a16="http://schemas.microsoft.com/office/drawing/2014/main" id="{01B1A087-05B3-2642-A1CD-9E3B94D73D4A}"/>
              </a:ext>
            </a:extLst>
          </p:cNvPr>
          <p:cNvSpPr>
            <a:spLocks noGrp="1"/>
          </p:cNvSpPr>
          <p:nvPr>
            <p:ph type="sldNum" sz="quarter" idx="10"/>
          </p:nvPr>
        </p:nvSpPr>
        <p:spPr/>
        <p:txBody>
          <a:bodyPr/>
          <a:lstStyle/>
          <a:p>
            <a:pPr>
              <a:defRPr/>
            </a:pPr>
            <a:fld id="{CA86D19C-58E4-0C4B-866F-351E2232D695}" type="slidenum">
              <a:rPr lang="en-US" smtClean="0"/>
              <a:pPr>
                <a:defRPr/>
              </a:pPr>
              <a:t>15</a:t>
            </a:fld>
            <a:endParaRPr lang="en-US" dirty="0"/>
          </a:p>
        </p:txBody>
      </p:sp>
    </p:spTree>
    <p:extLst>
      <p:ext uri="{BB962C8B-B14F-4D97-AF65-F5344CB8AC3E}">
        <p14:creationId xmlns:p14="http://schemas.microsoft.com/office/powerpoint/2010/main" val="4010128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60415-D526-3D49-8021-9B34B4AF73EE}"/>
              </a:ext>
            </a:extLst>
          </p:cNvPr>
          <p:cNvSpPr>
            <a:spLocks noGrp="1"/>
          </p:cNvSpPr>
          <p:nvPr>
            <p:ph type="title"/>
          </p:nvPr>
        </p:nvSpPr>
        <p:spPr/>
        <p:txBody>
          <a:bodyPr anchor="ctr"/>
          <a:lstStyle/>
          <a:p>
            <a:pPr algn="ctr"/>
            <a:r>
              <a:rPr lang="en-US" b="1" dirty="0"/>
              <a:t>Part-time Faculty Roles in </a:t>
            </a:r>
            <a:br>
              <a:rPr lang="en-US" b="1" dirty="0"/>
            </a:br>
            <a:r>
              <a:rPr lang="en-US" b="1" dirty="0"/>
              <a:t>Participatory Governance and Voting</a:t>
            </a:r>
          </a:p>
        </p:txBody>
      </p:sp>
      <p:sp>
        <p:nvSpPr>
          <p:cNvPr id="3" name="Content Placeholder 2">
            <a:extLst>
              <a:ext uri="{FF2B5EF4-FFF2-40B4-BE49-F238E27FC236}">
                <a16:creationId xmlns:a16="http://schemas.microsoft.com/office/drawing/2014/main" id="{3553769A-A7DC-6246-99D8-5E14310B50C9}"/>
              </a:ext>
            </a:extLst>
          </p:cNvPr>
          <p:cNvSpPr>
            <a:spLocks noGrp="1"/>
          </p:cNvSpPr>
          <p:nvPr>
            <p:ph idx="1"/>
          </p:nvPr>
        </p:nvSpPr>
        <p:spPr/>
        <p:txBody>
          <a:bodyPr/>
          <a:lstStyle/>
          <a:p>
            <a:r>
              <a:rPr lang="en-US" sz="3200" b="1" dirty="0">
                <a:latin typeface="Garamond" panose="02020404030301010803" pitchFamily="18" charset="0"/>
              </a:rPr>
              <a:t>In the chat: </a:t>
            </a:r>
          </a:p>
          <a:p>
            <a:pPr marL="742950" indent="-742950">
              <a:buAutoNum type="arabicPeriod"/>
            </a:pPr>
            <a:r>
              <a:rPr lang="en-US" sz="2800" dirty="0">
                <a:latin typeface="Garamond" panose="02020404030301010803" pitchFamily="18" charset="0"/>
              </a:rPr>
              <a:t>Share how you have participated in shared governance at your college or district.</a:t>
            </a:r>
          </a:p>
          <a:p>
            <a:pPr marL="742950" indent="-742950">
              <a:buAutoNum type="arabicPeriod"/>
            </a:pPr>
            <a:r>
              <a:rPr lang="en-US" sz="2800" dirty="0">
                <a:latin typeface="Garamond" panose="02020404030301010803" pitchFamily="18" charset="0"/>
              </a:rPr>
              <a:t>If you know, what is the role of part-time faculty in voting in participatory governance?</a:t>
            </a:r>
          </a:p>
        </p:txBody>
      </p:sp>
      <p:sp>
        <p:nvSpPr>
          <p:cNvPr id="4" name="Slide Number Placeholder 3">
            <a:extLst>
              <a:ext uri="{FF2B5EF4-FFF2-40B4-BE49-F238E27FC236}">
                <a16:creationId xmlns:a16="http://schemas.microsoft.com/office/drawing/2014/main" id="{3C6BE833-9775-F24A-A2BF-3FAD6126A59C}"/>
              </a:ext>
            </a:extLst>
          </p:cNvPr>
          <p:cNvSpPr>
            <a:spLocks noGrp="1"/>
          </p:cNvSpPr>
          <p:nvPr>
            <p:ph type="sldNum" sz="quarter" idx="10"/>
          </p:nvPr>
        </p:nvSpPr>
        <p:spPr/>
        <p:txBody>
          <a:bodyPr/>
          <a:lstStyle/>
          <a:p>
            <a:pPr>
              <a:defRPr/>
            </a:pPr>
            <a:fld id="{6816004B-AEE5-9547-AC9B-0D5C79C3D978}" type="slidenum">
              <a:rPr lang="en-US" smtClean="0"/>
              <a:pPr>
                <a:defRPr/>
              </a:pPr>
              <a:t>16</a:t>
            </a:fld>
            <a:endParaRPr lang="en-US" dirty="0"/>
          </a:p>
        </p:txBody>
      </p:sp>
    </p:spTree>
    <p:extLst>
      <p:ext uri="{BB962C8B-B14F-4D97-AF65-F5344CB8AC3E}">
        <p14:creationId xmlns:p14="http://schemas.microsoft.com/office/powerpoint/2010/main" val="3100300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822CF-B11D-3043-963D-5FD98476E71C}"/>
              </a:ext>
            </a:extLst>
          </p:cNvPr>
          <p:cNvSpPr>
            <a:spLocks noGrp="1"/>
          </p:cNvSpPr>
          <p:nvPr>
            <p:ph type="title"/>
          </p:nvPr>
        </p:nvSpPr>
        <p:spPr/>
        <p:txBody>
          <a:bodyPr anchor="ctr"/>
          <a:lstStyle/>
          <a:p>
            <a:pPr algn="ctr"/>
            <a:r>
              <a:rPr lang="en-US" b="1" dirty="0"/>
              <a:t>Examples of Part-time Faculty Roles on Academic Senate and Governance Committees</a:t>
            </a:r>
          </a:p>
        </p:txBody>
      </p:sp>
      <p:sp>
        <p:nvSpPr>
          <p:cNvPr id="3" name="Content Placeholder 2">
            <a:extLst>
              <a:ext uri="{FF2B5EF4-FFF2-40B4-BE49-F238E27FC236}">
                <a16:creationId xmlns:a16="http://schemas.microsoft.com/office/drawing/2014/main" id="{23FFA115-A3E9-054B-9C83-3F7D0216EF63}"/>
              </a:ext>
            </a:extLst>
          </p:cNvPr>
          <p:cNvSpPr>
            <a:spLocks noGrp="1"/>
          </p:cNvSpPr>
          <p:nvPr>
            <p:ph sz="half" idx="1"/>
          </p:nvPr>
        </p:nvSpPr>
        <p:spPr/>
        <p:txBody>
          <a:bodyPr/>
          <a:lstStyle/>
          <a:p>
            <a:pPr marL="0" indent="0" algn="ctr">
              <a:buNone/>
            </a:pPr>
            <a:r>
              <a:rPr lang="en-US" sz="2800" dirty="0">
                <a:latin typeface="Garamond" panose="02020404030301010803" pitchFamily="18" charset="0"/>
              </a:rPr>
              <a:t>Presenters and attendees will share some local practices:</a:t>
            </a:r>
          </a:p>
          <a:p>
            <a:pPr marL="0" indent="0">
              <a:buNone/>
            </a:pPr>
            <a:endParaRPr lang="en-US" sz="2800" dirty="0">
              <a:latin typeface="Garamond" panose="02020404030301010803" pitchFamily="18" charset="0"/>
            </a:endParaRPr>
          </a:p>
          <a:p>
            <a:pPr marL="0" indent="0" algn="ctr">
              <a:buNone/>
            </a:pPr>
            <a:r>
              <a:rPr lang="en-US" sz="2800" b="1" dirty="0">
                <a:solidFill>
                  <a:schemeClr val="tx1">
                    <a:lumMod val="50000"/>
                  </a:schemeClr>
                </a:solidFill>
                <a:latin typeface="Garamond" panose="02020404030301010803" pitchFamily="18" charset="0"/>
              </a:rPr>
              <a:t>Academic Senate</a:t>
            </a:r>
          </a:p>
          <a:p>
            <a:pPr marL="0" indent="0" algn="ctr">
              <a:buNone/>
            </a:pPr>
            <a:endParaRPr lang="en-US" sz="2800" b="1" dirty="0">
              <a:solidFill>
                <a:schemeClr val="tx1">
                  <a:lumMod val="50000"/>
                </a:schemeClr>
              </a:solidFill>
              <a:latin typeface="Garamond" panose="02020404030301010803" pitchFamily="18" charset="0"/>
            </a:endParaRPr>
          </a:p>
          <a:p>
            <a:pPr marL="0" indent="0" algn="ctr">
              <a:buNone/>
            </a:pPr>
            <a:r>
              <a:rPr lang="en-US" sz="2800" b="1" dirty="0">
                <a:solidFill>
                  <a:schemeClr val="tx1">
                    <a:lumMod val="50000"/>
                  </a:schemeClr>
                </a:solidFill>
                <a:latin typeface="Garamond" panose="02020404030301010803" pitchFamily="18" charset="0"/>
              </a:rPr>
              <a:t>Curriculum Committee</a:t>
            </a:r>
          </a:p>
          <a:p>
            <a:pPr marL="0" indent="0" algn="ctr">
              <a:buNone/>
            </a:pPr>
            <a:endParaRPr lang="en-US" sz="2800" b="1" dirty="0">
              <a:solidFill>
                <a:schemeClr val="tx1">
                  <a:lumMod val="50000"/>
                </a:schemeClr>
              </a:solidFill>
              <a:latin typeface="Garamond" panose="02020404030301010803" pitchFamily="18" charset="0"/>
            </a:endParaRPr>
          </a:p>
          <a:p>
            <a:pPr marL="0" indent="0" algn="ctr">
              <a:buNone/>
            </a:pPr>
            <a:r>
              <a:rPr lang="en-US" sz="2800" b="1" dirty="0">
                <a:solidFill>
                  <a:schemeClr val="tx1">
                    <a:lumMod val="50000"/>
                  </a:schemeClr>
                </a:solidFill>
                <a:latin typeface="Garamond" panose="02020404030301010803" pitchFamily="18" charset="0"/>
              </a:rPr>
              <a:t>Standing Committees</a:t>
            </a:r>
          </a:p>
        </p:txBody>
      </p:sp>
      <p:sp>
        <p:nvSpPr>
          <p:cNvPr id="4" name="Slide Number Placeholder 3">
            <a:extLst>
              <a:ext uri="{FF2B5EF4-FFF2-40B4-BE49-F238E27FC236}">
                <a16:creationId xmlns:a16="http://schemas.microsoft.com/office/drawing/2014/main" id="{87902F67-09EC-6646-806D-DD15E86F16BA}"/>
              </a:ext>
            </a:extLst>
          </p:cNvPr>
          <p:cNvSpPr>
            <a:spLocks noGrp="1"/>
          </p:cNvSpPr>
          <p:nvPr>
            <p:ph type="sldNum" sz="quarter" idx="10"/>
          </p:nvPr>
        </p:nvSpPr>
        <p:spPr/>
        <p:txBody>
          <a:bodyPr/>
          <a:lstStyle/>
          <a:p>
            <a:pPr>
              <a:defRPr/>
            </a:pPr>
            <a:fld id="{CA86D19C-58E4-0C4B-866F-351E2232D695}" type="slidenum">
              <a:rPr lang="en-US" smtClean="0"/>
              <a:pPr>
                <a:defRPr/>
              </a:pPr>
              <a:t>17</a:t>
            </a:fld>
            <a:endParaRPr lang="en-US" dirty="0"/>
          </a:p>
        </p:txBody>
      </p:sp>
    </p:spTree>
    <p:extLst>
      <p:ext uri="{BB962C8B-B14F-4D97-AF65-F5344CB8AC3E}">
        <p14:creationId xmlns:p14="http://schemas.microsoft.com/office/powerpoint/2010/main" val="2922129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35724-436E-AD47-8299-9F0E29A3AA1E}"/>
              </a:ext>
            </a:extLst>
          </p:cNvPr>
          <p:cNvSpPr>
            <a:spLocks noGrp="1"/>
          </p:cNvSpPr>
          <p:nvPr>
            <p:ph type="title"/>
          </p:nvPr>
        </p:nvSpPr>
        <p:spPr/>
        <p:txBody>
          <a:bodyPr anchor="ctr"/>
          <a:lstStyle/>
          <a:p>
            <a:pPr algn="ctr"/>
            <a:r>
              <a:rPr lang="en-US" b="1" dirty="0"/>
              <a:t>ASCCC – Represents ALL Faculty in Academic and Professional Matters</a:t>
            </a:r>
          </a:p>
        </p:txBody>
      </p:sp>
      <p:sp>
        <p:nvSpPr>
          <p:cNvPr id="3" name="Content Placeholder 2">
            <a:extLst>
              <a:ext uri="{FF2B5EF4-FFF2-40B4-BE49-F238E27FC236}">
                <a16:creationId xmlns:a16="http://schemas.microsoft.com/office/drawing/2014/main" id="{E2315F73-7A5F-994F-A770-DEFBCF889F75}"/>
              </a:ext>
            </a:extLst>
          </p:cNvPr>
          <p:cNvSpPr>
            <a:spLocks noGrp="1"/>
          </p:cNvSpPr>
          <p:nvPr>
            <p:ph sz="half" idx="1"/>
          </p:nvPr>
        </p:nvSpPr>
        <p:spPr>
          <a:xfrm>
            <a:off x="1295400" y="1597546"/>
            <a:ext cx="10058400" cy="4758804"/>
          </a:xfrm>
        </p:spPr>
        <p:txBody>
          <a:bodyPr/>
          <a:lstStyle/>
          <a:p>
            <a:r>
              <a:rPr lang="en-US" dirty="0">
                <a:latin typeface="Garamond" panose="02020404030301010803" pitchFamily="18" charset="0"/>
                <a:hlinkClick r:id="rId3"/>
              </a:rPr>
              <a:t>Part-time Committee</a:t>
            </a:r>
            <a:r>
              <a:rPr lang="en-US" dirty="0">
                <a:latin typeface="Garamond" panose="02020404030301010803" pitchFamily="18" charset="0"/>
              </a:rPr>
              <a:t>: focused on part-time faculty concerns</a:t>
            </a:r>
          </a:p>
          <a:p>
            <a:r>
              <a:rPr lang="en-US" dirty="0">
                <a:latin typeface="Garamond" panose="02020404030301010803" pitchFamily="18" charset="0"/>
              </a:rPr>
              <a:t>Standing Committees: part-time faculty encouraged to complete the </a:t>
            </a:r>
            <a:r>
              <a:rPr lang="en-US" dirty="0">
                <a:latin typeface="Garamond" panose="02020404030301010803" pitchFamily="18" charset="0"/>
                <a:hlinkClick r:id="rId4"/>
              </a:rPr>
              <a:t>Faculty Application for Statewide Service</a:t>
            </a:r>
            <a:endParaRPr lang="en-US" dirty="0">
              <a:latin typeface="Garamond" panose="02020404030301010803" pitchFamily="18" charset="0"/>
            </a:endParaRPr>
          </a:p>
          <a:p>
            <a:r>
              <a:rPr lang="en-US" dirty="0">
                <a:latin typeface="Garamond" panose="02020404030301010803" pitchFamily="18" charset="0"/>
              </a:rPr>
              <a:t>Executive Committee: part-time faculty encouraged to run for election; have served in the past</a:t>
            </a:r>
          </a:p>
          <a:p>
            <a:pPr marL="0" indent="0">
              <a:buNone/>
            </a:pPr>
            <a:r>
              <a:rPr lang="en-US" dirty="0">
                <a:latin typeface="Garamond" panose="02020404030301010803" pitchFamily="18" charset="0"/>
              </a:rPr>
              <a:t>All candidates for election to the Executive Committee shall meet at least one of these criteria: </a:t>
            </a:r>
          </a:p>
          <a:p>
            <a:pPr marL="342900" indent="-342900">
              <a:buAutoNum type="arabicPeriod"/>
            </a:pPr>
            <a:r>
              <a:rPr lang="en-US" sz="2000" dirty="0">
                <a:latin typeface="Garamond" panose="02020404030301010803" pitchFamily="18" charset="0"/>
              </a:rPr>
              <a:t>is a Delegate or a local senate president;</a:t>
            </a:r>
          </a:p>
          <a:p>
            <a:pPr marL="342900" indent="-342900">
              <a:buAutoNum type="arabicPeriod"/>
            </a:pPr>
            <a:r>
              <a:rPr lang="en-US" sz="2000" dirty="0">
                <a:latin typeface="Garamond" panose="02020404030301010803" pitchFamily="18" charset="0"/>
              </a:rPr>
              <a:t>has within the last three years immediately preceding the election been a local senate president or an ASCCC Executive Committee member or officer; or</a:t>
            </a:r>
          </a:p>
          <a:p>
            <a:pPr marL="342900" indent="-342900">
              <a:buAutoNum type="arabicPeriod"/>
            </a:pPr>
            <a:r>
              <a:rPr lang="en-US" sz="2000" dirty="0">
                <a:latin typeface="Garamond" panose="02020404030301010803" pitchFamily="18" charset="0"/>
              </a:rPr>
              <a:t>has been nominated by a resolution of a Member Senate. The minutes of the meeting at which that resolution was adopted must be submitted to the Elections Committee chair with the nomination of the individual.</a:t>
            </a:r>
          </a:p>
          <a:p>
            <a:endParaRPr lang="en-US" dirty="0">
              <a:latin typeface="Garamond" panose="02020404030301010803" pitchFamily="18" charset="0"/>
            </a:endParaRPr>
          </a:p>
        </p:txBody>
      </p:sp>
      <p:sp>
        <p:nvSpPr>
          <p:cNvPr id="4" name="Slide Number Placeholder 3">
            <a:extLst>
              <a:ext uri="{FF2B5EF4-FFF2-40B4-BE49-F238E27FC236}">
                <a16:creationId xmlns:a16="http://schemas.microsoft.com/office/drawing/2014/main" id="{2CDA61FB-31EA-F948-8301-57F2AE81801F}"/>
              </a:ext>
            </a:extLst>
          </p:cNvPr>
          <p:cNvSpPr>
            <a:spLocks noGrp="1"/>
          </p:cNvSpPr>
          <p:nvPr>
            <p:ph type="sldNum" sz="quarter" idx="10"/>
          </p:nvPr>
        </p:nvSpPr>
        <p:spPr/>
        <p:txBody>
          <a:bodyPr/>
          <a:lstStyle/>
          <a:p>
            <a:pPr>
              <a:defRPr/>
            </a:pPr>
            <a:fld id="{CA86D19C-58E4-0C4B-866F-351E2232D695}" type="slidenum">
              <a:rPr lang="en-US" smtClean="0"/>
              <a:pPr>
                <a:defRPr/>
              </a:pPr>
              <a:t>18</a:t>
            </a:fld>
            <a:endParaRPr lang="en-US" dirty="0"/>
          </a:p>
        </p:txBody>
      </p:sp>
    </p:spTree>
    <p:extLst>
      <p:ext uri="{BB962C8B-B14F-4D97-AF65-F5344CB8AC3E}">
        <p14:creationId xmlns:p14="http://schemas.microsoft.com/office/powerpoint/2010/main" val="2039697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471F0-0E34-EB40-9F14-8F625958D65A}"/>
              </a:ext>
            </a:extLst>
          </p:cNvPr>
          <p:cNvSpPr>
            <a:spLocks noGrp="1"/>
          </p:cNvSpPr>
          <p:nvPr>
            <p:ph type="title"/>
          </p:nvPr>
        </p:nvSpPr>
        <p:spPr/>
        <p:txBody>
          <a:bodyPr anchor="ctr"/>
          <a:lstStyle/>
          <a:p>
            <a:pPr algn="ctr"/>
            <a:r>
              <a:rPr lang="en-US" b="1" dirty="0"/>
              <a:t>Discussion</a:t>
            </a:r>
          </a:p>
        </p:txBody>
      </p:sp>
      <p:sp>
        <p:nvSpPr>
          <p:cNvPr id="3" name="Content Placeholder 2">
            <a:extLst>
              <a:ext uri="{FF2B5EF4-FFF2-40B4-BE49-F238E27FC236}">
                <a16:creationId xmlns:a16="http://schemas.microsoft.com/office/drawing/2014/main" id="{F54610EB-599E-7445-86ED-F8DAD71B3E0C}"/>
              </a:ext>
            </a:extLst>
          </p:cNvPr>
          <p:cNvSpPr>
            <a:spLocks noGrp="1"/>
          </p:cNvSpPr>
          <p:nvPr>
            <p:ph sz="half" idx="1"/>
          </p:nvPr>
        </p:nvSpPr>
        <p:spPr>
          <a:xfrm>
            <a:off x="1277650" y="1690688"/>
            <a:ext cx="10058400" cy="4527232"/>
          </a:xfrm>
        </p:spPr>
        <p:txBody>
          <a:bodyPr/>
          <a:lstStyle/>
          <a:p>
            <a:pPr marL="0" indent="0" algn="ctr">
              <a:buNone/>
            </a:pPr>
            <a:r>
              <a:rPr lang="en-US" sz="2800" b="1" dirty="0">
                <a:solidFill>
                  <a:schemeClr val="tx1">
                    <a:lumMod val="50000"/>
                  </a:schemeClr>
                </a:solidFill>
                <a:latin typeface="Garamond" panose="02020404030301010803" pitchFamily="18" charset="0"/>
              </a:rPr>
              <a:t>Perception vs Reality</a:t>
            </a:r>
          </a:p>
          <a:p>
            <a:pPr marL="0" indent="0">
              <a:buNone/>
            </a:pPr>
            <a:endParaRPr lang="en-US" sz="2800" dirty="0">
              <a:latin typeface="Garamond" panose="02020404030301010803" pitchFamily="18" charset="0"/>
            </a:endParaRPr>
          </a:p>
          <a:p>
            <a:pPr marL="0" indent="0">
              <a:buNone/>
            </a:pPr>
            <a:endParaRPr lang="en-US" sz="2800" dirty="0">
              <a:latin typeface="Garamond" panose="02020404030301010803" pitchFamily="18" charset="0"/>
            </a:endParaRPr>
          </a:p>
        </p:txBody>
      </p:sp>
      <p:sp>
        <p:nvSpPr>
          <p:cNvPr id="4" name="Slide Number Placeholder 3">
            <a:extLst>
              <a:ext uri="{FF2B5EF4-FFF2-40B4-BE49-F238E27FC236}">
                <a16:creationId xmlns:a16="http://schemas.microsoft.com/office/drawing/2014/main" id="{33A66691-BD3D-804A-AC10-BEE5307045D6}"/>
              </a:ext>
            </a:extLst>
          </p:cNvPr>
          <p:cNvSpPr>
            <a:spLocks noGrp="1"/>
          </p:cNvSpPr>
          <p:nvPr>
            <p:ph type="sldNum" sz="quarter" idx="10"/>
          </p:nvPr>
        </p:nvSpPr>
        <p:spPr/>
        <p:txBody>
          <a:bodyPr/>
          <a:lstStyle/>
          <a:p>
            <a:pPr>
              <a:defRPr/>
            </a:pPr>
            <a:fld id="{CA86D19C-58E4-0C4B-866F-351E2232D695}" type="slidenum">
              <a:rPr lang="en-US" smtClean="0"/>
              <a:pPr>
                <a:defRPr/>
              </a:pPr>
              <a:t>19</a:t>
            </a:fld>
            <a:endParaRPr lang="en-US" dirty="0"/>
          </a:p>
        </p:txBody>
      </p:sp>
      <p:pic>
        <p:nvPicPr>
          <p:cNvPr id="5" name="Content Placeholder 3">
            <a:extLst>
              <a:ext uri="{FF2B5EF4-FFF2-40B4-BE49-F238E27FC236}">
                <a16:creationId xmlns:a16="http://schemas.microsoft.com/office/drawing/2014/main" id="{945B594F-3336-8F40-988E-CA6D4F2B87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7248" y="2439388"/>
            <a:ext cx="6508686" cy="3778532"/>
          </a:xfrm>
          <a:prstGeom prst="rect">
            <a:avLst/>
          </a:prstGeom>
        </p:spPr>
      </p:pic>
    </p:spTree>
    <p:extLst>
      <p:ext uri="{BB962C8B-B14F-4D97-AF65-F5344CB8AC3E}">
        <p14:creationId xmlns:p14="http://schemas.microsoft.com/office/powerpoint/2010/main" val="3495288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CDAA4-01A4-3F4F-84CD-067DEC59528C}"/>
              </a:ext>
            </a:extLst>
          </p:cNvPr>
          <p:cNvSpPr>
            <a:spLocks noGrp="1"/>
          </p:cNvSpPr>
          <p:nvPr>
            <p:ph type="title"/>
          </p:nvPr>
        </p:nvSpPr>
        <p:spPr>
          <a:xfrm>
            <a:off x="2336800" y="339616"/>
            <a:ext cx="9719733" cy="1685768"/>
          </a:xfrm>
        </p:spPr>
        <p:txBody>
          <a:bodyPr anchor="ctr">
            <a:normAutofit fontScale="90000"/>
          </a:bodyPr>
          <a:lstStyle/>
          <a:p>
            <a:pPr algn="ctr"/>
            <a:r>
              <a:rPr lang="en-US" sz="3000" b="1" dirty="0"/>
              <a:t>Academic Senate, Shared Governance, and </a:t>
            </a:r>
            <a:br>
              <a:rPr lang="en-US" sz="3000" b="1" dirty="0"/>
            </a:br>
            <a:r>
              <a:rPr lang="en-US" sz="3000" b="1" dirty="0"/>
              <a:t>Voting Rights for Part-Time Faculty </a:t>
            </a:r>
            <a:br>
              <a:rPr lang="en-US" sz="6000" dirty="0"/>
            </a:br>
            <a:r>
              <a:rPr lang="en-US" sz="2000" dirty="0"/>
              <a:t>Thursday, February 18, 4:30-5:30</a:t>
            </a:r>
            <a:r>
              <a:rPr lang="en-US" sz="2000" b="1" dirty="0"/>
              <a:t> </a:t>
            </a:r>
            <a:r>
              <a:rPr lang="en-US" sz="2000" dirty="0"/>
              <a:t>PM</a:t>
            </a:r>
            <a:br>
              <a:rPr lang="en-US" sz="2000" dirty="0"/>
            </a:br>
            <a:br>
              <a:rPr lang="en-US" sz="2200" dirty="0"/>
            </a:br>
            <a:r>
              <a:rPr lang="en-US" sz="2700" i="1" dirty="0"/>
              <a:t>Driving Change: Building Unity, Culture and Equity-Mindedness</a:t>
            </a:r>
            <a:endParaRPr lang="en-US" sz="2700" dirty="0"/>
          </a:p>
        </p:txBody>
      </p:sp>
      <p:sp>
        <p:nvSpPr>
          <p:cNvPr id="3" name="Content Placeholder 2">
            <a:extLst>
              <a:ext uri="{FF2B5EF4-FFF2-40B4-BE49-F238E27FC236}">
                <a16:creationId xmlns:a16="http://schemas.microsoft.com/office/drawing/2014/main" id="{07A6DB0D-496A-CE47-AB60-0574F30D268F}"/>
              </a:ext>
            </a:extLst>
          </p:cNvPr>
          <p:cNvSpPr>
            <a:spLocks noGrp="1"/>
          </p:cNvSpPr>
          <p:nvPr>
            <p:ph idx="1"/>
          </p:nvPr>
        </p:nvSpPr>
        <p:spPr>
          <a:xfrm>
            <a:off x="308344" y="2566875"/>
            <a:ext cx="11610754" cy="3569419"/>
          </a:xfrm>
        </p:spPr>
        <p:txBody>
          <a:bodyPr/>
          <a:lstStyle/>
          <a:p>
            <a:pPr algn="ctr"/>
            <a:r>
              <a:rPr lang="en-US" sz="2800" dirty="0"/>
              <a:t> </a:t>
            </a:r>
            <a:r>
              <a:rPr lang="en-US" sz="2800" dirty="0">
                <a:latin typeface="Garamond" panose="02020404030301010803" pitchFamily="18" charset="0"/>
              </a:rPr>
              <a:t>Grace Chee, ASCCC Part-time Committee </a:t>
            </a:r>
          </a:p>
          <a:p>
            <a:pPr algn="ctr"/>
            <a:r>
              <a:rPr lang="en-US" sz="2800" dirty="0" err="1">
                <a:latin typeface="Garamond" panose="02020404030301010803" pitchFamily="18" charset="0"/>
              </a:rPr>
              <a:t>Ginni</a:t>
            </a:r>
            <a:r>
              <a:rPr lang="en-US" sz="2800" dirty="0">
                <a:latin typeface="Garamond" panose="02020404030301010803" pitchFamily="18" charset="0"/>
              </a:rPr>
              <a:t> May, ASCCC Vice President </a:t>
            </a:r>
          </a:p>
          <a:p>
            <a:pPr algn="ctr"/>
            <a:endParaRPr lang="en-US" sz="1000" dirty="0">
              <a:latin typeface="Garamond" panose="02020404030301010803" pitchFamily="18" charset="0"/>
            </a:endParaRPr>
          </a:p>
          <a:p>
            <a:r>
              <a:rPr lang="en-US" sz="2000" dirty="0">
                <a:latin typeface="Garamond" panose="02020404030301010803" pitchFamily="18" charset="0"/>
              </a:rPr>
              <a:t>California Education Code, especially AB1725 guarantees all faculty, staff and students the right to effective participation in community college governance. In addition, the ASCCC is recognized “to serve as the voice of the faculty” which includes both part- and full-time faculty. However, across many California community college academic senates part-time faculty experienced “very little or no participation,” from the 2012 survey, as directed by the ASCCC delegates in the ASCCC Resolution 13.09 F10: Best Practices: Integrating Part-time Faculty into Shared Governance. Join this robust discussion on the varying practices of local academic senates and their inclusion of part-time faculty, ancillary findings and voting rights, and how part-time faculty inclusion promotes both diversity and student success. Hear stories from at least one local academic senate who achieved adjunct faculty suffrage in 2020. </a:t>
            </a:r>
          </a:p>
          <a:p>
            <a:endParaRPr lang="en-US" sz="2800" dirty="0"/>
          </a:p>
        </p:txBody>
      </p:sp>
      <p:sp>
        <p:nvSpPr>
          <p:cNvPr id="4" name="Slide Number Placeholder 3">
            <a:extLst>
              <a:ext uri="{FF2B5EF4-FFF2-40B4-BE49-F238E27FC236}">
                <a16:creationId xmlns:a16="http://schemas.microsoft.com/office/drawing/2014/main" id="{16D5F96F-6B78-5B41-8533-CB0E4F4A0B9E}"/>
              </a:ext>
            </a:extLst>
          </p:cNvPr>
          <p:cNvSpPr>
            <a:spLocks noGrp="1"/>
          </p:cNvSpPr>
          <p:nvPr>
            <p:ph type="sldNum" sz="quarter" idx="10"/>
          </p:nvPr>
        </p:nvSpPr>
        <p:spPr/>
        <p:txBody>
          <a:bodyPr/>
          <a:lstStyle/>
          <a:p>
            <a:pPr>
              <a:defRPr/>
            </a:pPr>
            <a:fld id="{6816004B-AEE5-9547-AC9B-0D5C79C3D978}" type="slidenum">
              <a:rPr lang="en-US" smtClean="0"/>
              <a:pPr>
                <a:defRPr/>
              </a:pPr>
              <a:t>2</a:t>
            </a:fld>
            <a:endParaRPr lang="en-US" dirty="0"/>
          </a:p>
        </p:txBody>
      </p:sp>
    </p:spTree>
    <p:extLst>
      <p:ext uri="{BB962C8B-B14F-4D97-AF65-F5344CB8AC3E}">
        <p14:creationId xmlns:p14="http://schemas.microsoft.com/office/powerpoint/2010/main" val="14793996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EDD85-908E-E748-B403-C0BF7EE1E381}"/>
              </a:ext>
            </a:extLst>
          </p:cNvPr>
          <p:cNvSpPr>
            <a:spLocks noGrp="1"/>
          </p:cNvSpPr>
          <p:nvPr>
            <p:ph type="title"/>
          </p:nvPr>
        </p:nvSpPr>
        <p:spPr/>
        <p:txBody>
          <a:bodyPr anchor="ctr"/>
          <a:lstStyle/>
          <a:p>
            <a:pPr algn="ctr"/>
            <a:r>
              <a:rPr lang="en-US" b="1" dirty="0"/>
              <a:t>Academic Senate, Shared Governance, and Voting Rights for Part-Time Faculty </a:t>
            </a:r>
            <a:br>
              <a:rPr lang="en-US" sz="4800" dirty="0"/>
            </a:br>
            <a:r>
              <a:rPr lang="en-US" sz="2400" dirty="0"/>
              <a:t>Thursday, February 18, 4:30-5:30</a:t>
            </a:r>
            <a:r>
              <a:rPr lang="en-US" sz="2400" b="1" dirty="0"/>
              <a:t> </a:t>
            </a:r>
            <a:r>
              <a:rPr lang="en-US" sz="2400" dirty="0"/>
              <a:t>PM</a:t>
            </a:r>
            <a:endParaRPr lang="en-US" dirty="0"/>
          </a:p>
        </p:txBody>
      </p:sp>
      <p:sp>
        <p:nvSpPr>
          <p:cNvPr id="3" name="Content Placeholder 2">
            <a:extLst>
              <a:ext uri="{FF2B5EF4-FFF2-40B4-BE49-F238E27FC236}">
                <a16:creationId xmlns:a16="http://schemas.microsoft.com/office/drawing/2014/main" id="{6EBE7E54-AB4A-2841-A1F2-D305158DDD53}"/>
              </a:ext>
            </a:extLst>
          </p:cNvPr>
          <p:cNvSpPr>
            <a:spLocks noGrp="1"/>
          </p:cNvSpPr>
          <p:nvPr>
            <p:ph idx="1"/>
          </p:nvPr>
        </p:nvSpPr>
        <p:spPr/>
        <p:txBody>
          <a:bodyPr anchor="ctr"/>
          <a:lstStyle/>
          <a:p>
            <a:r>
              <a:rPr lang="en-US" b="1" dirty="0">
                <a:latin typeface="Garamond" panose="02020404030301010803" pitchFamily="18" charset="0"/>
              </a:rPr>
              <a:t>Thank you for attending!</a:t>
            </a:r>
          </a:p>
          <a:p>
            <a:pPr algn="ctr"/>
            <a:endParaRPr lang="en-US" dirty="0">
              <a:latin typeface="Garamond" panose="02020404030301010803" pitchFamily="18" charset="0"/>
            </a:endParaRPr>
          </a:p>
          <a:p>
            <a:pPr algn="ctr"/>
            <a:r>
              <a:rPr lang="en-US" sz="2800" dirty="0">
                <a:latin typeface="Garamond" panose="02020404030301010803" pitchFamily="18" charset="0"/>
              </a:rPr>
              <a:t>Grace Chee, ASCCC Part-time Committee</a:t>
            </a:r>
          </a:p>
          <a:p>
            <a:pPr algn="ctr"/>
            <a:r>
              <a:rPr lang="en-US" sz="2800" dirty="0" err="1">
                <a:latin typeface="Garamond" panose="02020404030301010803" pitchFamily="18" charset="0"/>
              </a:rPr>
              <a:t>Ginni</a:t>
            </a:r>
            <a:r>
              <a:rPr lang="en-US" sz="2800" dirty="0">
                <a:latin typeface="Garamond" panose="02020404030301010803" pitchFamily="18" charset="0"/>
              </a:rPr>
              <a:t> May, ASCCC Vice President </a:t>
            </a:r>
          </a:p>
          <a:p>
            <a:pPr algn="ctr"/>
            <a:r>
              <a:rPr lang="en-US" dirty="0">
                <a:latin typeface="Garamond" panose="02020404030301010803" pitchFamily="18" charset="0"/>
              </a:rPr>
              <a:t> </a:t>
            </a:r>
          </a:p>
        </p:txBody>
      </p:sp>
      <p:sp>
        <p:nvSpPr>
          <p:cNvPr id="4" name="Slide Number Placeholder 3">
            <a:extLst>
              <a:ext uri="{FF2B5EF4-FFF2-40B4-BE49-F238E27FC236}">
                <a16:creationId xmlns:a16="http://schemas.microsoft.com/office/drawing/2014/main" id="{8CCF67F0-E819-B449-BC71-15FCE1FB9931}"/>
              </a:ext>
            </a:extLst>
          </p:cNvPr>
          <p:cNvSpPr>
            <a:spLocks noGrp="1"/>
          </p:cNvSpPr>
          <p:nvPr>
            <p:ph type="sldNum" sz="quarter" idx="10"/>
          </p:nvPr>
        </p:nvSpPr>
        <p:spPr/>
        <p:txBody>
          <a:bodyPr/>
          <a:lstStyle/>
          <a:p>
            <a:pPr>
              <a:defRPr/>
            </a:pPr>
            <a:fld id="{6816004B-AEE5-9547-AC9B-0D5C79C3D978}" type="slidenum">
              <a:rPr lang="en-US" smtClean="0"/>
              <a:pPr>
                <a:defRPr/>
              </a:pPr>
              <a:t>20</a:t>
            </a:fld>
            <a:endParaRPr lang="en-US" dirty="0"/>
          </a:p>
        </p:txBody>
      </p:sp>
    </p:spTree>
    <p:extLst>
      <p:ext uri="{BB962C8B-B14F-4D97-AF65-F5344CB8AC3E}">
        <p14:creationId xmlns:p14="http://schemas.microsoft.com/office/powerpoint/2010/main" val="2159013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8AA2E-A3C3-2040-8213-69BC56237C2E}"/>
              </a:ext>
            </a:extLst>
          </p:cNvPr>
          <p:cNvSpPr>
            <a:spLocks noGrp="1"/>
          </p:cNvSpPr>
          <p:nvPr>
            <p:ph type="title"/>
          </p:nvPr>
        </p:nvSpPr>
        <p:spPr>
          <a:xfrm>
            <a:off x="1277650" y="988714"/>
            <a:ext cx="10372483" cy="1325563"/>
          </a:xfrm>
        </p:spPr>
        <p:txBody>
          <a:bodyPr anchor="ctr">
            <a:normAutofit fontScale="90000"/>
          </a:bodyPr>
          <a:lstStyle/>
          <a:p>
            <a:pPr algn="ctr"/>
            <a:r>
              <a:rPr lang="en-US" sz="3200" dirty="0"/>
              <a:t>Academic Senate, Shared Governance, and </a:t>
            </a:r>
            <a:br>
              <a:rPr lang="en-US" sz="3200" dirty="0"/>
            </a:br>
            <a:r>
              <a:rPr lang="en-US" sz="3200" dirty="0"/>
              <a:t>Voting Rights for Part-Time Faculty </a:t>
            </a:r>
            <a:br>
              <a:rPr lang="en-US" sz="3200" dirty="0"/>
            </a:br>
            <a:br>
              <a:rPr lang="en-US" sz="3200" dirty="0"/>
            </a:br>
            <a:r>
              <a:rPr lang="en-US" sz="2700" i="1" dirty="0"/>
              <a:t>Driving Change: Building Unity, Culture and Equity-Mindedness</a:t>
            </a:r>
            <a:br>
              <a:rPr lang="en-US" dirty="0"/>
            </a:br>
            <a:br>
              <a:rPr lang="en-US" sz="2400" dirty="0"/>
            </a:br>
            <a:r>
              <a:rPr lang="en-US" sz="2400" dirty="0"/>
              <a:t>Thursday, February 18, 4:30-5:30</a:t>
            </a:r>
            <a:endParaRPr lang="en-US" sz="2400" b="1" dirty="0"/>
          </a:p>
        </p:txBody>
      </p:sp>
      <p:sp>
        <p:nvSpPr>
          <p:cNvPr id="3" name="Content Placeholder 2">
            <a:extLst>
              <a:ext uri="{FF2B5EF4-FFF2-40B4-BE49-F238E27FC236}">
                <a16:creationId xmlns:a16="http://schemas.microsoft.com/office/drawing/2014/main" id="{2217A1A8-69C9-7744-8675-F2793F1E3F94}"/>
              </a:ext>
            </a:extLst>
          </p:cNvPr>
          <p:cNvSpPr>
            <a:spLocks noGrp="1"/>
          </p:cNvSpPr>
          <p:nvPr>
            <p:ph sz="half" idx="1"/>
          </p:nvPr>
        </p:nvSpPr>
        <p:spPr>
          <a:xfrm>
            <a:off x="1806353" y="2562456"/>
            <a:ext cx="10209918" cy="3729901"/>
          </a:xfrm>
        </p:spPr>
        <p:txBody>
          <a:bodyPr/>
          <a:lstStyle/>
          <a:p>
            <a:pPr marL="0" indent="0">
              <a:buNone/>
            </a:pPr>
            <a:r>
              <a:rPr lang="en-US" dirty="0">
                <a:latin typeface="Garamond" panose="02020404030301010803" pitchFamily="18" charset="0"/>
              </a:rPr>
              <a:t>Agenda:</a:t>
            </a:r>
          </a:p>
          <a:p>
            <a:r>
              <a:rPr lang="en-US" dirty="0">
                <a:latin typeface="Garamond" panose="02020404030301010803" pitchFamily="18" charset="0"/>
              </a:rPr>
              <a:t>Introductions </a:t>
            </a:r>
          </a:p>
          <a:p>
            <a:pPr lvl="1"/>
            <a:r>
              <a:rPr lang="en-US" dirty="0">
                <a:latin typeface="Garamond" panose="02020404030301010803" pitchFamily="18" charset="0"/>
              </a:rPr>
              <a:t>State of voting rights at your local academic senate</a:t>
            </a:r>
          </a:p>
          <a:p>
            <a:r>
              <a:rPr lang="en-US" dirty="0">
                <a:latin typeface="Garamond" panose="02020404030301010803" pitchFamily="18" charset="0"/>
              </a:rPr>
              <a:t>Preserving Voting Rights, the “Preservative of All Rights,” for Adjunct Faculty – Example from LA </a:t>
            </a:r>
          </a:p>
          <a:p>
            <a:r>
              <a:rPr lang="en-US" dirty="0">
                <a:latin typeface="Garamond" panose="02020404030301010803" pitchFamily="18" charset="0"/>
              </a:rPr>
              <a:t>Shared Governance: Collegial Consultation and Effective Participation </a:t>
            </a:r>
          </a:p>
          <a:p>
            <a:r>
              <a:rPr lang="en-US" dirty="0">
                <a:latin typeface="Garamond" panose="02020404030301010803" pitchFamily="18" charset="0"/>
              </a:rPr>
              <a:t>Academic Senates: Roles, Responsibilities, Formation </a:t>
            </a:r>
          </a:p>
          <a:p>
            <a:r>
              <a:rPr lang="en-US" dirty="0">
                <a:latin typeface="Garamond" panose="02020404030301010803" pitchFamily="18" charset="0"/>
              </a:rPr>
              <a:t>Ancillary Funding Legislation </a:t>
            </a:r>
          </a:p>
          <a:p>
            <a:r>
              <a:rPr lang="en-US" dirty="0">
                <a:latin typeface="Garamond" panose="02020404030301010803" pitchFamily="18" charset="0"/>
              </a:rPr>
              <a:t>Local and Statewide opportunities for part-time faculty</a:t>
            </a:r>
          </a:p>
          <a:p>
            <a:pPr marL="0" indent="0">
              <a:buNone/>
            </a:pPr>
            <a:endParaRPr lang="en-US" dirty="0">
              <a:latin typeface="Garamond" panose="02020404030301010803" pitchFamily="18" charset="0"/>
            </a:endParaRPr>
          </a:p>
          <a:p>
            <a:endParaRPr lang="en-US" dirty="0">
              <a:latin typeface="Garamond" panose="02020404030301010803" pitchFamily="18" charset="0"/>
            </a:endParaRPr>
          </a:p>
        </p:txBody>
      </p:sp>
      <p:sp>
        <p:nvSpPr>
          <p:cNvPr id="4" name="Slide Number Placeholder 3">
            <a:extLst>
              <a:ext uri="{FF2B5EF4-FFF2-40B4-BE49-F238E27FC236}">
                <a16:creationId xmlns:a16="http://schemas.microsoft.com/office/drawing/2014/main" id="{E22E40F7-786E-4449-BDFC-E7BA73947711}"/>
              </a:ext>
            </a:extLst>
          </p:cNvPr>
          <p:cNvSpPr>
            <a:spLocks noGrp="1"/>
          </p:cNvSpPr>
          <p:nvPr>
            <p:ph type="sldNum" sz="quarter" idx="10"/>
          </p:nvPr>
        </p:nvSpPr>
        <p:spPr/>
        <p:txBody>
          <a:bodyPr/>
          <a:lstStyle/>
          <a:p>
            <a:pPr>
              <a:defRPr/>
            </a:pPr>
            <a:fld id="{CA86D19C-58E4-0C4B-866F-351E2232D695}" type="slidenum">
              <a:rPr lang="en-US" smtClean="0"/>
              <a:pPr>
                <a:defRPr/>
              </a:pPr>
              <a:t>3</a:t>
            </a:fld>
            <a:endParaRPr lang="en-US" dirty="0"/>
          </a:p>
        </p:txBody>
      </p:sp>
    </p:spTree>
    <p:extLst>
      <p:ext uri="{BB962C8B-B14F-4D97-AF65-F5344CB8AC3E}">
        <p14:creationId xmlns:p14="http://schemas.microsoft.com/office/powerpoint/2010/main" val="2657718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6E1D9-7A62-CE47-9BC2-C2D6D4A48FC5}"/>
              </a:ext>
            </a:extLst>
          </p:cNvPr>
          <p:cNvSpPr>
            <a:spLocks noGrp="1"/>
          </p:cNvSpPr>
          <p:nvPr>
            <p:ph type="title"/>
          </p:nvPr>
        </p:nvSpPr>
        <p:spPr>
          <a:xfrm>
            <a:off x="1176049" y="840546"/>
            <a:ext cx="10733728" cy="1325563"/>
          </a:xfrm>
        </p:spPr>
        <p:txBody>
          <a:bodyPr anchor="ctr">
            <a:normAutofit fontScale="90000"/>
          </a:bodyPr>
          <a:lstStyle/>
          <a:p>
            <a:pPr algn="ctr"/>
            <a:r>
              <a:rPr lang="en-US" b="1" dirty="0">
                <a:latin typeface="Garamond" panose="02020404030301010803" pitchFamily="18" charset="0"/>
              </a:rPr>
              <a:t>Preserving Voting Rights, </a:t>
            </a:r>
            <a:br>
              <a:rPr lang="en-US" b="1" dirty="0">
                <a:latin typeface="Garamond" panose="02020404030301010803" pitchFamily="18" charset="0"/>
              </a:rPr>
            </a:br>
            <a:r>
              <a:rPr lang="en-US" b="1" dirty="0">
                <a:latin typeface="Garamond" panose="02020404030301010803" pitchFamily="18" charset="0"/>
              </a:rPr>
              <a:t>the “Preservative of All Rights,” for Adjunct Faculty </a:t>
            </a:r>
            <a:br>
              <a:rPr lang="en-US" sz="900" b="1" dirty="0">
                <a:latin typeface="Garamond" panose="02020404030301010803" pitchFamily="18" charset="0"/>
              </a:rPr>
            </a:br>
            <a:br>
              <a:rPr lang="en-US" sz="900" b="1" dirty="0">
                <a:latin typeface="Garamond" panose="02020404030301010803" pitchFamily="18" charset="0"/>
              </a:rPr>
            </a:br>
            <a:r>
              <a:rPr lang="en-US" sz="2700" i="1" dirty="0"/>
              <a:t>Driving Change: Building Unity, Culture and Equity-Mindedness</a:t>
            </a:r>
            <a:endParaRPr lang="en-US" sz="2700" b="1" dirty="0">
              <a:latin typeface="Garamond" panose="02020404030301010803" pitchFamily="18" charset="0"/>
            </a:endParaRPr>
          </a:p>
        </p:txBody>
      </p:sp>
      <p:sp>
        <p:nvSpPr>
          <p:cNvPr id="3" name="Content Placeholder 2">
            <a:extLst>
              <a:ext uri="{FF2B5EF4-FFF2-40B4-BE49-F238E27FC236}">
                <a16:creationId xmlns:a16="http://schemas.microsoft.com/office/drawing/2014/main" id="{7CCEF434-A8EE-4442-8CF2-138D9BA5B6B9}"/>
              </a:ext>
            </a:extLst>
          </p:cNvPr>
          <p:cNvSpPr>
            <a:spLocks noGrp="1"/>
          </p:cNvSpPr>
          <p:nvPr>
            <p:ph sz="half" idx="1"/>
          </p:nvPr>
        </p:nvSpPr>
        <p:spPr>
          <a:xfrm>
            <a:off x="1458272" y="2482092"/>
            <a:ext cx="10451505" cy="4419600"/>
          </a:xfrm>
        </p:spPr>
        <p:txBody>
          <a:bodyPr/>
          <a:lstStyle/>
          <a:p>
            <a:pPr marL="0" indent="0">
              <a:buNone/>
            </a:pPr>
            <a:r>
              <a:rPr lang="en-US" dirty="0">
                <a:latin typeface="Garamond" panose="02020404030301010803" pitchFamily="18" charset="0"/>
              </a:rPr>
              <a:t>Example from LA in 2020 – Grace Chee</a:t>
            </a:r>
          </a:p>
          <a:p>
            <a:pPr marL="0" indent="0">
              <a:buNone/>
            </a:pPr>
            <a:r>
              <a:rPr lang="en-US" dirty="0">
                <a:latin typeface="Garamond" panose="02020404030301010803" pitchFamily="18" charset="0"/>
              </a:rPr>
              <a:t>Supreme Court decision, </a:t>
            </a:r>
            <a:r>
              <a:rPr lang="en-US" i="1" dirty="0" err="1">
                <a:latin typeface="Garamond" panose="02020404030301010803" pitchFamily="18" charset="0"/>
              </a:rPr>
              <a:t>Yick</a:t>
            </a:r>
            <a:r>
              <a:rPr lang="en-US" i="1" dirty="0">
                <a:latin typeface="Garamond" panose="02020404030301010803" pitchFamily="18" charset="0"/>
              </a:rPr>
              <a:t> Wo v. Hopkins </a:t>
            </a:r>
            <a:r>
              <a:rPr lang="en-US" dirty="0">
                <a:latin typeface="Garamond" panose="02020404030301010803" pitchFamily="18" charset="0"/>
              </a:rPr>
              <a:t>(1886), voting as “a fundamental political right” or the “preservative of all rights” </a:t>
            </a:r>
          </a:p>
          <a:p>
            <a:pPr marL="457200" lvl="1" indent="0">
              <a:buNone/>
            </a:pPr>
            <a:r>
              <a:rPr lang="en-US" sz="1800" dirty="0">
                <a:latin typeface="Garamond" panose="02020404030301010803" pitchFamily="18" charset="0"/>
              </a:rPr>
              <a:t>The U.S. Constitution’s fourteenth amendment: “…nor shall any State deprive any person of life, liberty, or property, without due process of law, nor deny to any person of equal protection of law…” </a:t>
            </a:r>
          </a:p>
          <a:p>
            <a:pPr marL="0" indent="0">
              <a:buNone/>
            </a:pPr>
            <a:endParaRPr lang="en-US" sz="1800" dirty="0">
              <a:latin typeface="Garamond" panose="02020404030301010803" pitchFamily="18" charset="0"/>
            </a:endParaRPr>
          </a:p>
          <a:p>
            <a:pPr marL="0" indent="0">
              <a:buNone/>
            </a:pPr>
            <a:r>
              <a:rPr lang="en-US" sz="1800" dirty="0">
                <a:latin typeface="Garamond" panose="02020404030301010803" pitchFamily="18" charset="0"/>
              </a:rPr>
              <a:t>California Education Code 87482.5(c)(1) Service in professional ancillary activities by persons employed under this section, including, but not necessarily limited to, governance, staff development, grant writing, and advising student organizations, shall not be used for purposes of calculating eligibility for contract or regular status unless otherwise provided for in a collective bargaining agreement applicable to a person employed under this section.</a:t>
            </a:r>
          </a:p>
        </p:txBody>
      </p:sp>
      <p:sp>
        <p:nvSpPr>
          <p:cNvPr id="4" name="Slide Number Placeholder 3">
            <a:extLst>
              <a:ext uri="{FF2B5EF4-FFF2-40B4-BE49-F238E27FC236}">
                <a16:creationId xmlns:a16="http://schemas.microsoft.com/office/drawing/2014/main" id="{47F11EFE-C9F0-6A4E-995D-B3E1C8570A3C}"/>
              </a:ext>
            </a:extLst>
          </p:cNvPr>
          <p:cNvSpPr>
            <a:spLocks noGrp="1"/>
          </p:cNvSpPr>
          <p:nvPr>
            <p:ph type="sldNum" sz="quarter" idx="10"/>
          </p:nvPr>
        </p:nvSpPr>
        <p:spPr/>
        <p:txBody>
          <a:bodyPr/>
          <a:lstStyle/>
          <a:p>
            <a:pPr>
              <a:defRPr/>
            </a:pPr>
            <a:fld id="{CA86D19C-58E4-0C4B-866F-351E2232D695}" type="slidenum">
              <a:rPr lang="en-US" smtClean="0"/>
              <a:pPr>
                <a:defRPr/>
              </a:pPr>
              <a:t>4</a:t>
            </a:fld>
            <a:endParaRPr lang="en-US" dirty="0"/>
          </a:p>
        </p:txBody>
      </p:sp>
    </p:spTree>
    <p:extLst>
      <p:ext uri="{BB962C8B-B14F-4D97-AF65-F5344CB8AC3E}">
        <p14:creationId xmlns:p14="http://schemas.microsoft.com/office/powerpoint/2010/main" val="1852706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A21A1-C943-1F48-B567-99C5B65B1A9B}"/>
              </a:ext>
            </a:extLst>
          </p:cNvPr>
          <p:cNvSpPr>
            <a:spLocks noGrp="1"/>
          </p:cNvSpPr>
          <p:nvPr>
            <p:ph type="title"/>
          </p:nvPr>
        </p:nvSpPr>
        <p:spPr/>
        <p:txBody>
          <a:bodyPr anchor="ctr">
            <a:normAutofit/>
          </a:bodyPr>
          <a:lstStyle/>
          <a:p>
            <a:pPr algn="ctr"/>
            <a:r>
              <a:rPr lang="en-US" sz="4400" b="1" dirty="0"/>
              <a:t>What is Shared Governance?</a:t>
            </a:r>
          </a:p>
        </p:txBody>
      </p:sp>
      <p:sp>
        <p:nvSpPr>
          <p:cNvPr id="3" name="Content Placeholder 2">
            <a:extLst>
              <a:ext uri="{FF2B5EF4-FFF2-40B4-BE49-F238E27FC236}">
                <a16:creationId xmlns:a16="http://schemas.microsoft.com/office/drawing/2014/main" id="{817D920F-733F-044E-AA75-C0CB69B4B077}"/>
              </a:ext>
            </a:extLst>
          </p:cNvPr>
          <p:cNvSpPr>
            <a:spLocks noGrp="1"/>
          </p:cNvSpPr>
          <p:nvPr>
            <p:ph idx="1"/>
          </p:nvPr>
        </p:nvSpPr>
        <p:spPr/>
        <p:txBody>
          <a:bodyPr anchor="t"/>
          <a:lstStyle/>
          <a:p>
            <a:pPr algn="ctr"/>
            <a:r>
              <a:rPr lang="en-US" sz="3600" b="1" dirty="0">
                <a:latin typeface="Garamond" panose="02020404030301010803" pitchFamily="18" charset="0"/>
              </a:rPr>
              <a:t>Collegial Consultation and Effective Participation</a:t>
            </a:r>
          </a:p>
          <a:p>
            <a:pPr algn="ctr"/>
            <a:r>
              <a:rPr lang="en-US" sz="3600" dirty="0">
                <a:latin typeface="Garamond" panose="02020404030301010803" pitchFamily="18" charset="0"/>
              </a:rPr>
              <a:t>CCR Title 5 (and a little Ed Code)</a:t>
            </a:r>
          </a:p>
          <a:p>
            <a:pPr algn="ctr"/>
            <a:endParaRPr lang="en-US" sz="2800" dirty="0">
              <a:latin typeface="Garamond" panose="02020404030301010803" pitchFamily="18" charset="0"/>
            </a:endParaRPr>
          </a:p>
          <a:p>
            <a:pPr algn="ctr"/>
            <a:r>
              <a:rPr lang="en-US" sz="3600" b="1" dirty="0">
                <a:solidFill>
                  <a:schemeClr val="tx1">
                    <a:lumMod val="50000"/>
                  </a:schemeClr>
                </a:solidFill>
                <a:latin typeface="Garamond" panose="02020404030301010803" pitchFamily="18" charset="0"/>
              </a:rPr>
              <a:t>Faculty – Staff – Students</a:t>
            </a:r>
          </a:p>
        </p:txBody>
      </p:sp>
      <p:sp>
        <p:nvSpPr>
          <p:cNvPr id="4" name="Slide Number Placeholder 3">
            <a:extLst>
              <a:ext uri="{FF2B5EF4-FFF2-40B4-BE49-F238E27FC236}">
                <a16:creationId xmlns:a16="http://schemas.microsoft.com/office/drawing/2014/main" id="{ACD2B05F-AE30-3B43-A905-ED5F2BF442F3}"/>
              </a:ext>
            </a:extLst>
          </p:cNvPr>
          <p:cNvSpPr>
            <a:spLocks noGrp="1"/>
          </p:cNvSpPr>
          <p:nvPr>
            <p:ph type="sldNum" sz="quarter" idx="10"/>
          </p:nvPr>
        </p:nvSpPr>
        <p:spPr/>
        <p:txBody>
          <a:bodyPr/>
          <a:lstStyle/>
          <a:p>
            <a:pPr>
              <a:defRPr/>
            </a:pPr>
            <a:fld id="{6816004B-AEE5-9547-AC9B-0D5C79C3D978}" type="slidenum">
              <a:rPr lang="en-US" smtClean="0"/>
              <a:pPr>
                <a:defRPr/>
              </a:pPr>
              <a:t>5</a:t>
            </a:fld>
            <a:endParaRPr lang="en-US" dirty="0"/>
          </a:p>
        </p:txBody>
      </p:sp>
    </p:spTree>
    <p:extLst>
      <p:ext uri="{BB962C8B-B14F-4D97-AF65-F5344CB8AC3E}">
        <p14:creationId xmlns:p14="http://schemas.microsoft.com/office/powerpoint/2010/main" val="2353211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ACFF0-A73C-4C40-9EB2-A19852ED3B2D}"/>
              </a:ext>
            </a:extLst>
          </p:cNvPr>
          <p:cNvSpPr>
            <a:spLocks noGrp="1"/>
          </p:cNvSpPr>
          <p:nvPr>
            <p:ph type="title"/>
          </p:nvPr>
        </p:nvSpPr>
        <p:spPr/>
        <p:txBody>
          <a:bodyPr anchor="ctr"/>
          <a:lstStyle/>
          <a:p>
            <a:pPr algn="ctr"/>
            <a:r>
              <a:rPr lang="en-US" b="1" dirty="0"/>
              <a:t>Definition of “faculty”</a:t>
            </a:r>
          </a:p>
        </p:txBody>
      </p:sp>
      <p:sp>
        <p:nvSpPr>
          <p:cNvPr id="3" name="Content Placeholder 2">
            <a:extLst>
              <a:ext uri="{FF2B5EF4-FFF2-40B4-BE49-F238E27FC236}">
                <a16:creationId xmlns:a16="http://schemas.microsoft.com/office/drawing/2014/main" id="{39DF0594-26BA-514D-8134-4F23BA46DBC8}"/>
              </a:ext>
            </a:extLst>
          </p:cNvPr>
          <p:cNvSpPr>
            <a:spLocks noGrp="1"/>
          </p:cNvSpPr>
          <p:nvPr>
            <p:ph sz="half" idx="1"/>
          </p:nvPr>
        </p:nvSpPr>
        <p:spPr/>
        <p:txBody>
          <a:bodyPr/>
          <a:lstStyle/>
          <a:p>
            <a:pPr marL="0" indent="0">
              <a:buNone/>
            </a:pPr>
            <a:r>
              <a:rPr lang="en-US" dirty="0">
                <a:latin typeface="Garamond" panose="02020404030301010803" pitchFamily="18" charset="0"/>
                <a:hlinkClick r:id="rId3"/>
              </a:rPr>
              <a:t>California Education Code §§ 87601-87609</a:t>
            </a:r>
            <a:endParaRPr lang="en-US" dirty="0">
              <a:latin typeface="Garamond" panose="02020404030301010803" pitchFamily="18" charset="0"/>
            </a:endParaRPr>
          </a:p>
          <a:p>
            <a:r>
              <a:rPr lang="en-US" dirty="0">
                <a:latin typeface="Garamond" panose="02020404030301010803" pitchFamily="18" charset="0"/>
              </a:rPr>
              <a:t>Contract employee is a probationary employee</a:t>
            </a:r>
          </a:p>
          <a:p>
            <a:r>
              <a:rPr lang="en-US" dirty="0">
                <a:latin typeface="Garamond" panose="02020404030301010803" pitchFamily="18" charset="0"/>
              </a:rPr>
              <a:t>Regular or tenured faculty is a permanent employee</a:t>
            </a:r>
          </a:p>
          <a:p>
            <a:r>
              <a:rPr lang="en-US" dirty="0">
                <a:latin typeface="Garamond" panose="02020404030301010803" pitchFamily="18" charset="0"/>
                <a:cs typeface="Times New Roman" panose="02020603050405020304" pitchFamily="18" charset="0"/>
              </a:rPr>
              <a:t>An academic employee as a contract employee, regular employee, or </a:t>
            </a:r>
            <a:r>
              <a:rPr lang="en-US" b="1" dirty="0">
                <a:latin typeface="Garamond" panose="02020404030301010803" pitchFamily="18" charset="0"/>
                <a:cs typeface="Times New Roman" panose="02020603050405020304" pitchFamily="18" charset="0"/>
              </a:rPr>
              <a:t>temporary employee </a:t>
            </a:r>
            <a:endParaRPr lang="en-US" b="1" dirty="0">
              <a:latin typeface="Garamond" panose="02020404030301010803" pitchFamily="18" charset="0"/>
            </a:endParaRPr>
          </a:p>
          <a:p>
            <a:pPr marL="0" indent="0">
              <a:buNone/>
            </a:pPr>
            <a:r>
              <a:rPr lang="en-US" dirty="0">
                <a:latin typeface="Garamond" panose="02020404030301010803" pitchFamily="18" charset="0"/>
                <a:hlinkClick r:id="rId4"/>
              </a:rPr>
              <a:t>Title 5 Subchapter 3 Scope and Definitions</a:t>
            </a:r>
            <a:endParaRPr lang="en-US" dirty="0">
              <a:latin typeface="Garamond" panose="02020404030301010803" pitchFamily="18" charset="0"/>
            </a:endParaRPr>
          </a:p>
          <a:p>
            <a:r>
              <a:rPr lang="en-US" dirty="0">
                <a:latin typeface="Garamond" panose="02020404030301010803" pitchFamily="18" charset="0"/>
              </a:rPr>
              <a:t>full-time </a:t>
            </a:r>
            <a:r>
              <a:rPr lang="en-US" dirty="0">
                <a:latin typeface="Garamond" panose="02020404030301010803" pitchFamily="18" charset="0"/>
                <a:hlinkClick r:id="rId5"/>
              </a:rPr>
              <a:t>Title 5 §53302</a:t>
            </a:r>
            <a:r>
              <a:rPr lang="en-US" dirty="0">
                <a:latin typeface="Garamond" panose="02020404030301010803" pitchFamily="18" charset="0"/>
              </a:rPr>
              <a:t> – A faculty member who is a regular or contract employee (per Ed Code)</a:t>
            </a:r>
          </a:p>
          <a:p>
            <a:r>
              <a:rPr lang="en-US" dirty="0">
                <a:latin typeface="Garamond" panose="02020404030301010803" pitchFamily="18" charset="0"/>
              </a:rPr>
              <a:t>part-time </a:t>
            </a:r>
            <a:r>
              <a:rPr lang="en-US" dirty="0">
                <a:latin typeface="Garamond" panose="02020404030301010803" pitchFamily="18" charset="0"/>
                <a:hlinkClick r:id="rId6"/>
              </a:rPr>
              <a:t>Title 5 §53301</a:t>
            </a:r>
            <a:r>
              <a:rPr lang="en-US" dirty="0">
                <a:latin typeface="Garamond" panose="02020404030301010803" pitchFamily="18" charset="0"/>
              </a:rPr>
              <a:t> – A faculty member who is not a regular employee or contract employee (per Ed Code)</a:t>
            </a:r>
          </a:p>
        </p:txBody>
      </p:sp>
      <p:sp>
        <p:nvSpPr>
          <p:cNvPr id="4" name="Slide Number Placeholder 3">
            <a:extLst>
              <a:ext uri="{FF2B5EF4-FFF2-40B4-BE49-F238E27FC236}">
                <a16:creationId xmlns:a16="http://schemas.microsoft.com/office/drawing/2014/main" id="{09AB196B-8698-964D-8C32-9BD7FA591CBE}"/>
              </a:ext>
            </a:extLst>
          </p:cNvPr>
          <p:cNvSpPr>
            <a:spLocks noGrp="1"/>
          </p:cNvSpPr>
          <p:nvPr>
            <p:ph type="sldNum" sz="quarter" idx="10"/>
          </p:nvPr>
        </p:nvSpPr>
        <p:spPr/>
        <p:txBody>
          <a:bodyPr/>
          <a:lstStyle/>
          <a:p>
            <a:pPr>
              <a:defRPr/>
            </a:pPr>
            <a:fld id="{CA86D19C-58E4-0C4B-866F-351E2232D695}" type="slidenum">
              <a:rPr lang="en-US" smtClean="0"/>
              <a:pPr>
                <a:defRPr/>
              </a:pPr>
              <a:t>6</a:t>
            </a:fld>
            <a:endParaRPr lang="en-US" dirty="0"/>
          </a:p>
        </p:txBody>
      </p:sp>
    </p:spTree>
    <p:extLst>
      <p:ext uri="{BB962C8B-B14F-4D97-AF65-F5344CB8AC3E}">
        <p14:creationId xmlns:p14="http://schemas.microsoft.com/office/powerpoint/2010/main" val="533488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993AB-CC20-2B44-8BF3-F9FF782CE5DC}"/>
              </a:ext>
            </a:extLst>
          </p:cNvPr>
          <p:cNvSpPr>
            <a:spLocks noGrp="1"/>
          </p:cNvSpPr>
          <p:nvPr>
            <p:ph type="title"/>
          </p:nvPr>
        </p:nvSpPr>
        <p:spPr>
          <a:xfrm>
            <a:off x="1446301" y="692307"/>
            <a:ext cx="10028293" cy="930585"/>
          </a:xfrm>
        </p:spPr>
        <p:txBody>
          <a:bodyPr anchor="t">
            <a:normAutofit/>
          </a:bodyPr>
          <a:lstStyle/>
          <a:p>
            <a:pPr algn="ctr"/>
            <a:r>
              <a:rPr lang="en-US" b="1" dirty="0">
                <a:solidFill>
                  <a:schemeClr val="tx1">
                    <a:lumMod val="75000"/>
                  </a:schemeClr>
                </a:solidFill>
                <a:latin typeface="Garamond" panose="02020404030301010803" pitchFamily="18" charset="0"/>
              </a:rPr>
              <a:t>Title 5 §53200 – Definitions</a:t>
            </a:r>
            <a:endParaRPr lang="en-US" b="1" dirty="0"/>
          </a:p>
        </p:txBody>
      </p:sp>
      <p:sp>
        <p:nvSpPr>
          <p:cNvPr id="4" name="Slide Number Placeholder 3">
            <a:extLst>
              <a:ext uri="{FF2B5EF4-FFF2-40B4-BE49-F238E27FC236}">
                <a16:creationId xmlns:a16="http://schemas.microsoft.com/office/drawing/2014/main" id="{755A9434-6763-A349-A614-8E1D09029597}"/>
              </a:ext>
            </a:extLst>
          </p:cNvPr>
          <p:cNvSpPr>
            <a:spLocks noGrp="1"/>
          </p:cNvSpPr>
          <p:nvPr>
            <p:ph type="sldNum" sz="quarter" idx="10"/>
          </p:nvPr>
        </p:nvSpPr>
        <p:spPr/>
        <p:txBody>
          <a:bodyPr/>
          <a:lstStyle/>
          <a:p>
            <a:pPr>
              <a:defRPr/>
            </a:pPr>
            <a:fld id="{CA86D19C-58E4-0C4B-866F-351E2232D695}" type="slidenum">
              <a:rPr lang="en-US" smtClean="0"/>
              <a:pPr>
                <a:defRPr/>
              </a:pPr>
              <a:t>7</a:t>
            </a:fld>
            <a:endParaRPr lang="en-US" dirty="0"/>
          </a:p>
        </p:txBody>
      </p:sp>
      <p:sp>
        <p:nvSpPr>
          <p:cNvPr id="5" name="Content Placeholder 3">
            <a:extLst>
              <a:ext uri="{FF2B5EF4-FFF2-40B4-BE49-F238E27FC236}">
                <a16:creationId xmlns:a16="http://schemas.microsoft.com/office/drawing/2014/main" id="{0DEC488D-27C9-B54E-B550-E597493E4E6F}"/>
              </a:ext>
            </a:extLst>
          </p:cNvPr>
          <p:cNvSpPr txBox="1">
            <a:spLocks/>
          </p:cNvSpPr>
          <p:nvPr/>
        </p:nvSpPr>
        <p:spPr>
          <a:xfrm>
            <a:off x="1446301" y="1587085"/>
            <a:ext cx="10330097" cy="4951827"/>
          </a:xfrm>
          <a:prstGeom prst="rect">
            <a:avLst/>
          </a:prstGeom>
        </p:spPr>
        <p:txBody>
          <a:bodyPr vert="horz" lIns="91440" tIns="45720" rIns="91440" bIns="45720" rtlCol="0" anchor="t">
            <a:normAutofit/>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Garamond" panose="02020404030301010803" pitchFamily="18" charset="0"/>
              </a:rPr>
              <a:t>(a) “Faculty” means those employees of a community college district who are employed in positions that are </a:t>
            </a:r>
            <a:r>
              <a:rPr lang="en-US" b="1" dirty="0">
                <a:latin typeface="Garamond" panose="02020404030301010803" pitchFamily="18" charset="0"/>
              </a:rPr>
              <a:t>not designated as supervisory </a:t>
            </a:r>
            <a:r>
              <a:rPr lang="en-US" dirty="0">
                <a:latin typeface="Garamond" panose="02020404030301010803" pitchFamily="18" charset="0"/>
              </a:rPr>
              <a:t>or management for the purposes of Article 5 (commencing with Section 3540) of Chapter 10.7 of Division 4 of Title 1 of the Government Code, and for which minimum qualifications for hire are specified by the Board of Governors.</a:t>
            </a:r>
          </a:p>
          <a:p>
            <a:pPr marL="0" indent="0">
              <a:buNone/>
            </a:pPr>
            <a:endParaRPr lang="en-US" dirty="0">
              <a:latin typeface="Garamond" panose="02020404030301010803" pitchFamily="18" charset="0"/>
            </a:endParaRPr>
          </a:p>
          <a:p>
            <a:pPr marL="0" indent="0">
              <a:buNone/>
            </a:pPr>
            <a:r>
              <a:rPr lang="en-US" dirty="0">
                <a:latin typeface="Garamond" panose="02020404030301010803" pitchFamily="18" charset="0"/>
              </a:rPr>
              <a:t>(b) “Academic senate,” “faculty council,” and “faculty senate” means an organization formed in accordance with the provisions of this Subchapter whose primary function, as the representative of the faculty, is to make recommendations to the administration of a college and to the governing board of a district with respect to academic and professional matters. For purposes of this Subchapter, reference to the term “academic senate” also constitutes reference to “faculty council” or “faculty senate.”</a:t>
            </a:r>
          </a:p>
        </p:txBody>
      </p:sp>
    </p:spTree>
    <p:extLst>
      <p:ext uri="{BB962C8B-B14F-4D97-AF65-F5344CB8AC3E}">
        <p14:creationId xmlns:p14="http://schemas.microsoft.com/office/powerpoint/2010/main" val="1976809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993AB-CC20-2B44-8BF3-F9FF782CE5DC}"/>
              </a:ext>
            </a:extLst>
          </p:cNvPr>
          <p:cNvSpPr>
            <a:spLocks noGrp="1"/>
          </p:cNvSpPr>
          <p:nvPr>
            <p:ph type="title"/>
          </p:nvPr>
        </p:nvSpPr>
        <p:spPr>
          <a:xfrm>
            <a:off x="1295400" y="365125"/>
            <a:ext cx="10028293" cy="930585"/>
          </a:xfrm>
        </p:spPr>
        <p:txBody>
          <a:bodyPr anchor="t">
            <a:normAutofit/>
          </a:bodyPr>
          <a:lstStyle/>
          <a:p>
            <a:pPr algn="ctr"/>
            <a:r>
              <a:rPr lang="en-US" b="1" dirty="0"/>
              <a:t>Collegial Consultation</a:t>
            </a:r>
          </a:p>
        </p:txBody>
      </p:sp>
      <p:sp>
        <p:nvSpPr>
          <p:cNvPr id="3" name="Content Placeholder 2">
            <a:extLst>
              <a:ext uri="{FF2B5EF4-FFF2-40B4-BE49-F238E27FC236}">
                <a16:creationId xmlns:a16="http://schemas.microsoft.com/office/drawing/2014/main" id="{993648A2-EDD2-4643-9375-3CAD76503E50}"/>
              </a:ext>
            </a:extLst>
          </p:cNvPr>
          <p:cNvSpPr>
            <a:spLocks noGrp="1"/>
          </p:cNvSpPr>
          <p:nvPr>
            <p:ph sz="half" idx="1"/>
          </p:nvPr>
        </p:nvSpPr>
        <p:spPr>
          <a:xfrm>
            <a:off x="1295400" y="2301875"/>
            <a:ext cx="10058400" cy="4419600"/>
          </a:xfrm>
        </p:spPr>
        <p:txBody>
          <a:bodyPr numCol="2"/>
          <a:lstStyle/>
          <a:p>
            <a:pPr marL="457200" lvl="0" indent="-457200">
              <a:buFont typeface="+mj-lt"/>
              <a:buAutoNum type="arabicParenR"/>
            </a:pPr>
            <a:r>
              <a:rPr lang="en-US" sz="2200" dirty="0">
                <a:latin typeface="Garamond" panose="02020404030301010803" pitchFamily="18" charset="0"/>
              </a:rPr>
              <a:t>curriculum, including establishing prerequisites and placing courses within disciplines;</a:t>
            </a:r>
          </a:p>
          <a:p>
            <a:pPr marL="457200" lvl="0" indent="-457200">
              <a:buFont typeface="+mj-lt"/>
              <a:buAutoNum type="arabicParenR"/>
            </a:pPr>
            <a:r>
              <a:rPr lang="en-US" sz="2200" dirty="0">
                <a:latin typeface="Garamond" panose="02020404030301010803" pitchFamily="18" charset="0"/>
              </a:rPr>
              <a:t>degree and certificate requirements;</a:t>
            </a:r>
          </a:p>
          <a:p>
            <a:pPr marL="457200" lvl="0" indent="-457200">
              <a:buFont typeface="+mj-lt"/>
              <a:buAutoNum type="arabicParenR"/>
            </a:pPr>
            <a:r>
              <a:rPr lang="en-US" sz="2200" dirty="0">
                <a:latin typeface="Garamond" panose="02020404030301010803" pitchFamily="18" charset="0"/>
              </a:rPr>
              <a:t>grading policies;</a:t>
            </a:r>
          </a:p>
          <a:p>
            <a:pPr marL="457200" lvl="0" indent="-457200">
              <a:buFont typeface="+mj-lt"/>
              <a:buAutoNum type="arabicParenR"/>
            </a:pPr>
            <a:r>
              <a:rPr lang="en-US" sz="2200" dirty="0">
                <a:latin typeface="Garamond" panose="02020404030301010803" pitchFamily="18" charset="0"/>
              </a:rPr>
              <a:t>educational program development;</a:t>
            </a:r>
          </a:p>
          <a:p>
            <a:pPr marL="457200" lvl="0" indent="-457200">
              <a:buFont typeface="+mj-lt"/>
              <a:buAutoNum type="arabicParenR"/>
            </a:pPr>
            <a:r>
              <a:rPr lang="en-US" sz="2200" dirty="0">
                <a:latin typeface="Garamond" panose="02020404030301010803" pitchFamily="18" charset="0"/>
              </a:rPr>
              <a:t>standards or policies regarding student preparation and success;</a:t>
            </a:r>
          </a:p>
          <a:p>
            <a:pPr marL="457200" lvl="0" indent="-457200">
              <a:buFont typeface="+mj-lt"/>
              <a:buAutoNum type="arabicParenR"/>
            </a:pPr>
            <a:r>
              <a:rPr lang="en-US" sz="2200" dirty="0">
                <a:latin typeface="Garamond" panose="02020404030301010803" pitchFamily="18" charset="0"/>
              </a:rPr>
              <a:t>district and college governance structures, as related to faculty roles;</a:t>
            </a:r>
          </a:p>
          <a:p>
            <a:pPr marL="457200" lvl="0" indent="-457200">
              <a:buFont typeface="+mj-lt"/>
              <a:buAutoNum type="arabicParenR"/>
            </a:pPr>
            <a:endParaRPr lang="en-US" sz="2200" dirty="0">
              <a:latin typeface="Garamond" panose="02020404030301010803" pitchFamily="18" charset="0"/>
            </a:endParaRPr>
          </a:p>
          <a:p>
            <a:pPr marL="457200" lvl="0" indent="-457200">
              <a:buFont typeface="+mj-lt"/>
              <a:buAutoNum type="arabicParenR"/>
            </a:pPr>
            <a:r>
              <a:rPr lang="en-US" sz="2200" dirty="0">
                <a:latin typeface="Garamond" panose="02020404030301010803" pitchFamily="18" charset="0"/>
              </a:rPr>
              <a:t>faculty roles and involvement in accreditation processes, including self-study and annual reports;</a:t>
            </a:r>
          </a:p>
          <a:p>
            <a:pPr marL="457200" lvl="0" indent="-457200">
              <a:buFont typeface="+mj-lt"/>
              <a:buAutoNum type="arabicParenR"/>
            </a:pPr>
            <a:r>
              <a:rPr lang="en-US" sz="2200" dirty="0">
                <a:latin typeface="Garamond" panose="02020404030301010803" pitchFamily="18" charset="0"/>
              </a:rPr>
              <a:t>policies for faculty professional development activities;</a:t>
            </a:r>
          </a:p>
          <a:p>
            <a:pPr marL="457200" lvl="0" indent="-457200">
              <a:buFont typeface="+mj-lt"/>
              <a:buAutoNum type="arabicParenR"/>
            </a:pPr>
            <a:r>
              <a:rPr lang="en-US" sz="2200" dirty="0">
                <a:latin typeface="Garamond" panose="02020404030301010803" pitchFamily="18" charset="0"/>
              </a:rPr>
              <a:t>processes for program review;</a:t>
            </a:r>
          </a:p>
          <a:p>
            <a:pPr marL="457200" lvl="0" indent="-457200">
              <a:buFont typeface="+mj-lt"/>
              <a:buAutoNum type="arabicParenR"/>
            </a:pPr>
            <a:r>
              <a:rPr lang="en-US" sz="2200" dirty="0">
                <a:latin typeface="Garamond" panose="02020404030301010803" pitchFamily="18" charset="0"/>
              </a:rPr>
              <a:t>processes for institutional planning and budget development; and</a:t>
            </a:r>
          </a:p>
          <a:p>
            <a:pPr marL="457200" lvl="0" indent="-457200">
              <a:buFont typeface="+mj-lt"/>
              <a:buAutoNum type="arabicParenR"/>
            </a:pPr>
            <a:r>
              <a:rPr lang="en-US" sz="2200" dirty="0">
                <a:latin typeface="Garamond" panose="02020404030301010803" pitchFamily="18" charset="0"/>
              </a:rPr>
              <a:t>other academic and professional matters as are mutually agreed upon between the governing board and the academic senate.</a:t>
            </a:r>
          </a:p>
        </p:txBody>
      </p:sp>
      <p:sp>
        <p:nvSpPr>
          <p:cNvPr id="4" name="Slide Number Placeholder 3">
            <a:extLst>
              <a:ext uri="{FF2B5EF4-FFF2-40B4-BE49-F238E27FC236}">
                <a16:creationId xmlns:a16="http://schemas.microsoft.com/office/drawing/2014/main" id="{755A9434-6763-A349-A614-8E1D09029597}"/>
              </a:ext>
            </a:extLst>
          </p:cNvPr>
          <p:cNvSpPr>
            <a:spLocks noGrp="1"/>
          </p:cNvSpPr>
          <p:nvPr>
            <p:ph type="sldNum" sz="quarter" idx="10"/>
          </p:nvPr>
        </p:nvSpPr>
        <p:spPr/>
        <p:txBody>
          <a:bodyPr/>
          <a:lstStyle/>
          <a:p>
            <a:pPr>
              <a:defRPr/>
            </a:pPr>
            <a:fld id="{CA86D19C-58E4-0C4B-866F-351E2232D695}" type="slidenum">
              <a:rPr lang="en-US" smtClean="0"/>
              <a:pPr>
                <a:defRPr/>
              </a:pPr>
              <a:t>8</a:t>
            </a:fld>
            <a:endParaRPr lang="en-US" dirty="0"/>
          </a:p>
        </p:txBody>
      </p:sp>
      <p:sp>
        <p:nvSpPr>
          <p:cNvPr id="5" name="Content Placeholder 3">
            <a:extLst>
              <a:ext uri="{FF2B5EF4-FFF2-40B4-BE49-F238E27FC236}">
                <a16:creationId xmlns:a16="http://schemas.microsoft.com/office/drawing/2014/main" id="{0DEC488D-27C9-B54E-B550-E597493E4E6F}"/>
              </a:ext>
            </a:extLst>
          </p:cNvPr>
          <p:cNvSpPr txBox="1">
            <a:spLocks/>
          </p:cNvSpPr>
          <p:nvPr/>
        </p:nvSpPr>
        <p:spPr>
          <a:xfrm>
            <a:off x="1295401" y="1111348"/>
            <a:ext cx="10330096" cy="1041009"/>
          </a:xfrm>
          <a:prstGeom prst="rect">
            <a:avLst/>
          </a:prstGeom>
        </p:spPr>
        <p:txBody>
          <a:bodyPr vert="horz" lIns="91440" tIns="45720" rIns="91440" bIns="45720" rtlCol="0" anchor="t">
            <a:normAutofit fontScale="92500" lnSpcReduction="10000"/>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a:solidFill>
                  <a:schemeClr val="tx1">
                    <a:lumMod val="75000"/>
                  </a:schemeClr>
                </a:solidFill>
                <a:latin typeface="Garamond" panose="02020404030301010803" pitchFamily="18" charset="0"/>
              </a:rPr>
              <a:t>Title 5 §53200 – Definitions “The 10+1”</a:t>
            </a:r>
          </a:p>
          <a:p>
            <a:pPr marL="457200" indent="-457200">
              <a:buFont typeface="+mj-lt"/>
              <a:buAutoNum type="alphaLcParenR" startAt="3"/>
            </a:pPr>
            <a:r>
              <a:rPr lang="en-US" dirty="0">
                <a:latin typeface="Garamond" panose="02020404030301010803" pitchFamily="18" charset="0"/>
                <a:cs typeface="Gill Sans"/>
              </a:rPr>
              <a:t>“Academic and professional matters” means the following policy development and implementation matters:</a:t>
            </a:r>
          </a:p>
        </p:txBody>
      </p:sp>
    </p:spTree>
    <p:extLst>
      <p:ext uri="{BB962C8B-B14F-4D97-AF65-F5344CB8AC3E}">
        <p14:creationId xmlns:p14="http://schemas.microsoft.com/office/powerpoint/2010/main" val="4095791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993AB-CC20-2B44-8BF3-F9FF782CE5DC}"/>
              </a:ext>
            </a:extLst>
          </p:cNvPr>
          <p:cNvSpPr>
            <a:spLocks noGrp="1"/>
          </p:cNvSpPr>
          <p:nvPr>
            <p:ph type="title"/>
          </p:nvPr>
        </p:nvSpPr>
        <p:spPr>
          <a:xfrm>
            <a:off x="1295400" y="365125"/>
            <a:ext cx="10028293" cy="930585"/>
          </a:xfrm>
        </p:spPr>
        <p:txBody>
          <a:bodyPr anchor="t">
            <a:normAutofit/>
          </a:bodyPr>
          <a:lstStyle/>
          <a:p>
            <a:pPr algn="ctr"/>
            <a:r>
              <a:rPr lang="en-US" b="1" dirty="0"/>
              <a:t>Collegial Consultation</a:t>
            </a:r>
          </a:p>
        </p:txBody>
      </p:sp>
      <p:sp>
        <p:nvSpPr>
          <p:cNvPr id="3" name="Content Placeholder 2">
            <a:extLst>
              <a:ext uri="{FF2B5EF4-FFF2-40B4-BE49-F238E27FC236}">
                <a16:creationId xmlns:a16="http://schemas.microsoft.com/office/drawing/2014/main" id="{993648A2-EDD2-4643-9375-3CAD76503E50}"/>
              </a:ext>
            </a:extLst>
          </p:cNvPr>
          <p:cNvSpPr>
            <a:spLocks noGrp="1"/>
          </p:cNvSpPr>
          <p:nvPr>
            <p:ph sz="half" idx="1"/>
          </p:nvPr>
        </p:nvSpPr>
        <p:spPr>
          <a:xfrm>
            <a:off x="1431249" y="1781370"/>
            <a:ext cx="10058400" cy="4419600"/>
          </a:xfrm>
        </p:spPr>
        <p:txBody>
          <a:bodyPr numCol="1"/>
          <a:lstStyle/>
          <a:p>
            <a:pPr marL="457200" indent="-457200">
              <a:buFont typeface="+mj-lt"/>
              <a:buAutoNum type="alphaLcParenR" startAt="4"/>
            </a:pPr>
            <a:r>
              <a:rPr lang="en-US" dirty="0">
                <a:latin typeface="Garamond" panose="02020404030301010803" pitchFamily="18" charset="0"/>
              </a:rPr>
              <a:t>“</a:t>
            </a:r>
            <a:r>
              <a:rPr lang="en-US" b="1" dirty="0">
                <a:latin typeface="Garamond" panose="02020404030301010803" pitchFamily="18" charset="0"/>
              </a:rPr>
              <a:t>Consult collegially</a:t>
            </a:r>
            <a:r>
              <a:rPr lang="en-US" dirty="0">
                <a:latin typeface="Garamond" panose="02020404030301010803" pitchFamily="18" charset="0"/>
              </a:rPr>
              <a:t>” means that the district governing board shall develop policies on academic and professional matters through either or both of the following methods, according to its own discretion:</a:t>
            </a:r>
          </a:p>
          <a:p>
            <a:pPr marL="0" indent="0">
              <a:buNone/>
            </a:pPr>
            <a:endParaRPr lang="en-US" dirty="0">
              <a:latin typeface="Garamond" panose="02020404030301010803" pitchFamily="18" charset="0"/>
            </a:endParaRPr>
          </a:p>
          <a:p>
            <a:pPr marL="914400" lvl="1" indent="-457200">
              <a:buFont typeface="+mj-lt"/>
              <a:buAutoNum type="arabicParenR"/>
            </a:pPr>
            <a:r>
              <a:rPr lang="en-US" sz="2400" b="1" dirty="0">
                <a:latin typeface="Garamond" panose="02020404030301010803" pitchFamily="18" charset="0"/>
              </a:rPr>
              <a:t>relying primarily </a:t>
            </a:r>
            <a:r>
              <a:rPr lang="en-US" sz="2400" dirty="0">
                <a:latin typeface="Garamond" panose="02020404030301010803" pitchFamily="18" charset="0"/>
              </a:rPr>
              <a:t>upon the advice and judgment of the academic senate; or</a:t>
            </a:r>
          </a:p>
          <a:p>
            <a:pPr marL="914400" lvl="1" indent="-457200">
              <a:buFont typeface="+mj-lt"/>
              <a:buAutoNum type="arabicParenR"/>
            </a:pPr>
            <a:r>
              <a:rPr lang="en-US" sz="2400" dirty="0">
                <a:latin typeface="Garamond" panose="02020404030301010803" pitchFamily="18" charset="0"/>
              </a:rPr>
              <a:t>agreeing that the district governing board, or such representatives as it may designate, and the representatives of the academic senate shall have the obligation to reach </a:t>
            </a:r>
            <a:r>
              <a:rPr lang="en-US" sz="2400" b="1" dirty="0">
                <a:latin typeface="Garamond" panose="02020404030301010803" pitchFamily="18" charset="0"/>
              </a:rPr>
              <a:t>mutual agreement </a:t>
            </a:r>
            <a:r>
              <a:rPr lang="en-US" sz="2400" dirty="0">
                <a:latin typeface="Garamond" panose="02020404030301010803" pitchFamily="18" charset="0"/>
              </a:rPr>
              <a:t>by written resolution, regulation, or policy of the governing board effectuating such recommendations.</a:t>
            </a:r>
          </a:p>
        </p:txBody>
      </p:sp>
      <p:sp>
        <p:nvSpPr>
          <p:cNvPr id="4" name="Slide Number Placeholder 3">
            <a:extLst>
              <a:ext uri="{FF2B5EF4-FFF2-40B4-BE49-F238E27FC236}">
                <a16:creationId xmlns:a16="http://schemas.microsoft.com/office/drawing/2014/main" id="{755A9434-6763-A349-A614-8E1D09029597}"/>
              </a:ext>
            </a:extLst>
          </p:cNvPr>
          <p:cNvSpPr>
            <a:spLocks noGrp="1"/>
          </p:cNvSpPr>
          <p:nvPr>
            <p:ph type="sldNum" sz="quarter" idx="10"/>
          </p:nvPr>
        </p:nvSpPr>
        <p:spPr/>
        <p:txBody>
          <a:bodyPr/>
          <a:lstStyle/>
          <a:p>
            <a:pPr>
              <a:defRPr/>
            </a:pPr>
            <a:fld id="{CA86D19C-58E4-0C4B-866F-351E2232D695}" type="slidenum">
              <a:rPr lang="en-US" smtClean="0"/>
              <a:pPr>
                <a:defRPr/>
              </a:pPr>
              <a:t>9</a:t>
            </a:fld>
            <a:endParaRPr lang="en-US" dirty="0"/>
          </a:p>
        </p:txBody>
      </p:sp>
      <p:sp>
        <p:nvSpPr>
          <p:cNvPr id="5" name="Content Placeholder 3">
            <a:extLst>
              <a:ext uri="{FF2B5EF4-FFF2-40B4-BE49-F238E27FC236}">
                <a16:creationId xmlns:a16="http://schemas.microsoft.com/office/drawing/2014/main" id="{0DEC488D-27C9-B54E-B550-E597493E4E6F}"/>
              </a:ext>
            </a:extLst>
          </p:cNvPr>
          <p:cNvSpPr txBox="1">
            <a:spLocks/>
          </p:cNvSpPr>
          <p:nvPr/>
        </p:nvSpPr>
        <p:spPr>
          <a:xfrm>
            <a:off x="1295401" y="1111348"/>
            <a:ext cx="10330096" cy="1041009"/>
          </a:xfrm>
          <a:prstGeom prst="rect">
            <a:avLst/>
          </a:prstGeom>
        </p:spPr>
        <p:txBody>
          <a:bodyPr vert="horz" lIns="91440" tIns="45720" rIns="91440" bIns="45720" rtlCol="0" anchor="t">
            <a:normAutofit/>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800" b="1" dirty="0">
                <a:solidFill>
                  <a:schemeClr val="tx1">
                    <a:lumMod val="75000"/>
                  </a:schemeClr>
                </a:solidFill>
                <a:latin typeface="Garamond" panose="02020404030301010803" pitchFamily="18" charset="0"/>
              </a:rPr>
              <a:t>Title 5 §53200 – Definitions “The 10+1”</a:t>
            </a:r>
          </a:p>
        </p:txBody>
      </p:sp>
    </p:spTree>
    <p:extLst>
      <p:ext uri="{BB962C8B-B14F-4D97-AF65-F5344CB8AC3E}">
        <p14:creationId xmlns:p14="http://schemas.microsoft.com/office/powerpoint/2010/main" val="1337638452"/>
      </p:ext>
    </p:extLst>
  </p:cSld>
  <p:clrMapOvr>
    <a:masterClrMapping/>
  </p:clrMapOvr>
</p:sld>
</file>

<file path=ppt/theme/theme1.xml><?xml version="1.0" encoding="utf-8"?>
<a:theme xmlns:a="http://schemas.openxmlformats.org/drawingml/2006/main" name="ASCCC Curriculum Inst. 2020 Theme">
  <a:themeElements>
    <a:clrScheme name="asccc ptfi 2021 colors 1">
      <a:dk1>
        <a:srgbClr val="1B8DB2"/>
      </a:dk1>
      <a:lt1>
        <a:srgbClr val="FFFFFF"/>
      </a:lt1>
      <a:dk2>
        <a:srgbClr val="000000"/>
      </a:dk2>
      <a:lt2>
        <a:srgbClr val="FFD33C"/>
      </a:lt2>
      <a:accent1>
        <a:srgbClr val="CA3279"/>
      </a:accent1>
      <a:accent2>
        <a:srgbClr val="A9D92C"/>
      </a:accent2>
      <a:accent3>
        <a:srgbClr val="E75F42"/>
      </a:accent3>
      <a:accent4>
        <a:srgbClr val="F298C7"/>
      </a:accent4>
      <a:accent5>
        <a:srgbClr val="A1648F"/>
      </a:accent5>
      <a:accent6>
        <a:srgbClr val="6E87AE"/>
      </a:accent6>
      <a:hlink>
        <a:srgbClr val="155F90"/>
      </a:hlink>
      <a:folHlink>
        <a:srgbClr val="2EA1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PTFI ppt template 1" id="{89FF85C7-A9F6-5847-A2EE-B1D5CC34A60A}" vid="{7D0507B4-3826-6749-BCE4-839A8EB6149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Curriculum Inst</Template>
  <TotalTime>1881</TotalTime>
  <Words>1837</Words>
  <Application>Microsoft Macintosh PowerPoint</Application>
  <PresentationFormat>Widescreen</PresentationFormat>
  <Paragraphs>202</Paragraphs>
  <Slides>20</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Garamond</vt:lpstr>
      <vt:lpstr>Palatino</vt:lpstr>
      <vt:lpstr>Wingdings</vt:lpstr>
      <vt:lpstr>ASCCC Curriculum Inst. 2020 Theme</vt:lpstr>
      <vt:lpstr>Academic Senate, Shared Governance, and Voting Rights for Part-Time Faculty  Thursday, February 18, 4:30-5:30 PM</vt:lpstr>
      <vt:lpstr>Academic Senate, Shared Governance, and  Voting Rights for Part-Time Faculty  Thursday, February 18, 4:30-5:30 PM  Driving Change: Building Unity, Culture and Equity-Mindedness</vt:lpstr>
      <vt:lpstr>Academic Senate, Shared Governance, and  Voting Rights for Part-Time Faculty   Driving Change: Building Unity, Culture and Equity-Mindedness  Thursday, February 18, 4:30-5:30</vt:lpstr>
      <vt:lpstr>Preserving Voting Rights,  the “Preservative of All Rights,” for Adjunct Faculty   Driving Change: Building Unity, Culture and Equity-Mindedness</vt:lpstr>
      <vt:lpstr>What is Shared Governance?</vt:lpstr>
      <vt:lpstr>Definition of “faculty”</vt:lpstr>
      <vt:lpstr>Title 5 §53200 – Definitions</vt:lpstr>
      <vt:lpstr>Collegial Consultation</vt:lpstr>
      <vt:lpstr>Collegial Consultation</vt:lpstr>
      <vt:lpstr>Academic Senate Title 5 §53202</vt:lpstr>
      <vt:lpstr>Academic Senate Title 5 §53202</vt:lpstr>
      <vt:lpstr>Collegial Consultation</vt:lpstr>
      <vt:lpstr>Effective Participation – Staff </vt:lpstr>
      <vt:lpstr>Effective Participation – Students </vt:lpstr>
      <vt:lpstr>Effective Participation – Students (in Guided Pathways – the “9+1”)</vt:lpstr>
      <vt:lpstr>Part-time Faculty Roles in  Participatory Governance and Voting</vt:lpstr>
      <vt:lpstr>Examples of Part-time Faculty Roles on Academic Senate and Governance Committees</vt:lpstr>
      <vt:lpstr>ASCCC – Represents ALL Faculty in Academic and Professional Matters</vt:lpstr>
      <vt:lpstr>Discussion</vt:lpstr>
      <vt:lpstr>Academic Senate, Shared Governance, and Voting Rights for Part-Time Faculty  Thursday, February 18, 4:30-5:30 PM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Senate, Shared Governance, and Voting Rights for Part-Time Faculty  </dc:title>
  <dc:creator>Virginia May</dc:creator>
  <cp:lastModifiedBy>Microsoft Office User</cp:lastModifiedBy>
  <cp:revision>63</cp:revision>
  <cp:lastPrinted>2020-11-24T19:27:34Z</cp:lastPrinted>
  <dcterms:created xsi:type="dcterms:W3CDTF">2021-01-20T18:33:29Z</dcterms:created>
  <dcterms:modified xsi:type="dcterms:W3CDTF">2021-02-11T07:45:57Z</dcterms:modified>
</cp:coreProperties>
</file>