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315" r:id="rId3"/>
    <p:sldId id="301" r:id="rId4"/>
    <p:sldId id="312" r:id="rId5"/>
    <p:sldId id="299" r:id="rId6"/>
    <p:sldId id="300" r:id="rId7"/>
    <p:sldId id="310" r:id="rId8"/>
    <p:sldId id="303" r:id="rId9"/>
    <p:sldId id="311" r:id="rId10"/>
    <p:sldId id="304" r:id="rId11"/>
    <p:sldId id="316" r:id="rId12"/>
    <p:sldId id="30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autoAdjust="0"/>
    <p:restoredTop sz="94660"/>
  </p:normalViewPr>
  <p:slideViewPr>
    <p:cSldViewPr snapToGrid="0">
      <p:cViewPr varScale="1">
        <p:scale>
          <a:sx n="127" d="100"/>
          <a:sy n="127" d="100"/>
        </p:scale>
        <p:origin x="55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AF1395-2666-4712-A3A3-C971ECEAF8A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649A5A8-0CF5-4796-B1EA-41E66D4E98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3138146-2C4F-4B83-89EC-748B978F01A6}" type="datetimeFigureOut">
              <a:rPr lang="en-US" smtClean="0"/>
              <a:t>2/12/19</a:t>
            </a:fld>
            <a:endParaRPr lang="en-US"/>
          </a:p>
        </p:txBody>
      </p:sp>
      <p:sp>
        <p:nvSpPr>
          <p:cNvPr id="4" name="Footer Placeholder 3">
            <a:extLst>
              <a:ext uri="{FF2B5EF4-FFF2-40B4-BE49-F238E27FC236}">
                <a16:creationId xmlns:a16="http://schemas.microsoft.com/office/drawing/2014/main" id="{31F7BC4F-1457-4727-A2CF-7B72BDC3C58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2018 Part-Time Faculty Leadership Institute</a:t>
            </a:r>
          </a:p>
        </p:txBody>
      </p:sp>
      <p:sp>
        <p:nvSpPr>
          <p:cNvPr id="5" name="Slide Number Placeholder 4">
            <a:extLst>
              <a:ext uri="{FF2B5EF4-FFF2-40B4-BE49-F238E27FC236}">
                <a16:creationId xmlns:a16="http://schemas.microsoft.com/office/drawing/2014/main" id="{C57074C4-DDEC-4F42-AD6B-A82C13A73AC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5A569DF-0D88-4482-8E69-5423EE336E2B}" type="slidenum">
              <a:rPr lang="en-US" smtClean="0"/>
              <a:t>‹#›</a:t>
            </a:fld>
            <a:endParaRPr lang="en-US"/>
          </a:p>
        </p:txBody>
      </p:sp>
    </p:spTree>
    <p:extLst>
      <p:ext uri="{BB962C8B-B14F-4D97-AF65-F5344CB8AC3E}">
        <p14:creationId xmlns:p14="http://schemas.microsoft.com/office/powerpoint/2010/main" val="272278517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BE60CE-33BF-4A2B-ADBC-172E1BEED150}" type="datetimeFigureOut">
              <a:rPr lang="en-US" smtClean="0"/>
              <a:t>2/12/19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2018 Part-Time Faculty Leadership Institute</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13A52A-6508-4537-BD86-C339275A9DB7}" type="slidenum">
              <a:rPr lang="en-US" smtClean="0"/>
              <a:t>‹#›</a:t>
            </a:fld>
            <a:endParaRPr lang="en-US"/>
          </a:p>
        </p:txBody>
      </p:sp>
    </p:spTree>
    <p:extLst>
      <p:ext uri="{BB962C8B-B14F-4D97-AF65-F5344CB8AC3E}">
        <p14:creationId xmlns:p14="http://schemas.microsoft.com/office/powerpoint/2010/main" val="1959098825"/>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77184D-426E-564F-8B8B-81A5005F4B28}" type="datetime2">
              <a:rPr lang="en-US" smtClean="0"/>
              <a:t>Tuesday, February 12, 2019</a:t>
            </a:fld>
            <a:endParaRPr lang="en-US"/>
          </a:p>
        </p:txBody>
      </p:sp>
      <p:sp>
        <p:nvSpPr>
          <p:cNvPr id="5" name="Footer Placeholder 4"/>
          <p:cNvSpPr>
            <a:spLocks noGrp="1"/>
          </p:cNvSpPr>
          <p:nvPr>
            <p:ph type="ftr" sz="quarter" idx="11"/>
          </p:nvPr>
        </p:nvSpPr>
        <p:spPr/>
        <p:txBody>
          <a:bodyPr/>
          <a:lstStyle/>
          <a:p>
            <a:pPr algn="r"/>
            <a:r>
              <a:rPr lang="en-US"/>
              <a:t>2018 Part-Time Faculty Leadership Institute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3514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0C5866-0355-664F-8B6E-1667A86DC622}" type="datetime2">
              <a:rPr lang="en-US" smtClean="0"/>
              <a:t>Tuesday, February 12, 2019</a:t>
            </a:fld>
            <a:endParaRPr lang="en-US"/>
          </a:p>
        </p:txBody>
      </p:sp>
      <p:sp>
        <p:nvSpPr>
          <p:cNvPr id="5" name="Footer Placeholder 4"/>
          <p:cNvSpPr>
            <a:spLocks noGrp="1"/>
          </p:cNvSpPr>
          <p:nvPr>
            <p:ph type="ftr" sz="quarter" idx="11"/>
          </p:nvPr>
        </p:nvSpPr>
        <p:spPr/>
        <p:txBody>
          <a:bodyPr/>
          <a:lstStyle/>
          <a:p>
            <a:pPr algn="r"/>
            <a:r>
              <a:rPr lang="en-US"/>
              <a:t>2018 Part-Time Faculty Leadership Institute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71918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10D25E-1A44-B74E-BDF7-E9255DBC16CB}" type="datetime2">
              <a:rPr lang="en-US" smtClean="0"/>
              <a:t>Tuesday, February 12, 2019</a:t>
            </a:fld>
            <a:endParaRPr lang="en-US"/>
          </a:p>
        </p:txBody>
      </p:sp>
      <p:sp>
        <p:nvSpPr>
          <p:cNvPr id="5" name="Footer Placeholder 4"/>
          <p:cNvSpPr>
            <a:spLocks noGrp="1"/>
          </p:cNvSpPr>
          <p:nvPr>
            <p:ph type="ftr" sz="quarter" idx="11"/>
          </p:nvPr>
        </p:nvSpPr>
        <p:spPr/>
        <p:txBody>
          <a:bodyPr/>
          <a:lstStyle/>
          <a:p>
            <a:pPr algn="r"/>
            <a:r>
              <a:rPr lang="en-US"/>
              <a:t>2018 Part-Time Faculty Leadership Institute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734706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415600" y="593367"/>
            <a:ext cx="11360800" cy="7636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415600" y="1536633"/>
            <a:ext cx="11360800" cy="45552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11296611" y="6217623"/>
            <a:ext cx="731600" cy="524800"/>
          </a:xfrm>
          <a:prstGeom prst="rect">
            <a:avLst/>
          </a:prstGeom>
        </p:spPr>
        <p:txBody>
          <a:bodyPr wrap="square" lIns="91425" tIns="91425" rIns="91425" bIns="91425" anchor="ctr" anchorCtr="0">
            <a:noAutofit/>
          </a:bodyPr>
          <a:lstStyle/>
          <a:p>
            <a:fld id="{00000000-1234-1234-1234-123412341234}" type="slidenum">
              <a:rPr lang="en" smtClean="0"/>
              <a:pPr/>
              <a:t>‹#›</a:t>
            </a:fld>
            <a:endParaRPr lang="en"/>
          </a:p>
        </p:txBody>
      </p:sp>
      <p:sp>
        <p:nvSpPr>
          <p:cNvPr id="23" name="Shape 23"/>
          <p:cNvSpPr/>
          <p:nvPr/>
        </p:nvSpPr>
        <p:spPr>
          <a:xfrm>
            <a:off x="-19333" y="-68400"/>
            <a:ext cx="12192000" cy="602800"/>
          </a:xfrm>
          <a:prstGeom prst="rect">
            <a:avLst/>
          </a:prstGeom>
          <a:solidFill>
            <a:srgbClr val="85200C"/>
          </a:solidFill>
          <a:ln w="9525" cap="flat" cmpd="sng">
            <a:solidFill>
              <a:schemeClr val="dk2"/>
            </a:solidFill>
            <a:prstDash val="solid"/>
            <a:round/>
            <a:headEnd type="none" w="med" len="med"/>
            <a:tailEnd type="none" w="med" len="med"/>
          </a:ln>
        </p:spPr>
        <p:txBody>
          <a:bodyPr wrap="square" lIns="121900" tIns="121900" rIns="121900" bIns="121900" anchor="ctr" anchorCtr="0">
            <a:noAutofit/>
          </a:bodyPr>
          <a:lstStyle/>
          <a:p>
            <a:pPr lvl="0">
              <a:spcBef>
                <a:spcPts val="0"/>
              </a:spcBef>
              <a:buNone/>
            </a:pPr>
            <a:endParaRPr sz="2400"/>
          </a:p>
        </p:txBody>
      </p:sp>
    </p:spTree>
    <p:extLst>
      <p:ext uri="{BB962C8B-B14F-4D97-AF65-F5344CB8AC3E}">
        <p14:creationId xmlns:p14="http://schemas.microsoft.com/office/powerpoint/2010/main" val="1503447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10FEA08-EF10-0641-9F93-180F768C0E86}" type="datetime2">
              <a:rPr lang="en-US" smtClean="0"/>
              <a:t>Tuesday, February 12, 2019</a:t>
            </a:fld>
            <a:endParaRPr lang="en-US"/>
          </a:p>
        </p:txBody>
      </p:sp>
      <p:sp>
        <p:nvSpPr>
          <p:cNvPr id="5" name="Footer Placeholder 4"/>
          <p:cNvSpPr>
            <a:spLocks noGrp="1"/>
          </p:cNvSpPr>
          <p:nvPr>
            <p:ph type="ftr" sz="quarter" idx="11"/>
          </p:nvPr>
        </p:nvSpPr>
        <p:spPr/>
        <p:txBody>
          <a:bodyPr/>
          <a:lstStyle/>
          <a:p>
            <a:pPr algn="r"/>
            <a:r>
              <a:rPr lang="en-US"/>
              <a:t>2018 Part-Time Faculty Leadership Institute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019668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1FEAAE-DBD6-6843-938E-6EFED1320B8D}" type="datetime2">
              <a:rPr lang="en-US" smtClean="0"/>
              <a:t>Tuesday, February 12, 2019</a:t>
            </a:fld>
            <a:endParaRPr lang="en-US"/>
          </a:p>
        </p:txBody>
      </p:sp>
      <p:sp>
        <p:nvSpPr>
          <p:cNvPr id="5" name="Footer Placeholder 4"/>
          <p:cNvSpPr>
            <a:spLocks noGrp="1"/>
          </p:cNvSpPr>
          <p:nvPr>
            <p:ph type="ftr" sz="quarter" idx="11"/>
          </p:nvPr>
        </p:nvSpPr>
        <p:spPr/>
        <p:txBody>
          <a:bodyPr/>
          <a:lstStyle/>
          <a:p>
            <a:pPr algn="r"/>
            <a:r>
              <a:rPr lang="en-US"/>
              <a:t>2018 Part-Time Faculty Leadership Institute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479267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0AC893-07F7-C244-A076-AA8E54C1150D}" type="datetime2">
              <a:rPr lang="en-US" smtClean="0"/>
              <a:t>Tuesday, February 12, 2019</a:t>
            </a:fld>
            <a:endParaRPr lang="en-US"/>
          </a:p>
        </p:txBody>
      </p:sp>
      <p:sp>
        <p:nvSpPr>
          <p:cNvPr id="6" name="Footer Placeholder 5"/>
          <p:cNvSpPr>
            <a:spLocks noGrp="1"/>
          </p:cNvSpPr>
          <p:nvPr>
            <p:ph type="ftr" sz="quarter" idx="11"/>
          </p:nvPr>
        </p:nvSpPr>
        <p:spPr/>
        <p:txBody>
          <a:bodyPr/>
          <a:lstStyle/>
          <a:p>
            <a:pPr algn="r"/>
            <a:r>
              <a:rPr lang="en-US"/>
              <a:t>2018 Part-Time Faculty Leadership Institute</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1863589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80324F-5904-4D46-8870-B0F3543E4B93}" type="datetime2">
              <a:rPr lang="en-US" smtClean="0"/>
              <a:t>Tuesday, February 12, 2019</a:t>
            </a:fld>
            <a:endParaRPr lang="en-US"/>
          </a:p>
        </p:txBody>
      </p:sp>
      <p:sp>
        <p:nvSpPr>
          <p:cNvPr id="8" name="Footer Placeholder 7"/>
          <p:cNvSpPr>
            <a:spLocks noGrp="1"/>
          </p:cNvSpPr>
          <p:nvPr>
            <p:ph type="ftr" sz="quarter" idx="11"/>
          </p:nvPr>
        </p:nvSpPr>
        <p:spPr/>
        <p:txBody>
          <a:bodyPr/>
          <a:lstStyle/>
          <a:p>
            <a:pPr algn="r"/>
            <a:r>
              <a:rPr lang="en-US"/>
              <a:t>2018 Part-Time Faculty Leadership Institute</a:t>
            </a: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6615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9477B78-FD89-B24A-B193-F243AED9F2BA}" type="datetime2">
              <a:rPr lang="en-US" smtClean="0"/>
              <a:t>Tuesday, February 12, 2019</a:t>
            </a:fld>
            <a:endParaRPr lang="en-US"/>
          </a:p>
        </p:txBody>
      </p:sp>
      <p:sp>
        <p:nvSpPr>
          <p:cNvPr id="4" name="Footer Placeholder 3"/>
          <p:cNvSpPr>
            <a:spLocks noGrp="1"/>
          </p:cNvSpPr>
          <p:nvPr>
            <p:ph type="ftr" sz="quarter" idx="11"/>
          </p:nvPr>
        </p:nvSpPr>
        <p:spPr/>
        <p:txBody>
          <a:bodyPr/>
          <a:lstStyle/>
          <a:p>
            <a:pPr algn="r"/>
            <a:r>
              <a:rPr lang="en-US"/>
              <a:t>2018 Part-Time Faculty Leadership Institute</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802409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438235-ECDE-D04A-AC26-CC8E0034B413}" type="datetime2">
              <a:rPr lang="en-US" smtClean="0"/>
              <a:t>Tuesday, February 12, 2019</a:t>
            </a:fld>
            <a:endParaRPr lang="en-US"/>
          </a:p>
        </p:txBody>
      </p:sp>
      <p:sp>
        <p:nvSpPr>
          <p:cNvPr id="3" name="Footer Placeholder 2"/>
          <p:cNvSpPr>
            <a:spLocks noGrp="1"/>
          </p:cNvSpPr>
          <p:nvPr>
            <p:ph type="ftr" sz="quarter" idx="11"/>
          </p:nvPr>
        </p:nvSpPr>
        <p:spPr/>
        <p:txBody>
          <a:bodyPr/>
          <a:lstStyle/>
          <a:p>
            <a:pPr algn="r"/>
            <a:r>
              <a:rPr lang="en-US"/>
              <a:t>2018 Part-Time Faculty Leadership Institute</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917494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3FEE14-C49F-E144-9FC8-F7DF10004F35}" type="datetime2">
              <a:rPr lang="en-US" smtClean="0"/>
              <a:t>Tuesday, February 12, 2019</a:t>
            </a:fld>
            <a:endParaRPr lang="en-US"/>
          </a:p>
        </p:txBody>
      </p:sp>
      <p:sp>
        <p:nvSpPr>
          <p:cNvPr id="6" name="Footer Placeholder 5"/>
          <p:cNvSpPr>
            <a:spLocks noGrp="1"/>
          </p:cNvSpPr>
          <p:nvPr>
            <p:ph type="ftr" sz="quarter" idx="11"/>
          </p:nvPr>
        </p:nvSpPr>
        <p:spPr/>
        <p:txBody>
          <a:bodyPr/>
          <a:lstStyle/>
          <a:p>
            <a:pPr algn="r"/>
            <a:r>
              <a:rPr lang="en-US"/>
              <a:t>2018 Part-Time Faculty Leadership Institute</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9912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0FA732-F074-8E43-976E-E7CA3ABBD691}" type="datetime2">
              <a:rPr lang="en-US" smtClean="0"/>
              <a:t>Tuesday, February 12, 2019</a:t>
            </a:fld>
            <a:endParaRPr lang="en-US"/>
          </a:p>
        </p:txBody>
      </p:sp>
      <p:sp>
        <p:nvSpPr>
          <p:cNvPr id="6" name="Footer Placeholder 5"/>
          <p:cNvSpPr>
            <a:spLocks noGrp="1"/>
          </p:cNvSpPr>
          <p:nvPr>
            <p:ph type="ftr" sz="quarter" idx="11"/>
          </p:nvPr>
        </p:nvSpPr>
        <p:spPr/>
        <p:txBody>
          <a:bodyPr/>
          <a:lstStyle/>
          <a:p>
            <a:pPr algn="r"/>
            <a:r>
              <a:rPr lang="en-US"/>
              <a:t>2018 Part-Time Faculty Leadership Institute</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589723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9690276A-569E-494E-9B68-D9EF5C2631C1}" type="datetime2">
              <a:rPr lang="en-US" smtClean="0"/>
              <a:t>Tuesday, February 12, 2019</a:t>
            </a:fld>
            <a:endParaRPr lang="en-US" dirty="0"/>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pPr algn="r"/>
            <a:r>
              <a:rPr lang="en-US"/>
              <a:t>2018 Part-Time Faculty Leadership Institute</a:t>
            </a:r>
            <a:endParaRPr lang="en-US" dirty="0"/>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40481571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rutan_craig@sccollege.edu" TargetMode="External"/><Relationship Id="rId2" Type="http://schemas.openxmlformats.org/officeDocument/2006/relationships/hyperlink" Target="mailto:barbierj@smccd.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43613-EF23-405C-83A0-D285B3E1F07A}"/>
              </a:ext>
            </a:extLst>
          </p:cNvPr>
          <p:cNvSpPr>
            <a:spLocks noGrp="1"/>
          </p:cNvSpPr>
          <p:nvPr>
            <p:ph type="ctrTitle"/>
          </p:nvPr>
        </p:nvSpPr>
        <p:spPr/>
        <p:txBody>
          <a:bodyPr/>
          <a:lstStyle/>
          <a:p>
            <a:r>
              <a:rPr lang="en-US" sz="4800" dirty="0"/>
              <a:t>The value of an academic title</a:t>
            </a:r>
          </a:p>
        </p:txBody>
      </p:sp>
      <p:sp>
        <p:nvSpPr>
          <p:cNvPr id="3" name="Subtitle 2">
            <a:extLst>
              <a:ext uri="{FF2B5EF4-FFF2-40B4-BE49-F238E27FC236}">
                <a16:creationId xmlns:a16="http://schemas.microsoft.com/office/drawing/2014/main" id="{C59CAA2D-E983-4FBC-9C89-5A34D50981CD}"/>
              </a:ext>
            </a:extLst>
          </p:cNvPr>
          <p:cNvSpPr>
            <a:spLocks noGrp="1"/>
          </p:cNvSpPr>
          <p:nvPr>
            <p:ph type="subTitle" idx="1"/>
          </p:nvPr>
        </p:nvSpPr>
        <p:spPr>
          <a:xfrm>
            <a:off x="3516923" y="3579271"/>
            <a:ext cx="8534400" cy="2700728"/>
          </a:xfrm>
        </p:spPr>
        <p:txBody>
          <a:bodyPr>
            <a:normAutofit/>
          </a:bodyPr>
          <a:lstStyle/>
          <a:p>
            <a:pPr algn="r"/>
            <a:r>
              <a:rPr lang="en-US" sz="2000" dirty="0"/>
              <a:t>Janelle </a:t>
            </a:r>
            <a:r>
              <a:rPr lang="en-US" sz="2000" dirty="0" err="1"/>
              <a:t>Barbier</a:t>
            </a:r>
            <a:r>
              <a:rPr lang="en-US" sz="2000" dirty="0"/>
              <a:t>, Skyline College</a:t>
            </a:r>
          </a:p>
          <a:p>
            <a:pPr algn="r"/>
            <a:r>
              <a:rPr lang="en-US" sz="2000" dirty="0"/>
              <a:t>Craig Rutan, ASCCC Secretary</a:t>
            </a:r>
          </a:p>
          <a:p>
            <a:pPr algn="r"/>
            <a:endParaRPr lang="en-US" sz="2000" dirty="0"/>
          </a:p>
          <a:p>
            <a:pPr algn="r"/>
            <a:endParaRPr lang="en-US" sz="2000" dirty="0"/>
          </a:p>
          <a:p>
            <a:pPr algn="r"/>
            <a:r>
              <a:rPr lang="en-US" sz="2000" dirty="0">
                <a:solidFill>
                  <a:srgbClr val="0070C0"/>
                </a:solidFill>
              </a:rPr>
              <a:t>2019 ASCCC Part-Time Faculty Institute</a:t>
            </a:r>
          </a:p>
        </p:txBody>
      </p:sp>
      <p:pic>
        <p:nvPicPr>
          <p:cNvPr id="6" name="Picture 5">
            <a:extLst>
              <a:ext uri="{FF2B5EF4-FFF2-40B4-BE49-F238E27FC236}">
                <a16:creationId xmlns:a16="http://schemas.microsoft.com/office/drawing/2014/main" id="{1EC7EC04-EBA4-8C47-A8AE-1B7106B82A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1188" y="487661"/>
            <a:ext cx="5760636" cy="1332339"/>
          </a:xfrm>
          <a:prstGeom prst="rect">
            <a:avLst/>
          </a:prstGeom>
        </p:spPr>
      </p:pic>
    </p:spTree>
    <p:extLst>
      <p:ext uri="{BB962C8B-B14F-4D97-AF65-F5344CB8AC3E}">
        <p14:creationId xmlns:p14="http://schemas.microsoft.com/office/powerpoint/2010/main" val="1653194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BEC8F-282E-4405-86D7-41F4BECEE041}"/>
              </a:ext>
            </a:extLst>
          </p:cNvPr>
          <p:cNvSpPr>
            <a:spLocks noGrp="1"/>
          </p:cNvSpPr>
          <p:nvPr>
            <p:ph type="title"/>
          </p:nvPr>
        </p:nvSpPr>
        <p:spPr/>
        <p:txBody>
          <a:bodyPr>
            <a:normAutofit/>
          </a:bodyPr>
          <a:lstStyle/>
          <a:p>
            <a:r>
              <a:rPr lang="en-US" sz="4400" b="1" dirty="0">
                <a:solidFill>
                  <a:srgbClr val="0070C0"/>
                </a:solidFill>
              </a:rPr>
              <a:t>Business Cards</a:t>
            </a:r>
          </a:p>
        </p:txBody>
      </p:sp>
      <p:sp>
        <p:nvSpPr>
          <p:cNvPr id="3" name="Content Placeholder 2">
            <a:extLst>
              <a:ext uri="{FF2B5EF4-FFF2-40B4-BE49-F238E27FC236}">
                <a16:creationId xmlns:a16="http://schemas.microsoft.com/office/drawing/2014/main" id="{D911F0CE-E80F-4061-AA54-4F57AE4FC081}"/>
              </a:ext>
            </a:extLst>
          </p:cNvPr>
          <p:cNvSpPr>
            <a:spLocks noGrp="1"/>
          </p:cNvSpPr>
          <p:nvPr>
            <p:ph idx="1"/>
          </p:nvPr>
        </p:nvSpPr>
        <p:spPr>
          <a:xfrm>
            <a:off x="609600" y="1429062"/>
            <a:ext cx="10972800" cy="4876800"/>
          </a:xfrm>
        </p:spPr>
        <p:txBody>
          <a:bodyPr>
            <a:normAutofit/>
          </a:bodyPr>
          <a:lstStyle/>
          <a:p>
            <a:r>
              <a:rPr lang="en-US" dirty="0"/>
              <a:t>Does your college provide you with business cards?</a:t>
            </a:r>
          </a:p>
          <a:p>
            <a:r>
              <a:rPr lang="en-US" dirty="0"/>
              <a:t>Every college provides business cards to full-time faculty that include their titles, email address, phone number, and office location. </a:t>
            </a:r>
          </a:p>
          <a:p>
            <a:r>
              <a:rPr lang="en-US" dirty="0"/>
              <a:t>If colleges are providing business cards to full-time faculty, shouldn’t they do the same for their part-time faculty?</a:t>
            </a:r>
          </a:p>
          <a:p>
            <a:r>
              <a:rPr lang="en-US" dirty="0"/>
              <a:t>Colleges might argue that this is cost prohibitive and that part-time faculty aren’t permanent employees, but new full-time faculty are not guaranteed to make it to their second year and many administrators only stay for a few months before moving on.</a:t>
            </a:r>
          </a:p>
        </p:txBody>
      </p:sp>
    </p:spTree>
    <p:extLst>
      <p:ext uri="{BB962C8B-B14F-4D97-AF65-F5344CB8AC3E}">
        <p14:creationId xmlns:p14="http://schemas.microsoft.com/office/powerpoint/2010/main" val="4120845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E6158-A60D-074F-BC44-AE4B02A416FB}"/>
              </a:ext>
            </a:extLst>
          </p:cNvPr>
          <p:cNvSpPr>
            <a:spLocks noGrp="1"/>
          </p:cNvSpPr>
          <p:nvPr>
            <p:ph type="title"/>
          </p:nvPr>
        </p:nvSpPr>
        <p:spPr/>
        <p:txBody>
          <a:bodyPr/>
          <a:lstStyle/>
          <a:p>
            <a:r>
              <a:rPr lang="en-US" b="1" dirty="0">
                <a:solidFill>
                  <a:srgbClr val="0070C0"/>
                </a:solidFill>
              </a:rPr>
              <a:t>Summary</a:t>
            </a:r>
            <a:endParaRPr lang="en-US" dirty="0"/>
          </a:p>
        </p:txBody>
      </p:sp>
      <p:sp>
        <p:nvSpPr>
          <p:cNvPr id="3" name="Content Placeholder 2">
            <a:extLst>
              <a:ext uri="{FF2B5EF4-FFF2-40B4-BE49-F238E27FC236}">
                <a16:creationId xmlns:a16="http://schemas.microsoft.com/office/drawing/2014/main" id="{7A16DC64-A845-8143-8031-EED2BFAE6C4A}"/>
              </a:ext>
            </a:extLst>
          </p:cNvPr>
          <p:cNvSpPr>
            <a:spLocks noGrp="1"/>
          </p:cNvSpPr>
          <p:nvPr>
            <p:ph idx="1"/>
          </p:nvPr>
        </p:nvSpPr>
        <p:spPr/>
        <p:txBody>
          <a:bodyPr/>
          <a:lstStyle/>
          <a:p>
            <a:r>
              <a:rPr lang="en-US" dirty="0"/>
              <a:t>Academic titles have been used in academia to indicate status and importance for many years.</a:t>
            </a:r>
          </a:p>
          <a:p>
            <a:r>
              <a:rPr lang="en-US" dirty="0"/>
              <a:t>Part-Time faculty are just as vital to our system as their full-time colleagues and they deserve titles that reflect their importance.</a:t>
            </a:r>
          </a:p>
          <a:p>
            <a:r>
              <a:rPr lang="en-US" dirty="0"/>
              <a:t>Local bargaining units will likely have to implement any title changes, but the support of your academic senate is always a good thing.</a:t>
            </a:r>
          </a:p>
          <a:p>
            <a:r>
              <a:rPr lang="en-US" dirty="0"/>
              <a:t>Ask your college for business cards. When you combine them with a title, they can be something to show off.</a:t>
            </a:r>
          </a:p>
        </p:txBody>
      </p:sp>
    </p:spTree>
    <p:extLst>
      <p:ext uri="{BB962C8B-B14F-4D97-AF65-F5344CB8AC3E}">
        <p14:creationId xmlns:p14="http://schemas.microsoft.com/office/powerpoint/2010/main" val="1992221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7FCD0-7692-4654-8937-DA34EB65B5C2}"/>
              </a:ext>
            </a:extLst>
          </p:cNvPr>
          <p:cNvSpPr>
            <a:spLocks noGrp="1"/>
          </p:cNvSpPr>
          <p:nvPr>
            <p:ph type="title"/>
          </p:nvPr>
        </p:nvSpPr>
        <p:spPr/>
        <p:txBody>
          <a:bodyPr/>
          <a:lstStyle/>
          <a:p>
            <a:pPr algn="ctr"/>
            <a:r>
              <a:rPr lang="en-US" b="1" dirty="0">
                <a:solidFill>
                  <a:srgbClr val="0070C0"/>
                </a:solidFill>
              </a:rPr>
              <a:t>Thank You for Coming</a:t>
            </a:r>
          </a:p>
        </p:txBody>
      </p:sp>
      <p:sp>
        <p:nvSpPr>
          <p:cNvPr id="3" name="Content Placeholder 2">
            <a:extLst>
              <a:ext uri="{FF2B5EF4-FFF2-40B4-BE49-F238E27FC236}">
                <a16:creationId xmlns:a16="http://schemas.microsoft.com/office/drawing/2014/main" id="{39FC8F30-A607-458D-AB4F-6740F5236B92}"/>
              </a:ext>
            </a:extLst>
          </p:cNvPr>
          <p:cNvSpPr>
            <a:spLocks noGrp="1"/>
          </p:cNvSpPr>
          <p:nvPr>
            <p:ph idx="1"/>
          </p:nvPr>
        </p:nvSpPr>
        <p:spPr/>
        <p:txBody>
          <a:bodyPr/>
          <a:lstStyle/>
          <a:p>
            <a:r>
              <a:rPr lang="en-US" dirty="0"/>
              <a:t>Janelle </a:t>
            </a:r>
            <a:r>
              <a:rPr lang="en-US" dirty="0" err="1"/>
              <a:t>Barbier</a:t>
            </a:r>
            <a:r>
              <a:rPr lang="en-US" dirty="0"/>
              <a:t> (</a:t>
            </a:r>
            <a:r>
              <a:rPr lang="en-US" dirty="0">
                <a:hlinkClick r:id="rId2"/>
              </a:rPr>
              <a:t>barbierj@smccd.edu</a:t>
            </a:r>
            <a:r>
              <a:rPr lang="en-US"/>
              <a:t>)</a:t>
            </a:r>
          </a:p>
          <a:p>
            <a:endParaRPr lang="en-US" dirty="0"/>
          </a:p>
          <a:p>
            <a:r>
              <a:rPr lang="en-US" dirty="0"/>
              <a:t>Craig Rutan (</a:t>
            </a:r>
            <a:r>
              <a:rPr lang="en-US" dirty="0">
                <a:hlinkClick r:id="rId3"/>
              </a:rPr>
              <a:t>rutan_craig@sccollege.edu</a:t>
            </a:r>
            <a:r>
              <a:rPr lang="en-US" dirty="0"/>
              <a:t>)</a:t>
            </a:r>
          </a:p>
          <a:p>
            <a:endParaRPr lang="en-US" dirty="0"/>
          </a:p>
        </p:txBody>
      </p:sp>
    </p:spTree>
    <p:extLst>
      <p:ext uri="{BB962C8B-B14F-4D97-AF65-F5344CB8AC3E}">
        <p14:creationId xmlns:p14="http://schemas.microsoft.com/office/powerpoint/2010/main" val="1417491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2CDBC-1C41-1146-B107-6F1BE46CD0BC}"/>
              </a:ext>
            </a:extLst>
          </p:cNvPr>
          <p:cNvSpPr>
            <a:spLocks noGrp="1"/>
          </p:cNvSpPr>
          <p:nvPr>
            <p:ph type="title"/>
          </p:nvPr>
        </p:nvSpPr>
        <p:spPr/>
        <p:txBody>
          <a:bodyPr/>
          <a:lstStyle/>
          <a:p>
            <a:r>
              <a:rPr lang="en-US" b="1" dirty="0">
                <a:solidFill>
                  <a:srgbClr val="0070C0"/>
                </a:solidFill>
              </a:rPr>
              <a:t>Titles Are Everywhere</a:t>
            </a:r>
            <a:endParaRPr lang="en-US" dirty="0"/>
          </a:p>
        </p:txBody>
      </p:sp>
      <p:sp>
        <p:nvSpPr>
          <p:cNvPr id="3" name="Content Placeholder 2">
            <a:extLst>
              <a:ext uri="{FF2B5EF4-FFF2-40B4-BE49-F238E27FC236}">
                <a16:creationId xmlns:a16="http://schemas.microsoft.com/office/drawing/2014/main" id="{315A3A01-1E29-634C-9314-6FBA5C83A5C6}"/>
              </a:ext>
            </a:extLst>
          </p:cNvPr>
          <p:cNvSpPr>
            <a:spLocks noGrp="1"/>
          </p:cNvSpPr>
          <p:nvPr>
            <p:ph idx="1"/>
          </p:nvPr>
        </p:nvSpPr>
        <p:spPr/>
        <p:txBody>
          <a:bodyPr/>
          <a:lstStyle/>
          <a:p>
            <a:r>
              <a:rPr lang="en-US" dirty="0"/>
              <a:t>Titles are not limited to academia, they exist in many different professions.</a:t>
            </a:r>
          </a:p>
          <a:p>
            <a:r>
              <a:rPr lang="en-US" dirty="0"/>
              <a:t>Titles can indicate position - President, Assembly Member, Chancellor</a:t>
            </a:r>
          </a:p>
          <a:p>
            <a:r>
              <a:rPr lang="en-US" dirty="0"/>
              <a:t>Titles can indicate rank – General, Admiral, Captain</a:t>
            </a:r>
          </a:p>
          <a:p>
            <a:r>
              <a:rPr lang="en-US" dirty="0"/>
              <a:t>Titles can indicate both – Dean vs. Associate Dean</a:t>
            </a:r>
          </a:p>
        </p:txBody>
      </p:sp>
    </p:spTree>
    <p:extLst>
      <p:ext uri="{BB962C8B-B14F-4D97-AF65-F5344CB8AC3E}">
        <p14:creationId xmlns:p14="http://schemas.microsoft.com/office/powerpoint/2010/main" val="1934955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E6551-F642-4084-9E7E-D092F0F89D26}"/>
              </a:ext>
            </a:extLst>
          </p:cNvPr>
          <p:cNvSpPr>
            <a:spLocks noGrp="1"/>
          </p:cNvSpPr>
          <p:nvPr>
            <p:ph type="title"/>
          </p:nvPr>
        </p:nvSpPr>
        <p:spPr/>
        <p:txBody>
          <a:bodyPr>
            <a:normAutofit/>
          </a:bodyPr>
          <a:lstStyle/>
          <a:p>
            <a:r>
              <a:rPr lang="en-US" sz="4400" b="1" dirty="0">
                <a:solidFill>
                  <a:srgbClr val="0070C0"/>
                </a:solidFill>
              </a:rPr>
              <a:t>Why Do We Bother</a:t>
            </a:r>
          </a:p>
        </p:txBody>
      </p:sp>
      <p:sp>
        <p:nvSpPr>
          <p:cNvPr id="3" name="Content Placeholder 2">
            <a:extLst>
              <a:ext uri="{FF2B5EF4-FFF2-40B4-BE49-F238E27FC236}">
                <a16:creationId xmlns:a16="http://schemas.microsoft.com/office/drawing/2014/main" id="{AABAE5D0-7FCE-4C64-97B4-D415244FD7B9}"/>
              </a:ext>
            </a:extLst>
          </p:cNvPr>
          <p:cNvSpPr>
            <a:spLocks noGrp="1"/>
          </p:cNvSpPr>
          <p:nvPr>
            <p:ph idx="1"/>
          </p:nvPr>
        </p:nvSpPr>
        <p:spPr/>
        <p:txBody>
          <a:bodyPr>
            <a:normAutofit/>
          </a:bodyPr>
          <a:lstStyle/>
          <a:p>
            <a:r>
              <a:rPr lang="en-US" sz="2800" dirty="0"/>
              <a:t>Titles are generally given to give individuals a sense of status or importance</a:t>
            </a:r>
          </a:p>
          <a:p>
            <a:r>
              <a:rPr lang="en-US" sz="2800" dirty="0"/>
              <a:t>While titles are used to convey status, they do not always indicate the same level of compensation. For example, a CEO at a small company may make far less than a floor manager at another.</a:t>
            </a:r>
          </a:p>
          <a:p>
            <a:endParaRPr lang="en-US" sz="2800" dirty="0"/>
          </a:p>
        </p:txBody>
      </p:sp>
    </p:spTree>
    <p:extLst>
      <p:ext uri="{BB962C8B-B14F-4D97-AF65-F5344CB8AC3E}">
        <p14:creationId xmlns:p14="http://schemas.microsoft.com/office/powerpoint/2010/main" val="2281170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0294A-F00C-7D49-BCFF-3E9E5C98AFF9}"/>
              </a:ext>
            </a:extLst>
          </p:cNvPr>
          <p:cNvSpPr>
            <a:spLocks noGrp="1"/>
          </p:cNvSpPr>
          <p:nvPr>
            <p:ph type="title"/>
          </p:nvPr>
        </p:nvSpPr>
        <p:spPr/>
        <p:txBody>
          <a:bodyPr/>
          <a:lstStyle/>
          <a:p>
            <a:r>
              <a:rPr lang="en-US" b="1" dirty="0">
                <a:solidFill>
                  <a:srgbClr val="0070C0"/>
                </a:solidFill>
              </a:rPr>
              <a:t>Academic Titles</a:t>
            </a:r>
            <a:endParaRPr lang="en-US" dirty="0"/>
          </a:p>
        </p:txBody>
      </p:sp>
      <p:sp>
        <p:nvSpPr>
          <p:cNvPr id="3" name="Content Placeholder 2">
            <a:extLst>
              <a:ext uri="{FF2B5EF4-FFF2-40B4-BE49-F238E27FC236}">
                <a16:creationId xmlns:a16="http://schemas.microsoft.com/office/drawing/2014/main" id="{3A124853-269D-E342-B97A-883306713D3D}"/>
              </a:ext>
            </a:extLst>
          </p:cNvPr>
          <p:cNvSpPr>
            <a:spLocks noGrp="1"/>
          </p:cNvSpPr>
          <p:nvPr>
            <p:ph idx="1"/>
          </p:nvPr>
        </p:nvSpPr>
        <p:spPr/>
        <p:txBody>
          <a:bodyPr/>
          <a:lstStyle/>
          <a:p>
            <a:r>
              <a:rPr lang="en-US" dirty="0"/>
              <a:t>In the United States universities tend to use similar titles.</a:t>
            </a:r>
          </a:p>
          <a:p>
            <a:r>
              <a:rPr lang="en-US" dirty="0"/>
              <a:t>Titles can be used to designate that faculty are on tenure track (assistant professor), that they have earned tenure (associate professor or professor), or that they will not be eligible for tenure (instructor).</a:t>
            </a:r>
          </a:p>
          <a:p>
            <a:r>
              <a:rPr lang="en-US" dirty="0"/>
              <a:t>Titles can be used to indicate that individuals are not part of the teaching faculty (researcher, dean, director, provost)</a:t>
            </a:r>
          </a:p>
          <a:p>
            <a:r>
              <a:rPr lang="en-US" dirty="0"/>
              <a:t>Titles can indicate how long an individual has been with the university (senior researcher, professor emeritus)</a:t>
            </a:r>
          </a:p>
          <a:p>
            <a:r>
              <a:rPr lang="en-US" dirty="0"/>
              <a:t>Titles can be used to indicate a special position at the university (Distinguished Professor)</a:t>
            </a:r>
          </a:p>
          <a:p>
            <a:r>
              <a:rPr lang="en-US" dirty="0"/>
              <a:t>Titles can be used to indicate that individuals are visiting</a:t>
            </a:r>
          </a:p>
        </p:txBody>
      </p:sp>
    </p:spTree>
    <p:extLst>
      <p:ext uri="{BB962C8B-B14F-4D97-AF65-F5344CB8AC3E}">
        <p14:creationId xmlns:p14="http://schemas.microsoft.com/office/powerpoint/2010/main" val="698029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solidFill>
                  <a:srgbClr val="0070C0"/>
                </a:solidFill>
              </a:rPr>
              <a:t>Titles in Community College</a:t>
            </a:r>
            <a:endParaRPr lang="en-US" b="1" dirty="0">
              <a:solidFill>
                <a:srgbClr val="0070C0"/>
              </a:solidFill>
            </a:endParaRPr>
          </a:p>
        </p:txBody>
      </p:sp>
      <p:sp>
        <p:nvSpPr>
          <p:cNvPr id="3" name="Content Placeholder 2"/>
          <p:cNvSpPr>
            <a:spLocks noGrp="1"/>
          </p:cNvSpPr>
          <p:nvPr>
            <p:ph idx="1"/>
          </p:nvPr>
        </p:nvSpPr>
        <p:spPr/>
        <p:txBody>
          <a:bodyPr>
            <a:normAutofit/>
          </a:bodyPr>
          <a:lstStyle/>
          <a:p>
            <a:r>
              <a:rPr lang="en-US" dirty="0"/>
              <a:t>Some community colleges use a single title (Instructor) for all of their faculty. While this is simpler, some feel that it makes community college faculty look like they are lesser than their university counterparts.</a:t>
            </a:r>
          </a:p>
          <a:p>
            <a:r>
              <a:rPr lang="en-US" dirty="0"/>
              <a:t>Many community colleges have adopted titles like those at universities (Assistant Professor, Associate Professor, Professor, Professor Emeritus). </a:t>
            </a:r>
          </a:p>
          <a:p>
            <a:r>
              <a:rPr lang="en-US" dirty="0"/>
              <a:t>The titles used are normally negotiated by the bargaining unit and are included in the collective bargaining agreement. For example, many faculty will achieve the title of Associate Professor when they are granted tenure.</a:t>
            </a:r>
          </a:p>
        </p:txBody>
      </p:sp>
    </p:spTree>
    <p:extLst>
      <p:ext uri="{BB962C8B-B14F-4D97-AF65-F5344CB8AC3E}">
        <p14:creationId xmlns:p14="http://schemas.microsoft.com/office/powerpoint/2010/main" val="2849585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CD3C0-7F9D-4B5E-A76E-47804321F0BD}"/>
              </a:ext>
            </a:extLst>
          </p:cNvPr>
          <p:cNvSpPr>
            <a:spLocks noGrp="1"/>
          </p:cNvSpPr>
          <p:nvPr>
            <p:ph type="title"/>
          </p:nvPr>
        </p:nvSpPr>
        <p:spPr>
          <a:xfrm>
            <a:off x="609600" y="533400"/>
            <a:ext cx="10972800" cy="964096"/>
          </a:xfrm>
        </p:spPr>
        <p:txBody>
          <a:bodyPr/>
          <a:lstStyle/>
          <a:p>
            <a:r>
              <a:rPr lang="en-US" b="1" dirty="0">
                <a:solidFill>
                  <a:srgbClr val="0070C0"/>
                </a:solidFill>
              </a:rPr>
              <a:t>What About Part-Time Faculty?</a:t>
            </a:r>
          </a:p>
        </p:txBody>
      </p:sp>
      <p:sp>
        <p:nvSpPr>
          <p:cNvPr id="3" name="Content Placeholder 2">
            <a:extLst>
              <a:ext uri="{FF2B5EF4-FFF2-40B4-BE49-F238E27FC236}">
                <a16:creationId xmlns:a16="http://schemas.microsoft.com/office/drawing/2014/main" id="{213D28EF-F94A-4AE2-9720-47A0AC8D30BE}"/>
              </a:ext>
            </a:extLst>
          </p:cNvPr>
          <p:cNvSpPr>
            <a:spLocks noGrp="1"/>
          </p:cNvSpPr>
          <p:nvPr>
            <p:ph idx="1"/>
          </p:nvPr>
        </p:nvSpPr>
        <p:spPr/>
        <p:txBody>
          <a:bodyPr/>
          <a:lstStyle/>
          <a:p>
            <a:pPr>
              <a:lnSpc>
                <a:spcPct val="130000"/>
              </a:lnSpc>
            </a:pPr>
            <a:r>
              <a:rPr lang="en-US" dirty="0">
                <a:ea typeface="ＭＳ Ｐゴシック" charset="0"/>
                <a:cs typeface="Century Gothic"/>
              </a:rPr>
              <a:t>Part-Time faculty make up the majority of the faculty in the California Community Colleges and many of them work more hours than their full-time colleagues, they just do them at different colleges.</a:t>
            </a:r>
          </a:p>
          <a:p>
            <a:pPr>
              <a:lnSpc>
                <a:spcPct val="130000"/>
              </a:lnSpc>
            </a:pPr>
            <a:r>
              <a:rPr lang="en-US" dirty="0">
                <a:ea typeface="ＭＳ Ｐゴシック" charset="0"/>
                <a:cs typeface="Century Gothic"/>
              </a:rPr>
              <a:t>Despite the importance of part-time faculty in our system, most colleges have not put much effort into providing them with titles that convey their importance to the college. Most colleges use titles like adjunct or contingent faculty. </a:t>
            </a:r>
          </a:p>
          <a:p>
            <a:pPr>
              <a:lnSpc>
                <a:spcPct val="130000"/>
              </a:lnSpc>
            </a:pPr>
            <a:r>
              <a:rPr lang="en-US" dirty="0">
                <a:ea typeface="ＭＳ Ｐゴシック" charset="0"/>
                <a:cs typeface="Century Gothic"/>
              </a:rPr>
              <a:t>Most colleges do not distinguish between new part-time faculty and part-time faculty that have been at the college for many years.</a:t>
            </a:r>
          </a:p>
        </p:txBody>
      </p:sp>
    </p:spTree>
    <p:extLst>
      <p:ext uri="{BB962C8B-B14F-4D97-AF65-F5344CB8AC3E}">
        <p14:creationId xmlns:p14="http://schemas.microsoft.com/office/powerpoint/2010/main" val="114208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79296-468D-41F3-BA37-13B22AB9A23F}"/>
              </a:ext>
            </a:extLst>
          </p:cNvPr>
          <p:cNvSpPr>
            <a:spLocks noGrp="1"/>
          </p:cNvSpPr>
          <p:nvPr>
            <p:ph type="title"/>
          </p:nvPr>
        </p:nvSpPr>
        <p:spPr/>
        <p:txBody>
          <a:bodyPr>
            <a:normAutofit/>
          </a:bodyPr>
          <a:lstStyle/>
          <a:p>
            <a:r>
              <a:rPr lang="en-US" b="1" dirty="0">
                <a:solidFill>
                  <a:srgbClr val="0070C0"/>
                </a:solidFill>
              </a:rPr>
              <a:t>Does the Title Really Matter?</a:t>
            </a:r>
          </a:p>
        </p:txBody>
      </p:sp>
      <p:sp>
        <p:nvSpPr>
          <p:cNvPr id="3" name="Content Placeholder 2">
            <a:extLst>
              <a:ext uri="{FF2B5EF4-FFF2-40B4-BE49-F238E27FC236}">
                <a16:creationId xmlns:a16="http://schemas.microsoft.com/office/drawing/2014/main" id="{4FBDA0EC-D088-4F22-9A92-542174218AFA}"/>
              </a:ext>
            </a:extLst>
          </p:cNvPr>
          <p:cNvSpPr>
            <a:spLocks noGrp="1"/>
          </p:cNvSpPr>
          <p:nvPr>
            <p:ph idx="1"/>
          </p:nvPr>
        </p:nvSpPr>
        <p:spPr/>
        <p:txBody>
          <a:bodyPr>
            <a:normAutofit/>
          </a:bodyPr>
          <a:lstStyle/>
          <a:p>
            <a:r>
              <a:rPr lang="en-US" dirty="0"/>
              <a:t>If titles were not important in academia, why do full-time faculty always make sure to include theirs in the signature on their emails?</a:t>
            </a:r>
          </a:p>
          <a:p>
            <a:r>
              <a:rPr lang="en-US" dirty="0"/>
              <a:t>Part-Time faculty are just as good (if not better) teachers than their full-time colleagues, but many colleges haven’t bothered to treat them that way. Even though a title wouldn’t give them any more money or the protections of tenure, they would least have a title that makes them feel like they are an important part of the college.</a:t>
            </a:r>
          </a:p>
          <a:p>
            <a:r>
              <a:rPr lang="en-US" dirty="0"/>
              <a:t>All faculty have had to work hard to earn their degrees and to get their jobs, so they should all be shown some respect for those effort.</a:t>
            </a:r>
          </a:p>
          <a:p>
            <a:endParaRPr lang="en-US" dirty="0"/>
          </a:p>
          <a:p>
            <a:pPr lvl="1"/>
            <a:endParaRPr lang="en-US" dirty="0"/>
          </a:p>
          <a:p>
            <a:pPr marL="274320" lvl="1" indent="0">
              <a:buNone/>
            </a:pPr>
            <a:endParaRPr lang="en-US" dirty="0"/>
          </a:p>
          <a:p>
            <a:endParaRPr lang="en-US" dirty="0"/>
          </a:p>
        </p:txBody>
      </p:sp>
    </p:spTree>
    <p:extLst>
      <p:ext uri="{BB962C8B-B14F-4D97-AF65-F5344CB8AC3E}">
        <p14:creationId xmlns:p14="http://schemas.microsoft.com/office/powerpoint/2010/main" val="2201406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C4656-F3EE-4A52-AAE0-D6E011BEB6BF}"/>
              </a:ext>
            </a:extLst>
          </p:cNvPr>
          <p:cNvSpPr>
            <a:spLocks noGrp="1"/>
          </p:cNvSpPr>
          <p:nvPr>
            <p:ph type="title"/>
          </p:nvPr>
        </p:nvSpPr>
        <p:spPr/>
        <p:txBody>
          <a:bodyPr>
            <a:normAutofit/>
          </a:bodyPr>
          <a:lstStyle/>
          <a:p>
            <a:r>
              <a:rPr lang="en-US" sz="4400" b="1" dirty="0">
                <a:solidFill>
                  <a:srgbClr val="0070C0"/>
                </a:solidFill>
              </a:rPr>
              <a:t>What Titles Would You Want?</a:t>
            </a:r>
          </a:p>
        </p:txBody>
      </p:sp>
      <p:sp>
        <p:nvSpPr>
          <p:cNvPr id="3" name="Content Placeholder 2">
            <a:extLst>
              <a:ext uri="{FF2B5EF4-FFF2-40B4-BE49-F238E27FC236}">
                <a16:creationId xmlns:a16="http://schemas.microsoft.com/office/drawing/2014/main" id="{8ADDFEE8-0860-46EF-ADA0-69279A9BB056}"/>
              </a:ext>
            </a:extLst>
          </p:cNvPr>
          <p:cNvSpPr>
            <a:spLocks noGrp="1"/>
          </p:cNvSpPr>
          <p:nvPr>
            <p:ph idx="1"/>
          </p:nvPr>
        </p:nvSpPr>
        <p:spPr/>
        <p:txBody>
          <a:bodyPr>
            <a:normAutofit/>
          </a:bodyPr>
          <a:lstStyle/>
          <a:p>
            <a:pPr marL="0" indent="0">
              <a:buNone/>
            </a:pPr>
            <a:endParaRPr lang="en-US" sz="2800" dirty="0"/>
          </a:p>
          <a:p>
            <a:pPr marL="0" indent="0">
              <a:buNone/>
            </a:pPr>
            <a:endParaRPr lang="en-US" sz="2800" dirty="0"/>
          </a:p>
          <a:p>
            <a:pPr marL="0" indent="0">
              <a:buNone/>
            </a:pPr>
            <a:endParaRPr lang="en-US" sz="2800" dirty="0"/>
          </a:p>
          <a:p>
            <a:pPr marL="0" indent="0" algn="ctr">
              <a:buNone/>
            </a:pPr>
            <a:r>
              <a:rPr lang="en-US" sz="4000" dirty="0"/>
              <a:t>If you could come up with a title structure for part-time faculty, what would it be?</a:t>
            </a:r>
          </a:p>
        </p:txBody>
      </p:sp>
    </p:spTree>
    <p:extLst>
      <p:ext uri="{BB962C8B-B14F-4D97-AF65-F5344CB8AC3E}">
        <p14:creationId xmlns:p14="http://schemas.microsoft.com/office/powerpoint/2010/main" val="918479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4E0B9-B2EB-F343-BABB-EA80D8FF97F7}"/>
              </a:ext>
            </a:extLst>
          </p:cNvPr>
          <p:cNvSpPr>
            <a:spLocks noGrp="1"/>
          </p:cNvSpPr>
          <p:nvPr>
            <p:ph type="title"/>
          </p:nvPr>
        </p:nvSpPr>
        <p:spPr/>
        <p:txBody>
          <a:bodyPr>
            <a:normAutofit/>
          </a:bodyPr>
          <a:lstStyle/>
          <a:p>
            <a:r>
              <a:rPr lang="en-US" b="1" dirty="0">
                <a:solidFill>
                  <a:srgbClr val="0070C0"/>
                </a:solidFill>
              </a:rPr>
              <a:t>How Can You Make Change?</a:t>
            </a:r>
            <a:endParaRPr lang="en-US" dirty="0"/>
          </a:p>
        </p:txBody>
      </p:sp>
      <p:sp>
        <p:nvSpPr>
          <p:cNvPr id="3" name="Content Placeholder 2">
            <a:extLst>
              <a:ext uri="{FF2B5EF4-FFF2-40B4-BE49-F238E27FC236}">
                <a16:creationId xmlns:a16="http://schemas.microsoft.com/office/drawing/2014/main" id="{9F72DC48-FAF0-DB45-9BA7-D7A0B6E57B21}"/>
              </a:ext>
            </a:extLst>
          </p:cNvPr>
          <p:cNvSpPr>
            <a:spLocks noGrp="1"/>
          </p:cNvSpPr>
          <p:nvPr>
            <p:ph idx="1"/>
          </p:nvPr>
        </p:nvSpPr>
        <p:spPr/>
        <p:txBody>
          <a:bodyPr>
            <a:normAutofit lnSpcReduction="10000"/>
          </a:bodyPr>
          <a:lstStyle/>
          <a:p>
            <a:r>
              <a:rPr lang="en-US" dirty="0"/>
              <a:t>If your part-time colleagues can agree on titles, there are a couple of options that you will want to explore to implement them.</a:t>
            </a:r>
          </a:p>
          <a:p>
            <a:r>
              <a:rPr lang="en-US" dirty="0"/>
              <a:t>If the titles are part of the collective bargaining agreement, they will need to be negotiated. You could go directly to your bargaining unit and request that they be included in negotiations. There may be minimal costs to update some internal systems, but items requested that are basically free are usually pretty easy to agree on.</a:t>
            </a:r>
          </a:p>
          <a:p>
            <a:r>
              <a:rPr lang="en-US" dirty="0"/>
              <a:t>If titles are implemented by your academic senate, reach out to your part time senator or contact the senate president directly. Senates can usually implement changes faster than collective bargaining if it isn’t viewed as a bargained issue locally.</a:t>
            </a:r>
          </a:p>
          <a:p>
            <a:r>
              <a:rPr lang="en-US" dirty="0"/>
              <a:t>Even if it is a bargained item, the support of the local senate can help with getting the change implemented.</a:t>
            </a:r>
          </a:p>
        </p:txBody>
      </p:sp>
    </p:spTree>
    <p:extLst>
      <p:ext uri="{BB962C8B-B14F-4D97-AF65-F5344CB8AC3E}">
        <p14:creationId xmlns:p14="http://schemas.microsoft.com/office/powerpoint/2010/main" val="37206668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1505</TotalTime>
  <Words>961</Words>
  <Application>Microsoft Macintosh PowerPoint</Application>
  <PresentationFormat>Widescreen</PresentationFormat>
  <Paragraphs>59</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Clarity</vt:lpstr>
      <vt:lpstr>The value of an academic title</vt:lpstr>
      <vt:lpstr>Titles Are Everywhere</vt:lpstr>
      <vt:lpstr>Why Do We Bother</vt:lpstr>
      <vt:lpstr>Academic Titles</vt:lpstr>
      <vt:lpstr>Titles in Community College</vt:lpstr>
      <vt:lpstr>What About Part-Time Faculty?</vt:lpstr>
      <vt:lpstr>Does the Title Really Matter?</vt:lpstr>
      <vt:lpstr>What Titles Would You Want?</vt:lpstr>
      <vt:lpstr>How Can You Make Change?</vt:lpstr>
      <vt:lpstr>Business Cards</vt:lpstr>
      <vt:lpstr>Summary</vt:lpstr>
      <vt:lpstr>Thank You for Coming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Any Questions</dc:title>
  <dc:creator>Sam Foster</dc:creator>
  <cp:lastModifiedBy>Rutan, Craig</cp:lastModifiedBy>
  <cp:revision>49</cp:revision>
  <dcterms:created xsi:type="dcterms:W3CDTF">2018-07-27T02:24:37Z</dcterms:created>
  <dcterms:modified xsi:type="dcterms:W3CDTF">2019-02-12T23:47:00Z</dcterms:modified>
</cp:coreProperties>
</file>