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65" r:id="rId3"/>
    <p:sldId id="266" r:id="rId4"/>
    <p:sldId id="262" r:id="rId5"/>
    <p:sldId id="263" r:id="rId6"/>
    <p:sldId id="264" r:id="rId7"/>
    <p:sldId id="270" r:id="rId8"/>
    <p:sldId id="272" r:id="rId9"/>
    <p:sldId id="273" r:id="rId10"/>
    <p:sldId id="274" r:id="rId11"/>
    <p:sldId id="275" r:id="rId12"/>
    <p:sldId id="276" r:id="rId13"/>
    <p:sldId id="271" r:id="rId14"/>
    <p:sldId id="277" r:id="rId15"/>
    <p:sldId id="283" r:id="rId16"/>
    <p:sldId id="278" r:id="rId17"/>
    <p:sldId id="279" r:id="rId18"/>
    <p:sldId id="280" r:id="rId19"/>
    <p:sldId id="281" r:id="rId20"/>
    <p:sldId id="282" r:id="rId21"/>
    <p:sldId id="261" r:id="rId22"/>
    <p:sldId id="267" r:id="rId23"/>
    <p:sldId id="268" r:id="rId24"/>
    <p:sldId id="269" r:id="rId25"/>
    <p:sldId id="286" r:id="rId26"/>
    <p:sldId id="28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96" userDrawn="1">
          <p15:clr>
            <a:srgbClr val="A4A3A4"/>
          </p15:clr>
        </p15:guide>
        <p15:guide id="2" pos="5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3A27"/>
    <a:srgbClr val="6748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921" autoAdjust="0"/>
    <p:restoredTop sz="93539" autoAdjust="0"/>
  </p:normalViewPr>
  <p:slideViewPr>
    <p:cSldViewPr snapToGrid="0" snapToObjects="1">
      <p:cViewPr>
        <p:scale>
          <a:sx n="45" d="100"/>
          <a:sy n="45" d="100"/>
        </p:scale>
        <p:origin x="36" y="704"/>
      </p:cViewPr>
      <p:guideLst>
        <p:guide orient="horz" pos="1296"/>
        <p:guide pos="57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F1718C-EE5C-A545-A26B-F1D44DE2C295}" type="datetimeFigureOut">
              <a:rPr lang="en-US" smtClean="0"/>
              <a:t>7/6/2020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7E57F4-9D9C-5847-BCD2-13B860A1E044}" type="slidenum">
              <a:rPr lang="en-US" smtClean="0"/>
              <a:t>‹#›</a:t>
            </a:fld>
            <a:endParaRPr lang="en-US"/>
          </a:p>
        </p:txBody>
      </p:sp>
    </p:spTree>
    <p:extLst>
      <p:ext uri="{BB962C8B-B14F-4D97-AF65-F5344CB8AC3E}">
        <p14:creationId xmlns:p14="http://schemas.microsoft.com/office/powerpoint/2010/main" val="1454596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40FD2D-D9B8-AC45-BEA0-7C7100EE63E3}"/>
              </a:ext>
            </a:extLst>
          </p:cNvPr>
          <p:cNvSpPr>
            <a:spLocks noGrp="1"/>
          </p:cNvSpPr>
          <p:nvPr>
            <p:ph type="title" hasCustomPrompt="1"/>
          </p:nvPr>
        </p:nvSpPr>
        <p:spPr>
          <a:xfrm>
            <a:off x="831850" y="3310152"/>
            <a:ext cx="10515600" cy="1312648"/>
          </a:xfrm>
        </p:spPr>
        <p:txBody>
          <a:bodyPr anchor="b"/>
          <a:lstStyle>
            <a:lvl1pPr algn="ctr">
              <a:defRPr sz="4400"/>
            </a:lvl1pPr>
          </a:lstStyle>
          <a:p>
            <a:r>
              <a:rPr lang="en-US" dirty="0"/>
              <a:t>Click to edit title</a:t>
            </a:r>
          </a:p>
        </p:txBody>
      </p:sp>
      <p:sp>
        <p:nvSpPr>
          <p:cNvPr id="8" name="Text Placeholder 2">
            <a:extLst>
              <a:ext uri="{FF2B5EF4-FFF2-40B4-BE49-F238E27FC236}">
                <a16:creationId xmlns:a16="http://schemas.microsoft.com/office/drawing/2014/main" id="{FDD18CC2-121D-EF4C-9089-BB220D885548}"/>
              </a:ext>
            </a:extLst>
          </p:cNvPr>
          <p:cNvSpPr>
            <a:spLocks noGrp="1"/>
          </p:cNvSpPr>
          <p:nvPr>
            <p:ph type="body" idx="1" hasCustomPrompt="1"/>
          </p:nvPr>
        </p:nvSpPr>
        <p:spPr>
          <a:xfrm>
            <a:off x="831850" y="4683125"/>
            <a:ext cx="10515600" cy="1406525"/>
          </a:xfr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400">
                <a:solidFill>
                  <a:srgbClr val="67483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subtitle.</a:t>
            </a:r>
            <a:br>
              <a:rPr lang="en-US" dirty="0"/>
            </a:br>
            <a:r>
              <a:rPr lang="en-US" dirty="0"/>
              <a:t>(Remember to add alt text to all </a:t>
            </a:r>
            <a:br>
              <a:rPr lang="en-US" dirty="0"/>
            </a:br>
            <a:r>
              <a:rPr lang="en-US" dirty="0"/>
              <a:t>imported graphics and images.)</a:t>
            </a:r>
          </a:p>
        </p:txBody>
      </p:sp>
      <p:pic>
        <p:nvPicPr>
          <p:cNvPr id="9" name="Picture 8" descr="ASCCC logo">
            <a:extLst>
              <a:ext uri="{FF2B5EF4-FFF2-40B4-BE49-F238E27FC236}">
                <a16:creationId xmlns:a16="http://schemas.microsoft.com/office/drawing/2014/main" id="{C41FD9B4-4E94-1A46-835C-2F1A1C7F4488}"/>
              </a:ext>
            </a:extLst>
          </p:cNvPr>
          <p:cNvPicPr>
            <a:picLocks noChangeAspect="1"/>
          </p:cNvPicPr>
          <p:nvPr userDrawn="1"/>
        </p:nvPicPr>
        <p:blipFill>
          <a:blip r:embed="rId3"/>
          <a:stretch>
            <a:fillRect/>
          </a:stretch>
        </p:blipFill>
        <p:spPr>
          <a:xfrm>
            <a:off x="3556000" y="758741"/>
            <a:ext cx="5080000" cy="1562100"/>
          </a:xfrm>
          <a:prstGeom prst="rect">
            <a:avLst/>
          </a:prstGeom>
        </p:spPr>
      </p:pic>
    </p:spTree>
    <p:extLst>
      <p:ext uri="{BB962C8B-B14F-4D97-AF65-F5344CB8AC3E}">
        <p14:creationId xmlns:p14="http://schemas.microsoft.com/office/powerpoint/2010/main" val="305746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 Sectio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5331D-721A-754F-942B-A90651FFD257}"/>
              </a:ext>
            </a:extLst>
          </p:cNvPr>
          <p:cNvSpPr>
            <a:spLocks noGrp="1"/>
          </p:cNvSpPr>
          <p:nvPr>
            <p:ph type="title" hasCustomPrompt="1"/>
          </p:nvPr>
        </p:nvSpPr>
        <p:spPr>
          <a:xfrm>
            <a:off x="831850" y="455784"/>
            <a:ext cx="10515600" cy="1312648"/>
          </a:xfrm>
        </p:spPr>
        <p:txBody>
          <a:bodyPr anchor="b">
            <a:normAutofit/>
          </a:bodyPr>
          <a:lstStyle>
            <a:lvl1pPr algn="l">
              <a:defRPr sz="3600">
                <a:solidFill>
                  <a:schemeClr val="bg1"/>
                </a:solidFill>
              </a:defRPr>
            </a:lvl1pPr>
          </a:lstStyle>
          <a:p>
            <a:r>
              <a:rPr lang="en-US" dirty="0"/>
              <a:t>Click to edit section title</a:t>
            </a:r>
          </a:p>
        </p:txBody>
      </p:sp>
      <p:sp>
        <p:nvSpPr>
          <p:cNvPr id="3" name="Text Placeholder 2">
            <a:extLst>
              <a:ext uri="{FF2B5EF4-FFF2-40B4-BE49-F238E27FC236}">
                <a16:creationId xmlns:a16="http://schemas.microsoft.com/office/drawing/2014/main" id="{C3C4F635-4E32-2C45-9BD9-9C4B375AB562}"/>
              </a:ext>
            </a:extLst>
          </p:cNvPr>
          <p:cNvSpPr>
            <a:spLocks noGrp="1"/>
          </p:cNvSpPr>
          <p:nvPr>
            <p:ph type="body" idx="1" hasCustomPrompt="1"/>
          </p:nvPr>
        </p:nvSpPr>
        <p:spPr>
          <a:xfrm>
            <a:off x="831850" y="2221728"/>
            <a:ext cx="10515600" cy="706823"/>
          </a:xfrm>
        </p:spPr>
        <p:txBody>
          <a:bodyPr>
            <a:normAutofit/>
          </a:bodyPr>
          <a:lstStyle>
            <a:lvl1pPr marL="0" indent="0" algn="l">
              <a:buNone/>
              <a:defRPr sz="2800">
                <a:solidFill>
                  <a:srgbClr val="67483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US" dirty="0"/>
              <a:t>Click to edit subtitle</a:t>
            </a:r>
          </a:p>
        </p:txBody>
      </p:sp>
      <p:sp>
        <p:nvSpPr>
          <p:cNvPr id="8" name="Content Placeholder 2">
            <a:extLst>
              <a:ext uri="{FF2B5EF4-FFF2-40B4-BE49-F238E27FC236}">
                <a16:creationId xmlns:a16="http://schemas.microsoft.com/office/drawing/2014/main" id="{8602FC1C-E415-C14A-9431-D009CC2D5E3F}"/>
              </a:ext>
            </a:extLst>
          </p:cNvPr>
          <p:cNvSpPr>
            <a:spLocks noGrp="1"/>
          </p:cNvSpPr>
          <p:nvPr>
            <p:ph idx="10"/>
          </p:nvPr>
        </p:nvSpPr>
        <p:spPr>
          <a:xfrm>
            <a:off x="831850" y="2928550"/>
            <a:ext cx="10375728" cy="2854411"/>
          </a:xfrm>
        </p:spPr>
        <p:txBody>
          <a:bodyPr/>
          <a:lstStyle>
            <a:lvl1pPr>
              <a:defRPr sz="2800"/>
            </a:lvl1pPr>
            <a:lvl2pPr>
              <a:defRPr sz="2400"/>
            </a:lvl2pPr>
            <a:lvl3pPr>
              <a:defRPr sz="2000"/>
            </a:lvl3pPr>
            <a:lvl4pPr>
              <a:defRPr sz="18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138784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3 Content 2 Colum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DA5A-03EB-7C4E-BED7-BCB1E5A11604}"/>
              </a:ext>
            </a:extLst>
          </p:cNvPr>
          <p:cNvSpPr>
            <a:spLocks noGrp="1"/>
          </p:cNvSpPr>
          <p:nvPr>
            <p:ph type="title" hasCustomPrompt="1"/>
          </p:nvPr>
        </p:nvSpPr>
        <p:spPr>
          <a:xfrm>
            <a:off x="838200" y="713559"/>
            <a:ext cx="10515600" cy="1146991"/>
          </a:xfrm>
        </p:spPr>
        <p:txBody>
          <a:bodyPr anchor="b">
            <a:normAutofit/>
          </a:bodyPr>
          <a:lstStyle>
            <a:lvl1pPr>
              <a:defRPr sz="3600"/>
            </a:lvl1pPr>
          </a:lstStyle>
          <a:p>
            <a:r>
              <a:rPr lang="en-US" dirty="0"/>
              <a:t>Click to edit title</a:t>
            </a:r>
          </a:p>
        </p:txBody>
      </p:sp>
      <p:sp>
        <p:nvSpPr>
          <p:cNvPr id="3" name="Content Placeholder 2">
            <a:extLst>
              <a:ext uri="{FF2B5EF4-FFF2-40B4-BE49-F238E27FC236}">
                <a16:creationId xmlns:a16="http://schemas.microsoft.com/office/drawing/2014/main" id="{11062FDB-A149-0B44-BB49-58F5C3155A54}"/>
              </a:ext>
            </a:extLst>
          </p:cNvPr>
          <p:cNvSpPr>
            <a:spLocks noGrp="1"/>
          </p:cNvSpPr>
          <p:nvPr>
            <p:ph sz="half" idx="1"/>
          </p:nvPr>
        </p:nvSpPr>
        <p:spPr>
          <a:xfrm>
            <a:off x="838200" y="1995487"/>
            <a:ext cx="5181600" cy="38863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B07721E-11C3-6B42-AE2E-8506E4B9E51F}"/>
              </a:ext>
            </a:extLst>
          </p:cNvPr>
          <p:cNvSpPr>
            <a:spLocks noGrp="1"/>
          </p:cNvSpPr>
          <p:nvPr>
            <p:ph sz="half" idx="2"/>
          </p:nvPr>
        </p:nvSpPr>
        <p:spPr>
          <a:xfrm>
            <a:off x="6172200" y="1995487"/>
            <a:ext cx="5181600" cy="38863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lide Number Placeholder 5">
            <a:extLst>
              <a:ext uri="{FF2B5EF4-FFF2-40B4-BE49-F238E27FC236}">
                <a16:creationId xmlns:a16="http://schemas.microsoft.com/office/drawing/2014/main" id="{D97C17BB-75EA-1B44-9B9D-53D3269DA0AF}"/>
              </a:ext>
            </a:extLst>
          </p:cNvPr>
          <p:cNvSpPr txBox="1">
            <a:spLocks/>
          </p:cNvSpPr>
          <p:nvPr userDrawn="1"/>
        </p:nvSpPr>
        <p:spPr>
          <a:xfrm>
            <a:off x="8763000" y="634682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2">
                    <a:lumMod val="40000"/>
                    <a:lumOff val="60000"/>
                  </a:schemeClr>
                </a:solidFill>
                <a:latin typeface="Gill Sans Ultra Bold" panose="020B0A020201040202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3262664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 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DA5A-03EB-7C4E-BED7-BCB1E5A11604}"/>
              </a:ext>
            </a:extLst>
          </p:cNvPr>
          <p:cNvSpPr>
            <a:spLocks noGrp="1"/>
          </p:cNvSpPr>
          <p:nvPr>
            <p:ph type="title" hasCustomPrompt="1"/>
          </p:nvPr>
        </p:nvSpPr>
        <p:spPr>
          <a:xfrm>
            <a:off x="838200" y="713559"/>
            <a:ext cx="10515600" cy="1146991"/>
          </a:xfrm>
        </p:spPr>
        <p:txBody>
          <a:bodyPr anchor="b">
            <a:normAutofit/>
          </a:bodyPr>
          <a:lstStyle>
            <a:lvl1pPr>
              <a:defRPr sz="3600"/>
            </a:lvl1pPr>
          </a:lstStyle>
          <a:p>
            <a:r>
              <a:rPr lang="en-US" dirty="0"/>
              <a:t>Click to edit title</a:t>
            </a:r>
          </a:p>
        </p:txBody>
      </p:sp>
      <p:sp>
        <p:nvSpPr>
          <p:cNvPr id="12" name="Slide Number Placeholder 5">
            <a:extLst>
              <a:ext uri="{FF2B5EF4-FFF2-40B4-BE49-F238E27FC236}">
                <a16:creationId xmlns:a16="http://schemas.microsoft.com/office/drawing/2014/main" id="{D97C17BB-75EA-1B44-9B9D-53D3269DA0AF}"/>
              </a:ext>
            </a:extLst>
          </p:cNvPr>
          <p:cNvSpPr txBox="1">
            <a:spLocks/>
          </p:cNvSpPr>
          <p:nvPr userDrawn="1"/>
        </p:nvSpPr>
        <p:spPr>
          <a:xfrm>
            <a:off x="8763000" y="634682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2">
                    <a:lumMod val="40000"/>
                    <a:lumOff val="60000"/>
                  </a:schemeClr>
                </a:solidFill>
                <a:latin typeface="Gill Sans Ultra Bold" panose="020B0A020201040202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8F1A-69A8-9242-9469-8400121D240A}" type="slidenum">
              <a:rPr lang="en-US" smtClean="0"/>
              <a:pPr/>
              <a:t>‹#›</a:t>
            </a:fld>
            <a:endParaRPr lang="en-US" dirty="0"/>
          </a:p>
        </p:txBody>
      </p:sp>
      <p:sp>
        <p:nvSpPr>
          <p:cNvPr id="8" name="Content Placeholder 2">
            <a:extLst>
              <a:ext uri="{FF2B5EF4-FFF2-40B4-BE49-F238E27FC236}">
                <a16:creationId xmlns:a16="http://schemas.microsoft.com/office/drawing/2014/main" id="{310C3C29-A639-4947-ABE0-595414656825}"/>
              </a:ext>
            </a:extLst>
          </p:cNvPr>
          <p:cNvSpPr>
            <a:spLocks noGrp="1"/>
          </p:cNvSpPr>
          <p:nvPr>
            <p:ph sz="half" idx="1"/>
          </p:nvPr>
        </p:nvSpPr>
        <p:spPr>
          <a:xfrm>
            <a:off x="838200" y="1995487"/>
            <a:ext cx="10515600" cy="38492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5628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8B9249B-BE17-6849-9D73-B0C3BA84C550}"/>
              </a:ext>
            </a:extLst>
          </p:cNvPr>
          <p:cNvSpPr>
            <a:spLocks noGrp="1"/>
          </p:cNvSpPr>
          <p:nvPr>
            <p:ph type="sldNum" sz="quarter" idx="12"/>
          </p:nvPr>
        </p:nvSpPr>
        <p:spPr/>
        <p:txBody>
          <a:bodyPr/>
          <a:lstStyle/>
          <a:p>
            <a:fld id="{492D8F1A-69A8-9242-9469-8400121D240A}" type="slidenum">
              <a:rPr lang="en-US" smtClean="0"/>
              <a:t>‹#›</a:t>
            </a:fld>
            <a:endParaRPr lang="en-US"/>
          </a:p>
        </p:txBody>
      </p:sp>
    </p:spTree>
    <p:extLst>
      <p:ext uri="{BB962C8B-B14F-4D97-AF65-F5344CB8AC3E}">
        <p14:creationId xmlns:p14="http://schemas.microsoft.com/office/powerpoint/2010/main" val="5688669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52D507-5401-464E-AD07-D24EE91AF6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3A2FC3-D2C7-9B4C-9B9B-A2C7D0FDA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 Remember to ad alt text to all imported graphics and images.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2F650318-0809-C04F-9288-E60B69D548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4"/>
                </a:solidFill>
                <a:latin typeface="Gill Sans Ultra Bold" panose="020B0A02020104020203" pitchFamily="34" charset="77"/>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984657070"/>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2" r:id="rId3"/>
    <p:sldLayoutId id="2147483667" r:id="rId4"/>
    <p:sldLayoutId id="2147483655" r:id="rId5"/>
  </p:sldLayoutIdLst>
  <p:hf hdr="0" ftr="0" dt="0"/>
  <p:txStyles>
    <p:titleStyle>
      <a:lvl1pPr algn="l" defTabSz="914400" rtl="0" eaLnBrk="1" latinLnBrk="0" hangingPunct="1">
        <a:lnSpc>
          <a:spcPct val="90000"/>
        </a:lnSpc>
        <a:spcBef>
          <a:spcPct val="0"/>
        </a:spcBef>
        <a:buNone/>
        <a:defRPr sz="4400" kern="1200">
          <a:solidFill>
            <a:schemeClr val="accent2"/>
          </a:solidFill>
          <a:latin typeface="Palatino" pitchFamily="2" charset="77"/>
          <a:ea typeface="Palatino" pitchFamily="2" charset="77"/>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674831"/>
          </a:solidFill>
          <a:latin typeface="Gill Sans" panose="020B0502020104020203" pitchFamily="34" charset="-79"/>
          <a:ea typeface="+mn-ea"/>
          <a:cs typeface="Gill Sans" panose="020B0502020104020203" pitchFamily="34" charset="-79"/>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674831"/>
          </a:solidFill>
          <a:latin typeface="Gill Sans" panose="020B0502020104020203" pitchFamily="34" charset="-79"/>
          <a:ea typeface="+mn-ea"/>
          <a:cs typeface="Gill Sans" panose="020B0502020104020203" pitchFamily="34" charset="-79"/>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674831"/>
          </a:solidFill>
          <a:latin typeface="Gill Sans" panose="020B0502020104020203" pitchFamily="34" charset="-79"/>
          <a:ea typeface="+mn-ea"/>
          <a:cs typeface="Gill Sans" panose="020B0502020104020203" pitchFamily="34" charset="-79"/>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visionresourcecenter.cccco.edu/sites/default/files/Accessibility%20Standards.pdf" TargetMode="External"/><Relationship Id="rId2" Type="http://schemas.openxmlformats.org/officeDocument/2006/relationships/hyperlink" Target="https://visionresourcecenter.cccco.edu/sites/default/files/asks/CCCCO_Accessibility_Standard_0.pdf"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cccaccessibility.org/campus-plan/policy-standards-faqs" TargetMode="External"/><Relationship Id="rId2" Type="http://schemas.openxmlformats.org/officeDocument/2006/relationships/hyperlink" Target="https://cccaccessibility.org/campus-plan/institutional-guidance"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cccpln.csod.com/phnx/driver.aspx?routename=Social/Communities/CommunityWithFeed&amp;Root=5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sclera.be/"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742DC-C50C-6A4A-90EB-7E6171EC2CB2}"/>
              </a:ext>
            </a:extLst>
          </p:cNvPr>
          <p:cNvSpPr>
            <a:spLocks noGrp="1"/>
          </p:cNvSpPr>
          <p:nvPr>
            <p:ph type="title"/>
          </p:nvPr>
        </p:nvSpPr>
        <p:spPr/>
        <p:txBody>
          <a:bodyPr>
            <a:normAutofit/>
          </a:bodyPr>
          <a:lstStyle/>
          <a:p>
            <a:r>
              <a:rPr lang="en-US" sz="4000" dirty="0"/>
              <a:t>Accessibility Standards and Effective Practices</a:t>
            </a:r>
          </a:p>
        </p:txBody>
      </p:sp>
      <p:sp>
        <p:nvSpPr>
          <p:cNvPr id="3" name="Text Placeholder 2">
            <a:extLst>
              <a:ext uri="{FF2B5EF4-FFF2-40B4-BE49-F238E27FC236}">
                <a16:creationId xmlns:a16="http://schemas.microsoft.com/office/drawing/2014/main" id="{18EDE4DB-C5A2-9049-993E-E12B18A15781}"/>
              </a:ext>
            </a:extLst>
          </p:cNvPr>
          <p:cNvSpPr>
            <a:spLocks noGrp="1"/>
          </p:cNvSpPr>
          <p:nvPr>
            <p:ph type="body" idx="1"/>
          </p:nvPr>
        </p:nvSpPr>
        <p:spPr/>
        <p:txBody>
          <a:bodyPr/>
          <a:lstStyle/>
          <a:p>
            <a:br>
              <a:rPr lang="en-US" dirty="0"/>
            </a:br>
            <a:br>
              <a:rPr lang="en-US" dirty="0"/>
            </a:br>
            <a:r>
              <a:rPr lang="en-US" dirty="0"/>
              <a:t>Responsive Curriculum and Collective Impact</a:t>
            </a:r>
          </a:p>
        </p:txBody>
      </p:sp>
    </p:spTree>
    <p:extLst>
      <p:ext uri="{BB962C8B-B14F-4D97-AF65-F5344CB8AC3E}">
        <p14:creationId xmlns:p14="http://schemas.microsoft.com/office/powerpoint/2010/main" val="2691546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2D16871-FF5C-48AE-8B1A-1C241084D739}"/>
              </a:ext>
            </a:extLst>
          </p:cNvPr>
          <p:cNvSpPr>
            <a:spLocks noGrp="1"/>
          </p:cNvSpPr>
          <p:nvPr>
            <p:ph type="title"/>
          </p:nvPr>
        </p:nvSpPr>
        <p:spPr/>
        <p:txBody>
          <a:bodyPr/>
          <a:lstStyle/>
          <a:p>
            <a:r>
              <a:rPr lang="en-US" dirty="0"/>
              <a:t>Milestones</a:t>
            </a:r>
          </a:p>
        </p:txBody>
      </p:sp>
      <p:sp>
        <p:nvSpPr>
          <p:cNvPr id="4" name="Content Placeholder 3"/>
          <p:cNvSpPr>
            <a:spLocks noGrp="1"/>
          </p:cNvSpPr>
          <p:nvPr>
            <p:ph sz="half" idx="1"/>
          </p:nvPr>
        </p:nvSpPr>
        <p:spPr/>
        <p:txBody>
          <a:bodyPr>
            <a:normAutofit/>
          </a:bodyPr>
          <a:lstStyle/>
          <a:p>
            <a:r>
              <a:rPr lang="en-US" sz="2400" dirty="0"/>
              <a:t>May, 2018: 	Adoption of </a:t>
            </a:r>
            <a:r>
              <a:rPr lang="en-US" sz="2400" dirty="0">
                <a:hlinkClick r:id="rId2">
                  <a:extLst>
                    <a:ext uri="{A12FA001-AC4F-418D-AE19-62706E023703}">
                      <ahyp:hlinkClr xmlns:ahyp="http://schemas.microsoft.com/office/drawing/2018/hyperlinkcolor" val="tx"/>
                    </a:ext>
                  </a:extLst>
                </a:hlinkClick>
              </a:rPr>
              <a:t>Accessibility Standard </a:t>
            </a:r>
            <a:r>
              <a:rPr lang="en-US" sz="2400" dirty="0"/>
              <a:t>(TTAC)</a:t>
            </a:r>
          </a:p>
          <a:p>
            <a:endParaRPr lang="en-US" sz="2400" dirty="0"/>
          </a:p>
          <a:p>
            <a:r>
              <a:rPr lang="en-US" sz="2400" dirty="0"/>
              <a:t>June, 2018: </a:t>
            </a:r>
            <a:r>
              <a:rPr lang="en-US" sz="2400" dirty="0">
                <a:hlinkClick r:id="rId3">
                  <a:extLst>
                    <a:ext uri="{A12FA001-AC4F-418D-AE19-62706E023703}">
                      <ahyp:hlinkClr xmlns:ahyp="http://schemas.microsoft.com/office/drawing/2018/hyperlinkcolor" val="tx"/>
                    </a:ext>
                  </a:extLst>
                </a:hlinkClick>
              </a:rPr>
              <a:t>Chancellor Oakley letter to CEO-all list </a:t>
            </a:r>
            <a:br>
              <a:rPr lang="en-US" sz="2400" dirty="0"/>
            </a:br>
            <a:endParaRPr lang="en-US" sz="2400" dirty="0"/>
          </a:p>
          <a:p>
            <a:r>
              <a:rPr lang="en-US" sz="2400" dirty="0"/>
              <a:t>2019: CCLC adopts board policy and administrative procedure</a:t>
            </a:r>
          </a:p>
          <a:p>
            <a:pPr marL="457200" lvl="4" indent="0">
              <a:spcBef>
                <a:spcPts val="1000"/>
              </a:spcBef>
              <a:buNone/>
            </a:pPr>
            <a:r>
              <a:rPr lang="en-US" sz="2400" dirty="0"/>
              <a:t>BP/AP 3725 Information and Communications Technology Accessibility &amp; Acceptable Use</a:t>
            </a:r>
            <a:br>
              <a:rPr lang="en-US" sz="1900" b="1" i="1" dirty="0"/>
            </a:br>
            <a:endParaRPr lang="en-US" sz="1900" b="1" i="1" dirty="0"/>
          </a:p>
          <a:p>
            <a:pPr marL="285750" indent="-285750"/>
            <a:endParaRPr lang="en-US" dirty="0">
              <a:latin typeface="Century Gothic" panose="020B0502020202020204" pitchFamily="34" charset="0"/>
              <a:cs typeface="Avenir Oblique"/>
            </a:endParaRPr>
          </a:p>
          <a:p>
            <a:endParaRPr lang="en-US" dirty="0"/>
          </a:p>
        </p:txBody>
      </p:sp>
    </p:spTree>
    <p:extLst>
      <p:ext uri="{BB962C8B-B14F-4D97-AF65-F5344CB8AC3E}">
        <p14:creationId xmlns:p14="http://schemas.microsoft.com/office/powerpoint/2010/main" val="3102757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BDC991F-ADB3-4055-AD55-105C9B2BBF05}"/>
              </a:ext>
            </a:extLst>
          </p:cNvPr>
          <p:cNvSpPr>
            <a:spLocks noGrp="1"/>
          </p:cNvSpPr>
          <p:nvPr>
            <p:ph type="title"/>
          </p:nvPr>
        </p:nvSpPr>
        <p:spPr/>
        <p:txBody>
          <a:bodyPr/>
          <a:lstStyle/>
          <a:p>
            <a:r>
              <a:rPr lang="en-US" dirty="0"/>
              <a:t>Milestones</a:t>
            </a:r>
          </a:p>
        </p:txBody>
      </p:sp>
      <p:sp>
        <p:nvSpPr>
          <p:cNvPr id="4" name="Content Placeholder 3"/>
          <p:cNvSpPr>
            <a:spLocks noGrp="1"/>
          </p:cNvSpPr>
          <p:nvPr>
            <p:ph sz="half" idx="1"/>
          </p:nvPr>
        </p:nvSpPr>
        <p:spPr/>
        <p:txBody>
          <a:bodyPr>
            <a:normAutofit/>
          </a:bodyPr>
          <a:lstStyle/>
          <a:p>
            <a:pPr marL="228600" lvl="1">
              <a:spcBef>
                <a:spcPts val="1000"/>
              </a:spcBef>
            </a:pPr>
            <a:r>
              <a:rPr lang="en-US" dirty="0"/>
              <a:t>Published Section 508 Guidance to colleges: self audit,  </a:t>
            </a:r>
            <a:r>
              <a:rPr lang="en-US" dirty="0">
                <a:hlinkClick r:id="rId2">
                  <a:extLst>
                    <a:ext uri="{A12FA001-AC4F-418D-AE19-62706E023703}">
                      <ahyp:hlinkClr xmlns:ahyp="http://schemas.microsoft.com/office/drawing/2018/hyperlinkcolor" val="tx"/>
                    </a:ext>
                  </a:extLst>
                </a:hlinkClick>
              </a:rPr>
              <a:t>maturity model benchmarking</a:t>
            </a:r>
            <a:r>
              <a:rPr lang="en-US" dirty="0"/>
              <a:t>, and recommended action steps</a:t>
            </a:r>
            <a:br>
              <a:rPr lang="en-US" dirty="0"/>
            </a:br>
            <a:endParaRPr lang="en-US" dirty="0"/>
          </a:p>
          <a:p>
            <a:pPr marL="228600" lvl="1">
              <a:spcBef>
                <a:spcPts val="1000"/>
              </a:spcBef>
            </a:pPr>
            <a:r>
              <a:rPr lang="en-US" dirty="0">
                <a:hlinkClick r:id="rId3">
                  <a:extLst>
                    <a:ext uri="{A12FA001-AC4F-418D-AE19-62706E023703}">
                      <ahyp:hlinkClr xmlns:ahyp="http://schemas.microsoft.com/office/drawing/2018/hyperlinkcolor" val="tx"/>
                    </a:ext>
                  </a:extLst>
                </a:hlinkClick>
              </a:rPr>
              <a:t>Published faculty and purchaser FAQs</a:t>
            </a:r>
            <a:br>
              <a:rPr lang="en-US" dirty="0"/>
            </a:br>
            <a:endParaRPr lang="en-US" dirty="0"/>
          </a:p>
          <a:p>
            <a:r>
              <a:rPr lang="en-US" sz="2400" dirty="0"/>
              <a:t>2019:  Workshops -  Online Teaching Conference Workshop</a:t>
            </a:r>
          </a:p>
          <a:p>
            <a:r>
              <a:rPr lang="en-US" sz="2400" dirty="0"/>
              <a:t>2019: California Association for Postsecondary Education and Disability</a:t>
            </a:r>
          </a:p>
        </p:txBody>
      </p:sp>
    </p:spTree>
    <p:extLst>
      <p:ext uri="{BB962C8B-B14F-4D97-AF65-F5344CB8AC3E}">
        <p14:creationId xmlns:p14="http://schemas.microsoft.com/office/powerpoint/2010/main" val="2772427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 Resource Center</a:t>
            </a:r>
          </a:p>
        </p:txBody>
      </p:sp>
      <p:sp>
        <p:nvSpPr>
          <p:cNvPr id="3" name="Text Placeholder 2"/>
          <p:cNvSpPr>
            <a:spLocks noGrp="1"/>
          </p:cNvSpPr>
          <p:nvPr>
            <p:ph type="body" idx="1"/>
          </p:nvPr>
        </p:nvSpPr>
        <p:spPr/>
        <p:txBody>
          <a:bodyPr/>
          <a:lstStyle/>
          <a:p>
            <a:r>
              <a:rPr lang="en-US" dirty="0"/>
              <a:t>Training materials to support your faculty and campus</a:t>
            </a:r>
          </a:p>
        </p:txBody>
      </p:sp>
      <p:graphicFrame>
        <p:nvGraphicFramePr>
          <p:cNvPr id="5" name="Content Placeholder 4"/>
          <p:cNvGraphicFramePr>
            <a:graphicFrameLocks noGrp="1"/>
          </p:cNvGraphicFramePr>
          <p:nvPr>
            <p:ph idx="10"/>
            <p:extLst>
              <p:ext uri="{D42A27DB-BD31-4B8C-83A1-F6EECF244321}">
                <p14:modId xmlns:p14="http://schemas.microsoft.com/office/powerpoint/2010/main" val="4254713829"/>
              </p:ext>
            </p:extLst>
          </p:nvPr>
        </p:nvGraphicFramePr>
        <p:xfrm>
          <a:off x="831850" y="2928551"/>
          <a:ext cx="10307205" cy="2438400"/>
        </p:xfrm>
        <a:graphic>
          <a:graphicData uri="http://schemas.openxmlformats.org/drawingml/2006/table">
            <a:tbl>
              <a:tblPr/>
              <a:tblGrid>
                <a:gridCol w="10307205">
                  <a:extLst>
                    <a:ext uri="{9D8B030D-6E8A-4147-A177-3AD203B41FA5}">
                      <a16:colId xmlns:a16="http://schemas.microsoft.com/office/drawing/2014/main" val="2279819924"/>
                    </a:ext>
                  </a:extLst>
                </a:gridCol>
              </a:tblGrid>
              <a:tr h="1839029">
                <a:tc>
                  <a:txBody>
                    <a:bodyPr/>
                    <a:lstStyle/>
                    <a:p>
                      <a:pPr fontAlgn="t"/>
                      <a:r>
                        <a:rPr lang="en-US" sz="3200" b="1" u="none" strike="noStrike" dirty="0">
                          <a:solidFill>
                            <a:srgbClr val="A6192E"/>
                          </a:solidFill>
                          <a:effectLst/>
                          <a:hlinkClick r:id="rId2"/>
                        </a:rPr>
                        <a:t>CCC | Accessibility</a:t>
                      </a:r>
                      <a:endParaRPr lang="en-US" sz="3200" b="1" u="none" strike="noStrike" dirty="0">
                        <a:solidFill>
                          <a:srgbClr val="A6192E"/>
                        </a:solidFill>
                        <a:effectLst/>
                      </a:endParaRPr>
                    </a:p>
                    <a:p>
                      <a:pPr fontAlgn="t"/>
                      <a:endParaRPr lang="en-US" sz="3200" dirty="0">
                        <a:effectLst/>
                      </a:endParaRPr>
                    </a:p>
                    <a:p>
                      <a:pPr fontAlgn="t"/>
                      <a:r>
                        <a:rPr lang="en-US" sz="3200" dirty="0">
                          <a:solidFill>
                            <a:srgbClr val="533A27"/>
                          </a:solidFill>
                          <a:effectLst/>
                        </a:rPr>
                        <a:t>A community for addressing Information and Communication Technology,  Assistive Technology, and Alternate Format accessibility for California Community Colleges.</a:t>
                      </a:r>
                    </a:p>
                  </a:txBody>
                  <a:tcPr marL="0" marR="0" marT="0" marB="0">
                    <a:lnL>
                      <a:noFill/>
                    </a:lnL>
                    <a:lnR>
                      <a:noFill/>
                    </a:lnR>
                    <a:lnT>
                      <a:noFill/>
                    </a:lnT>
                    <a:lnB>
                      <a:noFill/>
                    </a:lnB>
                  </a:tcPr>
                </a:tc>
                <a:extLst>
                  <a:ext uri="{0D108BD9-81ED-4DB2-BD59-A6C34878D82A}">
                    <a16:rowId xmlns:a16="http://schemas.microsoft.com/office/drawing/2014/main" val="2718832536"/>
                  </a:ext>
                </a:extLst>
              </a:tr>
            </a:tbl>
          </a:graphicData>
        </a:graphic>
      </p:graphicFrame>
    </p:spTree>
    <p:extLst>
      <p:ext uri="{BB962C8B-B14F-4D97-AF65-F5344CB8AC3E}">
        <p14:creationId xmlns:p14="http://schemas.microsoft.com/office/powerpoint/2010/main" val="3667544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 Resource Center</a:t>
            </a:r>
          </a:p>
        </p:txBody>
      </p:sp>
      <p:sp>
        <p:nvSpPr>
          <p:cNvPr id="3" name="Text Placeholder 2"/>
          <p:cNvSpPr>
            <a:spLocks noGrp="1"/>
          </p:cNvSpPr>
          <p:nvPr>
            <p:ph type="body" idx="1"/>
          </p:nvPr>
        </p:nvSpPr>
        <p:spPr/>
        <p:txBody>
          <a:bodyPr/>
          <a:lstStyle/>
          <a:p>
            <a:r>
              <a:rPr lang="en-US" dirty="0"/>
              <a:t>CCC | Accessibility Center Help Desk</a:t>
            </a:r>
          </a:p>
        </p:txBody>
      </p:sp>
      <p:sp>
        <p:nvSpPr>
          <p:cNvPr id="4" name="Content Placeholder 3"/>
          <p:cNvSpPr>
            <a:spLocks noGrp="1"/>
          </p:cNvSpPr>
          <p:nvPr>
            <p:ph idx="10"/>
          </p:nvPr>
        </p:nvSpPr>
        <p:spPr/>
        <p:txBody>
          <a:bodyPr>
            <a:normAutofit fontScale="92500" lnSpcReduction="10000"/>
          </a:bodyPr>
          <a:lstStyle/>
          <a:p>
            <a:r>
              <a:rPr lang="en-US" dirty="0"/>
              <a:t>Please explore the current topics, share your expertise, and let us know if you have any additional questions we can address.</a:t>
            </a:r>
          </a:p>
          <a:p>
            <a:r>
              <a:rPr lang="en-US" sz="2600" dirty="0"/>
              <a:t>Here are a few of the more popular topics:</a:t>
            </a:r>
          </a:p>
          <a:p>
            <a:r>
              <a:rPr lang="en-US" sz="2600" dirty="0"/>
              <a:t>Available Accessibility Topics</a:t>
            </a:r>
          </a:p>
          <a:p>
            <a:r>
              <a:rPr lang="en-US" sz="2600" dirty="0"/>
              <a:t>Self-paced Accessibility Courses</a:t>
            </a:r>
          </a:p>
          <a:p>
            <a:r>
              <a:rPr lang="en-US" sz="2600" dirty="0"/>
              <a:t>How Can I get my Online Videos Captioned?</a:t>
            </a:r>
          </a:p>
          <a:p>
            <a:r>
              <a:rPr lang="en-US" sz="2600" dirty="0"/>
              <a:t>How Can I Make Sure My Online Course is Accessible?</a:t>
            </a:r>
          </a:p>
          <a:p>
            <a:endParaRPr lang="en-US" dirty="0"/>
          </a:p>
        </p:txBody>
      </p:sp>
    </p:spTree>
    <p:extLst>
      <p:ext uri="{BB962C8B-B14F-4D97-AF65-F5344CB8AC3E}">
        <p14:creationId xmlns:p14="http://schemas.microsoft.com/office/powerpoint/2010/main" val="1350195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Accessibility Modules in the VRC</a:t>
            </a:r>
          </a:p>
        </p:txBody>
      </p:sp>
      <p:sp>
        <p:nvSpPr>
          <p:cNvPr id="3" name="Text Placeholder 2"/>
          <p:cNvSpPr>
            <a:spLocks noGrp="1"/>
          </p:cNvSpPr>
          <p:nvPr>
            <p:ph type="body" idx="1"/>
          </p:nvPr>
        </p:nvSpPr>
        <p:spPr>
          <a:xfrm>
            <a:off x="831850" y="2221728"/>
            <a:ext cx="10515600" cy="970359"/>
          </a:xfrm>
        </p:spPr>
        <p:txBody>
          <a:bodyPr>
            <a:noAutofit/>
          </a:bodyPr>
          <a:lstStyle/>
          <a:p>
            <a:r>
              <a:rPr lang="en-US" sz="2400" dirty="0"/>
              <a:t>This playlist is made up of modules developed in partnership with the California Community Colleges Accessibility Standard Working Group.   As more modules are developed, they will be added.</a:t>
            </a:r>
          </a:p>
        </p:txBody>
      </p:sp>
      <p:sp>
        <p:nvSpPr>
          <p:cNvPr id="4" name="Content Placeholder 3"/>
          <p:cNvSpPr>
            <a:spLocks noGrp="1"/>
          </p:cNvSpPr>
          <p:nvPr>
            <p:ph idx="10"/>
          </p:nvPr>
        </p:nvSpPr>
        <p:spPr>
          <a:xfrm>
            <a:off x="831850" y="3491345"/>
            <a:ext cx="10375728" cy="2291616"/>
          </a:xfrm>
        </p:spPr>
        <p:txBody>
          <a:bodyPr>
            <a:normAutofit fontScale="92500" lnSpcReduction="10000"/>
          </a:bodyPr>
          <a:lstStyle/>
          <a:p>
            <a:r>
              <a:rPr lang="en-US" dirty="0"/>
              <a:t>Introduction to Section 508</a:t>
            </a:r>
          </a:p>
          <a:p>
            <a:r>
              <a:rPr lang="en-US" dirty="0"/>
              <a:t>Universal Design for Learning</a:t>
            </a:r>
          </a:p>
          <a:p>
            <a:r>
              <a:rPr lang="en-US" dirty="0"/>
              <a:t>Accessible Instructional Materials</a:t>
            </a:r>
          </a:p>
          <a:p>
            <a:r>
              <a:rPr lang="en-US" dirty="0"/>
              <a:t>Reporting, Monitoring &amp; Evaluation for Accessibility</a:t>
            </a:r>
          </a:p>
          <a:p>
            <a:r>
              <a:rPr lang="en-US" dirty="0"/>
              <a:t>Accessible websites</a:t>
            </a:r>
          </a:p>
        </p:txBody>
      </p:sp>
    </p:spTree>
    <p:extLst>
      <p:ext uri="{BB962C8B-B14F-4D97-AF65-F5344CB8AC3E}">
        <p14:creationId xmlns:p14="http://schemas.microsoft.com/office/powerpoint/2010/main" val="171620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5784"/>
            <a:ext cx="12344400" cy="1312648"/>
          </a:xfrm>
        </p:spPr>
        <p:txBody>
          <a:bodyPr>
            <a:normAutofit/>
          </a:bodyPr>
          <a:lstStyle/>
          <a:p>
            <a:pPr algn="ctr"/>
            <a:r>
              <a:rPr lang="en-US" sz="6600" b="1" dirty="0"/>
              <a:t>Let’s Chat</a:t>
            </a:r>
          </a:p>
        </p:txBody>
      </p:sp>
      <p:sp>
        <p:nvSpPr>
          <p:cNvPr id="4" name="Text Placeholder 3">
            <a:extLst>
              <a:ext uri="{FF2B5EF4-FFF2-40B4-BE49-F238E27FC236}">
                <a16:creationId xmlns:a16="http://schemas.microsoft.com/office/drawing/2014/main" id="{DC138CF0-323D-4855-BBBE-90D7E3A5F3D0}"/>
              </a:ext>
            </a:extLst>
          </p:cNvPr>
          <p:cNvSpPr>
            <a:spLocks noGrp="1"/>
          </p:cNvSpPr>
          <p:nvPr>
            <p:ph type="body" idx="1"/>
          </p:nvPr>
        </p:nvSpPr>
        <p:spPr/>
        <p:txBody>
          <a:bodyPr>
            <a:normAutofit/>
          </a:bodyPr>
          <a:lstStyle/>
          <a:p>
            <a:r>
              <a:rPr lang="en-US" dirty="0"/>
              <a:t>Please use the Chat function to respond to the following prompt:</a:t>
            </a:r>
          </a:p>
          <a:p>
            <a:endParaRPr lang="en-US" dirty="0"/>
          </a:p>
        </p:txBody>
      </p:sp>
      <p:sp>
        <p:nvSpPr>
          <p:cNvPr id="5" name="Content Placeholder 4">
            <a:extLst>
              <a:ext uri="{FF2B5EF4-FFF2-40B4-BE49-F238E27FC236}">
                <a16:creationId xmlns:a16="http://schemas.microsoft.com/office/drawing/2014/main" id="{BBCDADC0-67AF-4D2B-BD30-DAD3BF937FEE}"/>
              </a:ext>
            </a:extLst>
          </p:cNvPr>
          <p:cNvSpPr>
            <a:spLocks noGrp="1"/>
          </p:cNvSpPr>
          <p:nvPr>
            <p:ph idx="10"/>
          </p:nvPr>
        </p:nvSpPr>
        <p:spPr>
          <a:xfrm>
            <a:off x="3343274" y="3429000"/>
            <a:ext cx="7864303" cy="2353961"/>
          </a:xfrm>
        </p:spPr>
        <p:txBody>
          <a:bodyPr>
            <a:normAutofit/>
          </a:bodyPr>
          <a:lstStyle/>
          <a:p>
            <a:pPr marL="0" indent="0">
              <a:buNone/>
            </a:pPr>
            <a:r>
              <a:rPr lang="en-US" sz="3600" dirty="0"/>
              <a:t>Why is accessibility important to our students?</a:t>
            </a:r>
          </a:p>
        </p:txBody>
      </p:sp>
      <p:pic>
        <p:nvPicPr>
          <p:cNvPr id="8" name="Picture 7">
            <a:extLst>
              <a:ext uri="{FF2B5EF4-FFF2-40B4-BE49-F238E27FC236}">
                <a16:creationId xmlns:a16="http://schemas.microsoft.com/office/drawing/2014/main" id="{838A0B77-0CF5-410E-9082-C8FC5045512F}"/>
              </a:ext>
            </a:extLst>
          </p:cNvPr>
          <p:cNvPicPr>
            <a:picLocks noChangeAspect="1"/>
          </p:cNvPicPr>
          <p:nvPr/>
        </p:nvPicPr>
        <p:blipFill>
          <a:blip r:embed="rId2"/>
          <a:stretch>
            <a:fillRect/>
          </a:stretch>
        </p:blipFill>
        <p:spPr>
          <a:xfrm>
            <a:off x="914400" y="2985301"/>
            <a:ext cx="1888298" cy="1888298"/>
          </a:xfrm>
          <a:prstGeom prst="rect">
            <a:avLst/>
          </a:prstGeom>
        </p:spPr>
      </p:pic>
    </p:spTree>
    <p:extLst>
      <p:ext uri="{BB962C8B-B14F-4D97-AF65-F5344CB8AC3E}">
        <p14:creationId xmlns:p14="http://schemas.microsoft.com/office/powerpoint/2010/main" val="2828033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COVID –19 and Accessibility</a:t>
            </a:r>
            <a:br>
              <a:rPr lang="en-US" dirty="0"/>
            </a:br>
            <a:endParaRPr lang="en-US" dirty="0"/>
          </a:p>
        </p:txBody>
      </p:sp>
      <p:sp>
        <p:nvSpPr>
          <p:cNvPr id="3" name="Text Placeholder 2"/>
          <p:cNvSpPr>
            <a:spLocks noGrp="1"/>
          </p:cNvSpPr>
          <p:nvPr>
            <p:ph type="body" idx="1"/>
          </p:nvPr>
        </p:nvSpPr>
        <p:spPr>
          <a:xfrm>
            <a:off x="831850" y="2221728"/>
            <a:ext cx="10515600" cy="321967"/>
          </a:xfrm>
        </p:spPr>
        <p:txBody>
          <a:bodyPr>
            <a:normAutofit fontScale="70000" lnSpcReduction="20000"/>
          </a:bodyPr>
          <a:lstStyle/>
          <a:p>
            <a:endParaRPr lang="en-US" dirty="0"/>
          </a:p>
        </p:txBody>
      </p:sp>
      <p:sp>
        <p:nvSpPr>
          <p:cNvPr id="4" name="Content Placeholder 3"/>
          <p:cNvSpPr>
            <a:spLocks noGrp="1"/>
          </p:cNvSpPr>
          <p:nvPr>
            <p:ph idx="10"/>
          </p:nvPr>
        </p:nvSpPr>
        <p:spPr>
          <a:xfrm>
            <a:off x="831850" y="2221729"/>
            <a:ext cx="10375728" cy="3745118"/>
          </a:xfrm>
        </p:spPr>
        <p:txBody>
          <a:bodyPr>
            <a:normAutofit/>
          </a:bodyPr>
          <a:lstStyle/>
          <a:p>
            <a:r>
              <a:rPr lang="en-US" dirty="0"/>
              <a:t>Curriculum committee created a CAC help team, consisting of Distance Education,  Accessibility and Equity experts</a:t>
            </a:r>
          </a:p>
          <a:p>
            <a:r>
              <a:rPr lang="en-US" dirty="0"/>
              <a:t>Faculty submitted answers to the Emergency DE addendum and Course activity worksheet.</a:t>
            </a:r>
          </a:p>
          <a:p>
            <a:r>
              <a:rPr lang="en-US" dirty="0"/>
              <a:t>Two questions where I focused my accessibility review</a:t>
            </a:r>
          </a:p>
          <a:p>
            <a:pPr lvl="1"/>
            <a:r>
              <a:rPr lang="en-US" dirty="0"/>
              <a:t>Methods of Instruction</a:t>
            </a:r>
          </a:p>
          <a:p>
            <a:pPr lvl="1"/>
            <a:r>
              <a:rPr lang="en-US" dirty="0"/>
              <a:t>If the methods of instruction present a challenge for accessibility,  how will you create alternatives to serve students</a:t>
            </a:r>
          </a:p>
          <a:p>
            <a:pPr lvl="1"/>
            <a:endParaRPr lang="en-US" dirty="0"/>
          </a:p>
        </p:txBody>
      </p:sp>
    </p:spTree>
    <p:extLst>
      <p:ext uri="{BB962C8B-B14F-4D97-AF65-F5344CB8AC3E}">
        <p14:creationId xmlns:p14="http://schemas.microsoft.com/office/powerpoint/2010/main" val="1005727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Faculty Resource Center Training</a:t>
            </a:r>
          </a:p>
        </p:txBody>
      </p:sp>
      <p:sp>
        <p:nvSpPr>
          <p:cNvPr id="3" name="Text Placeholder 2"/>
          <p:cNvSpPr>
            <a:spLocks noGrp="1"/>
          </p:cNvSpPr>
          <p:nvPr>
            <p:ph type="body" idx="1"/>
          </p:nvPr>
        </p:nvSpPr>
        <p:spPr>
          <a:xfrm>
            <a:off x="831850" y="2221728"/>
            <a:ext cx="10515600" cy="1269617"/>
          </a:xfrm>
        </p:spPr>
        <p:txBody>
          <a:bodyPr>
            <a:normAutofit/>
          </a:bodyPr>
          <a:lstStyle/>
          <a:p>
            <a:r>
              <a:rPr lang="en-US" dirty="0"/>
              <a:t>What training has prepared you to develop and teach this course effectively?   Are you planning to enroll in the special SBCC FRC training If not, please describe your previous training below. </a:t>
            </a:r>
          </a:p>
        </p:txBody>
      </p:sp>
      <p:sp>
        <p:nvSpPr>
          <p:cNvPr id="4" name="Content Placeholder 3"/>
          <p:cNvSpPr>
            <a:spLocks noGrp="1"/>
          </p:cNvSpPr>
          <p:nvPr>
            <p:ph idx="10"/>
          </p:nvPr>
        </p:nvSpPr>
        <p:spPr>
          <a:xfrm>
            <a:off x="831850" y="3677324"/>
            <a:ext cx="10375728" cy="2291616"/>
          </a:xfrm>
        </p:spPr>
        <p:txBody>
          <a:bodyPr>
            <a:normAutofit lnSpcReduction="10000"/>
          </a:bodyPr>
          <a:lstStyle/>
          <a:p>
            <a:r>
              <a:rPr lang="en-US" dirty="0"/>
              <a:t>This is where the rubber hits the road if you are trying to create an institutionalized approach for your college</a:t>
            </a:r>
          </a:p>
          <a:p>
            <a:r>
              <a:rPr lang="en-US" dirty="0"/>
              <a:t>Critical to consider because it determines resource allocation</a:t>
            </a:r>
          </a:p>
          <a:p>
            <a:r>
              <a:rPr lang="en-US" dirty="0"/>
              <a:t>How to work in the supports from CVC-OEI</a:t>
            </a:r>
          </a:p>
          <a:p>
            <a:r>
              <a:rPr lang="en-US" dirty="0"/>
              <a:t>How to blend in equity work with overall planning</a:t>
            </a:r>
          </a:p>
          <a:p>
            <a:endParaRPr lang="en-US" dirty="0"/>
          </a:p>
        </p:txBody>
      </p:sp>
    </p:spTree>
    <p:extLst>
      <p:ext uri="{BB962C8B-B14F-4D97-AF65-F5344CB8AC3E}">
        <p14:creationId xmlns:p14="http://schemas.microsoft.com/office/powerpoint/2010/main" val="1615356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 5 weeks</a:t>
            </a:r>
          </a:p>
        </p:txBody>
      </p:sp>
      <p:sp>
        <p:nvSpPr>
          <p:cNvPr id="3" name="Text Placeholder 2"/>
          <p:cNvSpPr>
            <a:spLocks noGrp="1"/>
          </p:cNvSpPr>
          <p:nvPr>
            <p:ph type="body" idx="1"/>
          </p:nvPr>
        </p:nvSpPr>
        <p:spPr/>
        <p:txBody>
          <a:bodyPr/>
          <a:lstStyle/>
          <a:p>
            <a:r>
              <a:rPr lang="en-US" dirty="0"/>
              <a:t>Every Friday from 1:00 – 4:00</a:t>
            </a:r>
          </a:p>
        </p:txBody>
      </p:sp>
      <p:sp>
        <p:nvSpPr>
          <p:cNvPr id="4" name="Content Placeholder 3"/>
          <p:cNvSpPr>
            <a:spLocks noGrp="1"/>
          </p:cNvSpPr>
          <p:nvPr>
            <p:ph idx="10"/>
          </p:nvPr>
        </p:nvSpPr>
        <p:spPr/>
        <p:txBody>
          <a:bodyPr>
            <a:normAutofit fontScale="85000" lnSpcReduction="10000"/>
          </a:bodyPr>
          <a:lstStyle/>
          <a:p>
            <a:r>
              <a:rPr lang="en-US" dirty="0"/>
              <a:t>On the first day,  explicit training was given on how to complete the DE addendum and course activity worksheet</a:t>
            </a:r>
          </a:p>
          <a:p>
            <a:r>
              <a:rPr lang="en-US" dirty="0"/>
              <a:t>Rubrics were created based on the particular training provided by the accessibility specialist and the faculty overseeing the equity question</a:t>
            </a:r>
          </a:p>
          <a:p>
            <a:br>
              <a:rPr lang="en-US" dirty="0"/>
            </a:br>
            <a:r>
              <a:rPr lang="en-US" dirty="0"/>
              <a:t>The accessibility rubric followed the outline of the FRC canvas course created especially for the emergency training for faculty planning to teach  summer I and II.   Fall 2020 faculty training begins July 17</a:t>
            </a:r>
          </a:p>
          <a:p>
            <a:endParaRPr lang="en-US" dirty="0"/>
          </a:p>
        </p:txBody>
      </p:sp>
    </p:spTree>
    <p:extLst>
      <p:ext uri="{BB962C8B-B14F-4D97-AF65-F5344CB8AC3E}">
        <p14:creationId xmlns:p14="http://schemas.microsoft.com/office/powerpoint/2010/main" val="3160214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 Practices</a:t>
            </a:r>
          </a:p>
        </p:txBody>
      </p:sp>
      <p:sp>
        <p:nvSpPr>
          <p:cNvPr id="3" name="Text Placeholder 2"/>
          <p:cNvSpPr>
            <a:spLocks noGrp="1"/>
          </p:cNvSpPr>
          <p:nvPr>
            <p:ph type="body" idx="1"/>
          </p:nvPr>
        </p:nvSpPr>
        <p:spPr/>
        <p:txBody>
          <a:bodyPr/>
          <a:lstStyle/>
          <a:p>
            <a:r>
              <a:rPr lang="en-US" dirty="0"/>
              <a:t>Our lessons learned during a pandemic</a:t>
            </a:r>
          </a:p>
        </p:txBody>
      </p:sp>
      <p:sp>
        <p:nvSpPr>
          <p:cNvPr id="4" name="Content Placeholder 3"/>
          <p:cNvSpPr>
            <a:spLocks noGrp="1"/>
          </p:cNvSpPr>
          <p:nvPr>
            <p:ph idx="10"/>
          </p:nvPr>
        </p:nvSpPr>
        <p:spPr/>
        <p:txBody>
          <a:bodyPr/>
          <a:lstStyle/>
          <a:p>
            <a:r>
              <a:rPr lang="en-US" dirty="0"/>
              <a:t>As we move to incorporate accessibility and equity  into curriculum practices have a plan so faculty feel they are addressing this important work in a cohesive manner.</a:t>
            </a:r>
          </a:p>
          <a:p>
            <a:r>
              <a:rPr lang="en-US" dirty="0"/>
              <a:t>The accessibility supports at your campuses will look different and you want to make sure you create a structure to uphold faculty needs.</a:t>
            </a:r>
          </a:p>
        </p:txBody>
      </p:sp>
    </p:spTree>
    <p:extLst>
      <p:ext uri="{BB962C8B-B14F-4D97-AF65-F5344CB8AC3E}">
        <p14:creationId xmlns:p14="http://schemas.microsoft.com/office/powerpoint/2010/main" val="1758261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5F30FDF-C568-424F-90F8-18D3A80FE43B}"/>
              </a:ext>
            </a:extLst>
          </p:cNvPr>
          <p:cNvSpPr>
            <a:spLocks noGrp="1"/>
          </p:cNvSpPr>
          <p:nvPr>
            <p:ph type="title"/>
          </p:nvPr>
        </p:nvSpPr>
        <p:spPr/>
        <p:txBody>
          <a:bodyPr>
            <a:normAutofit/>
          </a:bodyPr>
          <a:lstStyle/>
          <a:p>
            <a:r>
              <a:rPr lang="en-US" dirty="0"/>
              <a:t>A Tale of Two Campuses:</a:t>
            </a:r>
            <a:br>
              <a:rPr lang="en-US" dirty="0"/>
            </a:br>
            <a:r>
              <a:rPr lang="en-US" dirty="0"/>
              <a:t>From Standards to Implementation</a:t>
            </a:r>
          </a:p>
        </p:txBody>
      </p:sp>
      <p:sp>
        <p:nvSpPr>
          <p:cNvPr id="6" name="Content Placeholder 5">
            <a:extLst>
              <a:ext uri="{FF2B5EF4-FFF2-40B4-BE49-F238E27FC236}">
                <a16:creationId xmlns:a16="http://schemas.microsoft.com/office/drawing/2014/main" id="{CD8CC5B5-E108-4A11-B6EC-0944E00B5FA7}"/>
              </a:ext>
            </a:extLst>
          </p:cNvPr>
          <p:cNvSpPr>
            <a:spLocks noGrp="1"/>
          </p:cNvSpPr>
          <p:nvPr>
            <p:ph sz="half" idx="1"/>
          </p:nvPr>
        </p:nvSpPr>
        <p:spPr>
          <a:xfrm>
            <a:off x="838200" y="2254102"/>
            <a:ext cx="5181600" cy="3627714"/>
          </a:xfrm>
        </p:spPr>
        <p:txBody>
          <a:bodyPr/>
          <a:lstStyle/>
          <a:p>
            <a:pPr marL="0" indent="0">
              <a:buNone/>
            </a:pPr>
            <a:r>
              <a:rPr lang="en-US" b="1" dirty="0"/>
              <a:t>Kim Saccio-Kent</a:t>
            </a:r>
          </a:p>
          <a:p>
            <a:pPr marL="0" indent="0">
              <a:lnSpc>
                <a:spcPct val="114000"/>
              </a:lnSpc>
              <a:buNone/>
            </a:pPr>
            <a:r>
              <a:rPr lang="en-US" dirty="0"/>
              <a:t>Faculty, Assistive Technology Specialist at the</a:t>
            </a:r>
            <a:br>
              <a:rPr lang="en-US" dirty="0"/>
            </a:br>
            <a:r>
              <a:rPr lang="en-US" dirty="0"/>
              <a:t>Skyline College Educational Access Center</a:t>
            </a:r>
          </a:p>
          <a:p>
            <a:endParaRPr lang="en-US" dirty="0"/>
          </a:p>
        </p:txBody>
      </p:sp>
      <p:sp>
        <p:nvSpPr>
          <p:cNvPr id="7" name="Content Placeholder 6">
            <a:extLst>
              <a:ext uri="{FF2B5EF4-FFF2-40B4-BE49-F238E27FC236}">
                <a16:creationId xmlns:a16="http://schemas.microsoft.com/office/drawing/2014/main" id="{586BBB36-3B68-45A8-B0F3-D03041E71FE0}"/>
              </a:ext>
            </a:extLst>
          </p:cNvPr>
          <p:cNvSpPr>
            <a:spLocks noGrp="1"/>
          </p:cNvSpPr>
          <p:nvPr>
            <p:ph sz="half" idx="2"/>
          </p:nvPr>
        </p:nvSpPr>
        <p:spPr>
          <a:xfrm>
            <a:off x="6172200" y="2254102"/>
            <a:ext cx="5181600" cy="3627714"/>
          </a:xfrm>
        </p:spPr>
        <p:txBody>
          <a:bodyPr/>
          <a:lstStyle/>
          <a:p>
            <a:pPr marL="0" indent="0">
              <a:buNone/>
            </a:pPr>
            <a:r>
              <a:rPr lang="en-US" b="1" dirty="0"/>
              <a:t>Laurie Vasquez</a:t>
            </a:r>
          </a:p>
          <a:p>
            <a:pPr marL="0" indent="0">
              <a:lnSpc>
                <a:spcPct val="114000"/>
              </a:lnSpc>
              <a:buNone/>
            </a:pPr>
            <a:r>
              <a:rPr lang="en-US" dirty="0"/>
              <a:t>Faculty,  Assistive Technology Specialist at the</a:t>
            </a:r>
            <a:br>
              <a:rPr lang="en-US" dirty="0"/>
            </a:br>
            <a:r>
              <a:rPr lang="en-US" dirty="0"/>
              <a:t>Santa Barbara City College Disability Services and Programs for Students &amp; Faculty Resource Center</a:t>
            </a:r>
          </a:p>
          <a:p>
            <a:endParaRPr lang="en-US" dirty="0"/>
          </a:p>
        </p:txBody>
      </p:sp>
    </p:spTree>
    <p:extLst>
      <p:ext uri="{BB962C8B-B14F-4D97-AF65-F5344CB8AC3E}">
        <p14:creationId xmlns:p14="http://schemas.microsoft.com/office/powerpoint/2010/main" val="712818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a:t>
            </a:r>
          </a:p>
        </p:txBody>
      </p:sp>
      <p:sp>
        <p:nvSpPr>
          <p:cNvPr id="3" name="Text Placeholder 2"/>
          <p:cNvSpPr>
            <a:spLocks noGrp="1"/>
          </p:cNvSpPr>
          <p:nvPr>
            <p:ph type="body" idx="1"/>
          </p:nvPr>
        </p:nvSpPr>
        <p:spPr/>
        <p:txBody>
          <a:bodyPr>
            <a:normAutofit fontScale="92500" lnSpcReduction="20000"/>
          </a:bodyPr>
          <a:lstStyle/>
          <a:p>
            <a:r>
              <a:rPr lang="en-US" dirty="0"/>
              <a:t>Don’t forget that accommodations are available through DSPS to help support the students in distance education courses.</a:t>
            </a:r>
          </a:p>
        </p:txBody>
      </p:sp>
      <p:sp>
        <p:nvSpPr>
          <p:cNvPr id="4" name="Content Placeholder 3"/>
          <p:cNvSpPr>
            <a:spLocks noGrp="1"/>
          </p:cNvSpPr>
          <p:nvPr>
            <p:ph idx="10"/>
          </p:nvPr>
        </p:nvSpPr>
        <p:spPr>
          <a:xfrm>
            <a:off x="831850" y="2928550"/>
            <a:ext cx="11017772" cy="3929450"/>
          </a:xfrm>
        </p:spPr>
        <p:txBody>
          <a:bodyPr>
            <a:normAutofit/>
          </a:bodyPr>
          <a:lstStyle/>
          <a:p>
            <a:pPr>
              <a:lnSpc>
                <a:spcPct val="100000"/>
              </a:lnSpc>
            </a:pPr>
            <a:r>
              <a:rPr lang="en-US" sz="2600" dirty="0"/>
              <a:t>Requires the student providing documentation to DSPS if they are seeking accommodation</a:t>
            </a:r>
          </a:p>
          <a:p>
            <a:pPr>
              <a:lnSpc>
                <a:spcPct val="100000"/>
              </a:lnSpc>
            </a:pPr>
            <a:r>
              <a:rPr lang="en-US" sz="2600" dirty="0"/>
              <a:t>The “interactive process” between student and DSPS specialist helps determine what barriers still might exist for gaining access to the course.</a:t>
            </a:r>
          </a:p>
          <a:p>
            <a:pPr>
              <a:lnSpc>
                <a:spcPct val="100000"/>
              </a:lnSpc>
            </a:pPr>
            <a:r>
              <a:rPr lang="en-US" sz="2600" dirty="0"/>
              <a:t>The introduction of CVC- OEI “tools” can create challenges for accessibility and requires conversation between student, DSPS and faculty to determine best approach.</a:t>
            </a:r>
          </a:p>
          <a:p>
            <a:endParaRPr lang="en-US" dirty="0"/>
          </a:p>
        </p:txBody>
      </p:sp>
    </p:spTree>
    <p:extLst>
      <p:ext uri="{BB962C8B-B14F-4D97-AF65-F5344CB8AC3E}">
        <p14:creationId xmlns:p14="http://schemas.microsoft.com/office/powerpoint/2010/main" val="1636728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Accessibility at Skyline College</a:t>
            </a:r>
          </a:p>
        </p:txBody>
      </p:sp>
      <p:sp>
        <p:nvSpPr>
          <p:cNvPr id="4" name="Content Placeholder 3"/>
          <p:cNvSpPr>
            <a:spLocks noGrp="1"/>
          </p:cNvSpPr>
          <p:nvPr>
            <p:ph idx="10"/>
          </p:nvPr>
        </p:nvSpPr>
        <p:spPr>
          <a:xfrm>
            <a:off x="2895599" y="2192055"/>
            <a:ext cx="8615819" cy="3590907"/>
          </a:xfrm>
        </p:spPr>
        <p:txBody>
          <a:bodyPr>
            <a:normAutofit/>
          </a:bodyPr>
          <a:lstStyle/>
          <a:p>
            <a:pPr marL="0" indent="0">
              <a:lnSpc>
                <a:spcPct val="114000"/>
              </a:lnSpc>
              <a:buNone/>
            </a:pPr>
            <a:r>
              <a:rPr lang="en-US" b="1" dirty="0"/>
              <a:t>Who is responsible?</a:t>
            </a:r>
          </a:p>
          <a:p>
            <a:pPr>
              <a:lnSpc>
                <a:spcPct val="114000"/>
              </a:lnSpc>
            </a:pPr>
            <a:r>
              <a:rPr lang="en-US" sz="2400" dirty="0"/>
              <a:t>Building universally designed courses is a joint responsibility between faculty, trainers, distance education coordinators, accessibility specialists, alternate media staff and administrators.</a:t>
            </a:r>
          </a:p>
          <a:p>
            <a:pPr>
              <a:lnSpc>
                <a:spcPct val="114000"/>
              </a:lnSpc>
            </a:pPr>
            <a:r>
              <a:rPr lang="en-US" sz="2400" dirty="0"/>
              <a:t>The Educational Access Center supports students with disabilities who need specific accommodations.</a:t>
            </a:r>
          </a:p>
        </p:txBody>
      </p:sp>
      <p:pic>
        <p:nvPicPr>
          <p:cNvPr id="8" name="Picture 7">
            <a:extLst>
              <a:ext uri="{FF2B5EF4-FFF2-40B4-BE49-F238E27FC236}">
                <a16:creationId xmlns:a16="http://schemas.microsoft.com/office/drawing/2014/main" id="{1CB6ED34-7006-462A-B781-56ABA9BBBC52}"/>
              </a:ext>
            </a:extLst>
          </p:cNvPr>
          <p:cNvPicPr>
            <a:picLocks noChangeAspect="1"/>
          </p:cNvPicPr>
          <p:nvPr/>
        </p:nvPicPr>
        <p:blipFill>
          <a:blip r:embed="rId2"/>
          <a:stretch>
            <a:fillRect/>
          </a:stretch>
        </p:blipFill>
        <p:spPr>
          <a:xfrm>
            <a:off x="272972" y="2692183"/>
            <a:ext cx="2127328" cy="1408060"/>
          </a:xfrm>
          <a:prstGeom prst="rect">
            <a:avLst/>
          </a:prstGeom>
        </p:spPr>
      </p:pic>
    </p:spTree>
    <p:extLst>
      <p:ext uri="{BB962C8B-B14F-4D97-AF65-F5344CB8AC3E}">
        <p14:creationId xmlns:p14="http://schemas.microsoft.com/office/powerpoint/2010/main" val="1623746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C794D0-103A-469E-BB82-6008B11A2F6F}"/>
              </a:ext>
            </a:extLst>
          </p:cNvPr>
          <p:cNvSpPr>
            <a:spLocks noGrp="1"/>
          </p:cNvSpPr>
          <p:nvPr>
            <p:ph type="title"/>
          </p:nvPr>
        </p:nvSpPr>
        <p:spPr>
          <a:xfrm>
            <a:off x="838200" y="713560"/>
            <a:ext cx="10515600" cy="789564"/>
          </a:xfrm>
        </p:spPr>
        <p:txBody>
          <a:bodyPr/>
          <a:lstStyle/>
          <a:p>
            <a:r>
              <a:rPr lang="en-US" dirty="0"/>
              <a:t>Instructor Resources for Accessibility</a:t>
            </a:r>
          </a:p>
        </p:txBody>
      </p:sp>
      <p:sp>
        <p:nvSpPr>
          <p:cNvPr id="9" name="Content Placeholder 8">
            <a:extLst>
              <a:ext uri="{FF2B5EF4-FFF2-40B4-BE49-F238E27FC236}">
                <a16:creationId xmlns:a16="http://schemas.microsoft.com/office/drawing/2014/main" id="{2461F6BD-3993-4015-9FC0-4C62A0D818B6}"/>
              </a:ext>
            </a:extLst>
          </p:cNvPr>
          <p:cNvSpPr>
            <a:spLocks noGrp="1"/>
          </p:cNvSpPr>
          <p:nvPr>
            <p:ph sz="half" idx="1"/>
          </p:nvPr>
        </p:nvSpPr>
        <p:spPr>
          <a:xfrm>
            <a:off x="838200" y="1728593"/>
            <a:ext cx="5181600" cy="4153224"/>
          </a:xfrm>
        </p:spPr>
        <p:txBody>
          <a:bodyPr>
            <a:normAutofit fontScale="85000" lnSpcReduction="20000"/>
          </a:bodyPr>
          <a:lstStyle/>
          <a:p>
            <a:pPr marL="0" indent="0">
              <a:buNone/>
            </a:pPr>
            <a:r>
              <a:rPr lang="en-US" b="1" dirty="0"/>
              <a:t>At the District level:</a:t>
            </a:r>
          </a:p>
          <a:p>
            <a:pPr>
              <a:lnSpc>
                <a:spcPct val="110000"/>
              </a:lnSpc>
            </a:pPr>
            <a:r>
              <a:rPr lang="en-US" dirty="0"/>
              <a:t>ITS vets all tech purchases (using W3C accessibility and Section 508 guidelines)</a:t>
            </a:r>
          </a:p>
          <a:p>
            <a:pPr>
              <a:lnSpc>
                <a:spcPct val="110000"/>
              </a:lnSpc>
            </a:pPr>
            <a:r>
              <a:rPr lang="en-US" dirty="0"/>
              <a:t>Web Accessibility Task Force</a:t>
            </a:r>
          </a:p>
          <a:p>
            <a:pPr>
              <a:lnSpc>
                <a:spcPct val="110000"/>
              </a:lnSpc>
            </a:pPr>
            <a:endParaRPr lang="en-US" dirty="0"/>
          </a:p>
        </p:txBody>
      </p:sp>
      <p:sp>
        <p:nvSpPr>
          <p:cNvPr id="10" name="Content Placeholder 9">
            <a:extLst>
              <a:ext uri="{FF2B5EF4-FFF2-40B4-BE49-F238E27FC236}">
                <a16:creationId xmlns:a16="http://schemas.microsoft.com/office/drawing/2014/main" id="{5DA89FF0-D128-42E3-8254-6926EA2FF90D}"/>
              </a:ext>
            </a:extLst>
          </p:cNvPr>
          <p:cNvSpPr>
            <a:spLocks noGrp="1"/>
          </p:cNvSpPr>
          <p:nvPr>
            <p:ph sz="half" idx="2"/>
          </p:nvPr>
        </p:nvSpPr>
        <p:spPr>
          <a:xfrm>
            <a:off x="6172200" y="1728593"/>
            <a:ext cx="5181600" cy="4153224"/>
          </a:xfrm>
        </p:spPr>
        <p:txBody>
          <a:bodyPr>
            <a:normAutofit fontScale="85000" lnSpcReduction="20000"/>
          </a:bodyPr>
          <a:lstStyle/>
          <a:p>
            <a:pPr marL="0" indent="0">
              <a:buNone/>
            </a:pPr>
            <a:r>
              <a:rPr lang="en-US" b="1" dirty="0"/>
              <a:t>At the College level:</a:t>
            </a:r>
          </a:p>
          <a:p>
            <a:pPr>
              <a:lnSpc>
                <a:spcPct val="120000"/>
              </a:lnSpc>
            </a:pPr>
            <a:r>
              <a:rPr lang="en-US" dirty="0"/>
              <a:t>Quality Online Teaching &amp; Learning—includes </a:t>
            </a:r>
            <a:r>
              <a:rPr lang="en-US" dirty="0" err="1"/>
              <a:t>UDL</a:t>
            </a:r>
            <a:r>
              <a:rPr lang="en-US" dirty="0"/>
              <a:t> and Canvas accessibility</a:t>
            </a:r>
          </a:p>
          <a:p>
            <a:pPr>
              <a:lnSpc>
                <a:spcPct val="120000"/>
              </a:lnSpc>
            </a:pPr>
            <a:r>
              <a:rPr lang="en-US" dirty="0"/>
              <a:t>Center for Transformative Teaching &amp; Learning—Instructional Designer; Accessibility Specialist (</a:t>
            </a:r>
            <a:r>
              <a:rPr lang="en-US" dirty="0" err="1"/>
              <a:t>inc.</a:t>
            </a:r>
            <a:r>
              <a:rPr lang="en-US" dirty="0"/>
              <a:t> captioning support); PD on accessibility and </a:t>
            </a:r>
            <a:r>
              <a:rPr lang="en-US" dirty="0" err="1"/>
              <a:t>UDL</a:t>
            </a:r>
            <a:r>
              <a:rPr lang="en-US" dirty="0"/>
              <a:t>; peer mentors; how-to resources</a:t>
            </a:r>
          </a:p>
          <a:p>
            <a:endParaRPr lang="en-US" dirty="0"/>
          </a:p>
        </p:txBody>
      </p:sp>
    </p:spTree>
    <p:extLst>
      <p:ext uri="{BB962C8B-B14F-4D97-AF65-F5344CB8AC3E}">
        <p14:creationId xmlns:p14="http://schemas.microsoft.com/office/powerpoint/2010/main" val="3636976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54D66-7445-4FCB-897F-FA31F17B2339}"/>
              </a:ext>
            </a:extLst>
          </p:cNvPr>
          <p:cNvSpPr>
            <a:spLocks noGrp="1"/>
          </p:cNvSpPr>
          <p:nvPr>
            <p:ph type="title"/>
          </p:nvPr>
        </p:nvSpPr>
        <p:spPr>
          <a:xfrm>
            <a:off x="838200" y="713559"/>
            <a:ext cx="10515600" cy="914825"/>
          </a:xfrm>
        </p:spPr>
        <p:txBody>
          <a:bodyPr/>
          <a:lstStyle/>
          <a:p>
            <a:r>
              <a:rPr lang="en-US" dirty="0"/>
              <a:t>Student Support: Educational Access Center</a:t>
            </a:r>
          </a:p>
        </p:txBody>
      </p:sp>
      <p:sp>
        <p:nvSpPr>
          <p:cNvPr id="6" name="Content Placeholder 5">
            <a:extLst>
              <a:ext uri="{FF2B5EF4-FFF2-40B4-BE49-F238E27FC236}">
                <a16:creationId xmlns:a16="http://schemas.microsoft.com/office/drawing/2014/main" id="{222C3964-F3B3-44E5-8B72-3EF3B844BC48}"/>
              </a:ext>
            </a:extLst>
          </p:cNvPr>
          <p:cNvSpPr>
            <a:spLocks noGrp="1"/>
          </p:cNvSpPr>
          <p:nvPr>
            <p:ph sz="half" idx="1"/>
          </p:nvPr>
        </p:nvSpPr>
        <p:spPr>
          <a:xfrm>
            <a:off x="838200" y="1741118"/>
            <a:ext cx="5181600" cy="4403323"/>
          </a:xfrm>
        </p:spPr>
        <p:txBody>
          <a:bodyPr>
            <a:normAutofit fontScale="40000" lnSpcReduction="20000"/>
          </a:bodyPr>
          <a:lstStyle/>
          <a:p>
            <a:pPr marL="0" indent="0">
              <a:buNone/>
            </a:pPr>
            <a:r>
              <a:rPr lang="en-US" sz="7000" b="1" dirty="0"/>
              <a:t>Students with Disabilities</a:t>
            </a:r>
          </a:p>
          <a:p>
            <a:pPr>
              <a:lnSpc>
                <a:spcPct val="120000"/>
              </a:lnSpc>
            </a:pPr>
            <a:r>
              <a:rPr lang="en-US" sz="6000" dirty="0"/>
              <a:t>Academic accommodations</a:t>
            </a:r>
          </a:p>
          <a:p>
            <a:pPr>
              <a:lnSpc>
                <a:spcPct val="120000"/>
              </a:lnSpc>
            </a:pPr>
            <a:r>
              <a:rPr lang="en-US" sz="6000" dirty="0"/>
              <a:t>Alternate Media program</a:t>
            </a:r>
          </a:p>
          <a:p>
            <a:pPr>
              <a:lnSpc>
                <a:spcPct val="120000"/>
              </a:lnSpc>
            </a:pPr>
            <a:r>
              <a:rPr lang="en-US" sz="6000" dirty="0"/>
              <a:t>Assistive technology assessments and one-on-one training</a:t>
            </a:r>
          </a:p>
          <a:p>
            <a:pPr>
              <a:lnSpc>
                <a:spcPct val="120000"/>
              </a:lnSpc>
            </a:pPr>
            <a:r>
              <a:rPr lang="en-US" sz="6000" dirty="0"/>
              <a:t>Equipment loans: Echo </a:t>
            </a:r>
            <a:r>
              <a:rPr lang="en-US" sz="6000" dirty="0" err="1"/>
              <a:t>Smartpen</a:t>
            </a:r>
            <a:r>
              <a:rPr lang="en-US" sz="6000" dirty="0"/>
              <a:t>, assistive hearing devices, etc.</a:t>
            </a:r>
          </a:p>
          <a:p>
            <a:pPr>
              <a:lnSpc>
                <a:spcPct val="120000"/>
              </a:lnSpc>
            </a:pPr>
            <a:r>
              <a:rPr lang="en-US" sz="6000" dirty="0"/>
              <a:t>Specialized software: Kurzweil 3000, </a:t>
            </a:r>
            <a:r>
              <a:rPr lang="en-US" sz="6000" dirty="0" err="1"/>
              <a:t>MindView</a:t>
            </a:r>
            <a:endParaRPr lang="en-US" sz="6000" dirty="0"/>
          </a:p>
        </p:txBody>
      </p:sp>
      <p:sp>
        <p:nvSpPr>
          <p:cNvPr id="7" name="Content Placeholder 6">
            <a:extLst>
              <a:ext uri="{FF2B5EF4-FFF2-40B4-BE49-F238E27FC236}">
                <a16:creationId xmlns:a16="http://schemas.microsoft.com/office/drawing/2014/main" id="{CE008DE7-F7FC-4B0A-A182-6EC80E75E6C2}"/>
              </a:ext>
            </a:extLst>
          </p:cNvPr>
          <p:cNvSpPr>
            <a:spLocks noGrp="1"/>
          </p:cNvSpPr>
          <p:nvPr>
            <p:ph sz="half" idx="2"/>
          </p:nvPr>
        </p:nvSpPr>
        <p:spPr>
          <a:xfrm>
            <a:off x="6172200" y="1628385"/>
            <a:ext cx="5181600" cy="8254652"/>
          </a:xfrm>
        </p:spPr>
        <p:txBody>
          <a:bodyPr>
            <a:normAutofit fontScale="40000" lnSpcReduction="20000"/>
          </a:bodyPr>
          <a:lstStyle/>
          <a:p>
            <a:pPr marL="0" indent="0">
              <a:lnSpc>
                <a:spcPct val="120000"/>
              </a:lnSpc>
              <a:buNone/>
            </a:pPr>
            <a:r>
              <a:rPr lang="en-US" sz="7000" b="1" dirty="0"/>
              <a:t>All Skyline Students</a:t>
            </a:r>
          </a:p>
          <a:p>
            <a:pPr lvl="0">
              <a:lnSpc>
                <a:spcPct val="120000"/>
              </a:lnSpc>
            </a:pPr>
            <a:r>
              <a:rPr lang="en-US" sz="6000" dirty="0" err="1"/>
              <a:t>EDAC</a:t>
            </a:r>
            <a:r>
              <a:rPr lang="en-US" sz="6000" dirty="0"/>
              <a:t> courses that strengthen academic skills, and that teach students how to use educational tech to access content and take notes (one unit, P/NP)</a:t>
            </a:r>
          </a:p>
          <a:p>
            <a:pPr lvl="0">
              <a:lnSpc>
                <a:spcPct val="120000"/>
              </a:lnSpc>
            </a:pPr>
            <a:r>
              <a:rPr lang="en-US" sz="6000" dirty="0"/>
              <a:t>Educational technologies (Otter Voice Notes, Glean, </a:t>
            </a:r>
            <a:r>
              <a:rPr lang="en-US" sz="6000" dirty="0" err="1"/>
              <a:t>NaturalReader</a:t>
            </a:r>
            <a:r>
              <a:rPr lang="en-US" sz="6000" dirty="0"/>
              <a:t>, </a:t>
            </a:r>
            <a:r>
              <a:rPr lang="en-US" sz="6000" dirty="0" err="1"/>
              <a:t>Mindview</a:t>
            </a:r>
            <a:r>
              <a:rPr lang="en-US" sz="6000" dirty="0"/>
              <a:t>)</a:t>
            </a:r>
          </a:p>
        </p:txBody>
      </p:sp>
    </p:spTree>
    <p:extLst>
      <p:ext uri="{BB962C8B-B14F-4D97-AF65-F5344CB8AC3E}">
        <p14:creationId xmlns:p14="http://schemas.microsoft.com/office/powerpoint/2010/main" val="2960763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3E11A-9D0E-4704-96BE-6C12D1777134}"/>
              </a:ext>
            </a:extLst>
          </p:cNvPr>
          <p:cNvSpPr>
            <a:spLocks noGrp="1"/>
          </p:cNvSpPr>
          <p:nvPr>
            <p:ph type="title"/>
          </p:nvPr>
        </p:nvSpPr>
        <p:spPr/>
        <p:txBody>
          <a:bodyPr/>
          <a:lstStyle/>
          <a:p>
            <a:r>
              <a:rPr lang="en-US" dirty="0"/>
              <a:t>Structure of Educational Access Center</a:t>
            </a:r>
          </a:p>
        </p:txBody>
      </p:sp>
      <p:sp>
        <p:nvSpPr>
          <p:cNvPr id="5" name="Content Placeholder 4">
            <a:extLst>
              <a:ext uri="{FF2B5EF4-FFF2-40B4-BE49-F238E27FC236}">
                <a16:creationId xmlns:a16="http://schemas.microsoft.com/office/drawing/2014/main" id="{9142306C-EBF3-4CFF-9246-3C602E7E46E7}"/>
              </a:ext>
            </a:extLst>
          </p:cNvPr>
          <p:cNvSpPr>
            <a:spLocks noGrp="1"/>
          </p:cNvSpPr>
          <p:nvPr>
            <p:ph sz="half" idx="1"/>
          </p:nvPr>
        </p:nvSpPr>
        <p:spPr/>
        <p:txBody>
          <a:bodyPr>
            <a:normAutofit lnSpcReduction="10000"/>
          </a:bodyPr>
          <a:lstStyle/>
          <a:p>
            <a:pPr>
              <a:lnSpc>
                <a:spcPct val="100000"/>
              </a:lnSpc>
            </a:pPr>
            <a:r>
              <a:rPr lang="en-US" sz="2400" dirty="0" err="1"/>
              <a:t>EAC</a:t>
            </a:r>
            <a:r>
              <a:rPr lang="en-US" sz="2400" dirty="0"/>
              <a:t> is new name for Disability Resource Center, effective July 2020. Change made to reflect our commitment to providing access to educational opportunities for students with disabilities while expanding support offerings to the wider campus community. </a:t>
            </a:r>
          </a:p>
          <a:p>
            <a:pPr>
              <a:lnSpc>
                <a:spcPct val="100000"/>
              </a:lnSpc>
            </a:pPr>
            <a:r>
              <a:rPr lang="en-US" sz="2400" dirty="0" err="1"/>
              <a:t>EAC</a:t>
            </a:r>
            <a:r>
              <a:rPr lang="en-US" sz="2400" dirty="0"/>
              <a:t> is within Student Equity and Support Services, in the Student Services Division</a:t>
            </a:r>
          </a:p>
        </p:txBody>
      </p:sp>
      <p:sp>
        <p:nvSpPr>
          <p:cNvPr id="6" name="Content Placeholder 5">
            <a:extLst>
              <a:ext uri="{FF2B5EF4-FFF2-40B4-BE49-F238E27FC236}">
                <a16:creationId xmlns:a16="http://schemas.microsoft.com/office/drawing/2014/main" id="{22468287-DD5B-4E9E-89B1-60B9F7A778F4}"/>
              </a:ext>
            </a:extLst>
          </p:cNvPr>
          <p:cNvSpPr>
            <a:spLocks noGrp="1"/>
          </p:cNvSpPr>
          <p:nvPr>
            <p:ph sz="half" idx="2"/>
          </p:nvPr>
        </p:nvSpPr>
        <p:spPr/>
        <p:txBody>
          <a:bodyPr>
            <a:noAutofit/>
          </a:bodyPr>
          <a:lstStyle/>
          <a:p>
            <a:pPr marL="0" indent="0">
              <a:buNone/>
            </a:pPr>
            <a:r>
              <a:rPr lang="en-US" sz="2400" b="1" dirty="0"/>
              <a:t>Faculty: </a:t>
            </a:r>
          </a:p>
          <a:p>
            <a:r>
              <a:rPr lang="en-US" sz="2400" dirty="0"/>
              <a:t>Counselor/Coordinator</a:t>
            </a:r>
          </a:p>
          <a:p>
            <a:r>
              <a:rPr lang="en-US" sz="2400" dirty="0"/>
              <a:t>Learning Specialist</a:t>
            </a:r>
          </a:p>
          <a:p>
            <a:r>
              <a:rPr lang="en-US" sz="2400" dirty="0"/>
              <a:t>Assistive Computer Technology Specialist</a:t>
            </a:r>
          </a:p>
          <a:p>
            <a:pPr marL="0" indent="0">
              <a:buNone/>
            </a:pPr>
            <a:r>
              <a:rPr lang="en-US" sz="2400" b="1" dirty="0"/>
              <a:t>Classified Staff:</a:t>
            </a:r>
          </a:p>
          <a:p>
            <a:r>
              <a:rPr lang="en-US" sz="2400" dirty="0"/>
              <a:t>Alternate Media Specialist</a:t>
            </a:r>
          </a:p>
          <a:p>
            <a:r>
              <a:rPr lang="en-US" sz="2400" dirty="0"/>
              <a:t>Staff Assistant</a:t>
            </a:r>
          </a:p>
          <a:p>
            <a:r>
              <a:rPr lang="en-US" sz="2400" dirty="0"/>
              <a:t>Instructional Assistant</a:t>
            </a:r>
          </a:p>
          <a:p>
            <a:endParaRPr lang="en-US" sz="2400" dirty="0"/>
          </a:p>
        </p:txBody>
      </p:sp>
    </p:spTree>
    <p:extLst>
      <p:ext uri="{BB962C8B-B14F-4D97-AF65-F5344CB8AC3E}">
        <p14:creationId xmlns:p14="http://schemas.microsoft.com/office/powerpoint/2010/main" val="2020731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5784"/>
            <a:ext cx="12344400" cy="1312648"/>
          </a:xfrm>
        </p:spPr>
        <p:txBody>
          <a:bodyPr>
            <a:normAutofit/>
          </a:bodyPr>
          <a:lstStyle/>
          <a:p>
            <a:pPr algn="ctr"/>
            <a:r>
              <a:rPr lang="en-US" sz="6600" b="1" dirty="0"/>
              <a:t>Let’s Chat</a:t>
            </a:r>
          </a:p>
        </p:txBody>
      </p:sp>
      <p:sp>
        <p:nvSpPr>
          <p:cNvPr id="4" name="Text Placeholder 3">
            <a:extLst>
              <a:ext uri="{FF2B5EF4-FFF2-40B4-BE49-F238E27FC236}">
                <a16:creationId xmlns:a16="http://schemas.microsoft.com/office/drawing/2014/main" id="{DC138CF0-323D-4855-BBBE-90D7E3A5F3D0}"/>
              </a:ext>
            </a:extLst>
          </p:cNvPr>
          <p:cNvSpPr>
            <a:spLocks noGrp="1"/>
          </p:cNvSpPr>
          <p:nvPr>
            <p:ph type="body" idx="1"/>
          </p:nvPr>
        </p:nvSpPr>
        <p:spPr/>
        <p:txBody>
          <a:bodyPr>
            <a:normAutofit/>
          </a:bodyPr>
          <a:lstStyle/>
          <a:p>
            <a:r>
              <a:rPr lang="en-US" dirty="0"/>
              <a:t>Please use the Chat function to answer these questions:</a:t>
            </a:r>
          </a:p>
          <a:p>
            <a:endParaRPr lang="en-US" dirty="0"/>
          </a:p>
        </p:txBody>
      </p:sp>
      <p:sp>
        <p:nvSpPr>
          <p:cNvPr id="5" name="Content Placeholder 4">
            <a:extLst>
              <a:ext uri="{FF2B5EF4-FFF2-40B4-BE49-F238E27FC236}">
                <a16:creationId xmlns:a16="http://schemas.microsoft.com/office/drawing/2014/main" id="{BBCDADC0-67AF-4D2B-BD30-DAD3BF937FEE}"/>
              </a:ext>
            </a:extLst>
          </p:cNvPr>
          <p:cNvSpPr>
            <a:spLocks noGrp="1"/>
          </p:cNvSpPr>
          <p:nvPr>
            <p:ph idx="10"/>
          </p:nvPr>
        </p:nvSpPr>
        <p:spPr>
          <a:xfrm>
            <a:off x="3343274" y="2985302"/>
            <a:ext cx="7864303" cy="3201186"/>
          </a:xfrm>
        </p:spPr>
        <p:txBody>
          <a:bodyPr>
            <a:normAutofit/>
          </a:bodyPr>
          <a:lstStyle/>
          <a:p>
            <a:pPr>
              <a:lnSpc>
                <a:spcPct val="100000"/>
              </a:lnSpc>
              <a:spcBef>
                <a:spcPts val="0"/>
              </a:spcBef>
              <a:spcAft>
                <a:spcPts val="1800"/>
              </a:spcAft>
            </a:pPr>
            <a:r>
              <a:rPr lang="en-US" dirty="0"/>
              <a:t>How are you currently providing accessibility support?</a:t>
            </a:r>
          </a:p>
          <a:p>
            <a:pPr>
              <a:lnSpc>
                <a:spcPct val="100000"/>
              </a:lnSpc>
              <a:spcBef>
                <a:spcPts val="0"/>
              </a:spcBef>
              <a:spcAft>
                <a:spcPts val="1800"/>
              </a:spcAft>
            </a:pPr>
            <a:r>
              <a:rPr lang="en-US" dirty="0"/>
              <a:t>Based on the last four months, how will you be addressing student needs in the fall?</a:t>
            </a:r>
          </a:p>
          <a:p>
            <a:pPr>
              <a:lnSpc>
                <a:spcPct val="100000"/>
              </a:lnSpc>
              <a:spcBef>
                <a:spcPts val="0"/>
              </a:spcBef>
              <a:spcAft>
                <a:spcPts val="1800"/>
              </a:spcAft>
            </a:pPr>
            <a:r>
              <a:rPr lang="en-US" dirty="0"/>
              <a:t>What questions do you still have?</a:t>
            </a:r>
          </a:p>
        </p:txBody>
      </p:sp>
      <p:pic>
        <p:nvPicPr>
          <p:cNvPr id="8" name="Picture 7">
            <a:extLst>
              <a:ext uri="{FF2B5EF4-FFF2-40B4-BE49-F238E27FC236}">
                <a16:creationId xmlns:a16="http://schemas.microsoft.com/office/drawing/2014/main" id="{838A0B77-0CF5-410E-9082-C8FC5045512F}"/>
              </a:ext>
            </a:extLst>
          </p:cNvPr>
          <p:cNvPicPr>
            <a:picLocks noChangeAspect="1"/>
          </p:cNvPicPr>
          <p:nvPr/>
        </p:nvPicPr>
        <p:blipFill>
          <a:blip r:embed="rId2"/>
          <a:stretch>
            <a:fillRect/>
          </a:stretch>
        </p:blipFill>
        <p:spPr>
          <a:xfrm>
            <a:off x="914400" y="2985301"/>
            <a:ext cx="1888298" cy="1888298"/>
          </a:xfrm>
          <a:prstGeom prst="rect">
            <a:avLst/>
          </a:prstGeom>
        </p:spPr>
      </p:pic>
    </p:spTree>
    <p:extLst>
      <p:ext uri="{BB962C8B-B14F-4D97-AF65-F5344CB8AC3E}">
        <p14:creationId xmlns:p14="http://schemas.microsoft.com/office/powerpoint/2010/main" val="6502406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3454F5-222F-4338-87CD-DBD92868077E}"/>
              </a:ext>
            </a:extLst>
          </p:cNvPr>
          <p:cNvSpPr>
            <a:spLocks noGrp="1"/>
          </p:cNvSpPr>
          <p:nvPr>
            <p:ph type="title"/>
          </p:nvPr>
        </p:nvSpPr>
        <p:spPr>
          <a:xfrm>
            <a:off x="0" y="4645275"/>
            <a:ext cx="12192000" cy="1012575"/>
          </a:xfrm>
        </p:spPr>
        <p:txBody>
          <a:bodyPr/>
          <a:lstStyle/>
          <a:p>
            <a:pPr algn="ctr"/>
            <a:r>
              <a:rPr lang="en-US" b="1" dirty="0">
                <a:solidFill>
                  <a:srgbClr val="533A27"/>
                </a:solidFill>
              </a:rPr>
              <a:t>We appreciate your participation today.</a:t>
            </a:r>
          </a:p>
        </p:txBody>
      </p:sp>
      <p:pic>
        <p:nvPicPr>
          <p:cNvPr id="8" name="Content Placeholder 7" descr="Thank you!">
            <a:extLst>
              <a:ext uri="{FF2B5EF4-FFF2-40B4-BE49-F238E27FC236}">
                <a16:creationId xmlns:a16="http://schemas.microsoft.com/office/drawing/2014/main" id="{B114A877-4864-4382-94A3-B7239929A4D5}"/>
              </a:ext>
            </a:extLst>
          </p:cNvPr>
          <p:cNvPicPr>
            <a:picLocks noGrp="1" noChangeAspect="1"/>
          </p:cNvPicPr>
          <p:nvPr>
            <p:ph sz="half" idx="1"/>
          </p:nvPr>
        </p:nvPicPr>
        <p:blipFill>
          <a:blip r:embed="rId2"/>
          <a:stretch>
            <a:fillRect/>
          </a:stretch>
        </p:blipFill>
        <p:spPr>
          <a:xfrm>
            <a:off x="2959009" y="757238"/>
            <a:ext cx="6556466" cy="3688012"/>
          </a:xfrm>
        </p:spPr>
      </p:pic>
    </p:spTree>
    <p:extLst>
      <p:ext uri="{BB962C8B-B14F-4D97-AF65-F5344CB8AC3E}">
        <p14:creationId xmlns:p14="http://schemas.microsoft.com/office/powerpoint/2010/main" val="1809258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B9B44E8-589D-440C-B684-E39DAD5879D6}"/>
              </a:ext>
            </a:extLst>
          </p:cNvPr>
          <p:cNvSpPr>
            <a:spLocks noGrp="1"/>
          </p:cNvSpPr>
          <p:nvPr>
            <p:ph type="title"/>
          </p:nvPr>
        </p:nvSpPr>
        <p:spPr/>
        <p:txBody>
          <a:bodyPr/>
          <a:lstStyle/>
          <a:p>
            <a:r>
              <a:rPr lang="en-US" dirty="0"/>
              <a:t>Agenda</a:t>
            </a:r>
          </a:p>
        </p:txBody>
      </p:sp>
      <p:sp>
        <p:nvSpPr>
          <p:cNvPr id="6" name="Content Placeholder 5">
            <a:extLst>
              <a:ext uri="{FF2B5EF4-FFF2-40B4-BE49-F238E27FC236}">
                <a16:creationId xmlns:a16="http://schemas.microsoft.com/office/drawing/2014/main" id="{0976B1E4-C253-483F-A71C-DD946D64C156}"/>
              </a:ext>
            </a:extLst>
          </p:cNvPr>
          <p:cNvSpPr>
            <a:spLocks noGrp="1"/>
          </p:cNvSpPr>
          <p:nvPr>
            <p:ph sz="half" idx="1"/>
          </p:nvPr>
        </p:nvSpPr>
        <p:spPr>
          <a:xfrm>
            <a:off x="3264195" y="1648047"/>
            <a:ext cx="8633637" cy="4196699"/>
          </a:xfrm>
        </p:spPr>
        <p:txBody>
          <a:bodyPr>
            <a:normAutofit fontScale="92500" lnSpcReduction="10000"/>
          </a:bodyPr>
          <a:lstStyle/>
          <a:p>
            <a:pPr marL="514350" indent="-514350">
              <a:buFont typeface="+mj-lt"/>
              <a:buAutoNum type="arabicPeriod"/>
            </a:pPr>
            <a:r>
              <a:rPr lang="en-US" sz="2600" b="1" dirty="0"/>
              <a:t>Background:</a:t>
            </a:r>
          </a:p>
          <a:p>
            <a:pPr marL="971550" lvl="1" indent="-514350">
              <a:buFont typeface="+mj-lt"/>
              <a:buAutoNum type="alphaLcPeriod"/>
            </a:pPr>
            <a:r>
              <a:rPr lang="en-US" sz="2600" dirty="0"/>
              <a:t>Key Disability Legislation</a:t>
            </a:r>
          </a:p>
          <a:p>
            <a:pPr marL="971550" lvl="1" indent="-514350">
              <a:buFont typeface="+mj-lt"/>
              <a:buAutoNum type="alphaLcPeriod"/>
            </a:pPr>
            <a:r>
              <a:rPr lang="en-US" sz="2600" dirty="0"/>
              <a:t>CCC Accessibility Standards</a:t>
            </a:r>
          </a:p>
          <a:p>
            <a:pPr marL="514350" indent="-514350">
              <a:buFont typeface="+mj-lt"/>
              <a:buAutoNum type="arabicPeriod"/>
            </a:pPr>
            <a:r>
              <a:rPr lang="en-US" sz="2600" b="1" dirty="0"/>
              <a:t>Implementation:</a:t>
            </a:r>
          </a:p>
          <a:p>
            <a:pPr marL="971550" lvl="1" indent="-514350">
              <a:buFont typeface="+mj-lt"/>
              <a:buAutoNum type="alphaLcPeriod"/>
            </a:pPr>
            <a:r>
              <a:rPr lang="en-US" sz="2600" dirty="0"/>
              <a:t>Santa Barbara City College</a:t>
            </a:r>
          </a:p>
          <a:p>
            <a:pPr marL="971550" lvl="1" indent="-514350">
              <a:buFont typeface="+mj-lt"/>
              <a:buAutoNum type="alphaLcPeriod"/>
            </a:pPr>
            <a:r>
              <a:rPr lang="en-US" sz="2600" dirty="0"/>
              <a:t>Access for All at Skyline College</a:t>
            </a:r>
          </a:p>
          <a:p>
            <a:pPr marL="514350" indent="-514350">
              <a:buFont typeface="+mj-lt"/>
              <a:buAutoNum type="arabicPeriod"/>
            </a:pPr>
            <a:r>
              <a:rPr lang="en-US" sz="2600" b="1" dirty="0"/>
              <a:t>Let’s Talk: Q&amp;A, Comments</a:t>
            </a:r>
          </a:p>
          <a:p>
            <a:endParaRPr lang="en-US" dirty="0"/>
          </a:p>
          <a:p>
            <a:pPr marL="4572000" lvl="5">
              <a:lnSpc>
                <a:spcPct val="110000"/>
              </a:lnSpc>
              <a:buFont typeface="Wingdings" panose="05000000000000000000" pitchFamily="2" charset="2"/>
              <a:buChar char="Ø"/>
            </a:pPr>
            <a:r>
              <a:rPr lang="en-US" sz="2000" b="1" dirty="0">
                <a:solidFill>
                  <a:srgbClr val="674831"/>
                </a:solidFill>
              </a:rPr>
              <a:t>Note:</a:t>
            </a:r>
            <a:r>
              <a:rPr lang="en-US" sz="2000" dirty="0">
                <a:solidFill>
                  <a:srgbClr val="674831"/>
                </a:solidFill>
              </a:rPr>
              <a:t> All images courtesy Sclera </a:t>
            </a:r>
            <a:r>
              <a:rPr lang="en-US" sz="2000" dirty="0" err="1">
                <a:solidFill>
                  <a:srgbClr val="674831"/>
                </a:solidFill>
              </a:rPr>
              <a:t>NPO</a:t>
            </a:r>
            <a:r>
              <a:rPr lang="en-US" sz="2000" dirty="0">
                <a:solidFill>
                  <a:srgbClr val="674831"/>
                </a:solidFill>
              </a:rPr>
              <a:t> (</a:t>
            </a:r>
            <a:r>
              <a:rPr lang="en-US" sz="2000" dirty="0">
                <a:solidFill>
                  <a:srgbClr val="674831"/>
                </a:solidFill>
                <a:hlinkClick r:id="rId2">
                  <a:extLst>
                    <a:ext uri="{A12FA001-AC4F-418D-AE19-62706E023703}">
                      <ahyp:hlinkClr xmlns:ahyp="http://schemas.microsoft.com/office/drawing/2018/hyperlinkcolor" val="tx"/>
                    </a:ext>
                  </a:extLst>
                </a:hlinkClick>
              </a:rPr>
              <a:t>https://www.sclera.be/</a:t>
            </a:r>
            <a:r>
              <a:rPr lang="en-US" sz="2000" dirty="0">
                <a:solidFill>
                  <a:srgbClr val="674831"/>
                </a:solidFill>
              </a:rPr>
              <a:t>), Creative Commons license CC BY-NC 2.0 BE</a:t>
            </a:r>
          </a:p>
          <a:p>
            <a:endParaRPr lang="en-US" dirty="0"/>
          </a:p>
          <a:p>
            <a:endParaRPr lang="en-US" dirty="0"/>
          </a:p>
          <a:p>
            <a:endParaRPr lang="en-US" dirty="0"/>
          </a:p>
        </p:txBody>
      </p:sp>
      <p:pic>
        <p:nvPicPr>
          <p:cNvPr id="8" name="Picture 7">
            <a:extLst>
              <a:ext uri="{FF2B5EF4-FFF2-40B4-BE49-F238E27FC236}">
                <a16:creationId xmlns:a16="http://schemas.microsoft.com/office/drawing/2014/main" id="{F9AFE86E-FDF6-4073-8344-DE9AF0F5F3E1}"/>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936648" y="2411155"/>
            <a:ext cx="1779845" cy="1779845"/>
          </a:xfrm>
          <a:prstGeom prst="rect">
            <a:avLst/>
          </a:prstGeom>
        </p:spPr>
      </p:pic>
    </p:spTree>
    <p:extLst>
      <p:ext uri="{BB962C8B-B14F-4D97-AF65-F5344CB8AC3E}">
        <p14:creationId xmlns:p14="http://schemas.microsoft.com/office/powerpoint/2010/main" val="3208002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B4127-2049-4F85-8A45-B6987094D91D}"/>
              </a:ext>
            </a:extLst>
          </p:cNvPr>
          <p:cNvSpPr>
            <a:spLocks noGrp="1"/>
          </p:cNvSpPr>
          <p:nvPr>
            <p:ph type="title"/>
          </p:nvPr>
        </p:nvSpPr>
        <p:spPr/>
        <p:txBody>
          <a:bodyPr/>
          <a:lstStyle/>
          <a:p>
            <a:pPr>
              <a:lnSpc>
                <a:spcPct val="100000"/>
              </a:lnSpc>
            </a:pPr>
            <a:r>
              <a:rPr lang="en-US" dirty="0"/>
              <a:t>Key Legislation:</a:t>
            </a:r>
            <a:br>
              <a:rPr lang="en-US" dirty="0"/>
            </a:br>
            <a:r>
              <a:rPr lang="en-US" dirty="0"/>
              <a:t>1973 Rehabilitation Act, Section 504</a:t>
            </a:r>
          </a:p>
        </p:txBody>
      </p:sp>
      <p:sp>
        <p:nvSpPr>
          <p:cNvPr id="4" name="Content Placeholder 3">
            <a:extLst>
              <a:ext uri="{FF2B5EF4-FFF2-40B4-BE49-F238E27FC236}">
                <a16:creationId xmlns:a16="http://schemas.microsoft.com/office/drawing/2014/main" id="{23301E43-D247-4192-B064-077B681F7997}"/>
              </a:ext>
            </a:extLst>
          </p:cNvPr>
          <p:cNvSpPr>
            <a:spLocks noGrp="1"/>
          </p:cNvSpPr>
          <p:nvPr>
            <p:ph idx="10"/>
          </p:nvPr>
        </p:nvSpPr>
        <p:spPr>
          <a:xfrm>
            <a:off x="2592888" y="2477386"/>
            <a:ext cx="8767262" cy="3305575"/>
          </a:xfrm>
        </p:spPr>
        <p:txBody>
          <a:bodyPr>
            <a:noAutofit/>
          </a:bodyPr>
          <a:lstStyle/>
          <a:p>
            <a:pPr marL="469900">
              <a:spcBef>
                <a:spcPts val="1400"/>
              </a:spcBef>
              <a:buSzPts val="2000"/>
            </a:pPr>
            <a:r>
              <a:rPr lang="en-US" sz="2400" dirty="0">
                <a:solidFill>
                  <a:schemeClr val="tx2"/>
                </a:solidFill>
              </a:rPr>
              <a:t>The 1973 Rehabilitation Act was the first disability civil rights law to be enacted in the US. </a:t>
            </a:r>
          </a:p>
          <a:p>
            <a:pPr marL="469900">
              <a:spcBef>
                <a:spcPts val="1400"/>
              </a:spcBef>
              <a:buSzPts val="2000"/>
            </a:pPr>
            <a:r>
              <a:rPr lang="en-US" sz="2400" dirty="0">
                <a:solidFill>
                  <a:schemeClr val="tx2"/>
                </a:solidFill>
              </a:rPr>
              <a:t>Requires that institutions receiving federal funding be fully accessible to people with disabilities</a:t>
            </a:r>
          </a:p>
          <a:p>
            <a:pPr marL="469900">
              <a:spcBef>
                <a:spcPts val="1400"/>
              </a:spcBef>
              <a:buSzPts val="2000"/>
            </a:pPr>
            <a:r>
              <a:rPr lang="en-US" sz="2400" dirty="0">
                <a:solidFill>
                  <a:schemeClr val="tx2"/>
                </a:solidFill>
              </a:rPr>
              <a:t>Protects children and adults with disabilities from exclusion and discrimination in school, jobs, and the community.</a:t>
            </a:r>
          </a:p>
          <a:p>
            <a:pPr marL="469900">
              <a:spcBef>
                <a:spcPts val="1400"/>
              </a:spcBef>
              <a:buSzPts val="2000"/>
            </a:pPr>
            <a:r>
              <a:rPr lang="en-US" sz="2400" dirty="0">
                <a:solidFill>
                  <a:schemeClr val="tx2"/>
                </a:solidFill>
              </a:rPr>
              <a:t>Set the stage for Americans with Disabilities Act. </a:t>
            </a:r>
          </a:p>
        </p:txBody>
      </p:sp>
      <p:pic>
        <p:nvPicPr>
          <p:cNvPr id="5" name="Picture 4">
            <a:extLst>
              <a:ext uri="{FF2B5EF4-FFF2-40B4-BE49-F238E27FC236}">
                <a16:creationId xmlns:a16="http://schemas.microsoft.com/office/drawing/2014/main" id="{BF212E6E-DACD-4BA6-8BD9-3D4DBDB85344}"/>
              </a:ext>
            </a:extLst>
          </p:cNvPr>
          <p:cNvPicPr>
            <a:picLocks noChangeAspect="1"/>
          </p:cNvPicPr>
          <p:nvPr/>
        </p:nvPicPr>
        <p:blipFill>
          <a:blip r:embed="rId2"/>
          <a:stretch>
            <a:fillRect/>
          </a:stretch>
        </p:blipFill>
        <p:spPr>
          <a:xfrm>
            <a:off x="609600" y="2971800"/>
            <a:ext cx="1882633" cy="1882633"/>
          </a:xfrm>
          <a:prstGeom prst="rect">
            <a:avLst/>
          </a:prstGeom>
        </p:spPr>
      </p:pic>
    </p:spTree>
    <p:extLst>
      <p:ext uri="{BB962C8B-B14F-4D97-AF65-F5344CB8AC3E}">
        <p14:creationId xmlns:p14="http://schemas.microsoft.com/office/powerpoint/2010/main" val="1328912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B4127-2049-4F85-8A45-B6987094D91D}"/>
              </a:ext>
            </a:extLst>
          </p:cNvPr>
          <p:cNvSpPr>
            <a:spLocks noGrp="1"/>
          </p:cNvSpPr>
          <p:nvPr>
            <p:ph type="title"/>
          </p:nvPr>
        </p:nvSpPr>
        <p:spPr/>
        <p:txBody>
          <a:bodyPr/>
          <a:lstStyle/>
          <a:p>
            <a:pPr>
              <a:lnSpc>
                <a:spcPct val="100000"/>
              </a:lnSpc>
            </a:pPr>
            <a:r>
              <a:rPr lang="en-US" dirty="0"/>
              <a:t>Key Legislation: </a:t>
            </a:r>
            <a:br>
              <a:rPr lang="en-US" dirty="0"/>
            </a:br>
            <a:r>
              <a:rPr lang="en-US" dirty="0"/>
              <a:t>1973 </a:t>
            </a:r>
            <a:r>
              <a:rPr lang="en-US" dirty="0" err="1"/>
              <a:t>Rehabilation</a:t>
            </a:r>
            <a:r>
              <a:rPr lang="en-US" dirty="0"/>
              <a:t> Act, Section 508</a:t>
            </a:r>
          </a:p>
        </p:txBody>
      </p:sp>
      <p:sp>
        <p:nvSpPr>
          <p:cNvPr id="4" name="Content Placeholder 3">
            <a:extLst>
              <a:ext uri="{FF2B5EF4-FFF2-40B4-BE49-F238E27FC236}">
                <a16:creationId xmlns:a16="http://schemas.microsoft.com/office/drawing/2014/main" id="{23301E43-D247-4192-B064-077B681F7997}"/>
              </a:ext>
            </a:extLst>
          </p:cNvPr>
          <p:cNvSpPr>
            <a:spLocks noGrp="1"/>
          </p:cNvSpPr>
          <p:nvPr>
            <p:ph idx="10"/>
          </p:nvPr>
        </p:nvSpPr>
        <p:spPr>
          <a:xfrm>
            <a:off x="2567836" y="2254686"/>
            <a:ext cx="8792314" cy="3528276"/>
          </a:xfrm>
        </p:spPr>
        <p:txBody>
          <a:bodyPr>
            <a:normAutofit/>
          </a:bodyPr>
          <a:lstStyle/>
          <a:p>
            <a:pPr marL="469900">
              <a:lnSpc>
                <a:spcPct val="100000"/>
              </a:lnSpc>
              <a:spcBef>
                <a:spcPts val="1400"/>
              </a:spcBef>
              <a:buSzPts val="2000"/>
            </a:pPr>
            <a:r>
              <a:rPr lang="en-US" sz="2400" dirty="0">
                <a:solidFill>
                  <a:schemeClr val="tx2"/>
                </a:solidFill>
              </a:rPr>
              <a:t>Section 508 applies to US federal government agencies as well as any program or activity receiving federal financial assistance or conducted by a federal agency</a:t>
            </a:r>
          </a:p>
          <a:p>
            <a:pPr marL="469900">
              <a:lnSpc>
                <a:spcPct val="100000"/>
              </a:lnSpc>
              <a:spcBef>
                <a:spcPts val="1400"/>
              </a:spcBef>
              <a:buSzPts val="2000"/>
            </a:pPr>
            <a:r>
              <a:rPr lang="en-US" sz="2400" dirty="0">
                <a:solidFill>
                  <a:schemeClr val="tx2"/>
                </a:solidFill>
              </a:rPr>
              <a:t>Information and communication technologies must be fully accessible to people with disabilities.</a:t>
            </a:r>
          </a:p>
          <a:p>
            <a:pPr marL="469900">
              <a:lnSpc>
                <a:spcPct val="100000"/>
              </a:lnSpc>
              <a:spcBef>
                <a:spcPts val="1400"/>
              </a:spcBef>
              <a:buSzPts val="2000"/>
            </a:pPr>
            <a:r>
              <a:rPr lang="en-US" sz="2400" dirty="0">
                <a:solidFill>
                  <a:schemeClr val="tx2"/>
                </a:solidFill>
              </a:rPr>
              <a:t>Applies to websites, software programs, all telecom devices (e.g. mobile phones)</a:t>
            </a:r>
          </a:p>
        </p:txBody>
      </p:sp>
      <p:pic>
        <p:nvPicPr>
          <p:cNvPr id="9" name="Picture 8">
            <a:extLst>
              <a:ext uri="{FF2B5EF4-FFF2-40B4-BE49-F238E27FC236}">
                <a16:creationId xmlns:a16="http://schemas.microsoft.com/office/drawing/2014/main" id="{3A75B9FA-C31C-4AFC-A903-3DC269B02C36}"/>
              </a:ext>
            </a:extLst>
          </p:cNvPr>
          <p:cNvPicPr>
            <a:picLocks noChangeAspect="1"/>
          </p:cNvPicPr>
          <p:nvPr/>
        </p:nvPicPr>
        <p:blipFill>
          <a:blip r:embed="rId2"/>
          <a:stretch>
            <a:fillRect/>
          </a:stretch>
        </p:blipFill>
        <p:spPr>
          <a:xfrm>
            <a:off x="609600" y="2971800"/>
            <a:ext cx="1838195" cy="1838195"/>
          </a:xfrm>
          <a:prstGeom prst="rect">
            <a:avLst/>
          </a:prstGeom>
        </p:spPr>
      </p:pic>
    </p:spTree>
    <p:extLst>
      <p:ext uri="{BB962C8B-B14F-4D97-AF65-F5344CB8AC3E}">
        <p14:creationId xmlns:p14="http://schemas.microsoft.com/office/powerpoint/2010/main" val="3091443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B4127-2049-4F85-8A45-B6987094D91D}"/>
              </a:ext>
            </a:extLst>
          </p:cNvPr>
          <p:cNvSpPr>
            <a:spLocks noGrp="1"/>
          </p:cNvSpPr>
          <p:nvPr>
            <p:ph type="title"/>
          </p:nvPr>
        </p:nvSpPr>
        <p:spPr/>
        <p:txBody>
          <a:bodyPr/>
          <a:lstStyle/>
          <a:p>
            <a:pPr>
              <a:lnSpc>
                <a:spcPct val="100000"/>
              </a:lnSpc>
            </a:pPr>
            <a:r>
              <a:rPr lang="en-US" dirty="0"/>
              <a:t>Key Legislation:</a:t>
            </a:r>
            <a:br>
              <a:rPr lang="en-US" dirty="0"/>
            </a:br>
            <a:r>
              <a:rPr lang="en-US" dirty="0"/>
              <a:t>1990 Americans with Disabilities Act (ADA)</a:t>
            </a:r>
          </a:p>
        </p:txBody>
      </p:sp>
      <p:sp>
        <p:nvSpPr>
          <p:cNvPr id="4" name="Content Placeholder 3">
            <a:extLst>
              <a:ext uri="{FF2B5EF4-FFF2-40B4-BE49-F238E27FC236}">
                <a16:creationId xmlns:a16="http://schemas.microsoft.com/office/drawing/2014/main" id="{23301E43-D247-4192-B064-077B681F7997}"/>
              </a:ext>
            </a:extLst>
          </p:cNvPr>
          <p:cNvSpPr>
            <a:spLocks noGrp="1"/>
          </p:cNvSpPr>
          <p:nvPr>
            <p:ph idx="10"/>
          </p:nvPr>
        </p:nvSpPr>
        <p:spPr>
          <a:xfrm>
            <a:off x="2793304" y="2329842"/>
            <a:ext cx="9018740" cy="3453120"/>
          </a:xfrm>
        </p:spPr>
        <p:txBody>
          <a:bodyPr>
            <a:noAutofit/>
          </a:bodyPr>
          <a:lstStyle/>
          <a:p>
            <a:pPr indent="-457200">
              <a:spcBef>
                <a:spcPts val="0"/>
              </a:spcBef>
              <a:spcAft>
                <a:spcPts val="600"/>
              </a:spcAft>
            </a:pPr>
            <a:r>
              <a:rPr lang="en-US" sz="2400" dirty="0"/>
              <a:t>Expands on protections under Section 504</a:t>
            </a:r>
          </a:p>
          <a:p>
            <a:pPr marL="457200" lvl="1" indent="-457200">
              <a:spcBef>
                <a:spcPts val="0"/>
              </a:spcBef>
              <a:spcAft>
                <a:spcPts val="600"/>
              </a:spcAft>
            </a:pPr>
            <a:r>
              <a:rPr lang="en-US" dirty="0"/>
              <a:t>Prohibits discrimination against people with disabilities in all areas of public life—not just federally funded institutions.</a:t>
            </a:r>
          </a:p>
          <a:p>
            <a:pPr marL="457200" lvl="1" indent="-457200">
              <a:spcBef>
                <a:spcPts val="0"/>
              </a:spcBef>
              <a:spcAft>
                <a:spcPts val="600"/>
              </a:spcAft>
            </a:pPr>
            <a:r>
              <a:rPr lang="en-US" dirty="0"/>
              <a:t>Includes jobs, schools, transportation, and all public and private places open to the general public.</a:t>
            </a:r>
          </a:p>
          <a:p>
            <a:pPr marL="457200" lvl="1" indent="-457200">
              <a:spcBef>
                <a:spcPts val="0"/>
              </a:spcBef>
              <a:spcAft>
                <a:spcPts val="600"/>
              </a:spcAft>
            </a:pPr>
            <a:r>
              <a:rPr lang="en-US" dirty="0"/>
              <a:t>Also covers information and communication tech</a:t>
            </a:r>
          </a:p>
          <a:p>
            <a:pPr marL="457200" lvl="1" indent="-457200">
              <a:spcBef>
                <a:spcPts val="0"/>
              </a:spcBef>
              <a:spcAft>
                <a:spcPts val="600"/>
              </a:spcAft>
            </a:pPr>
            <a:r>
              <a:rPr lang="en-US" dirty="0"/>
              <a:t>Guarantees equal opportunities in public accommodations, employment, transportation, state &amp; local orgs.        </a:t>
            </a:r>
          </a:p>
          <a:p>
            <a:pPr marL="0" lvl="0" indent="0">
              <a:spcBef>
                <a:spcPts val="1200"/>
              </a:spcBef>
              <a:spcAft>
                <a:spcPts val="200"/>
              </a:spcAft>
              <a:buNone/>
            </a:pPr>
            <a:endParaRPr lang="en-US" sz="2400" dirty="0"/>
          </a:p>
        </p:txBody>
      </p:sp>
      <p:pic>
        <p:nvPicPr>
          <p:cNvPr id="9" name="Picture 8">
            <a:extLst>
              <a:ext uri="{FF2B5EF4-FFF2-40B4-BE49-F238E27FC236}">
                <a16:creationId xmlns:a16="http://schemas.microsoft.com/office/drawing/2014/main" id="{73F49F75-2A3E-4BC3-992C-3E32C0945FA7}"/>
              </a:ext>
            </a:extLst>
          </p:cNvPr>
          <p:cNvPicPr>
            <a:picLocks noChangeAspect="1"/>
          </p:cNvPicPr>
          <p:nvPr/>
        </p:nvPicPr>
        <p:blipFill>
          <a:blip r:embed="rId2"/>
          <a:stretch>
            <a:fillRect/>
          </a:stretch>
        </p:blipFill>
        <p:spPr>
          <a:xfrm>
            <a:off x="613775" y="2971799"/>
            <a:ext cx="1824625" cy="1824625"/>
          </a:xfrm>
          <a:prstGeom prst="rect">
            <a:avLst/>
          </a:prstGeom>
        </p:spPr>
      </p:pic>
    </p:spTree>
    <p:extLst>
      <p:ext uri="{BB962C8B-B14F-4D97-AF65-F5344CB8AC3E}">
        <p14:creationId xmlns:p14="http://schemas.microsoft.com/office/powerpoint/2010/main" val="427201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Accessibility Standards</a:t>
            </a:r>
          </a:p>
        </p:txBody>
      </p:sp>
      <p:sp>
        <p:nvSpPr>
          <p:cNvPr id="3" name="Text Placeholder 2"/>
          <p:cNvSpPr>
            <a:spLocks noGrp="1"/>
          </p:cNvSpPr>
          <p:nvPr>
            <p:ph type="body" idx="1"/>
          </p:nvPr>
        </p:nvSpPr>
        <p:spPr>
          <a:xfrm>
            <a:off x="438411" y="2036377"/>
            <a:ext cx="10515600" cy="493881"/>
          </a:xfrm>
        </p:spPr>
        <p:txBody>
          <a:bodyPr/>
          <a:lstStyle/>
          <a:p>
            <a:r>
              <a:rPr lang="en-US" dirty="0"/>
              <a:t>Background</a:t>
            </a:r>
          </a:p>
        </p:txBody>
      </p:sp>
      <p:sp>
        <p:nvSpPr>
          <p:cNvPr id="4" name="Content Placeholder 3"/>
          <p:cNvSpPr>
            <a:spLocks noGrp="1"/>
          </p:cNvSpPr>
          <p:nvPr>
            <p:ph idx="10"/>
          </p:nvPr>
        </p:nvSpPr>
        <p:spPr>
          <a:xfrm>
            <a:off x="438411" y="2530258"/>
            <a:ext cx="11461315" cy="4233797"/>
          </a:xfrm>
        </p:spPr>
        <p:txBody>
          <a:bodyPr>
            <a:noAutofit/>
          </a:bodyPr>
          <a:lstStyle/>
          <a:p>
            <a:pPr marL="0" indent="0">
              <a:lnSpc>
                <a:spcPct val="100000"/>
              </a:lnSpc>
              <a:spcBef>
                <a:spcPts val="0"/>
              </a:spcBef>
              <a:spcAft>
                <a:spcPts val="1200"/>
              </a:spcAft>
              <a:buNone/>
            </a:pPr>
            <a:r>
              <a:rPr lang="en-US" sz="2200" dirty="0">
                <a:solidFill>
                  <a:srgbClr val="533A27"/>
                </a:solidFill>
              </a:rPr>
              <a:t>"Ensuring educational accessibility is foundational to achieving the Vision for Success goal of creating an equitable system of higher education, and is a critical piece of student success and degree completion.</a:t>
            </a:r>
          </a:p>
          <a:p>
            <a:pPr marL="0" indent="0">
              <a:lnSpc>
                <a:spcPct val="100000"/>
              </a:lnSpc>
              <a:spcBef>
                <a:spcPts val="0"/>
              </a:spcBef>
              <a:spcAft>
                <a:spcPts val="1200"/>
              </a:spcAft>
              <a:buNone/>
            </a:pPr>
            <a:r>
              <a:rPr lang="en-US" sz="2200" dirty="0">
                <a:solidFill>
                  <a:srgbClr val="533A27"/>
                </a:solidFill>
              </a:rPr>
              <a:t>“Research shows that utilizing universal design principles, which is fundamental to ensuring accessibility, improves student centered pedagogical practice and student outcomes.</a:t>
            </a:r>
          </a:p>
          <a:p>
            <a:pPr marL="0" indent="0">
              <a:lnSpc>
                <a:spcPct val="100000"/>
              </a:lnSpc>
              <a:spcBef>
                <a:spcPts val="0"/>
              </a:spcBef>
              <a:buNone/>
            </a:pPr>
            <a:r>
              <a:rPr lang="en-US" sz="2200" dirty="0">
                <a:solidFill>
                  <a:srgbClr val="533A27"/>
                </a:solidFill>
              </a:rPr>
              <a:t>“In support of the Vision, I am fully committed to extending the benefits of universal access throughout the system.“</a:t>
            </a:r>
            <a:endParaRPr lang="en-US" sz="2200" i="1" dirty="0">
              <a:solidFill>
                <a:srgbClr val="533A27"/>
              </a:solidFill>
            </a:endParaRPr>
          </a:p>
          <a:p>
            <a:pPr marL="0" indent="0" algn="r">
              <a:lnSpc>
                <a:spcPct val="120000"/>
              </a:lnSpc>
              <a:buNone/>
            </a:pPr>
            <a:r>
              <a:rPr lang="en-US" sz="2000" b="1" dirty="0">
                <a:solidFill>
                  <a:srgbClr val="533A27"/>
                </a:solidFill>
              </a:rPr>
              <a:t>Chancellor Eloy Ortiz Oakley, </a:t>
            </a:r>
            <a:r>
              <a:rPr lang="en-US" sz="2000" dirty="0">
                <a:solidFill>
                  <a:srgbClr val="533A27"/>
                </a:solidFill>
              </a:rPr>
              <a:t>June, 2018</a:t>
            </a:r>
            <a:endParaRPr lang="en-US" sz="2000" dirty="0"/>
          </a:p>
        </p:txBody>
      </p:sp>
    </p:spTree>
    <p:extLst>
      <p:ext uri="{BB962C8B-B14F-4D97-AF65-F5344CB8AC3E}">
        <p14:creationId xmlns:p14="http://schemas.microsoft.com/office/powerpoint/2010/main" val="2741546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TTAC Retreat- 2016                          </a:t>
            </a:r>
          </a:p>
        </p:txBody>
      </p:sp>
      <p:sp>
        <p:nvSpPr>
          <p:cNvPr id="3" name="Text Placeholder 2"/>
          <p:cNvSpPr>
            <a:spLocks noGrp="1"/>
          </p:cNvSpPr>
          <p:nvPr>
            <p:ph type="body" idx="1"/>
          </p:nvPr>
        </p:nvSpPr>
        <p:spPr/>
        <p:txBody>
          <a:bodyPr/>
          <a:lstStyle/>
          <a:p>
            <a:r>
              <a:rPr lang="en-US" dirty="0"/>
              <a:t>Priority</a:t>
            </a:r>
          </a:p>
        </p:txBody>
      </p:sp>
      <p:sp>
        <p:nvSpPr>
          <p:cNvPr id="4" name="Content Placeholder 3"/>
          <p:cNvSpPr>
            <a:spLocks noGrp="1"/>
          </p:cNvSpPr>
          <p:nvPr>
            <p:ph idx="10"/>
          </p:nvPr>
        </p:nvSpPr>
        <p:spPr/>
        <p:txBody>
          <a:bodyPr>
            <a:normAutofit/>
          </a:bodyPr>
          <a:lstStyle/>
          <a:p>
            <a:r>
              <a:rPr lang="en-US" sz="2400" dirty="0"/>
              <a:t>Define accessibility standards and implement technology standards to ensure access.</a:t>
            </a:r>
            <a:br>
              <a:rPr lang="en-US" sz="2400" dirty="0"/>
            </a:br>
            <a:endParaRPr lang="en-US" sz="2400" dirty="0"/>
          </a:p>
          <a:p>
            <a:r>
              <a:rPr lang="en-US" sz="2400" dirty="0"/>
              <a:t>Accessibility: CCCCO should create and convene a system-wide working group to create accessibility standards, vet and recommend technology tools, and creating training materials. </a:t>
            </a:r>
            <a:endParaRPr lang="en-US" sz="2400" i="1" dirty="0"/>
          </a:p>
          <a:p>
            <a:endParaRPr lang="en-US" sz="2400" dirty="0"/>
          </a:p>
        </p:txBody>
      </p:sp>
    </p:spTree>
    <p:extLst>
      <p:ext uri="{BB962C8B-B14F-4D97-AF65-F5344CB8AC3E}">
        <p14:creationId xmlns:p14="http://schemas.microsoft.com/office/powerpoint/2010/main" val="1818428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89031A2-8B92-46C6-917B-9AED2FC88AE7}"/>
              </a:ext>
            </a:extLst>
          </p:cNvPr>
          <p:cNvSpPr>
            <a:spLocks noGrp="1"/>
          </p:cNvSpPr>
          <p:nvPr>
            <p:ph type="title"/>
          </p:nvPr>
        </p:nvSpPr>
        <p:spPr/>
        <p:txBody>
          <a:bodyPr/>
          <a:lstStyle/>
          <a:p>
            <a:r>
              <a:rPr lang="en-US" dirty="0"/>
              <a:t>Milestones</a:t>
            </a:r>
            <a:br>
              <a:rPr lang="en-US" dirty="0"/>
            </a:br>
            <a:endParaRPr lang="en-US" dirty="0"/>
          </a:p>
        </p:txBody>
      </p:sp>
      <p:sp>
        <p:nvSpPr>
          <p:cNvPr id="4" name="Content Placeholder 3"/>
          <p:cNvSpPr>
            <a:spLocks noGrp="1"/>
          </p:cNvSpPr>
          <p:nvPr>
            <p:ph sz="half" idx="1"/>
          </p:nvPr>
        </p:nvSpPr>
        <p:spPr/>
        <p:txBody>
          <a:bodyPr/>
          <a:lstStyle/>
          <a:p>
            <a:r>
              <a:rPr lang="en-US" sz="2400" dirty="0"/>
              <a:t>May, 2017: 	Formation of Accessibility Standard WG</a:t>
            </a:r>
          </a:p>
          <a:p>
            <a:endParaRPr lang="en-US" sz="2400" dirty="0"/>
          </a:p>
          <a:p>
            <a:r>
              <a:rPr lang="en-US" sz="2400" dirty="0"/>
              <a:t>Aug, 2017:	First draft of Accessibility Standard to CO</a:t>
            </a:r>
          </a:p>
          <a:p>
            <a:endParaRPr lang="en-US" sz="2400" dirty="0"/>
          </a:p>
          <a:p>
            <a:r>
              <a:rPr lang="en-US" sz="2400" dirty="0"/>
              <a:t>Dec, 2017: 	State Auditor report released</a:t>
            </a:r>
          </a:p>
          <a:p>
            <a:endParaRPr lang="en-US" dirty="0">
              <a:cs typeface="Gill Sans" panose="020B0502020104020203"/>
            </a:endParaRPr>
          </a:p>
        </p:txBody>
      </p:sp>
    </p:spTree>
    <p:extLst>
      <p:ext uri="{BB962C8B-B14F-4D97-AF65-F5344CB8AC3E}">
        <p14:creationId xmlns:p14="http://schemas.microsoft.com/office/powerpoint/2010/main" val="2103221686"/>
      </p:ext>
    </p:extLst>
  </p:cSld>
  <p:clrMapOvr>
    <a:masterClrMapping/>
  </p:clrMapOvr>
</p:sld>
</file>

<file path=ppt/theme/theme1.xml><?xml version="1.0" encoding="utf-8"?>
<a:theme xmlns:a="http://schemas.openxmlformats.org/drawingml/2006/main" name="Office Theme">
  <a:themeElements>
    <a:clrScheme name="ASCCC colors">
      <a:dk1>
        <a:srgbClr val="E02826"/>
      </a:dk1>
      <a:lt1>
        <a:srgbClr val="FFFFFF"/>
      </a:lt1>
      <a:dk2>
        <a:srgbClr val="513628"/>
      </a:dk2>
      <a:lt2>
        <a:srgbClr val="E7E6E6"/>
      </a:lt2>
      <a:accent1>
        <a:srgbClr val="E02826"/>
      </a:accent1>
      <a:accent2>
        <a:srgbClr val="93011D"/>
      </a:accent2>
      <a:accent3>
        <a:srgbClr val="FAA01E"/>
      </a:accent3>
      <a:accent4>
        <a:srgbClr val="888888"/>
      </a:accent4>
      <a:accent5>
        <a:srgbClr val="005691"/>
      </a:accent5>
      <a:accent6>
        <a:srgbClr val="00A593"/>
      </a:accent6>
      <a:hlink>
        <a:srgbClr val="5C3628"/>
      </a:hlink>
      <a:folHlink>
        <a:srgbClr val="5C3628"/>
      </a:folHlink>
    </a:clrScheme>
    <a:fontScheme name="ASCCC Fonts">
      <a:majorFont>
        <a:latin typeface="Palatino Linotyp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ppt template 2019 Red.potx" id="{6AA6FEBC-B7CB-F043-B5CB-1B17D5DFA489}" vid="{76F6CDD2-2258-5649-80FE-65E4B8364F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ppt template 2019 Red (1)</Template>
  <TotalTime>308</TotalTime>
  <Words>1477</Words>
  <Application>Microsoft Office PowerPoint</Application>
  <PresentationFormat>Widescreen</PresentationFormat>
  <Paragraphs>147</Paragraphs>
  <Slides>26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Arial</vt:lpstr>
      <vt:lpstr>Avenir Oblique</vt:lpstr>
      <vt:lpstr>Calibri</vt:lpstr>
      <vt:lpstr>Century Gothic</vt:lpstr>
      <vt:lpstr>Gill Sans</vt:lpstr>
      <vt:lpstr>Gill Sans MT</vt:lpstr>
      <vt:lpstr>Gill Sans Ultra Bold</vt:lpstr>
      <vt:lpstr>Palatino</vt:lpstr>
      <vt:lpstr>Wingdings</vt:lpstr>
      <vt:lpstr>Office Theme</vt:lpstr>
      <vt:lpstr>Accessibility Standards and Effective Practices</vt:lpstr>
      <vt:lpstr>A Tale of Two Campuses: From Standards to Implementation</vt:lpstr>
      <vt:lpstr>Agenda</vt:lpstr>
      <vt:lpstr>Key Legislation: 1973 Rehabilitation Act, Section 504</vt:lpstr>
      <vt:lpstr>Key Legislation:  1973 Rehabilation Act, Section 508</vt:lpstr>
      <vt:lpstr>Key Legislation: 1990 Americans with Disabilities Act (ADA)</vt:lpstr>
      <vt:lpstr>Accessibility Standards</vt:lpstr>
      <vt:lpstr>TTAC Retreat- 2016                          </vt:lpstr>
      <vt:lpstr>Milestones </vt:lpstr>
      <vt:lpstr>Milestones</vt:lpstr>
      <vt:lpstr>Milestones</vt:lpstr>
      <vt:lpstr>Vision Resource Center</vt:lpstr>
      <vt:lpstr>Vision Resource Center</vt:lpstr>
      <vt:lpstr>Accessibility Modules in the VRC</vt:lpstr>
      <vt:lpstr>Let’s Chat</vt:lpstr>
      <vt:lpstr>COVID –19 and Accessibility </vt:lpstr>
      <vt:lpstr>Faculty Resource Center Training</vt:lpstr>
      <vt:lpstr>Training – 5 weeks</vt:lpstr>
      <vt:lpstr>Effective Practices</vt:lpstr>
      <vt:lpstr>Training</vt:lpstr>
      <vt:lpstr>Accessibility at Skyline College</vt:lpstr>
      <vt:lpstr>Instructor Resources for Accessibility</vt:lpstr>
      <vt:lpstr>Student Support: Educational Access Center</vt:lpstr>
      <vt:lpstr>Structure of Educational Access Center</vt:lpstr>
      <vt:lpstr>Let’s Chat</vt:lpstr>
      <vt:lpstr>We appreciate your participation today.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Standards and Effective Practices</dc:title>
  <dc:creator>Laurie Vasquez</dc:creator>
  <cp:lastModifiedBy>Saccio-Kent, Kimberly</cp:lastModifiedBy>
  <cp:revision>39</cp:revision>
  <dcterms:created xsi:type="dcterms:W3CDTF">2020-06-22T16:43:47Z</dcterms:created>
  <dcterms:modified xsi:type="dcterms:W3CDTF">2020-07-06T19:25:52Z</dcterms:modified>
</cp:coreProperties>
</file>