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32"/>
  </p:notesMasterIdLst>
  <p:sldIdLst>
    <p:sldId id="292" r:id="rId2"/>
    <p:sldId id="257" r:id="rId3"/>
    <p:sldId id="258" r:id="rId4"/>
    <p:sldId id="259" r:id="rId5"/>
    <p:sldId id="29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0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4" autoAdjust="0"/>
  </p:normalViewPr>
  <p:slideViewPr>
    <p:cSldViewPr snapToGrid="0" snapToObjects="1">
      <p:cViewPr varScale="1">
        <p:scale>
          <a:sx n="79" d="100"/>
          <a:sy n="79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A9912-F364-C642-9F75-2E9D0D12FF02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D1CE2-7E65-F841-A726-0DB4D0017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9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D1CE2-7E65-F841-A726-0DB4D00175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953995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F349-DBF0-AC40-A744-A1D664F81450}" type="datetimeFigureOut">
              <a:rPr lang="en-US" smtClean="0"/>
              <a:pPr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6252-D0FD-4441-8A6D-BEC12DC10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ebaim.org" TargetMode="External"/><Relationship Id="rId4" Type="http://schemas.openxmlformats.org/officeDocument/2006/relationships/hyperlink" Target="http://ncam.wgbh.org/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ncdae.org/resources/cheatSheet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chrispederick.com/work/web-developer/" TargetMode="External"/><Relationship Id="rId3" Type="http://schemas.openxmlformats.org/officeDocument/2006/relationships/hyperlink" Target="http://www.w3.org/WAI/ER/tools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yons.edu/Offices/DistanceLearning/Captioning/Pages/default.aspx" TargetMode="External"/><Relationship Id="rId4" Type="http://schemas.openxmlformats.org/officeDocument/2006/relationships/hyperlink" Target="mailto:johnsonjayme@fhda.edu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cccOnlineEd.or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Portals/1/AA/DE/2011DistanceEducationAccessibilityGuidelines%20FINAL.pdf" TargetMode="External"/><Relationship Id="rId4" Type="http://schemas.openxmlformats.org/officeDocument/2006/relationships/hyperlink" Target="http://www.htctu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Divisions/AcademicAffairs/InstructionalProgramsandServicesUnit/DistanceEducation.asp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.gov/nueces_co_tx_pca/nueces_co_tx_sa.html" TargetMode="External"/><Relationship Id="rId4" Type="http://schemas.openxmlformats.org/officeDocument/2006/relationships/hyperlink" Target="http://www2.ed.gov/documents/press-releases/university-cincinnati-agreement.pdf" TargetMode="External"/><Relationship Id="rId5" Type="http://schemas.openxmlformats.org/officeDocument/2006/relationships/hyperlink" Target="http://athenpro.org/sites/default/files/Univ_Montana_Missoula_FinalAgreement10_2014.pdf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ytimes.com/2015/02/13/education/harvard-and-mit-sued-over-failing-to-caption-online-courses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w3.org/WAI/" TargetMode="External"/><Relationship Id="rId3" Type="http://schemas.openxmlformats.org/officeDocument/2006/relationships/hyperlink" Target="http://athenpro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lwoodyar@cccco.edu" TargetMode="External"/><Relationship Id="rId4" Type="http://schemas.openxmlformats.org/officeDocument/2006/relationships/hyperlink" Target="mailto:freitaje@lacitycollege.edu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johnsonjayme@fhda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9060"/>
            <a:ext cx="7772400" cy="20966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Nuts &amp; Bolts:  Accessibility and ADA Compliance in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Online Learning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2020"/>
            <a:ext cx="7772400" cy="266886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Jayme Johnson, Director of Accessibility,</a:t>
            </a:r>
          </a:p>
          <a:p>
            <a:r>
              <a:rPr lang="en-US" dirty="0" smtClean="0"/>
              <a:t> Online Education Initiative</a:t>
            </a:r>
          </a:p>
          <a:p>
            <a:endParaRPr lang="en-US" dirty="0" smtClean="0"/>
          </a:p>
          <a:p>
            <a:r>
              <a:rPr lang="en-US" dirty="0" err="1" smtClean="0"/>
              <a:t>LeBaron</a:t>
            </a:r>
            <a:r>
              <a:rPr lang="en-US" dirty="0" smtClean="0"/>
              <a:t> </a:t>
            </a:r>
            <a:r>
              <a:rPr lang="en-US" dirty="0" err="1" smtClean="0"/>
              <a:t>Woodyard</a:t>
            </a:r>
            <a:r>
              <a:rPr lang="en-US" dirty="0" smtClean="0"/>
              <a:t>, Dean of Academic Affairs, </a:t>
            </a:r>
          </a:p>
          <a:p>
            <a:r>
              <a:rPr lang="en-US" dirty="0" smtClean="0"/>
              <a:t>Chancellor’s Office</a:t>
            </a:r>
          </a:p>
          <a:p>
            <a:endParaRPr lang="en-US" dirty="0" smtClean="0"/>
          </a:p>
          <a:p>
            <a:r>
              <a:rPr lang="en-US" dirty="0" smtClean="0"/>
              <a:t>John Freitas, Area C Representative, </a:t>
            </a:r>
          </a:p>
          <a:p>
            <a:r>
              <a:rPr lang="en-US" dirty="0" smtClean="0"/>
              <a:t>Online Education Committee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8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67891" y="3384352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134735" y="160734"/>
            <a:ext cx="8876110" cy="282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All we were ever taught is “Don’t stare!”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Issues of technology and cultural change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Overloaded and underfunded (situation normal)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Awareness and accountability (What the ???)</a:t>
            </a:r>
          </a:p>
        </p:txBody>
      </p:sp>
      <p:pic>
        <p:nvPicPr>
          <p:cNvPr id="53" name="headcock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3797" y="3513832"/>
            <a:ext cx="5536406" cy="29378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94094921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268680" y="2189360"/>
            <a:ext cx="8876110" cy="395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Online pioneers and trail blazers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Legal mandates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Policy and Procedures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Tools, skills, and “borrowing” digital media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Budgets and accountability</a:t>
            </a:r>
          </a:p>
        </p:txBody>
      </p:sp>
      <p:sp>
        <p:nvSpPr>
          <p:cNvPr id="57" name="Shape 57"/>
          <p:cNvSpPr/>
          <p:nvPr/>
        </p:nvSpPr>
        <p:spPr>
          <a:xfrm>
            <a:off x="268679" y="247898"/>
            <a:ext cx="7885268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Trouble in the kingdom…</a:t>
            </a:r>
          </a:p>
        </p:txBody>
      </p:sp>
    </p:spTree>
    <p:extLst>
      <p:ext uri="{BB962C8B-B14F-4D97-AF65-F5344CB8AC3E}">
        <p14:creationId xmlns:p14="http://schemas.microsoft.com/office/powerpoint/2010/main" val="20235038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72356" y="1544836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270829" y="231237"/>
            <a:ext cx="8602342" cy="1510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lnSpc>
                <a:spcPct val="150000"/>
              </a:lnSpc>
              <a:defRPr sz="9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A Quest for Accessibility</a:t>
            </a:r>
          </a:p>
        </p:txBody>
      </p:sp>
      <p:pic>
        <p:nvPicPr>
          <p:cNvPr id="61" name="destination_Fail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5274" y="1815351"/>
            <a:ext cx="5993453" cy="48385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79390336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68680" y="2581774"/>
            <a:ext cx="8876110" cy="3167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Technology infrastructure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Digital media access strategies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Creating and choosing accessible media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Sustainable best practices </a:t>
            </a:r>
          </a:p>
        </p:txBody>
      </p:sp>
      <p:sp>
        <p:nvSpPr>
          <p:cNvPr id="65" name="Shape 65"/>
          <p:cNvSpPr/>
          <p:nvPr/>
        </p:nvSpPr>
        <p:spPr>
          <a:xfrm>
            <a:off x="268680" y="247898"/>
            <a:ext cx="7645945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Essential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363710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268680" y="1796944"/>
            <a:ext cx="8876110" cy="473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Text - semantic structure (heading styles)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Images - textual descriptions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Audio - transcript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Video - caption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Complex &amp; Interactive - All of the above and Section 508</a:t>
            </a:r>
          </a:p>
        </p:txBody>
      </p:sp>
      <p:sp>
        <p:nvSpPr>
          <p:cNvPr id="69" name="Shape 69"/>
          <p:cNvSpPr/>
          <p:nvPr/>
        </p:nvSpPr>
        <p:spPr>
          <a:xfrm>
            <a:off x="268680" y="247898"/>
            <a:ext cx="648239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Digital Media Access</a:t>
            </a:r>
          </a:p>
        </p:txBody>
      </p:sp>
    </p:spTree>
    <p:extLst>
      <p:ext uri="{BB962C8B-B14F-4D97-AF65-F5344CB8AC3E}">
        <p14:creationId xmlns:p14="http://schemas.microsoft.com/office/powerpoint/2010/main" val="1813715161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33946" y="1572228"/>
            <a:ext cx="8876109" cy="2383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Recognize there are many gradations of access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Target the sweet spot of usability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Learn how to deal with 3 simple things…</a:t>
            </a:r>
          </a:p>
        </p:txBody>
      </p:sp>
      <p:sp>
        <p:nvSpPr>
          <p:cNvPr id="73" name="Shape 73"/>
          <p:cNvSpPr/>
          <p:nvPr/>
        </p:nvSpPr>
        <p:spPr>
          <a:xfrm>
            <a:off x="268679" y="247898"/>
            <a:ext cx="832409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Practical Advice for Access</a:t>
            </a:r>
          </a:p>
        </p:txBody>
      </p:sp>
      <p:pic>
        <p:nvPicPr>
          <p:cNvPr id="74" name="accessfail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09299"/>
            <a:ext cx="9144000" cy="26720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26963336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68680" y="2974189"/>
            <a:ext cx="8876110" cy="2383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Semantic Structure - (Heading Styles)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Describe non-textual content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Recognize complexity (tables and interaction)</a:t>
            </a:r>
          </a:p>
        </p:txBody>
      </p:sp>
      <p:sp>
        <p:nvSpPr>
          <p:cNvPr id="78" name="Shape 78"/>
          <p:cNvSpPr/>
          <p:nvPr/>
        </p:nvSpPr>
        <p:spPr>
          <a:xfrm>
            <a:off x="268679" y="247898"/>
            <a:ext cx="689604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Three Simple Things…</a:t>
            </a:r>
          </a:p>
        </p:txBody>
      </p:sp>
    </p:spTree>
    <p:extLst>
      <p:ext uri="{BB962C8B-B14F-4D97-AF65-F5344CB8AC3E}">
        <p14:creationId xmlns:p14="http://schemas.microsoft.com/office/powerpoint/2010/main" val="3814574452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268680" y="355619"/>
            <a:ext cx="8841497" cy="780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</a:rPr>
              <a:t>Heroes, Villains, and Mythical Beasts</a:t>
            </a:r>
          </a:p>
        </p:txBody>
      </p:sp>
      <p:pic>
        <p:nvPicPr>
          <p:cNvPr id="82" name="darth-vader.gi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7492" y="2098477"/>
            <a:ext cx="1419821" cy="2821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let-the-wookie-win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030" y="3330774"/>
            <a:ext cx="1960130" cy="2821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never-tell-me-the-odds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559" y="3335238"/>
            <a:ext cx="2076629" cy="281285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38469794"/>
      </p:ext>
    </p:extLst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268680" y="2581774"/>
            <a:ext cx="8876110" cy="3167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Standards for design and quality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Tools for creation &amp; assessment 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Institutional support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Faculty leadership </a:t>
            </a:r>
          </a:p>
        </p:txBody>
      </p:sp>
      <p:sp>
        <p:nvSpPr>
          <p:cNvPr id="88" name="Shape 88"/>
          <p:cNvSpPr/>
          <p:nvPr/>
        </p:nvSpPr>
        <p:spPr>
          <a:xfrm>
            <a:off x="268679" y="247898"/>
            <a:ext cx="707788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Heroes of Accessibility</a:t>
            </a:r>
          </a:p>
        </p:txBody>
      </p:sp>
      <p:pic>
        <p:nvPicPr>
          <p:cNvPr id="89" name="ironman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785" y="4239141"/>
            <a:ext cx="1822928" cy="25920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63894307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268680" y="2581774"/>
            <a:ext cx="8876110" cy="3167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Ignorance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Shortcuts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Inadequate tools and resources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Lack of support and commitment</a:t>
            </a:r>
          </a:p>
        </p:txBody>
      </p:sp>
      <p:sp>
        <p:nvSpPr>
          <p:cNvPr id="93" name="Shape 93"/>
          <p:cNvSpPr/>
          <p:nvPr/>
        </p:nvSpPr>
        <p:spPr>
          <a:xfrm>
            <a:off x="268680" y="247898"/>
            <a:ext cx="7074499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Villains of Accessibility</a:t>
            </a:r>
          </a:p>
        </p:txBody>
      </p:sp>
      <p:pic>
        <p:nvPicPr>
          <p:cNvPr id="94" name="homer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4055" y="4473773"/>
            <a:ext cx="2411016" cy="241101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54560521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Online accessibility –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Why should we care?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It’s the law!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Section 504 of the Federal Rehabilitation Act (1973)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Section 508 of the Federal Rehabilitation Act (1973, amended 1998)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Americans with Disabilities Act (1990)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California Government Code section 11135 (mirrors federal anti-discrimination statutes)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Title 5 section 55200 (requires all online instruction to be compliant with ADA and Rehabilitation Act)</a:t>
            </a:r>
          </a:p>
        </p:txBody>
      </p:sp>
    </p:spTree>
    <p:extLst>
      <p:ext uri="{BB962C8B-B14F-4D97-AF65-F5344CB8AC3E}">
        <p14:creationId xmlns:p14="http://schemas.microsoft.com/office/powerpoint/2010/main" val="381646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68680" y="2581774"/>
            <a:ext cx="8876110" cy="3167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Automated accessibility testing &amp; repair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Best format for accessibility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HTML5 = accessible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Mobile = accessible</a:t>
            </a:r>
          </a:p>
        </p:txBody>
      </p:sp>
      <p:sp>
        <p:nvSpPr>
          <p:cNvPr id="98" name="Shape 98"/>
          <p:cNvSpPr/>
          <p:nvPr/>
        </p:nvSpPr>
        <p:spPr>
          <a:xfrm>
            <a:off x="268680" y="247898"/>
            <a:ext cx="805997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Mythical Beasts of Access</a:t>
            </a:r>
          </a:p>
        </p:txBody>
      </p:sp>
      <p:pic>
        <p:nvPicPr>
          <p:cNvPr id="99" name="rainbowunicorn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5891" y="4795242"/>
            <a:ext cx="2053828" cy="20538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20246642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dragon.png"/>
          <p:cNvPicPr/>
          <p:nvPr/>
        </p:nvPicPr>
        <p:blipFill>
          <a:blip r:embed="rId2">
            <a:alphaModFix amt="36258"/>
            <a:extLst/>
          </a:blip>
          <a:stretch>
            <a:fillRect/>
          </a:stretch>
        </p:blipFill>
        <p:spPr>
          <a:xfrm>
            <a:off x="0" y="1465719"/>
            <a:ext cx="9000962" cy="4110872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268680" y="2225425"/>
            <a:ext cx="8876110" cy="3880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Pride of authorship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Skills and tools - get some!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Institutional and administrative support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Sustainable, sedulous, professional development</a:t>
            </a:r>
          </a:p>
        </p:txBody>
      </p:sp>
      <p:sp>
        <p:nvSpPr>
          <p:cNvPr id="103" name="Shape 103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68679" y="247898"/>
            <a:ext cx="5550645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Slaying Dragons…</a:t>
            </a:r>
          </a:p>
        </p:txBody>
      </p:sp>
    </p:spTree>
    <p:extLst>
      <p:ext uri="{BB962C8B-B14F-4D97-AF65-F5344CB8AC3E}">
        <p14:creationId xmlns:p14="http://schemas.microsoft.com/office/powerpoint/2010/main" val="2828836045"/>
      </p:ext>
    </p:extLst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68680" y="2974189"/>
            <a:ext cx="8286751" cy="2383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marL="762000" indent="-762000" algn="l">
              <a:lnSpc>
                <a:spcPct val="150000"/>
              </a:lnSpc>
              <a:buSzPct val="125000"/>
              <a:buFont typeface="Zapf Dingbats"/>
              <a:buChar char="❖"/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Let’s evaluate a webpage for accessibility, create accessible document in MS Word &amp; PowerPoint, and live happily ever after…</a:t>
            </a:r>
          </a:p>
        </p:txBody>
      </p:sp>
      <p:sp>
        <p:nvSpPr>
          <p:cNvPr id="108" name="Shape 108"/>
          <p:cNvSpPr/>
          <p:nvPr/>
        </p:nvSpPr>
        <p:spPr>
          <a:xfrm>
            <a:off x="228213" y="256828"/>
            <a:ext cx="4787215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2655386785"/>
      </p:ext>
    </p:extLst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267891" y="342900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40020" y="1003990"/>
            <a:ext cx="5967056" cy="162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1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10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34062744"/>
      </p:ext>
    </p:extLst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268680" y="1965580"/>
            <a:ext cx="8876110" cy="440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1" indent="-535761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Cheat Sheet for Word and PowerPoint to Accessible PDF: </a:t>
            </a:r>
            <a:br>
              <a:rPr sz="2700" dirty="0">
                <a:solidFill>
                  <a:srgbClr val="FFFFFF"/>
                </a:solidFill>
              </a:rPr>
            </a:br>
            <a:r>
              <a:rPr sz="2700" u="sng" dirty="0">
                <a:solidFill>
                  <a:srgbClr val="FFFFFF"/>
                </a:solidFill>
                <a:hlinkClick r:id="rId2"/>
              </a:rPr>
              <a:t>http://ncdae.org/resources/cheatSheet.pdf</a:t>
            </a:r>
            <a:endParaRPr sz="2700" dirty="0">
              <a:solidFill>
                <a:srgbClr val="FFFFFF"/>
              </a:solidFill>
            </a:endParaRPr>
          </a:p>
          <a:p>
            <a:pPr marL="535761" indent="-535761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Tutorials and information on web accessibility: </a:t>
            </a:r>
            <a:br>
              <a:rPr sz="2700" dirty="0">
                <a:solidFill>
                  <a:srgbClr val="FFFFFF"/>
                </a:solidFill>
              </a:rPr>
            </a:br>
            <a:r>
              <a:rPr sz="2700" u="sng" dirty="0">
                <a:solidFill>
                  <a:srgbClr val="FFFFFF"/>
                </a:solidFill>
                <a:hlinkClick r:id="rId3"/>
              </a:rPr>
              <a:t>http://webaim.org</a:t>
            </a:r>
            <a:endParaRPr sz="2700" dirty="0">
              <a:solidFill>
                <a:srgbClr val="FFFFFF"/>
              </a:solidFill>
            </a:endParaRPr>
          </a:p>
          <a:p>
            <a:pPr marL="535761" indent="-535761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Tools and resources for creating accessible educational media:</a:t>
            </a:r>
            <a:br>
              <a:rPr sz="2700" dirty="0">
                <a:solidFill>
                  <a:srgbClr val="FFFFFF"/>
                </a:solidFill>
              </a:rPr>
            </a:br>
            <a:r>
              <a:rPr sz="2700" u="sng" dirty="0">
                <a:solidFill>
                  <a:srgbClr val="FFFFFF"/>
                </a:solidFill>
                <a:hlinkClick r:id="rId4"/>
              </a:rPr>
              <a:t>http://ncam.wgbh.org/</a:t>
            </a:r>
          </a:p>
        </p:txBody>
      </p:sp>
      <p:sp>
        <p:nvSpPr>
          <p:cNvPr id="115" name="Shape 115"/>
          <p:cNvSpPr/>
          <p:nvPr/>
        </p:nvSpPr>
        <p:spPr>
          <a:xfrm>
            <a:off x="268680" y="301759"/>
            <a:ext cx="8309519" cy="887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Resources for Creating Access</a:t>
            </a:r>
          </a:p>
        </p:txBody>
      </p:sp>
    </p:spTree>
    <p:extLst>
      <p:ext uri="{BB962C8B-B14F-4D97-AF65-F5344CB8AC3E}">
        <p14:creationId xmlns:p14="http://schemas.microsoft.com/office/powerpoint/2010/main" val="3457382170"/>
      </p:ext>
    </p:extLst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268680" y="2208595"/>
            <a:ext cx="8876110" cy="3914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Web Developers Toolbar: </a:t>
            </a:r>
            <a:br>
              <a:rPr sz="2800" dirty="0">
                <a:solidFill>
                  <a:srgbClr val="FFFFFF"/>
                </a:solidFill>
              </a:rPr>
            </a:br>
            <a:r>
              <a:rPr sz="2800" u="sng" dirty="0">
                <a:solidFill>
                  <a:srgbClr val="FFFFFF"/>
                </a:solidFill>
                <a:hlinkClick r:id="rId2"/>
              </a:rPr>
              <a:t>http://chrispederick.com/work/web-developer/</a:t>
            </a:r>
            <a:endParaRPr sz="2800" dirty="0">
              <a:solidFill>
                <a:srgbClr val="FFFFFF"/>
              </a:solidFill>
            </a:endParaRP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OEI Rubrics for Accessible Online Course Design and Evaluation (Coming Soon) 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Web Accessibility Testing Tools: </a:t>
            </a:r>
            <a:r>
              <a:rPr sz="2800" u="sng" dirty="0">
                <a:solidFill>
                  <a:srgbClr val="FFFFFF"/>
                </a:solidFill>
                <a:hlinkClick r:id="rId3"/>
              </a:rPr>
              <a:t>http://www.w3.org/WAI/ER/tools/</a:t>
            </a:r>
          </a:p>
        </p:txBody>
      </p:sp>
      <p:sp>
        <p:nvSpPr>
          <p:cNvPr id="119" name="Shape 119"/>
          <p:cNvSpPr/>
          <p:nvPr/>
        </p:nvSpPr>
        <p:spPr>
          <a:xfrm>
            <a:off x="268680" y="247898"/>
            <a:ext cx="556304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Evaluating Access</a:t>
            </a:r>
          </a:p>
        </p:txBody>
      </p:sp>
    </p:spTree>
    <p:extLst>
      <p:ext uri="{BB962C8B-B14F-4D97-AF65-F5344CB8AC3E}">
        <p14:creationId xmlns:p14="http://schemas.microsoft.com/office/powerpoint/2010/main" val="1146045364"/>
      </p:ext>
    </p:extLst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488424" y="1526707"/>
            <a:ext cx="7428328" cy="5206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Online Education Initiative: </a:t>
            </a:r>
            <a:r>
              <a:rPr sz="2800" u="sng" dirty="0">
                <a:solidFill>
                  <a:srgbClr val="FFFFFF"/>
                </a:solidFill>
                <a:hlinkClick r:id="rId2"/>
              </a:rPr>
              <a:t>cccOnlineEd.org</a:t>
            </a:r>
            <a:endParaRPr sz="2800" dirty="0">
              <a:solidFill>
                <a:srgbClr val="FFFFFF"/>
              </a:solidFill>
            </a:endParaRP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DE Captioning &amp; Transcription: </a:t>
            </a:r>
            <a:br>
              <a:rPr sz="2800" dirty="0">
                <a:solidFill>
                  <a:srgbClr val="FFFFFF"/>
                </a:solidFill>
              </a:rPr>
            </a:br>
            <a:r>
              <a:rPr sz="2800" u="sng" dirty="0">
                <a:solidFill>
                  <a:srgbClr val="FFFFFF"/>
                </a:solidFill>
                <a:hlinkClick r:id="rId3"/>
              </a:rPr>
              <a:t>http://www.canyons.edu/Offices/DistanceLearning/Captioning/Pages/default.aspx</a:t>
            </a:r>
            <a:endParaRPr sz="2800" dirty="0">
              <a:solidFill>
                <a:srgbClr val="FFFFFF"/>
              </a:solidFill>
            </a:endParaRP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Compliance Sheriff Automated Testing Tool: contact Jayme Johnson (</a:t>
            </a:r>
            <a:r>
              <a:rPr sz="2800" dirty="0">
                <a:solidFill>
                  <a:srgbClr val="FFFFFF"/>
                </a:solidFill>
                <a:hlinkClick r:id="rId4"/>
              </a:rPr>
              <a:t>johnsonjayme@fhda.edu</a:t>
            </a:r>
            <a:r>
              <a:rPr sz="28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3" name="Shape 123"/>
          <p:cNvSpPr/>
          <p:nvPr/>
        </p:nvSpPr>
        <p:spPr>
          <a:xfrm>
            <a:off x="268680" y="247898"/>
            <a:ext cx="6406874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CCC System Support</a:t>
            </a:r>
          </a:p>
        </p:txBody>
      </p:sp>
    </p:spTree>
    <p:extLst>
      <p:ext uri="{BB962C8B-B14F-4D97-AF65-F5344CB8AC3E}">
        <p14:creationId xmlns:p14="http://schemas.microsoft.com/office/powerpoint/2010/main" val="3433108362"/>
      </p:ext>
    </p:extLst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CCC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34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v"/>
            </a:pPr>
            <a:r>
              <a:rPr lang="en-US" sz="3600" dirty="0" smtClean="0"/>
              <a:t>Chancellor’s Office DE Web page</a:t>
            </a:r>
          </a:p>
          <a:p>
            <a:pPr lvl="1">
              <a:buFont typeface="Wingdings" charset="2"/>
              <a:buChar char="v"/>
            </a:pPr>
            <a:r>
              <a:rPr lang="en-US" sz="3600" dirty="0" smtClean="0">
                <a:hlinkClick r:id="rId2"/>
              </a:rPr>
              <a:t>http://extranet.cccco.edu/Divisions/AcademicAffairs/InstructionalProgramsandServicesUnit/DistanceEducation.aspx</a:t>
            </a:r>
            <a:endParaRPr lang="en-US" sz="3600" dirty="0" smtClean="0"/>
          </a:p>
          <a:p>
            <a:pPr lvl="1">
              <a:buFont typeface="Wingdings" charset="2"/>
              <a:buChar char="v"/>
            </a:pPr>
            <a:endParaRPr lang="en-US" sz="3600" dirty="0" smtClean="0"/>
          </a:p>
          <a:p>
            <a:pPr>
              <a:buFont typeface="Wingdings" charset="2"/>
              <a:buChar char="v"/>
            </a:pPr>
            <a:r>
              <a:rPr lang="en-US" sz="3600" dirty="0" smtClean="0"/>
              <a:t>Chancellor’s Office Distance Education Accessibility Guidelines (2011)</a:t>
            </a:r>
          </a:p>
          <a:p>
            <a:pPr lvl="1">
              <a:buFont typeface="Wingdings" charset="2"/>
              <a:buChar char="v"/>
            </a:pPr>
            <a:r>
              <a:rPr lang="en-US" sz="3600" dirty="0" smtClean="0">
                <a:hlinkClick r:id="rId3"/>
              </a:rPr>
              <a:t>http://extranet.cccco.edu/Portals/1/AA/DE/2011DistanceEducationAccessibilityGuidelines%20FINAL.pdf</a:t>
            </a:r>
            <a:endParaRPr lang="en-US" sz="3600" dirty="0" smtClean="0"/>
          </a:p>
          <a:p>
            <a:pPr>
              <a:buFont typeface="Wingdings" charset="2"/>
              <a:buChar char="v"/>
            </a:pPr>
            <a:endParaRPr lang="en-US" sz="3600" dirty="0"/>
          </a:p>
          <a:p>
            <a:pPr>
              <a:buFont typeface="Wingdings" charset="2"/>
              <a:buChar char="v"/>
            </a:pPr>
            <a:r>
              <a:rPr lang="en-US" sz="3600" dirty="0" smtClean="0"/>
              <a:t>High Tech Center Training Unit (HTCTU)</a:t>
            </a:r>
          </a:p>
          <a:p>
            <a:pPr lvl="1">
              <a:buFont typeface="Wingdings" charset="2"/>
              <a:buChar char="v"/>
            </a:pPr>
            <a:r>
              <a:rPr lang="en-US" sz="3600" dirty="0" smtClean="0">
                <a:hlinkClick r:id="rId4"/>
              </a:rPr>
              <a:t>http://www.htctu.net</a:t>
            </a:r>
            <a:endParaRPr lang="en-US" sz="36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77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268680" y="1473074"/>
            <a:ext cx="8876110" cy="5385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2601"/>
              </a:spcBef>
              <a:buSzPct val="75000"/>
              <a:buFont typeface="Wingdings" charset="2"/>
              <a:buChar char="v"/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Recent News @ Captioning</a:t>
            </a:r>
            <a:b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  <a:hlinkClick r:id="rId2"/>
              </a:rPr>
              <a:t>http://www.nytimes.com/2015/02/13/education/harvard-and-mit-sued-over-failing-to-caption-online-courses.html</a:t>
            </a:r>
            <a:endParaRPr sz="2200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indent="-342900">
              <a:lnSpc>
                <a:spcPct val="120000"/>
              </a:lnSpc>
              <a:spcBef>
                <a:spcPts val="2601"/>
              </a:spcBef>
              <a:buSzPct val="75000"/>
              <a:buFont typeface="Wingdings" charset="2"/>
              <a:buChar char="v"/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Third-Party Content</a:t>
            </a:r>
            <a:b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http://www.ada.gov/nueces_co_tx_pca/nueces_co_tx_sa.html</a:t>
            </a: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ts val="2601"/>
              </a:spcBef>
              <a:buSzPct val="75000"/>
              <a:buFont typeface="Wingdings" charset="2"/>
              <a:buChar char="v"/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University of Cincinnati - addresses planning requirements. </a:t>
            </a:r>
            <a:b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http://www2.ed.gov/documents/press-releases/university-cincinnati-agreement.pdf</a:t>
            </a: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ts val="2601"/>
              </a:spcBef>
              <a:buSzPct val="75000"/>
              <a:buFont typeface="Wingdings" charset="2"/>
              <a:buChar char="v"/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Montanna University - defines legal standard for web accessibility</a:t>
            </a:r>
            <a:br>
              <a:rPr sz="22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1700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http://athenpro.org/sites/default/files/Univ_Montana_Missoula_FinalAgreement10_2014.pdf</a:t>
            </a:r>
          </a:p>
        </p:txBody>
      </p:sp>
      <p:sp>
        <p:nvSpPr>
          <p:cNvPr id="127" name="Shape 127"/>
          <p:cNvSpPr/>
          <p:nvPr/>
        </p:nvSpPr>
        <p:spPr>
          <a:xfrm>
            <a:off x="268680" y="-13711"/>
            <a:ext cx="8513498" cy="151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Legal Considerations </a:t>
            </a:r>
            <a:br>
              <a:rPr sz="6000">
                <a:solidFill>
                  <a:srgbClr val="FFFFFF"/>
                </a:solidFill>
              </a:rPr>
            </a:br>
            <a:r>
              <a:rPr sz="3400">
                <a:solidFill>
                  <a:srgbClr val="FFFFFF"/>
                </a:solidFill>
              </a:rPr>
              <a:t>(Consult your local legal counsel)</a:t>
            </a:r>
          </a:p>
        </p:txBody>
      </p:sp>
    </p:spTree>
    <p:extLst>
      <p:ext uri="{BB962C8B-B14F-4D97-AF65-F5344CB8AC3E}">
        <p14:creationId xmlns:p14="http://schemas.microsoft.com/office/powerpoint/2010/main" val="2689791210"/>
      </p:ext>
    </p:extLst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68680" y="2189359"/>
            <a:ext cx="8876110" cy="395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World Wide Web Consortium Web Accessibility Initiative: </a:t>
            </a:r>
            <a:r>
              <a:rPr sz="3400" u="sng">
                <a:solidFill>
                  <a:srgbClr val="FFFFFF"/>
                </a:solidFill>
                <a:hlinkClick r:id="rId2"/>
              </a:rPr>
              <a:t>http://www.w3.org/WAI/</a:t>
            </a:r>
            <a:endParaRPr sz="3400">
              <a:solidFill>
                <a:srgbClr val="FFFFFF"/>
              </a:solidFill>
            </a:endParaRP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Access Technologists Higher Education Network (ATHEN): </a:t>
            </a:r>
            <a:r>
              <a:rPr sz="3400" u="sng">
                <a:solidFill>
                  <a:srgbClr val="FFFFFF"/>
                </a:solidFill>
                <a:hlinkClick r:id="rId3"/>
              </a:rPr>
              <a:t>http://athenpro.org</a:t>
            </a:r>
          </a:p>
        </p:txBody>
      </p:sp>
      <p:sp>
        <p:nvSpPr>
          <p:cNvPr id="131" name="Shape 131"/>
          <p:cNvSpPr/>
          <p:nvPr/>
        </p:nvSpPr>
        <p:spPr>
          <a:xfrm>
            <a:off x="268680" y="247898"/>
            <a:ext cx="465121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Learning More</a:t>
            </a:r>
          </a:p>
        </p:txBody>
      </p:sp>
    </p:spTree>
    <p:extLst>
      <p:ext uri="{BB962C8B-B14F-4D97-AF65-F5344CB8AC3E}">
        <p14:creationId xmlns:p14="http://schemas.microsoft.com/office/powerpoint/2010/main" val="1465625391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Online accessibility –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Why should we care?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7748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Accreditation 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DE instruction must be of comparable quality to face-to-face instruction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DE students must receive same services as face-to-face students.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Federal anti-discrimination statutes not explicitly cited, but ACCJC Standard IV.B.5 (2014) states: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The CEO assures the implementation of statutes, 	regulations, and governing board policies</a:t>
            </a:r>
          </a:p>
          <a:p>
            <a:pPr lvl="1">
              <a:buFont typeface="Wingdings" charset="2"/>
              <a:buChar char="v"/>
            </a:pPr>
            <a:endParaRPr lang="en-US" sz="2200" i="1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668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267891" y="342900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70703" y="1843381"/>
            <a:ext cx="5982867" cy="162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1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10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135" name="Shape 135"/>
          <p:cNvSpPr/>
          <p:nvPr/>
        </p:nvSpPr>
        <p:spPr>
          <a:xfrm>
            <a:off x="270703" y="4078877"/>
            <a:ext cx="7258594" cy="204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Jayme Johnson - </a:t>
            </a:r>
            <a:r>
              <a:rPr sz="3200" u="sng" dirty="0">
                <a:solidFill>
                  <a:srgbClr val="FFFFFF"/>
                </a:solidFill>
                <a:hlinkClick r:id="rId2"/>
              </a:rPr>
              <a:t>johnsonjayme@</a:t>
            </a:r>
            <a:r>
              <a:rPr sz="3200" u="sng" dirty="0" smtClean="0">
                <a:solidFill>
                  <a:srgbClr val="FFFFFF"/>
                </a:solidFill>
                <a:hlinkClick r:id="rId2"/>
              </a:rPr>
              <a:t>fhda.edu</a:t>
            </a:r>
            <a:endParaRPr lang="en-US" sz="3200" u="sng" dirty="0" smtClean="0">
              <a:solidFill>
                <a:srgbClr val="FFFFFF"/>
              </a:solidFill>
              <a:hlinkClick r:id="rId2"/>
            </a:endParaRPr>
          </a:p>
          <a:p>
            <a:r>
              <a:rPr lang="en-US" sz="3200" dirty="0" err="1"/>
              <a:t>LeBaron</a:t>
            </a:r>
            <a:r>
              <a:rPr lang="en-US" sz="3200" dirty="0"/>
              <a:t> </a:t>
            </a:r>
            <a:r>
              <a:rPr lang="en-US" sz="3200" dirty="0" err="1"/>
              <a:t>Woodyard</a:t>
            </a:r>
            <a:r>
              <a:rPr lang="en-US" sz="3200" dirty="0"/>
              <a:t> – </a:t>
            </a:r>
            <a:r>
              <a:rPr lang="en-US" sz="3200" dirty="0">
                <a:hlinkClick r:id="rId3"/>
              </a:rPr>
              <a:t>lwoodyar@</a:t>
            </a:r>
            <a:r>
              <a:rPr lang="en-US" sz="3200" dirty="0" smtClean="0">
                <a:hlinkClick r:id="rId3"/>
              </a:rPr>
              <a:t>cccco.edu</a:t>
            </a:r>
            <a:endParaRPr lang="en-US" sz="3200" dirty="0"/>
          </a:p>
          <a:p>
            <a:r>
              <a:rPr lang="en-US" sz="3200" dirty="0"/>
              <a:t>John Freitas – </a:t>
            </a:r>
            <a:r>
              <a:rPr lang="en-US" sz="3200" dirty="0">
                <a:hlinkClick r:id="rId4"/>
              </a:rPr>
              <a:t>freitaje@lacitycollege.edu</a:t>
            </a:r>
            <a:endParaRPr lang="en-US" sz="32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u="sng" dirty="0">
              <a:solidFill>
                <a:srgbClr val="FFFFFF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014436744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And Most Importantly…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It’s the right thing to do!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6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65208" y="2395603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And now…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0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67891" y="600968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5" name="beautiful-16736_128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6820" y="508992"/>
            <a:ext cx="8581430" cy="431303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269857" y="6169696"/>
            <a:ext cx="7823840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Jayme Johnson - Director of Accessibility and UX for the OEI</a:t>
            </a:r>
          </a:p>
        </p:txBody>
      </p:sp>
      <p:sp>
        <p:nvSpPr>
          <p:cNvPr id="37" name="Shape 37"/>
          <p:cNvSpPr/>
          <p:nvPr/>
        </p:nvSpPr>
        <p:spPr>
          <a:xfrm>
            <a:off x="265192" y="4926772"/>
            <a:ext cx="7562526" cy="1103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9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FFFFFF"/>
                </a:solidFill>
              </a:rPr>
              <a:t>A Tale of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737852444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267891" y="6536531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65191" y="5469012"/>
            <a:ext cx="8745567" cy="1072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9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>
                <a:solidFill>
                  <a:srgbClr val="FFFFFF"/>
                </a:solidFill>
              </a:rPr>
              <a:t>Who are you calling ugly?</a:t>
            </a:r>
          </a:p>
        </p:txBody>
      </p:sp>
      <p:pic>
        <p:nvPicPr>
          <p:cNvPr id="41" name="baby-duck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5471" y="8930"/>
            <a:ext cx="6572251" cy="53756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3492702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67891" y="1428750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68680" y="2189360"/>
            <a:ext cx="8876110" cy="395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In the beginning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Trouble in the kingdom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A quest for access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Heroes, villains, &amp; mythical beasts</a:t>
            </a:r>
          </a:p>
          <a:p>
            <a:pPr marL="535762" indent="-535762">
              <a:lnSpc>
                <a:spcPct val="150000"/>
              </a:lnSpc>
              <a:buSzPct val="125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FFFFFF"/>
                </a:solidFill>
              </a:rPr>
              <a:t>Slaying dragons and living happily ever after…</a:t>
            </a:r>
          </a:p>
        </p:txBody>
      </p:sp>
      <p:sp>
        <p:nvSpPr>
          <p:cNvPr id="45" name="Shape 45"/>
          <p:cNvSpPr/>
          <p:nvPr/>
        </p:nvSpPr>
        <p:spPr>
          <a:xfrm>
            <a:off x="268680" y="247898"/>
            <a:ext cx="3957660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Plot Points…</a:t>
            </a:r>
          </a:p>
        </p:txBody>
      </p:sp>
    </p:spTree>
    <p:extLst>
      <p:ext uri="{BB962C8B-B14F-4D97-AF65-F5344CB8AC3E}">
        <p14:creationId xmlns:p14="http://schemas.microsoft.com/office/powerpoint/2010/main" val="1993555363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67891" y="5063133"/>
            <a:ext cx="8599289" cy="44648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268148" y="5098133"/>
            <a:ext cx="247491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(Ignorance is bliss)</a:t>
            </a:r>
          </a:p>
        </p:txBody>
      </p:sp>
      <p:sp>
        <p:nvSpPr>
          <p:cNvPr id="49" name="Shape 49"/>
          <p:cNvSpPr/>
          <p:nvPr/>
        </p:nvSpPr>
        <p:spPr>
          <a:xfrm>
            <a:off x="267891" y="3670101"/>
            <a:ext cx="8599289" cy="1393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defRPr sz="1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0">
                <a:solidFill>
                  <a:srgbClr val="FFFFFF"/>
                </a:solidFill>
              </a:rPr>
              <a:t>In the beginning…</a:t>
            </a:r>
          </a:p>
        </p:txBody>
      </p:sp>
    </p:spTree>
    <p:extLst>
      <p:ext uri="{BB962C8B-B14F-4D97-AF65-F5344CB8AC3E}">
        <p14:creationId xmlns:p14="http://schemas.microsoft.com/office/powerpoint/2010/main" val="142566365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132</TotalTime>
  <Words>657</Words>
  <Application>Microsoft Macintosh PowerPoint</Application>
  <PresentationFormat>On-screen Show (4:3)</PresentationFormat>
  <Paragraphs>127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Black</vt:lpstr>
      <vt:lpstr>Nuts &amp; Bolts:  Accessibility and ADA Compliance in  Online Learning</vt:lpstr>
      <vt:lpstr>Online accessibility –  Why should we care?</vt:lpstr>
      <vt:lpstr>Online accessibility –  Why should we care?</vt:lpstr>
      <vt:lpstr>And Most Importantly…</vt:lpstr>
      <vt:lpstr>And now…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CCC Resources</vt:lpstr>
      <vt:lpstr>PowerPoint Presentation</vt:lpstr>
      <vt:lpstr>PowerPoint Presentation</vt:lpstr>
      <vt:lpstr>PowerPoint Presentation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&amp; Bolts:  Accessibility and ADA Compliance in Online Learning</dc:title>
  <dc:creator>John Freitas</dc:creator>
  <cp:lastModifiedBy>John Freitas</cp:lastModifiedBy>
  <cp:revision>15</cp:revision>
  <dcterms:created xsi:type="dcterms:W3CDTF">2015-03-15T21:10:26Z</dcterms:created>
  <dcterms:modified xsi:type="dcterms:W3CDTF">2015-03-22T19:03:58Z</dcterms:modified>
</cp:coreProperties>
</file>