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28"/>
  </p:notesMasterIdLst>
  <p:sldIdLst>
    <p:sldId id="256" r:id="rId3"/>
    <p:sldId id="266" r:id="rId4"/>
    <p:sldId id="268" r:id="rId5"/>
    <p:sldId id="270" r:id="rId6"/>
    <p:sldId id="271" r:id="rId7"/>
    <p:sldId id="276" r:id="rId8"/>
    <p:sldId id="267" r:id="rId9"/>
    <p:sldId id="277" r:id="rId10"/>
    <p:sldId id="278" r:id="rId11"/>
    <p:sldId id="279" r:id="rId12"/>
    <p:sldId id="269" r:id="rId13"/>
    <p:sldId id="280" r:id="rId14"/>
    <p:sldId id="272" r:id="rId15"/>
    <p:sldId id="273" r:id="rId16"/>
    <p:sldId id="274" r:id="rId17"/>
    <p:sldId id="275" r:id="rId18"/>
    <p:sldId id="281" r:id="rId19"/>
    <p:sldId id="282" r:id="rId20"/>
    <p:sldId id="285" r:id="rId21"/>
    <p:sldId id="286" r:id="rId22"/>
    <p:sldId id="287" r:id="rId23"/>
    <p:sldId id="283" r:id="rId24"/>
    <p:sldId id="284" r:id="rId25"/>
    <p:sldId id="288" r:id="rId26"/>
    <p:sldId id="26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69" autoAdjust="0"/>
    <p:restoredTop sz="75551" autoAdjust="0"/>
  </p:normalViewPr>
  <p:slideViewPr>
    <p:cSldViewPr snapToGrid="0">
      <p:cViewPr varScale="1">
        <p:scale>
          <a:sx n="63" d="100"/>
          <a:sy n="63" d="100"/>
        </p:scale>
        <p:origin x="-656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9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44E437-9714-40B4-8042-3825234AB3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A5E-FB54-48B7-9883-A92761610D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D28B-9347-428D-B7DF-2C233102B3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4F73-AF8F-4BCC-9AA0-56F61770A0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8D8-B879-43A5-B2B3-14A5469E3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1D95-4EE4-4689-BE62-B24C09C63F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65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4DC8-528C-496E-B79C-0088B173B6C8}" type="datetime1">
              <a:rPr lang="en-US" smtClean="0"/>
              <a:t>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40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07F8A6-2302-4A51-9772-884E94299E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91F03-2255-4509-B562-34CB0BBB20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AAB2-D38C-4BF8-A71B-C57944A8F4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F2F-3B0B-4214-9C78-8C34E471CF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B349-9D77-49FB-8166-C37BCEA42E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4962-EA48-4DE9-98EF-0FF1D47BA3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0CE-B938-4206-BDA1-CF1182F16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3BD9-5110-49E5-B20D-9DB2313D9A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192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1D95-4EE4-4689-BE62-B24C09C63F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jc.org/wp-content/uploads/2015/07/Checklist_for_Evaluating_Compliance_with_Fed_Regs__Commission_Policies_July_2015.pdf" TargetMode="External"/><Relationship Id="rId4" Type="http://schemas.openxmlformats.org/officeDocument/2006/relationships/hyperlink" Target="http://www.accjc.org/wp-content/uploads/2015/09/Eligibility_Candidacy_and_Initial_Accreditation_Manual_August_2015.pdf" TargetMode="External"/><Relationship Id="rId5" Type="http://schemas.openxmlformats.org/officeDocument/2006/relationships/hyperlink" Target="http://www.accjc.org/wp-content/uploads/2015/10/Guide_to_Evaluating_and_Improving_Institutions_July_2015_REVISED.pdf" TargetMode="External"/><Relationship Id="rId6" Type="http://schemas.openxmlformats.org/officeDocument/2006/relationships/hyperlink" Target="http://www.accjc.org/wp-content/uploads/2013/08/Guide_to_Evaluating_DE_and_CE_2013.pdf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accjc.org/wp-content/uploads/2015/07/Accreditation_Reference_Handbook_July_2015.pdf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asccc.org/sites/default/files/ASCCC%20Accreditation%20Paper%20Final.pdf" TargetMode="External"/><Relationship Id="rId3" Type="http://schemas.openxmlformats.org/officeDocument/2006/relationships/hyperlink" Target="http://asccc.org/directory/accreditation-and-assessment-committee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10363200" cy="1143000"/>
          </a:xfrm>
        </p:spPr>
        <p:txBody>
          <a:bodyPr/>
          <a:lstStyle/>
          <a:p>
            <a:r>
              <a:rPr lang="en-US" smtClean="0"/>
              <a:t>Accreditation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Tim Brown, ACCJC Commissioner</a:t>
            </a:r>
          </a:p>
          <a:p>
            <a:pPr algn="r"/>
            <a:r>
              <a:rPr lang="en-US" dirty="0" smtClean="0"/>
              <a:t>Dolores Davison, Area B Representative</a:t>
            </a:r>
          </a:p>
          <a:p>
            <a:pPr algn="r"/>
            <a:r>
              <a:rPr lang="en-US" dirty="0" smtClean="0"/>
              <a:t>Craig Rutan, Area D Representative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0" i="0" dirty="0"/>
              <a:t>Accreditation is a voluntary system of self regulation developed to evaluate overall educational quality and institutional effectiveness </a:t>
            </a:r>
            <a:r>
              <a:rPr lang="en-US" sz="3200" b="0" i="0" dirty="0" smtClean="0"/>
              <a:t>and assures</a:t>
            </a:r>
            <a:r>
              <a:rPr lang="is-IS" sz="3200" b="0" i="0" dirty="0" smtClean="0"/>
              <a:t>…</a:t>
            </a:r>
          </a:p>
          <a:p>
            <a:pPr lvl="1"/>
            <a:r>
              <a:rPr lang="en-US" sz="3200" b="0" i="0" dirty="0"/>
              <a:t>the public that accredited colleges meet the standards</a:t>
            </a:r>
          </a:p>
          <a:p>
            <a:pPr lvl="1"/>
            <a:r>
              <a:rPr lang="en-US" sz="3200" b="0" i="0" dirty="0"/>
              <a:t>education earned is of value to the student</a:t>
            </a:r>
          </a:p>
          <a:p>
            <a:pPr lvl="1"/>
            <a:r>
              <a:rPr lang="en-US" sz="3200" b="0" i="0" dirty="0"/>
              <a:t>employers, trade or profession-related licensing agencies, and other colleges and universities can accept a student’s credentials as legitimate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93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Accrediting Commission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 smtClean="0"/>
              <a:t>The California community colleges are accredited by the Accrediting Commission for Community and Junior Colleges (ACCJC)</a:t>
            </a:r>
          </a:p>
          <a:p>
            <a:r>
              <a:rPr lang="en-US" sz="3200" b="0" i="0" dirty="0" smtClean="0"/>
              <a:t>Each of our colleges is a member of ACCJC and has a role in electing the members of the commission.</a:t>
            </a:r>
          </a:p>
          <a:p>
            <a:r>
              <a:rPr lang="en-US" sz="3200" b="0" i="0" dirty="0" smtClean="0"/>
              <a:t>The commissioners are administrators, faculty, and members of the </a:t>
            </a:r>
            <a:r>
              <a:rPr lang="en-US" sz="3200" b="0" i="0" dirty="0" smtClean="0"/>
              <a:t>public, not only from our system but from Hawai’i and the Pacific as well.</a:t>
            </a:r>
            <a:endParaRPr lang="en-US" sz="3200" b="0" i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054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ACCJC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0" i="0" dirty="0"/>
              <a:t>ACCJC assures the educational community, the general public, and other organizations and agencies that an institution</a:t>
            </a:r>
            <a:r>
              <a:rPr lang="en-US" sz="3200" b="0" i="0" dirty="0" smtClean="0"/>
              <a:t>…</a:t>
            </a:r>
          </a:p>
          <a:p>
            <a:pPr lvl="1"/>
            <a:r>
              <a:rPr lang="en-US" sz="3200" b="0" i="0" dirty="0"/>
              <a:t>has clearly defined objectives appropriate to higher education </a:t>
            </a:r>
          </a:p>
          <a:p>
            <a:pPr lvl="1"/>
            <a:r>
              <a:rPr lang="en-US" sz="3200" b="0" i="0" dirty="0" smtClean="0"/>
              <a:t>has </a:t>
            </a:r>
            <a:r>
              <a:rPr lang="en-US" sz="3200" b="0" i="0" dirty="0"/>
              <a:t>established conditions under which their achievement can reasonably be expected</a:t>
            </a:r>
          </a:p>
          <a:p>
            <a:pPr lvl="1"/>
            <a:r>
              <a:rPr lang="en-US" sz="3200" b="0" i="0" dirty="0"/>
              <a:t>appears in fact to be accomplishing them substantially</a:t>
            </a:r>
          </a:p>
          <a:p>
            <a:pPr lvl="1"/>
            <a:r>
              <a:rPr lang="en-US" sz="3200" b="0" i="0" dirty="0" smtClean="0"/>
              <a:t>is </a:t>
            </a:r>
            <a:r>
              <a:rPr lang="en-US" sz="3200" b="0" i="0" dirty="0"/>
              <a:t>so organized, staffed, and supported that it can be expected to continue to do so; and demonstrates that it meets Accreditation Standards</a:t>
            </a:r>
          </a:p>
          <a:p>
            <a:pPr marL="0" indent="0">
              <a:buNone/>
            </a:pPr>
            <a:endParaRPr lang="en-US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10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100" dirty="0" smtClean="0"/>
              <a:t>Standard </a:t>
            </a:r>
            <a:r>
              <a:rPr lang="en-US" sz="3100" dirty="0"/>
              <a:t>I: Mission, Academic Quality and Institutional Effectiveness, and Integrity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622135"/>
              </p:ext>
            </p:extLst>
          </p:nvPr>
        </p:nvGraphicFramePr>
        <p:xfrm>
          <a:off x="838200" y="2233614"/>
          <a:ext cx="10515600" cy="3426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144000"/>
              </a:tblGrid>
              <a:tr h="593407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5934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I.A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Mission</a:t>
                      </a:r>
                      <a:endParaRPr lang="en-US" sz="2400" dirty="0"/>
                    </a:p>
                  </a:txBody>
                  <a:tcPr/>
                </a:tc>
              </a:tr>
              <a:tr h="5934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I.B.1-4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Assuring Academic Quality and Institutional Effectiveness: Academic Quality</a:t>
                      </a:r>
                      <a:endParaRPr lang="en-US" sz="2400" dirty="0"/>
                    </a:p>
                  </a:txBody>
                  <a:tcPr/>
                </a:tc>
              </a:tr>
              <a:tr h="5934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I.B.5-9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Assuring Academic Quality and Institutional Effectiveness: Institutional</a:t>
                      </a:r>
                      <a:r>
                        <a:rPr lang="en-US" sz="2400" baseline="0" dirty="0" smtClean="0"/>
                        <a:t> Effectiveness</a:t>
                      </a:r>
                      <a:endParaRPr lang="en-US" sz="2400" dirty="0" smtClean="0"/>
                    </a:p>
                  </a:txBody>
                  <a:tcPr/>
                </a:tc>
              </a:tr>
              <a:tr h="5934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I.C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Institutional</a:t>
                      </a:r>
                      <a:r>
                        <a:rPr lang="en-US" sz="2400" baseline="0" dirty="0" smtClean="0"/>
                        <a:t> Integrity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64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Standard </a:t>
            </a:r>
            <a:r>
              <a:rPr lang="en-US" dirty="0"/>
              <a:t>II: Student Learning Programs and Support Services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236691"/>
              </p:ext>
            </p:extLst>
          </p:nvPr>
        </p:nvGraphicFramePr>
        <p:xfrm>
          <a:off x="838200" y="2200273"/>
          <a:ext cx="10515600" cy="273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/>
                <a:gridCol w="9010650"/>
              </a:tblGrid>
              <a:tr h="6834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Standard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</a:tr>
              <a:tr h="6834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II.A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Instructional Programs</a:t>
                      </a:r>
                      <a:endParaRPr lang="en-US" sz="2400" dirty="0"/>
                    </a:p>
                  </a:txBody>
                  <a:tcPr/>
                </a:tc>
              </a:tr>
              <a:tr h="6834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II.B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Library and Learning Support Services</a:t>
                      </a:r>
                      <a:endParaRPr lang="en-US" sz="2400" dirty="0"/>
                    </a:p>
                  </a:txBody>
                  <a:tcPr/>
                </a:tc>
              </a:tr>
              <a:tr h="6834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II.C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Student Support Services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7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Standard </a:t>
            </a:r>
            <a:r>
              <a:rPr lang="en-US" dirty="0"/>
              <a:t>III: Resources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57178"/>
              </p:ext>
            </p:extLst>
          </p:nvPr>
        </p:nvGraphicFramePr>
        <p:xfrm>
          <a:off x="838200" y="2111373"/>
          <a:ext cx="10515600" cy="383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8420100"/>
              </a:tblGrid>
              <a:tr h="4790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Standard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</a:tr>
              <a:tr h="4790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III.A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Human Resources</a:t>
                      </a:r>
                      <a:endParaRPr lang="en-US" sz="2400" dirty="0"/>
                    </a:p>
                  </a:txBody>
                  <a:tcPr/>
                </a:tc>
              </a:tr>
              <a:tr h="4790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III.B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Physical Resources</a:t>
                      </a:r>
                      <a:endParaRPr lang="en-US" sz="2400" dirty="0"/>
                    </a:p>
                  </a:txBody>
                  <a:tcPr/>
                </a:tc>
              </a:tr>
              <a:tr h="4790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III.C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Technology Resources</a:t>
                      </a:r>
                      <a:endParaRPr lang="en-US" sz="2400" dirty="0"/>
                    </a:p>
                  </a:txBody>
                  <a:tcPr/>
                </a:tc>
              </a:tr>
              <a:tr h="4790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III.D.1-3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Fiscal Resources: Planning</a:t>
                      </a:r>
                      <a:endParaRPr lang="en-US" sz="2400" dirty="0"/>
                    </a:p>
                  </a:txBody>
                  <a:tcPr/>
                </a:tc>
              </a:tr>
              <a:tr h="4790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III.D.4-10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Fiscal</a:t>
                      </a:r>
                      <a:r>
                        <a:rPr lang="en-US" sz="2400" baseline="0" dirty="0" smtClean="0"/>
                        <a:t> Resources: Fiscal Responsibility and Stability</a:t>
                      </a:r>
                      <a:endParaRPr lang="en-US" sz="2400" dirty="0"/>
                    </a:p>
                  </a:txBody>
                  <a:tcPr/>
                </a:tc>
              </a:tr>
              <a:tr h="4790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III.D.11-15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Fiscal Resources: Liabilities</a:t>
                      </a:r>
                      <a:endParaRPr lang="en-US" sz="2400" dirty="0"/>
                    </a:p>
                  </a:txBody>
                  <a:tcPr/>
                </a:tc>
              </a:tr>
              <a:tr h="4790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III.D.16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Fiscal Resources: Contractual</a:t>
                      </a:r>
                      <a:r>
                        <a:rPr lang="en-US" sz="2400" baseline="0" dirty="0" smtClean="0"/>
                        <a:t> Agreements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88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Standard </a:t>
            </a:r>
            <a:r>
              <a:rPr lang="en-US" dirty="0"/>
              <a:t>IV: Leadership and Governance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749033"/>
              </p:ext>
            </p:extLst>
          </p:nvPr>
        </p:nvGraphicFramePr>
        <p:xfrm>
          <a:off x="838200" y="2124074"/>
          <a:ext cx="10515600" cy="326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8286750"/>
              </a:tblGrid>
              <a:tr h="6534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Standard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</a:tr>
              <a:tr h="6534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IV.A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Decision-Making Roles and Processes</a:t>
                      </a:r>
                      <a:endParaRPr lang="en-US" sz="2400" dirty="0"/>
                    </a:p>
                  </a:txBody>
                  <a:tcPr/>
                </a:tc>
              </a:tr>
              <a:tr h="6534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IV.B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Chief Executive Officer (College President)</a:t>
                      </a:r>
                      <a:endParaRPr lang="en-US" sz="2400" dirty="0"/>
                    </a:p>
                  </a:txBody>
                  <a:tcPr/>
                </a:tc>
              </a:tr>
              <a:tr h="6534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IV.C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Governing Board (Board of Trustees)</a:t>
                      </a:r>
                      <a:endParaRPr lang="en-US" sz="2400" dirty="0"/>
                    </a:p>
                  </a:txBody>
                  <a:tcPr/>
                </a:tc>
              </a:tr>
              <a:tr h="6534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IV.D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Multi-College Districts or Systems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18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 Focuses 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0" i="0" dirty="0"/>
              <a:t>Institutional commitments</a:t>
            </a:r>
          </a:p>
          <a:p>
            <a:r>
              <a:rPr lang="en-US" sz="3200" b="0" i="0" dirty="0"/>
              <a:t>Evaluation planning and improvement</a:t>
            </a:r>
          </a:p>
          <a:p>
            <a:r>
              <a:rPr lang="en-US" sz="3200" b="0" i="0" dirty="0"/>
              <a:t>Student learning outcomes</a:t>
            </a:r>
          </a:p>
          <a:p>
            <a:r>
              <a:rPr lang="en-US" sz="3200" b="0" i="0" dirty="0"/>
              <a:t>Organization</a:t>
            </a:r>
          </a:p>
          <a:p>
            <a:r>
              <a:rPr lang="en-US" sz="3200" b="0" i="0" dirty="0"/>
              <a:t>Dialogue</a:t>
            </a:r>
          </a:p>
          <a:p>
            <a:r>
              <a:rPr lang="en-US" sz="3200" b="0" i="0" dirty="0"/>
              <a:t>Institutional </a:t>
            </a:r>
            <a:r>
              <a:rPr lang="en-US" sz="3200" b="0" i="0" dirty="0" smtClean="0"/>
              <a:t>integrity</a:t>
            </a:r>
          </a:p>
          <a:p>
            <a:endParaRPr lang="en-US" sz="3200" b="0" i="0" dirty="0"/>
          </a:p>
          <a:p>
            <a:r>
              <a:rPr lang="en-US" sz="3200" i="0" dirty="0" smtClean="0"/>
              <a:t>Your college must provide clear evidence for anything that is claimed. Claims without evidence won’t work!</a:t>
            </a:r>
            <a:endParaRPr lang="en-US" sz="3200" i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2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That Need to be Documented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dirty="0"/>
              <a:t>Program Review</a:t>
            </a:r>
          </a:p>
          <a:p>
            <a:r>
              <a:rPr lang="en-US" sz="3200" b="0" i="0" dirty="0"/>
              <a:t>Planning</a:t>
            </a:r>
          </a:p>
          <a:p>
            <a:r>
              <a:rPr lang="en-US" sz="3200" b="0" i="0" dirty="0"/>
              <a:t>Resource Allocation</a:t>
            </a:r>
          </a:p>
          <a:p>
            <a:r>
              <a:rPr lang="en-US" sz="3200" b="0" i="0" dirty="0"/>
              <a:t>Decision-Making</a:t>
            </a:r>
          </a:p>
          <a:p>
            <a:r>
              <a:rPr lang="en-US" sz="3200" b="0" i="0" dirty="0"/>
              <a:t>Assessment</a:t>
            </a:r>
          </a:p>
          <a:p>
            <a:r>
              <a:rPr lang="en-US" sz="3200" b="0" i="0" dirty="0"/>
              <a:t>Evaluation of the </a:t>
            </a:r>
            <a:r>
              <a:rPr lang="en-US" sz="3200" b="0" i="0" dirty="0" smtClean="0"/>
              <a:t>processes</a:t>
            </a:r>
            <a:endParaRPr lang="en-US" sz="3200" b="0" i="0" dirty="0"/>
          </a:p>
          <a:p>
            <a:r>
              <a:rPr lang="en-US" sz="3200" b="0" i="0" dirty="0"/>
              <a:t>Improvement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798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Accreditation Locally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 smtClean="0"/>
              <a:t>Colleges used to bring together a steering committee 18 – 24 months prior to the submission of a self evaluation to prepare the report.</a:t>
            </a:r>
          </a:p>
          <a:p>
            <a:r>
              <a:rPr lang="en-US" sz="3200" b="0" i="0" dirty="0" smtClean="0"/>
              <a:t>As the documentation requirements have increased, this method has become very difficult to sustain. </a:t>
            </a:r>
          </a:p>
          <a:p>
            <a:r>
              <a:rPr lang="en-US" sz="3200" b="0" i="0" dirty="0" smtClean="0"/>
              <a:t>Your college should consider incorporating evidence collection, documentation, and even some writing into the work of your existing structures. The accreditation committee then won’t be starting from scratch!</a:t>
            </a:r>
            <a:endParaRPr lang="en-US" sz="3200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9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brings you to this breakout?</a:t>
            </a:r>
          </a:p>
          <a:p>
            <a:endParaRPr lang="en-US" sz="3600" dirty="0" smtClean="0"/>
          </a:p>
          <a:p>
            <a:r>
              <a:rPr lang="en-US" sz="3600" dirty="0" smtClean="0"/>
              <a:t>What is your role on your local campus?</a:t>
            </a:r>
          </a:p>
          <a:p>
            <a:endParaRPr lang="en-US" sz="3600" dirty="0" smtClean="0"/>
          </a:p>
          <a:p>
            <a:r>
              <a:rPr lang="en-US" sz="3600" dirty="0" smtClean="0"/>
              <a:t>What is your prior </a:t>
            </a:r>
            <a:r>
              <a:rPr lang="en-US" sz="3600" dirty="0" smtClean="0"/>
              <a:t>experience with accreditation?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20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People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/>
              <a:t>How do you recruit faculty? </a:t>
            </a:r>
          </a:p>
          <a:p>
            <a:r>
              <a:rPr lang="en-US" sz="3200" b="0" i="0" dirty="0" smtClean="0"/>
              <a:t>How do you structure your accreditation committee?</a:t>
            </a:r>
          </a:p>
          <a:p>
            <a:r>
              <a:rPr lang="en-US" sz="3200" b="0" i="0" dirty="0" smtClean="0"/>
              <a:t>Will there be an internal or external editor for the self evaluation?</a:t>
            </a:r>
          </a:p>
          <a:p>
            <a:r>
              <a:rPr lang="en-US" sz="3200" b="0" i="0" dirty="0" smtClean="0"/>
              <a:t>What do you do when people miss deadlines?</a:t>
            </a:r>
          </a:p>
          <a:p>
            <a:r>
              <a:rPr lang="en-US" sz="3200" b="0" i="0" dirty="0" smtClean="0"/>
              <a:t>Is there reassign time available?</a:t>
            </a:r>
          </a:p>
          <a:p>
            <a:r>
              <a:rPr lang="en-US" sz="3200" b="0" i="0" dirty="0" smtClean="0"/>
              <a:t>How can you leverage existing processes and structures?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97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Accreditation Liaison Officer vs the Faculty Accreditation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 smtClean="0"/>
              <a:t>ALO </a:t>
            </a:r>
            <a:r>
              <a:rPr lang="en-US" sz="3200" b="0" i="0" dirty="0"/>
              <a:t>is the conduit to the ACCJC and is responsible for informing administration and campus about accreditation efforts </a:t>
            </a:r>
          </a:p>
          <a:p>
            <a:r>
              <a:rPr lang="en-US" sz="3200" b="0" i="0" dirty="0"/>
              <a:t>Faculty chair is responsible for faculty participation, involvement, and role within the accreditation efforts </a:t>
            </a:r>
          </a:p>
          <a:p>
            <a:r>
              <a:rPr lang="en-US" sz="3200" b="0" i="0" dirty="0"/>
              <a:t>The relationship between the ALO and the faculty chair is essential; both should attend training sessions, participate in ACCJC sponsored events, and the like. </a:t>
            </a:r>
          </a:p>
          <a:p>
            <a:endParaRPr lang="en-US" sz="3200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38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 from ACCJC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 smtClean="0">
                <a:hlinkClick r:id="rId2"/>
              </a:rPr>
              <a:t>Accreditation Reference Handbook</a:t>
            </a:r>
            <a:endParaRPr lang="en-US" sz="3200" b="0" i="0" dirty="0" smtClean="0"/>
          </a:p>
          <a:p>
            <a:r>
              <a:rPr lang="en-US" sz="3200" b="0" i="0" dirty="0" smtClean="0">
                <a:hlinkClick r:id="rId3"/>
              </a:rPr>
              <a:t>Checklist for Evaluating Compliance with Federal Regulations and Related Commission Policies</a:t>
            </a:r>
            <a:endParaRPr lang="en-US" sz="3200" b="0" i="0" dirty="0" smtClean="0"/>
          </a:p>
          <a:p>
            <a:r>
              <a:rPr lang="en-US" sz="3200" b="0" i="0" dirty="0" smtClean="0">
                <a:hlinkClick r:id="rId4"/>
              </a:rPr>
              <a:t>Eligibility, Candidacy, and Initial Accreditation Manual</a:t>
            </a:r>
            <a:endParaRPr lang="en-US" sz="3200" b="0" i="0" dirty="0" smtClean="0"/>
          </a:p>
          <a:p>
            <a:r>
              <a:rPr lang="en-US" sz="3200" b="0" i="0" dirty="0" smtClean="0">
                <a:hlinkClick r:id="rId5"/>
              </a:rPr>
              <a:t>Guide to Evaluating &amp; Improving Institutions</a:t>
            </a:r>
            <a:endParaRPr lang="en-US" sz="3200" b="0" i="0" dirty="0" smtClean="0"/>
          </a:p>
          <a:p>
            <a:r>
              <a:rPr lang="en-US" sz="3200" b="0" i="0" dirty="0" smtClean="0">
                <a:hlinkClick r:id="rId6"/>
              </a:rPr>
              <a:t>Guide to Evaluating Distance Education and Correspondence Education</a:t>
            </a:r>
            <a:endParaRPr lang="en-US" sz="3200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1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Resources from ASCCC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 smtClean="0">
                <a:hlinkClick r:id="rId2" invalidUrl="http://www.asccc.org/sites/default/files/ASCCC Accreditation Paper Final.pdf"/>
              </a:rPr>
              <a:t>Effective Practices in </a:t>
            </a:r>
            <a:r>
              <a:rPr lang="en-US" sz="3200" b="0" i="0" dirty="0" smtClean="0">
                <a:hlinkClick r:id="rId2" invalidUrl="http://www.asccc.org/sites/default/files/ASCCC Accreditation Paper Final.pdf"/>
              </a:rPr>
              <a:t>Accreditation</a:t>
            </a:r>
            <a:endParaRPr lang="en-US" sz="3200" b="0" i="0" dirty="0" smtClean="0"/>
          </a:p>
          <a:p>
            <a:r>
              <a:rPr lang="en-US" sz="3200" b="0" i="0" dirty="0" smtClean="0"/>
              <a:t>The ASCCC Accreditation Committee Page:</a:t>
            </a:r>
          </a:p>
          <a:p>
            <a:r>
              <a:rPr lang="en-US" sz="3200" b="0" i="0" dirty="0">
                <a:hlinkClick r:id="rId3"/>
              </a:rPr>
              <a:t>http://asccc.org/directory/accreditation-and-assessment-</a:t>
            </a:r>
            <a:r>
              <a:rPr lang="en-US" sz="3200" b="0" i="0" dirty="0" smtClean="0">
                <a:hlinkClick r:id="rId3"/>
              </a:rPr>
              <a:t>committee</a:t>
            </a:r>
            <a:endParaRPr lang="en-US" sz="3200" b="0" i="0" dirty="0" smtClean="0"/>
          </a:p>
          <a:p>
            <a:endParaRPr lang="en-US" sz="3200" b="0" i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190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58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329" y="5691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25</a:t>
            </a:fld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-1085966" y="2039841"/>
            <a:ext cx="10515600" cy="38273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1" i="1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cap="all" dirty="0" smtClean="0"/>
              <a:t>Questions? </a:t>
            </a: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289724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0" i="0" dirty="0" smtClean="0"/>
              <a:t>This presentation is designed to provide </a:t>
            </a:r>
            <a:r>
              <a:rPr lang="en-US" sz="3600" b="0" i="0" dirty="0"/>
              <a:t>an overview of the ACCJC Accreditation Standards and a global understanding of the accreditation process </a:t>
            </a:r>
            <a:endParaRPr lang="en-US" sz="3600" b="0" i="0" dirty="0" smtClean="0"/>
          </a:p>
          <a:p>
            <a:endParaRPr lang="en-US" sz="3600" b="0" i="0" dirty="0"/>
          </a:p>
          <a:p>
            <a:r>
              <a:rPr lang="en-US" sz="3600" b="0" i="0" dirty="0" smtClean="0"/>
              <a:t>We also will try to d</a:t>
            </a:r>
            <a:r>
              <a:rPr lang="en-US" sz="3600" b="0" i="0" dirty="0" smtClean="0"/>
              <a:t>ispel </a:t>
            </a:r>
            <a:r>
              <a:rPr lang="en-US" sz="3600" b="0" i="0" dirty="0" smtClean="0"/>
              <a:t>any rumors that you may have heard about accreditation in the California community colleges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89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is true of accreditation?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600" b="0" i="0" dirty="0"/>
              <a:t>It compares colleges to best practices in education.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b="0" i="0" dirty="0"/>
              <a:t>It punishes colleges based upon audits.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b="0" i="0" dirty="0"/>
              <a:t>It grades and ranks colleges based on </a:t>
            </a:r>
            <a:r>
              <a:rPr lang="en-US" sz="3600" b="0" i="0" dirty="0" smtClean="0"/>
              <a:t>standards</a:t>
            </a:r>
            <a:r>
              <a:rPr lang="en-US" sz="3600" b="0" i="0" dirty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b="0" i="0" dirty="0"/>
              <a:t>It is a means of monitoring colleges.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b="0" i="0" dirty="0"/>
              <a:t>It guarantees the quality of education to the federal government and the public.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Who participates in accreditation processes?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Faculty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Administration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Classified Staff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Students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All of the above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731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itchFamily="18" charset="0"/>
              </a:rPr>
              <a:t>Who </a:t>
            </a:r>
            <a:r>
              <a:rPr lang="en-US" dirty="0" smtClean="0">
                <a:latin typeface="Garamond" pitchFamily="18" charset="0"/>
              </a:rPr>
              <a:t>participates </a:t>
            </a:r>
            <a:r>
              <a:rPr lang="en-US" dirty="0">
                <a:latin typeface="Garamond" pitchFamily="18" charset="0"/>
              </a:rPr>
              <a:t>in accreditation processes?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Faculty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Administration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Classified Staff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Students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All of the above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accreditation?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dirty="0" smtClean="0"/>
              <a:t>Accreditation </a:t>
            </a:r>
            <a:r>
              <a:rPr lang="en-US" sz="3200" b="0" i="0" dirty="0"/>
              <a:t>is the process for evaluating and assuring the quality of education used by the American higher education community. </a:t>
            </a:r>
            <a:endParaRPr lang="en-US" sz="3200" b="0" i="0" dirty="0" smtClean="0"/>
          </a:p>
          <a:p>
            <a:r>
              <a:rPr lang="en-US" sz="3200" b="0" i="0" dirty="0" smtClean="0"/>
              <a:t>Accreditation is a peer driven process where a team of fellow educators come to your campus to evaluate the performance of your college based upon approved standards.</a:t>
            </a:r>
            <a:endParaRPr lang="en-US" sz="3200" b="0" i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6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Local Academic Senates in Accreditation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i="0" dirty="0" smtClean="0"/>
              <a:t>Providing and ensuring faculty leadership and </a:t>
            </a:r>
            <a:r>
              <a:rPr lang="en-US" sz="3200" b="0" i="0" dirty="0"/>
              <a:t>involvement in accreditation </a:t>
            </a:r>
          </a:p>
          <a:p>
            <a:r>
              <a:rPr lang="en-US" sz="3200" b="0" i="0" dirty="0" smtClean="0"/>
              <a:t>Faculty involvement in accreditation is an academic </a:t>
            </a:r>
            <a:r>
              <a:rPr lang="en-US" sz="3200" b="0" i="0" dirty="0"/>
              <a:t>and professional matter </a:t>
            </a:r>
          </a:p>
          <a:p>
            <a:r>
              <a:rPr lang="en-US" sz="3200" b="0" i="0" dirty="0" smtClean="0"/>
              <a:t>From </a:t>
            </a:r>
            <a:r>
              <a:rPr lang="en-US" sz="3200" b="0" i="0" dirty="0"/>
              <a:t>Title 5 §53200(c)(7): Faculty roles and involvement in accreditation processes, including self- study and annual reports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42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roles do faculty play in the accreditation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Representation on committees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Writing the </a:t>
            </a:r>
            <a:r>
              <a:rPr lang="en-US" sz="3200" b="0" i="0" dirty="0" smtClean="0"/>
              <a:t>Institutional Self Evaluation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 smtClean="0"/>
              <a:t>Serving as the Accreditation Liaison Officer (ALO)</a:t>
            </a:r>
            <a:endParaRPr lang="en-US" sz="3200" b="0" i="0" dirty="0"/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Validating the accuracy of the report to the student perspective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Meeting with Accreditation team visitors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b="0" i="0" dirty="0"/>
              <a:t>All of the above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 ASCCC Accreditation Institute, San Diego,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62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2719</TotalTime>
  <Words>1234</Words>
  <Application>Microsoft Macintosh PowerPoint</Application>
  <PresentationFormat>Custom</PresentationFormat>
  <Paragraphs>204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1_Office Theme</vt:lpstr>
      <vt:lpstr>Office Theme</vt:lpstr>
      <vt:lpstr>Accreditation 101</vt:lpstr>
      <vt:lpstr>Temperature Check</vt:lpstr>
      <vt:lpstr>Goals</vt:lpstr>
      <vt:lpstr>Which of the following is true of accreditation?</vt:lpstr>
      <vt:lpstr>Who participates in accreditation processes?</vt:lpstr>
      <vt:lpstr>Who participates in accreditation processes?</vt:lpstr>
      <vt:lpstr>What is accreditation?</vt:lpstr>
      <vt:lpstr>Role of Local Academic Senates in Accreditation</vt:lpstr>
      <vt:lpstr>What roles do faculty play in the accreditation process?</vt:lpstr>
      <vt:lpstr>Another Definition</vt:lpstr>
      <vt:lpstr>Accrediting Commission </vt:lpstr>
      <vt:lpstr>The Role of the ACCJC</vt:lpstr>
      <vt:lpstr> Standard I: Mission, Academic Quality and Institutional Effectiveness, and Integrity  </vt:lpstr>
      <vt:lpstr> Standard II: Student Learning Programs and Support Services  </vt:lpstr>
      <vt:lpstr> Standard III: Resources  </vt:lpstr>
      <vt:lpstr> Standard IV: Leadership and Governance  </vt:lpstr>
      <vt:lpstr>Accreditation Focuses On </vt:lpstr>
      <vt:lpstr>Things That Need to be Documented</vt:lpstr>
      <vt:lpstr>Preparing for Accreditation Locally</vt:lpstr>
      <vt:lpstr>Getting People Involved</vt:lpstr>
      <vt:lpstr>The Accreditation Liaison Officer vs the Faculty Accreditation Chair</vt:lpstr>
      <vt:lpstr>Available Resources from ACCJC</vt:lpstr>
      <vt:lpstr>Available Resources from ASCCC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Dolores Davison</cp:lastModifiedBy>
  <cp:revision>45</cp:revision>
  <dcterms:created xsi:type="dcterms:W3CDTF">2015-05-02T02:46:00Z</dcterms:created>
  <dcterms:modified xsi:type="dcterms:W3CDTF">2016-02-10T22:08:52Z</dcterms:modified>
</cp:coreProperties>
</file>