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9"/>
  </p:notesMasterIdLst>
  <p:handoutMasterIdLst>
    <p:handoutMasterId r:id="rId10"/>
  </p:handoutMasterIdLst>
  <p:sldIdLst>
    <p:sldId id="256" r:id="rId2"/>
    <p:sldId id="257" r:id="rId3"/>
    <p:sldId id="259" r:id="rId4"/>
    <p:sldId id="260" r:id="rId5"/>
    <p:sldId id="258" r:id="rId6"/>
    <p:sldId id="261" r:id="rId7"/>
    <p:sldId id="262" r:id="rId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7"/>
    <p:restoredTop sz="92500"/>
  </p:normalViewPr>
  <p:slideViewPr>
    <p:cSldViewPr snapToGrid="0" snapToObjects="1">
      <p:cViewPr>
        <p:scale>
          <a:sx n="77" d="100"/>
          <a:sy n="77" d="100"/>
        </p:scale>
        <p:origin x="480" y="-7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notesMaster" Target="notesMasters/notesMaster1.xml"/><Relationship Id="rId1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369C9EC-5296-D44A-A7E3-9D50F2CBDD28}" type="datetimeFigureOut">
              <a:rPr lang="en-US" smtClean="0"/>
              <a:t>2/21/18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AE1346-2993-0F4D-AEB3-7C0F53CDDF6D}" type="slidenum">
              <a:rPr lang="en-US" smtClean="0"/>
              <a:t>‹#›</a:t>
            </a:fld>
            <a:endParaRPr lang="en-US"/>
          </a:p>
        </p:txBody>
      </p:sp>
    </p:spTree>
    <p:extLst>
      <p:ext uri="{BB962C8B-B14F-4D97-AF65-F5344CB8AC3E}">
        <p14:creationId xmlns:p14="http://schemas.microsoft.com/office/powerpoint/2010/main" val="10939764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8C79D6-1503-7C47-8D3D-9B8B046E9A19}" type="datetimeFigureOut">
              <a:rPr lang="en-US" smtClean="0"/>
              <a:t>2/21/18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98C551-7708-9B49-90E3-D153F408E572}" type="slidenum">
              <a:rPr lang="en-US" smtClean="0"/>
              <a:t>‹#›</a:t>
            </a:fld>
            <a:endParaRPr lang="en-US"/>
          </a:p>
        </p:txBody>
      </p:sp>
    </p:spTree>
    <p:extLst>
      <p:ext uri="{BB962C8B-B14F-4D97-AF65-F5344CB8AC3E}">
        <p14:creationId xmlns:p14="http://schemas.microsoft.com/office/powerpoint/2010/main" val="58809623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98C551-7708-9B49-90E3-D153F408E572}" type="slidenum">
              <a:rPr lang="en-US" smtClean="0"/>
              <a:t>1</a:t>
            </a:fld>
            <a:endParaRPr lang="en-US"/>
          </a:p>
        </p:txBody>
      </p:sp>
    </p:spTree>
    <p:extLst>
      <p:ext uri="{BB962C8B-B14F-4D97-AF65-F5344CB8AC3E}">
        <p14:creationId xmlns:p14="http://schemas.microsoft.com/office/powerpoint/2010/main" val="577175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t>Wednesday, February 21, 2018</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C057FC-95B6-4D89-AFDA-ABA33EE921E5}" type="datetime2">
              <a:rPr lang="en-US" smtClean="0"/>
              <a:t>Wednesday, February 21, 2018</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t>Wednesday, February 21, 2018</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96A3A3-94A6-4E5B-AF39-173ACA3E61CC}" type="datetime2">
              <a:rPr lang="en-US" smtClean="0"/>
              <a:t>Wednesday, February 21, 2018</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t>Wednesday, February 21, 2018</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t>Wednesday, February 21, 2018</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t>Wednesday, February 21, 2018</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CD4847-11EF-4466-A8AD-85CDB7B49118}" type="datetime2">
              <a:rPr lang="en-US" smtClean="0"/>
              <a:t>Wednesday, February 21, 2018</a:t>
            </a:fld>
            <a:endParaRPr lang="en-US"/>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Wednesday, February 21, 2018</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t>Wednesday, February 21, 2018</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t>Wednesday, February 21, 2018</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t>Wednesday, February 21, 2018</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tiff"/></Relationships>
</file>

<file path=ppt/slides/_rels/slide7.xml.rels><?xml version="1.0" encoding="UTF-8" standalone="yes"?>
<Relationships xmlns="http://schemas.openxmlformats.org/package/2006/relationships"><Relationship Id="rId3" Type="http://schemas.openxmlformats.org/officeDocument/2006/relationships/hyperlink" Target="mailto:lfarrell@msjc.edu" TargetMode="External"/><Relationship Id="rId4" Type="http://schemas.openxmlformats.org/officeDocument/2006/relationships/image" Target="../media/image4.tiff"/><Relationship Id="rId1" Type="http://schemas.openxmlformats.org/officeDocument/2006/relationships/slideLayout" Target="../slideLayouts/slideLayout2.xml"/><Relationship Id="rId2" Type="http://schemas.openxmlformats.org/officeDocument/2006/relationships/hyperlink" Target="mailto:sdroker@accjc.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a:t>Distance Education and United States Department of Education Requirements</a:t>
            </a:r>
            <a:endParaRPr lang="en-US" sz="3200" cap="none" dirty="0">
              <a:latin typeface="Times New Roman"/>
              <a:cs typeface="Times New Roman"/>
            </a:endParaRPr>
          </a:p>
        </p:txBody>
      </p:sp>
      <p:sp>
        <p:nvSpPr>
          <p:cNvPr id="3" name="Subtitle 2"/>
          <p:cNvSpPr>
            <a:spLocks noGrp="1"/>
          </p:cNvSpPr>
          <p:nvPr>
            <p:ph type="subTitle" idx="1"/>
          </p:nvPr>
        </p:nvSpPr>
        <p:spPr/>
        <p:txBody>
          <a:bodyPr>
            <a:normAutofit lnSpcReduction="10000"/>
          </a:bodyPr>
          <a:lstStyle/>
          <a:p>
            <a:r>
              <a:rPr lang="en-US" dirty="0">
                <a:latin typeface="Times New Roman"/>
                <a:cs typeface="Times New Roman"/>
              </a:rPr>
              <a:t>Stephanie Droker, Vice President, ACCJC </a:t>
            </a:r>
          </a:p>
          <a:p>
            <a:r>
              <a:rPr lang="en-US" dirty="0">
                <a:latin typeface="Times New Roman"/>
                <a:cs typeface="Times New Roman"/>
              </a:rPr>
              <a:t>Lorraine Slattery-Farrell, ASCCC Executive Committee</a:t>
            </a:r>
          </a:p>
          <a:p>
            <a:pPr algn="ctr"/>
            <a:r>
              <a:rPr lang="en-US" sz="1600" dirty="0"/>
              <a:t>ASCCC Accreditation Institute, </a:t>
            </a:r>
            <a:r>
              <a:rPr lang="en-US" sz="1500" dirty="0"/>
              <a:t>Saturday, February 24, </a:t>
            </a:r>
            <a:r>
              <a:rPr lang="en-US" sz="1500" dirty="0" smtClean="0"/>
              <a:t>2018</a:t>
            </a:r>
          </a:p>
          <a:p>
            <a:pPr algn="ctr"/>
            <a:r>
              <a:rPr lang="en-US" sz="1500" dirty="0" smtClean="0"/>
              <a:t>10:15a.m.-11:30a.m. </a:t>
            </a:r>
            <a:endParaRPr lang="en-US" sz="1500" dirty="0">
              <a:latin typeface="Times New Roman"/>
              <a:cs typeface="Times New Roman"/>
            </a:endParaRPr>
          </a:p>
        </p:txBody>
      </p:sp>
      <p:pic>
        <p:nvPicPr>
          <p:cNvPr id="5" name="Picture 4" descr="ASCCC_Logo"/>
          <p:cNvPicPr/>
          <p:nvPr/>
        </p:nvPicPr>
        <p:blipFill>
          <a:blip r:embed="rId3"/>
          <a:srcRect/>
          <a:stretch>
            <a:fillRect/>
          </a:stretch>
        </p:blipFill>
        <p:spPr bwMode="auto">
          <a:xfrm>
            <a:off x="2249507" y="400050"/>
            <a:ext cx="4231670" cy="786470"/>
          </a:xfrm>
          <a:prstGeom prst="rect">
            <a:avLst/>
          </a:prstGeom>
          <a:noFill/>
          <a:ln w="9525">
            <a:noFill/>
            <a:miter lim="800000"/>
            <a:headEnd/>
            <a:tailEnd/>
          </a:ln>
        </p:spPr>
      </p:pic>
    </p:spTree>
    <p:extLst>
      <p:ext uri="{BB962C8B-B14F-4D97-AF65-F5344CB8AC3E}">
        <p14:creationId xmlns:p14="http://schemas.microsoft.com/office/powerpoint/2010/main" val="2571385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a:cs typeface="Times New Roman"/>
              </a:rPr>
              <a:t>Breakout Description</a:t>
            </a:r>
            <a:endParaRPr lang="en-US" dirty="0">
              <a:latin typeface="Times New Roman"/>
              <a:cs typeface="Times New Roman"/>
            </a:endParaRPr>
          </a:p>
        </p:txBody>
      </p:sp>
      <p:sp>
        <p:nvSpPr>
          <p:cNvPr id="3" name="Content Placeholder 2"/>
          <p:cNvSpPr>
            <a:spLocks noGrp="1"/>
          </p:cNvSpPr>
          <p:nvPr>
            <p:ph idx="1"/>
          </p:nvPr>
        </p:nvSpPr>
        <p:spPr/>
        <p:txBody>
          <a:bodyPr/>
          <a:lstStyle/>
          <a:p>
            <a:pPr marL="0" indent="0">
              <a:buNone/>
            </a:pPr>
            <a:r>
              <a:rPr lang="en-US" dirty="0"/>
              <a:t>The ACCJC Policy on Distance Education and on Correspondence Education requires that all learning opportunities offered by the institution must be of equivalent quality. Furthermore, this policy reflects the United States Department of Education (USDE) requirements for college distance education programs. The presenters will provide an overview of the ACCJC policy requirements and the USDE requirements for distance education instruction, and provide guidance on how colleges can ensure that their distance education programs are compliant with the Commission policy and USDE requirements in order to best serve students.</a:t>
            </a:r>
          </a:p>
          <a:p>
            <a:pPr marL="0" indent="0">
              <a:buNone/>
            </a:pPr>
            <a:endParaRPr lang="en-US" dirty="0">
              <a:latin typeface="Times New Roman"/>
              <a:cs typeface="Times New Roman"/>
            </a:endParaRPr>
          </a:p>
        </p:txBody>
      </p:sp>
    </p:spTree>
    <p:extLst>
      <p:ext uri="{BB962C8B-B14F-4D97-AF65-F5344CB8AC3E}">
        <p14:creationId xmlns:p14="http://schemas.microsoft.com/office/powerpoint/2010/main" val="2762427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USDE Federal Regulations</a:t>
            </a:r>
            <a:endParaRPr lang="en-US" dirty="0"/>
          </a:p>
        </p:txBody>
      </p:sp>
      <p:sp>
        <p:nvSpPr>
          <p:cNvPr id="3" name="Content Placeholder 2"/>
          <p:cNvSpPr>
            <a:spLocks noGrp="1"/>
          </p:cNvSpPr>
          <p:nvPr>
            <p:ph idx="1"/>
          </p:nvPr>
        </p:nvSpPr>
        <p:spPr>
          <a:xfrm>
            <a:off x="457200" y="990600"/>
            <a:ext cx="8229600" cy="5135563"/>
          </a:xfrm>
        </p:spPr>
        <p:txBody>
          <a:bodyPr>
            <a:normAutofit/>
          </a:bodyPr>
          <a:lstStyle/>
          <a:p>
            <a:r>
              <a:rPr lang="en-US" dirty="0" smtClean="0"/>
              <a:t>Definition of Distance Education </a:t>
            </a:r>
          </a:p>
          <a:p>
            <a:pPr lvl="1"/>
            <a:r>
              <a:rPr lang="en-US" dirty="0" smtClean="0"/>
              <a:t>34 C.F.R §602.3 (ACCJC Policy on DE and on CE)</a:t>
            </a:r>
          </a:p>
          <a:p>
            <a:pPr marL="914400" lvl="2" indent="0">
              <a:buNone/>
            </a:pPr>
            <a:r>
              <a:rPr lang="en-US" dirty="0" smtClean="0"/>
              <a:t>“Education that uses one or more of the technologies listed in paragraphs 1 – 4 to deliver instruction to students who are separated from the instructor and to </a:t>
            </a:r>
            <a:r>
              <a:rPr lang="en-US" dirty="0">
                <a:solidFill>
                  <a:srgbClr val="FF0000"/>
                </a:solidFill>
              </a:rPr>
              <a:t>support regular and substantive interaction between students and the instructor</a:t>
            </a:r>
            <a:r>
              <a:rPr lang="en-US" dirty="0" smtClean="0"/>
              <a:t>, either synchronously or asynchronously.  The technologies may include:</a:t>
            </a:r>
          </a:p>
          <a:p>
            <a:pPr marL="914400" lvl="2" indent="0">
              <a:buNone/>
            </a:pPr>
            <a:r>
              <a:rPr lang="en-US" dirty="0"/>
              <a:t>	</a:t>
            </a:r>
            <a:r>
              <a:rPr lang="en-US" dirty="0" smtClean="0"/>
              <a:t>1. the internet;</a:t>
            </a:r>
          </a:p>
          <a:p>
            <a:pPr marL="914400" lvl="2" indent="0">
              <a:buNone/>
            </a:pPr>
            <a:r>
              <a:rPr lang="en-US" dirty="0"/>
              <a:t>	</a:t>
            </a:r>
            <a:r>
              <a:rPr lang="en-US" dirty="0" smtClean="0"/>
              <a:t>2. one-way or two-way transmissions through open 	broadcast, closed circuit, cable, microwave, broadband 	lines, fiber optics, satellite, or wireless communication 	devices; </a:t>
            </a:r>
          </a:p>
          <a:p>
            <a:pPr marL="914400" lvl="2" indent="0">
              <a:buNone/>
            </a:pPr>
            <a:r>
              <a:rPr lang="en-US" dirty="0"/>
              <a:t>	</a:t>
            </a:r>
            <a:r>
              <a:rPr lang="en-US" dirty="0" smtClean="0"/>
              <a:t>3. audioconferencing; or</a:t>
            </a:r>
          </a:p>
          <a:p>
            <a:pPr marL="914400" lvl="2" indent="0">
              <a:buNone/>
            </a:pPr>
            <a:r>
              <a:rPr lang="en-US" dirty="0"/>
              <a:t>	</a:t>
            </a:r>
            <a:r>
              <a:rPr lang="en-US" dirty="0" smtClean="0"/>
              <a:t>4. video cassettes, DVDs, and CD-ROMs (if used in a course 	in conjunction with any of the technologies listed in 1 – 3)”</a:t>
            </a:r>
          </a:p>
          <a:p>
            <a:pPr marL="914400" lvl="2" indent="0">
              <a:buNone/>
            </a:pPr>
            <a:r>
              <a:rPr lang="en-US" dirty="0"/>
              <a:t>	</a:t>
            </a:r>
            <a:endParaRPr lang="en-US" dirty="0" smtClean="0"/>
          </a:p>
          <a:p>
            <a:pPr marL="914400" lvl="2" indent="0">
              <a:buNone/>
            </a:pPr>
            <a:endParaRPr lang="en-US" dirty="0"/>
          </a:p>
        </p:txBody>
      </p:sp>
    </p:spTree>
    <p:extLst>
      <p:ext uri="{BB962C8B-B14F-4D97-AF65-F5344CB8AC3E}">
        <p14:creationId xmlns:p14="http://schemas.microsoft.com/office/powerpoint/2010/main" val="761368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dirty="0" smtClean="0"/>
              <a:t>What is Required?</a:t>
            </a:r>
            <a:endParaRPr lang="en-US" dirty="0"/>
          </a:p>
        </p:txBody>
      </p:sp>
      <p:sp>
        <p:nvSpPr>
          <p:cNvPr id="3" name="Content Placeholder 2"/>
          <p:cNvSpPr>
            <a:spLocks noGrp="1"/>
          </p:cNvSpPr>
          <p:nvPr>
            <p:ph idx="1"/>
          </p:nvPr>
        </p:nvSpPr>
        <p:spPr>
          <a:xfrm>
            <a:off x="457200" y="914400"/>
            <a:ext cx="8229600" cy="5715000"/>
          </a:xfrm>
        </p:spPr>
        <p:txBody>
          <a:bodyPr>
            <a:normAutofit/>
          </a:bodyPr>
          <a:lstStyle/>
          <a:p>
            <a:pPr marL="514350" indent="-514350">
              <a:buAutoNum type="arabicPeriod"/>
            </a:pPr>
            <a:r>
              <a:rPr lang="en-US" dirty="0"/>
              <a:t>D</a:t>
            </a:r>
            <a:r>
              <a:rPr lang="en-US" dirty="0" smtClean="0"/>
              <a:t>efinition of Regular and Substantive </a:t>
            </a:r>
            <a:r>
              <a:rPr lang="en-US" dirty="0"/>
              <a:t>I</a:t>
            </a:r>
            <a:r>
              <a:rPr lang="en-US" dirty="0" smtClean="0"/>
              <a:t>nteraction</a:t>
            </a:r>
          </a:p>
          <a:p>
            <a:pPr marL="914400" lvl="1" indent="-514350">
              <a:buFont typeface="+mj-lt"/>
              <a:buAutoNum type="alphaLcPeriod"/>
            </a:pPr>
            <a:r>
              <a:rPr lang="en-US" dirty="0" smtClean="0"/>
              <a:t>What activities demonstrate regular and substantive interaction?</a:t>
            </a:r>
          </a:p>
          <a:p>
            <a:pPr marL="914400" lvl="1" indent="-514350">
              <a:buFont typeface="+mj-lt"/>
              <a:buAutoNum type="alphaLcPeriod"/>
            </a:pPr>
            <a:r>
              <a:rPr lang="en-US" dirty="0" smtClean="0"/>
              <a:t>Where is this found?</a:t>
            </a:r>
          </a:p>
          <a:p>
            <a:pPr marL="914400" lvl="1" indent="-514350">
              <a:buFont typeface="+mj-lt"/>
              <a:buAutoNum type="alphaLcPeriod"/>
            </a:pPr>
            <a:r>
              <a:rPr lang="en-US" dirty="0" smtClean="0"/>
              <a:t>Do DE instructors consistently do these activities?</a:t>
            </a:r>
          </a:p>
          <a:p>
            <a:pPr marL="514350" indent="-514350">
              <a:buFont typeface="+mj-lt"/>
              <a:buAutoNum type="arabicPeriod"/>
            </a:pPr>
            <a:r>
              <a:rPr lang="en-US" dirty="0" smtClean="0"/>
              <a:t>Student Authentication</a:t>
            </a:r>
          </a:p>
          <a:p>
            <a:pPr marL="914400" lvl="1" indent="-514350">
              <a:buFont typeface="+mj-lt"/>
              <a:buAutoNum type="alphaLcPeriod"/>
            </a:pPr>
            <a:r>
              <a:rPr lang="en-US" dirty="0" smtClean="0"/>
              <a:t>Does the college have a way to assure the student that enrolled in the course is actually the student doing the work?</a:t>
            </a:r>
          </a:p>
          <a:p>
            <a:pPr marL="514350" indent="-514350">
              <a:buFont typeface="+mj-lt"/>
              <a:buAutoNum type="arabicPeriod"/>
            </a:pPr>
            <a:r>
              <a:rPr lang="en-US" dirty="0" smtClean="0"/>
              <a:t>Comparable Services</a:t>
            </a:r>
          </a:p>
          <a:p>
            <a:pPr marL="914400" lvl="1" indent="-514350">
              <a:buFont typeface="+mj-lt"/>
              <a:buAutoNum type="alphaLcPeriod"/>
            </a:pPr>
            <a:r>
              <a:rPr lang="en-US" dirty="0" smtClean="0"/>
              <a:t>Do DE students have access to comparable learning support services as face-to-face students?</a:t>
            </a:r>
          </a:p>
          <a:p>
            <a:pPr marL="514350" indent="-514350">
              <a:buFont typeface="+mj-lt"/>
              <a:buAutoNum type="arabicPeriod"/>
            </a:pPr>
            <a:endParaRPr lang="en-US" dirty="0" smtClean="0"/>
          </a:p>
          <a:p>
            <a:pPr marL="514350" indent="-514350">
              <a:buFont typeface="+mj-lt"/>
              <a:buAutoNum type="arabicPeriod"/>
            </a:pPr>
            <a:endParaRPr lang="en-US" dirty="0" smtClean="0"/>
          </a:p>
          <a:p>
            <a:pPr marL="914400" lvl="1" indent="-514350">
              <a:buFont typeface="+mj-lt"/>
              <a:buAutoNum type="alphaLcPeriod"/>
            </a:pPr>
            <a:endParaRPr lang="en-US" dirty="0" smtClean="0"/>
          </a:p>
        </p:txBody>
      </p:sp>
    </p:spTree>
    <p:extLst>
      <p:ext uri="{BB962C8B-B14F-4D97-AF65-F5344CB8AC3E}">
        <p14:creationId xmlns:p14="http://schemas.microsoft.com/office/powerpoint/2010/main" val="1977412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 Protocol (handout)</a:t>
            </a:r>
            <a:endParaRPr lang="en-US" dirty="0"/>
          </a:p>
        </p:txBody>
      </p:sp>
      <p:sp>
        <p:nvSpPr>
          <p:cNvPr id="3" name="Content Placeholder 2"/>
          <p:cNvSpPr>
            <a:spLocks noGrp="1"/>
          </p:cNvSpPr>
          <p:nvPr>
            <p:ph idx="1"/>
          </p:nvPr>
        </p:nvSpPr>
        <p:spPr/>
        <p:txBody>
          <a:bodyPr/>
          <a:lstStyle/>
          <a:p>
            <a:r>
              <a:rPr lang="en-US" dirty="0" smtClean="0"/>
              <a:t>The </a:t>
            </a:r>
            <a:r>
              <a:rPr lang="en-US" dirty="0"/>
              <a:t>purpose of this thought paper is to propose a framework for consistent peer review processes of distance education throughout the region. </a:t>
            </a:r>
            <a:endParaRPr lang="en-US" dirty="0" smtClean="0"/>
          </a:p>
          <a:p>
            <a:pPr lvl="1"/>
            <a:r>
              <a:rPr lang="en-US" dirty="0"/>
              <a:t>ACCJC recognizes that institutions and peer review teams need a framework for evaluating such courses and programs.  </a:t>
            </a:r>
            <a:endParaRPr lang="en-US" dirty="0" smtClean="0"/>
          </a:p>
          <a:p>
            <a:pPr lvl="1"/>
            <a:r>
              <a:rPr lang="en-US" dirty="0" smtClean="0"/>
              <a:t>Consistency in decision-making for the Commission</a:t>
            </a:r>
          </a:p>
          <a:p>
            <a:r>
              <a:rPr lang="en-US" dirty="0" smtClean="0"/>
              <a:t>Beta testing this semester</a:t>
            </a:r>
          </a:p>
          <a:p>
            <a:pPr lvl="1"/>
            <a:r>
              <a:rPr lang="en-US" dirty="0" smtClean="0"/>
              <a:t>Protocol sent to review teams and colleges being reviewed</a:t>
            </a:r>
          </a:p>
          <a:p>
            <a:r>
              <a:rPr lang="en-US" dirty="0" smtClean="0"/>
              <a:t>Feedback from participants will be used to improve the protocol</a:t>
            </a:r>
          </a:p>
          <a:p>
            <a:pPr lvl="1"/>
            <a:r>
              <a:rPr lang="en-US" dirty="0" smtClean="0"/>
              <a:t>Will be added to the Guide on Evaluating and </a:t>
            </a:r>
            <a:r>
              <a:rPr lang="en-US" smtClean="0"/>
              <a:t>Improving Institutions</a:t>
            </a:r>
          </a:p>
          <a:p>
            <a:pPr marL="0" indent="0">
              <a:buNone/>
            </a:pPr>
            <a:endParaRPr lang="en-US"/>
          </a:p>
          <a:p>
            <a:endParaRPr lang="en-US" dirty="0"/>
          </a:p>
        </p:txBody>
      </p:sp>
    </p:spTree>
    <p:extLst>
      <p:ext uri="{BB962C8B-B14F-4D97-AF65-F5344CB8AC3E}">
        <p14:creationId xmlns:p14="http://schemas.microsoft.com/office/powerpoint/2010/main" val="1199378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053732" y="614362"/>
            <a:ext cx="5036535" cy="6243637"/>
          </a:xfrm>
          <a:prstGeom prst="rect">
            <a:avLst/>
          </a:prstGeom>
        </p:spPr>
      </p:pic>
    </p:spTree>
    <p:extLst>
      <p:ext uri="{BB962C8B-B14F-4D97-AF65-F5344CB8AC3E}">
        <p14:creationId xmlns:p14="http://schemas.microsoft.com/office/powerpoint/2010/main" val="1526502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Thank you!</a:t>
            </a:r>
            <a:endParaRPr lang="en-US" dirty="0"/>
          </a:p>
        </p:txBody>
      </p:sp>
      <p:sp>
        <p:nvSpPr>
          <p:cNvPr id="3" name="Content Placeholder 2"/>
          <p:cNvSpPr>
            <a:spLocks noGrp="1"/>
          </p:cNvSpPr>
          <p:nvPr>
            <p:ph idx="1"/>
          </p:nvPr>
        </p:nvSpPr>
        <p:spPr/>
        <p:txBody>
          <a:bodyPr/>
          <a:lstStyle/>
          <a:p>
            <a:endParaRPr lang="en-US" dirty="0" smtClean="0"/>
          </a:p>
          <a:p>
            <a:pPr marL="0" indent="0" algn="ctr">
              <a:buNone/>
            </a:pPr>
            <a:r>
              <a:rPr lang="en-US" dirty="0" smtClean="0"/>
              <a:t>Stephanie Droker:  </a:t>
            </a:r>
            <a:r>
              <a:rPr lang="en-US" dirty="0" smtClean="0">
                <a:hlinkClick r:id="rId2"/>
              </a:rPr>
              <a:t>sdroker@accjc.org</a:t>
            </a:r>
            <a:endParaRPr lang="en-US" dirty="0" smtClean="0"/>
          </a:p>
          <a:p>
            <a:pPr marL="0" indent="0" algn="ctr">
              <a:buNone/>
            </a:pPr>
            <a:endParaRPr lang="en-US" dirty="0" smtClean="0"/>
          </a:p>
          <a:p>
            <a:pPr marL="0" indent="0" algn="ctr">
              <a:buNone/>
            </a:pPr>
            <a:r>
              <a:rPr lang="en-US" dirty="0" smtClean="0"/>
              <a:t>Lorraine Slattery-Farrell: </a:t>
            </a:r>
            <a:r>
              <a:rPr lang="en-US" dirty="0" smtClean="0">
                <a:hlinkClick r:id="rId3"/>
              </a:rPr>
              <a:t>lfarrell@msjc.edu</a:t>
            </a:r>
            <a:r>
              <a:rPr lang="en-US" dirty="0" smtClean="0"/>
              <a:t> </a:t>
            </a:r>
          </a:p>
          <a:p>
            <a:endParaRPr lang="en-US" dirty="0"/>
          </a:p>
        </p:txBody>
      </p:sp>
      <p:pic>
        <p:nvPicPr>
          <p:cNvPr id="4" name="Picture 3"/>
          <p:cNvPicPr>
            <a:picLocks noChangeAspect="1"/>
          </p:cNvPicPr>
          <p:nvPr/>
        </p:nvPicPr>
        <p:blipFill>
          <a:blip r:embed="rId4"/>
          <a:stretch>
            <a:fillRect/>
          </a:stretch>
        </p:blipFill>
        <p:spPr>
          <a:xfrm>
            <a:off x="2965450" y="3814763"/>
            <a:ext cx="3556000" cy="1371600"/>
          </a:xfrm>
          <a:prstGeom prst="rect">
            <a:avLst/>
          </a:prstGeom>
        </p:spPr>
      </p:pic>
    </p:spTree>
    <p:extLst>
      <p:ext uri="{BB962C8B-B14F-4D97-AF65-F5344CB8AC3E}">
        <p14:creationId xmlns:p14="http://schemas.microsoft.com/office/powerpoint/2010/main" val="184085969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27</TotalTime>
  <Words>373</Words>
  <Application>Microsoft Macintosh PowerPoint</Application>
  <PresentationFormat>On-screen Show (4:3)</PresentationFormat>
  <Paragraphs>40</Paragraphs>
  <Slides>7</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Times New Roman</vt:lpstr>
      <vt:lpstr>Clarity</vt:lpstr>
      <vt:lpstr>Distance Education and United States Department of Education Requirements</vt:lpstr>
      <vt:lpstr>Breakout Description</vt:lpstr>
      <vt:lpstr>USDE Federal Regulations</vt:lpstr>
      <vt:lpstr>What is Required?</vt:lpstr>
      <vt:lpstr>DE Protocol (handout)</vt:lpstr>
      <vt:lpstr>PowerPoint Presentation</vt:lpstr>
      <vt:lpstr>Thank you!</vt:lpstr>
    </vt:vector>
  </TitlesOfParts>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Virginia May</dc:creator>
  <cp:lastModifiedBy>Microsoft Office User</cp:lastModifiedBy>
  <cp:revision>8</cp:revision>
  <dcterms:created xsi:type="dcterms:W3CDTF">2015-10-21T19:14:41Z</dcterms:created>
  <dcterms:modified xsi:type="dcterms:W3CDTF">2018-02-21T17:03:37Z</dcterms:modified>
</cp:coreProperties>
</file>