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4"/>
  </p:notesMasterIdLst>
  <p:handoutMasterIdLst>
    <p:handoutMasterId r:id="rId15"/>
  </p:handoutMasterIdLst>
  <p:sldIdLst>
    <p:sldId id="256" r:id="rId2"/>
    <p:sldId id="268" r:id="rId3"/>
    <p:sldId id="257" r:id="rId4"/>
    <p:sldId id="259" r:id="rId5"/>
    <p:sldId id="260" r:id="rId6"/>
    <p:sldId id="261" r:id="rId7"/>
    <p:sldId id="265" r:id="rId8"/>
    <p:sldId id="262" r:id="rId9"/>
    <p:sldId id="264" r:id="rId10"/>
    <p:sldId id="263"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72"/>
    <p:restoredTop sz="92574"/>
  </p:normalViewPr>
  <p:slideViewPr>
    <p:cSldViewPr snapToGrid="0" snapToObjects="1">
      <p:cViewPr>
        <p:scale>
          <a:sx n="89" d="100"/>
          <a:sy n="89" d="100"/>
        </p:scale>
        <p:origin x="2544" y="3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69C9EC-5296-D44A-A7E3-9D50F2CBDD28}" type="datetimeFigureOut">
              <a:rPr lang="en-US" smtClean="0"/>
              <a:t>2/23/18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AE1346-2993-0F4D-AEB3-7C0F53CDDF6D}" type="slidenum">
              <a:rPr lang="en-US" smtClean="0"/>
              <a:t>‹#›</a:t>
            </a:fld>
            <a:endParaRPr lang="en-US"/>
          </a:p>
        </p:txBody>
      </p:sp>
    </p:spTree>
    <p:extLst>
      <p:ext uri="{BB962C8B-B14F-4D97-AF65-F5344CB8AC3E}">
        <p14:creationId xmlns:p14="http://schemas.microsoft.com/office/powerpoint/2010/main" val="109397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8C79D6-1503-7C47-8D3D-9B8B046E9A19}" type="datetimeFigureOut">
              <a:rPr lang="en-US" smtClean="0"/>
              <a:t>2/23/18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98C551-7708-9B49-90E3-D153F408E572}" type="slidenum">
              <a:rPr lang="en-US" smtClean="0"/>
              <a:t>‹#›</a:t>
            </a:fld>
            <a:endParaRPr lang="en-US"/>
          </a:p>
        </p:txBody>
      </p:sp>
    </p:spTree>
    <p:extLst>
      <p:ext uri="{BB962C8B-B14F-4D97-AF65-F5344CB8AC3E}">
        <p14:creationId xmlns:p14="http://schemas.microsoft.com/office/powerpoint/2010/main" val="588096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98C551-7708-9B49-90E3-D153F408E572}" type="slidenum">
              <a:rPr lang="en-US" smtClean="0"/>
              <a:t>1</a:t>
            </a:fld>
            <a:endParaRPr lang="en-US"/>
          </a:p>
        </p:txBody>
      </p:sp>
    </p:spTree>
    <p:extLst>
      <p:ext uri="{BB962C8B-B14F-4D97-AF65-F5344CB8AC3E}">
        <p14:creationId xmlns:p14="http://schemas.microsoft.com/office/powerpoint/2010/main" val="57717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Friday, February 23,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Friday, February 23,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Friday, February 23,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Friday, February 23,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February 23,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Friday, February 23,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Friday, February 23,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Friday, February 23, 2018</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February 23,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February 23,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February 23,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Friday, February 23, 2018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12.xml.rels><?xml version="1.0" encoding="UTF-8" standalone="yes"?>
<Relationships xmlns="http://schemas.openxmlformats.org/package/2006/relationships"><Relationship Id="rId3" Type="http://schemas.openxmlformats.org/officeDocument/2006/relationships/hyperlink" Target="mailto:lfarrell@msjc.edu" TargetMode="External"/><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hyperlink" Target="mailto:sdroker@accjc.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cap="none" dirty="0" smtClean="0">
                <a:latin typeface="Times New Roman"/>
                <a:cs typeface="Times New Roman"/>
              </a:rPr>
              <a:t>Accreditation and Career Technical Education</a:t>
            </a:r>
            <a:endParaRPr lang="en-US" sz="4000" cap="none" dirty="0">
              <a:latin typeface="Times New Roman"/>
              <a:cs typeface="Times New Roman"/>
            </a:endParaRPr>
          </a:p>
        </p:txBody>
      </p:sp>
      <p:sp>
        <p:nvSpPr>
          <p:cNvPr id="3" name="Subtitle 2"/>
          <p:cNvSpPr>
            <a:spLocks noGrp="1"/>
          </p:cNvSpPr>
          <p:nvPr>
            <p:ph type="subTitle" idx="1"/>
          </p:nvPr>
        </p:nvSpPr>
        <p:spPr/>
        <p:txBody>
          <a:bodyPr>
            <a:normAutofit lnSpcReduction="10000"/>
          </a:bodyPr>
          <a:lstStyle/>
          <a:p>
            <a:r>
              <a:rPr lang="en-US" dirty="0">
                <a:latin typeface="Times New Roman"/>
                <a:cs typeface="Times New Roman"/>
              </a:rPr>
              <a:t>Stephanie Droker, Vice President, ACCJC </a:t>
            </a:r>
          </a:p>
          <a:p>
            <a:r>
              <a:rPr lang="en-US" dirty="0" smtClean="0">
                <a:latin typeface="Times New Roman"/>
                <a:cs typeface="Times New Roman"/>
              </a:rPr>
              <a:t>Lorraine Slattery-Farrell, ASCCC Executive Committee</a:t>
            </a:r>
          </a:p>
          <a:p>
            <a:pPr algn="ctr"/>
            <a:r>
              <a:rPr lang="en-US" sz="1600" dirty="0" smtClean="0"/>
              <a:t>ASCCC Accreditation Institute, Friday, </a:t>
            </a:r>
            <a:r>
              <a:rPr lang="en-US" sz="1600" dirty="0"/>
              <a:t>February </a:t>
            </a:r>
            <a:r>
              <a:rPr lang="en-US" sz="1600" dirty="0" smtClean="0"/>
              <a:t>23,2018 </a:t>
            </a:r>
          </a:p>
          <a:p>
            <a:pPr algn="ctr"/>
            <a:r>
              <a:rPr lang="en-US" sz="1600" dirty="0" smtClean="0"/>
              <a:t>3:45p.m.-5:00p.m.</a:t>
            </a:r>
            <a:endParaRPr lang="en-US" sz="1600" dirty="0"/>
          </a:p>
          <a:p>
            <a:endParaRPr lang="en-US" dirty="0">
              <a:latin typeface="Times New Roman"/>
              <a:cs typeface="Times New Roman"/>
            </a:endParaRPr>
          </a:p>
        </p:txBody>
      </p:sp>
      <p:pic>
        <p:nvPicPr>
          <p:cNvPr id="5" name="Picture 4" descr="ASCCC_Logo"/>
          <p:cNvPicPr/>
          <p:nvPr/>
        </p:nvPicPr>
        <p:blipFill>
          <a:blip r:embed="rId3"/>
          <a:srcRect/>
          <a:stretch>
            <a:fillRect/>
          </a:stretch>
        </p:blipFill>
        <p:spPr bwMode="auto">
          <a:xfrm>
            <a:off x="2249507" y="400050"/>
            <a:ext cx="4231670" cy="786470"/>
          </a:xfrm>
          <a:prstGeom prst="rect">
            <a:avLst/>
          </a:prstGeom>
          <a:noFill/>
          <a:ln w="9525">
            <a:noFill/>
            <a:miter lim="800000"/>
            <a:headEnd/>
            <a:tailEnd/>
          </a:ln>
        </p:spPr>
      </p:pic>
    </p:spTree>
    <p:extLst>
      <p:ext uri="{BB962C8B-B14F-4D97-AF65-F5344CB8AC3E}">
        <p14:creationId xmlns:p14="http://schemas.microsoft.com/office/powerpoint/2010/main" val="2571385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institutional planning</a:t>
            </a:r>
            <a:endParaRPr lang="en-US" dirty="0"/>
          </a:p>
        </p:txBody>
      </p:sp>
      <p:sp>
        <p:nvSpPr>
          <p:cNvPr id="3" name="Content Placeholder 2"/>
          <p:cNvSpPr>
            <a:spLocks noGrp="1"/>
          </p:cNvSpPr>
          <p:nvPr>
            <p:ph idx="1"/>
          </p:nvPr>
        </p:nvSpPr>
        <p:spPr/>
        <p:txBody>
          <a:bodyPr/>
          <a:lstStyle/>
          <a:p>
            <a:r>
              <a:rPr lang="en-US" dirty="0" smtClean="0"/>
              <a:t>It is important that college personnel are familiar with and adhere to both programmatic and regional accreditation requirements. </a:t>
            </a:r>
          </a:p>
          <a:p>
            <a:r>
              <a:rPr lang="en-US" dirty="0" smtClean="0"/>
              <a:t>Programmatic accreditation should be integrated into larger institutional planning processes such as program review, hiring prioritization, resource allocation and assessment cycles.</a:t>
            </a:r>
            <a:endParaRPr lang="en-US" dirty="0"/>
          </a:p>
        </p:txBody>
      </p:sp>
    </p:spTree>
    <p:extLst>
      <p:ext uri="{BB962C8B-B14F-4D97-AF65-F5344CB8AC3E}">
        <p14:creationId xmlns:p14="http://schemas.microsoft.com/office/powerpoint/2010/main" val="2006360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53732" y="614362"/>
            <a:ext cx="5036535" cy="6243637"/>
          </a:xfrm>
          <a:prstGeom prst="rect">
            <a:avLst/>
          </a:prstGeom>
        </p:spPr>
      </p:pic>
    </p:spTree>
    <p:extLst>
      <p:ext uri="{BB962C8B-B14F-4D97-AF65-F5344CB8AC3E}">
        <p14:creationId xmlns:p14="http://schemas.microsoft.com/office/powerpoint/2010/main" val="1819922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Content Placeholder 2"/>
          <p:cNvSpPr>
            <a:spLocks noGrp="1"/>
          </p:cNvSpPr>
          <p:nvPr>
            <p:ph idx="1"/>
          </p:nvPr>
        </p:nvSpPr>
        <p:spPr/>
        <p:txBody>
          <a:bodyPr/>
          <a:lstStyle/>
          <a:p>
            <a:endParaRPr lang="en-US" dirty="0" smtClean="0"/>
          </a:p>
          <a:p>
            <a:pPr marL="0" indent="0" algn="ctr">
              <a:buNone/>
            </a:pPr>
            <a:r>
              <a:rPr lang="en-US" dirty="0" smtClean="0"/>
              <a:t>Stephanie Droker:  </a:t>
            </a:r>
            <a:r>
              <a:rPr lang="en-US" dirty="0" smtClean="0">
                <a:hlinkClick r:id="rId2"/>
              </a:rPr>
              <a:t>sdroker@accjc.org</a:t>
            </a:r>
            <a:endParaRPr lang="en-US" dirty="0" smtClean="0"/>
          </a:p>
          <a:p>
            <a:pPr marL="0" indent="0" algn="ctr">
              <a:buNone/>
            </a:pPr>
            <a:endParaRPr lang="en-US" dirty="0" smtClean="0"/>
          </a:p>
          <a:p>
            <a:pPr marL="0" indent="0" algn="ctr">
              <a:buNone/>
            </a:pPr>
            <a:r>
              <a:rPr lang="en-US" smtClean="0"/>
              <a:t>Lorraine </a:t>
            </a:r>
            <a:r>
              <a:rPr lang="en-US" dirty="0" smtClean="0"/>
              <a:t>Slattery-Farrell: </a:t>
            </a:r>
            <a:r>
              <a:rPr lang="en-US" dirty="0" smtClean="0">
                <a:hlinkClick r:id="rId3"/>
              </a:rPr>
              <a:t>lfarrell@msjc.edu</a:t>
            </a:r>
            <a:r>
              <a:rPr lang="en-US" dirty="0" smtClean="0"/>
              <a:t> </a:t>
            </a:r>
          </a:p>
          <a:p>
            <a:endParaRPr lang="en-US" dirty="0"/>
          </a:p>
        </p:txBody>
      </p:sp>
      <p:pic>
        <p:nvPicPr>
          <p:cNvPr id="4" name="Picture 3"/>
          <p:cNvPicPr>
            <a:picLocks noChangeAspect="1"/>
          </p:cNvPicPr>
          <p:nvPr/>
        </p:nvPicPr>
        <p:blipFill>
          <a:blip r:embed="rId4"/>
          <a:stretch>
            <a:fillRect/>
          </a:stretch>
        </p:blipFill>
        <p:spPr>
          <a:xfrm>
            <a:off x="2965450" y="3814763"/>
            <a:ext cx="3556000" cy="1371600"/>
          </a:xfrm>
          <a:prstGeom prst="rect">
            <a:avLst/>
          </a:prstGeom>
        </p:spPr>
      </p:pic>
    </p:spTree>
    <p:extLst>
      <p:ext uri="{BB962C8B-B14F-4D97-AF65-F5344CB8AC3E}">
        <p14:creationId xmlns:p14="http://schemas.microsoft.com/office/powerpoint/2010/main" val="970716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Begin</a:t>
            </a:r>
            <a:r>
              <a:rPr lang="is-IS" dirty="0" smtClean="0"/>
              <a:t>…</a:t>
            </a:r>
            <a:endParaRPr lang="en-US" dirty="0"/>
          </a:p>
        </p:txBody>
      </p:sp>
      <p:sp>
        <p:nvSpPr>
          <p:cNvPr id="3" name="Content Placeholder 2"/>
          <p:cNvSpPr>
            <a:spLocks noGrp="1"/>
          </p:cNvSpPr>
          <p:nvPr>
            <p:ph idx="1"/>
          </p:nvPr>
        </p:nvSpPr>
        <p:spPr/>
        <p:txBody>
          <a:bodyPr>
            <a:normAutofit/>
          </a:bodyPr>
          <a:lstStyle/>
          <a:p>
            <a:pPr algn="ctr"/>
            <a:endParaRPr lang="en-US" sz="4400" dirty="0" smtClean="0"/>
          </a:p>
          <a:p>
            <a:pPr algn="ctr"/>
            <a:endParaRPr lang="en-US" sz="4400" dirty="0"/>
          </a:p>
          <a:p>
            <a:pPr marL="0" indent="0" algn="ctr">
              <a:buNone/>
            </a:pPr>
            <a:r>
              <a:rPr lang="en-US" sz="4400" dirty="0" smtClean="0"/>
              <a:t>What brings you to this session today?</a:t>
            </a:r>
          </a:p>
        </p:txBody>
      </p:sp>
    </p:spTree>
    <p:extLst>
      <p:ext uri="{BB962C8B-B14F-4D97-AF65-F5344CB8AC3E}">
        <p14:creationId xmlns:p14="http://schemas.microsoft.com/office/powerpoint/2010/main" val="16728992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Breakout Description</a:t>
            </a:r>
            <a:endParaRPr lang="en-US" dirty="0">
              <a:latin typeface="Times New Roman"/>
              <a:cs typeface="Times New Roman"/>
            </a:endParaRPr>
          </a:p>
        </p:txBody>
      </p:sp>
      <p:sp>
        <p:nvSpPr>
          <p:cNvPr id="3" name="Content Placeholder 2"/>
          <p:cNvSpPr>
            <a:spLocks noGrp="1"/>
          </p:cNvSpPr>
          <p:nvPr>
            <p:ph idx="1"/>
          </p:nvPr>
        </p:nvSpPr>
        <p:spPr/>
        <p:txBody>
          <a:bodyPr/>
          <a:lstStyle/>
          <a:p>
            <a:r>
              <a:rPr lang="en-US" dirty="0" smtClean="0"/>
              <a:t>In </a:t>
            </a:r>
            <a:r>
              <a:rPr lang="en-US" dirty="0"/>
              <a:t>addition to the college’s regional accreditation requirements and processes, many Career Technical Programs undergo programmatic accreditation as well. Join the conversation during this breakout, as the presenters provide an overview of specific ACCJC accreditation standards as they apply to Career Technical Education programs and how institutions can manage both programmatic and institutional accreditation.</a:t>
            </a:r>
          </a:p>
          <a:p>
            <a:pPr marL="0" indent="0">
              <a:buNone/>
            </a:pPr>
            <a:endParaRPr lang="en-US" dirty="0">
              <a:latin typeface="Times New Roman"/>
              <a:cs typeface="Times New Roman"/>
            </a:endParaRPr>
          </a:p>
        </p:txBody>
      </p:sp>
    </p:spTree>
    <p:extLst>
      <p:ext uri="{BB962C8B-B14F-4D97-AF65-F5344CB8AC3E}">
        <p14:creationId xmlns:p14="http://schemas.microsoft.com/office/powerpoint/2010/main" val="2762427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Regional Accreditation</a:t>
            </a:r>
            <a:endParaRPr lang="en-US" dirty="0"/>
          </a:p>
        </p:txBody>
      </p:sp>
      <p:sp>
        <p:nvSpPr>
          <p:cNvPr id="3" name="Content Placeholder 2"/>
          <p:cNvSpPr>
            <a:spLocks noGrp="1"/>
          </p:cNvSpPr>
          <p:nvPr>
            <p:ph idx="1"/>
          </p:nvPr>
        </p:nvSpPr>
        <p:spPr/>
        <p:txBody>
          <a:bodyPr>
            <a:normAutofit fontScale="92500" lnSpcReduction="20000"/>
          </a:bodyPr>
          <a:lstStyle/>
          <a:p>
            <a:endParaRPr lang="en-US" i="1" dirty="0" smtClean="0"/>
          </a:p>
          <a:p>
            <a:r>
              <a:rPr lang="en-US" i="1" dirty="0" smtClean="0"/>
              <a:t>“Regional </a:t>
            </a:r>
            <a:r>
              <a:rPr lang="en-US" i="1" dirty="0"/>
              <a:t>accreditation is a successful and robust, time-tested model of professional peer review that supports educational excellence. Colleges and universities form membership associations to set up an accrediting agency and work with that agency to establish the quality standards used to rigorously evaluate the institutions</a:t>
            </a:r>
            <a:r>
              <a:rPr lang="en-US" i="1" dirty="0" smtClean="0"/>
              <a:t>.”</a:t>
            </a:r>
          </a:p>
          <a:p>
            <a:r>
              <a:rPr lang="en-US" dirty="0" smtClean="0"/>
              <a:t>The accreditor </a:t>
            </a:r>
            <a:r>
              <a:rPr lang="en-US" dirty="0"/>
              <a:t>is responsible for designated types of higher education institutions and the types of credentials offered at those institutions. </a:t>
            </a:r>
            <a:endParaRPr lang="en-US" dirty="0" smtClean="0"/>
          </a:p>
          <a:p>
            <a:r>
              <a:rPr lang="en-US" dirty="0"/>
              <a:t>R</a:t>
            </a:r>
            <a:r>
              <a:rPr lang="en-US" dirty="0" smtClean="0"/>
              <a:t>egional </a:t>
            </a:r>
            <a:r>
              <a:rPr lang="en-US" dirty="0"/>
              <a:t>accreditation status is regarded as the most comprehensive and rigorous for institutions to attain.</a:t>
            </a:r>
            <a:endParaRPr lang="en-US" i="1" dirty="0" smtClean="0"/>
          </a:p>
          <a:p>
            <a:r>
              <a:rPr lang="en-US" b="1" i="1" dirty="0" smtClean="0"/>
              <a:t>For the 114 California Community Colleges ACCJC is the regional accreditor.</a:t>
            </a:r>
          </a:p>
          <a:p>
            <a:endParaRPr lang="en-US" b="1" i="1" dirty="0"/>
          </a:p>
          <a:p>
            <a:r>
              <a:rPr lang="en-US" sz="1900" b="1" i="1" dirty="0" smtClean="0"/>
              <a:t>https</a:t>
            </a:r>
            <a:r>
              <a:rPr lang="en-US" sz="1900" b="1" i="1" dirty="0"/>
              <a:t>://</a:t>
            </a:r>
            <a:r>
              <a:rPr lang="en-US" sz="1900" b="1" i="1" dirty="0" err="1"/>
              <a:t>accjc.org</a:t>
            </a:r>
            <a:r>
              <a:rPr lang="en-US" sz="1900" b="1" i="1" dirty="0"/>
              <a:t>/about/</a:t>
            </a:r>
          </a:p>
        </p:txBody>
      </p:sp>
    </p:spTree>
    <p:extLst>
      <p:ext uri="{BB962C8B-B14F-4D97-AF65-F5344CB8AC3E}">
        <p14:creationId xmlns:p14="http://schemas.microsoft.com/office/powerpoint/2010/main" val="607578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types of Accreditation</a:t>
            </a:r>
            <a:endParaRPr lang="en-US" dirty="0"/>
          </a:p>
        </p:txBody>
      </p:sp>
      <p:sp>
        <p:nvSpPr>
          <p:cNvPr id="3" name="Content Placeholder 2"/>
          <p:cNvSpPr>
            <a:spLocks noGrp="1"/>
          </p:cNvSpPr>
          <p:nvPr>
            <p:ph idx="1"/>
          </p:nvPr>
        </p:nvSpPr>
        <p:spPr/>
        <p:txBody>
          <a:bodyPr/>
          <a:lstStyle/>
          <a:p>
            <a:r>
              <a:rPr lang="en-US" dirty="0" smtClean="0"/>
              <a:t>While ALL of our institutions must meet ACCJC accreditation standards, there are some programs within our institutions that must meet programmatic accreditation standards.</a:t>
            </a:r>
          </a:p>
          <a:p>
            <a:r>
              <a:rPr lang="en-US" dirty="0" smtClean="0"/>
              <a:t>These are typically found in Career and Technical Education programs, including but not limited to nursing, dental programs, radiography, mortuary science, and pharmacy education.</a:t>
            </a:r>
            <a:endParaRPr lang="en-US" dirty="0"/>
          </a:p>
        </p:txBody>
      </p:sp>
    </p:spTree>
    <p:extLst>
      <p:ext uri="{BB962C8B-B14F-4D97-AF65-F5344CB8AC3E}">
        <p14:creationId xmlns:p14="http://schemas.microsoft.com/office/powerpoint/2010/main" val="1331792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Similarities across program accreditation and ACCJC standards</a:t>
            </a:r>
            <a:endParaRPr lang="en-US" dirty="0"/>
          </a:p>
        </p:txBody>
      </p:sp>
      <p:sp>
        <p:nvSpPr>
          <p:cNvPr id="4" name="Text Placeholder 3"/>
          <p:cNvSpPr>
            <a:spLocks noGrp="1"/>
          </p:cNvSpPr>
          <p:nvPr>
            <p:ph type="body" idx="1"/>
          </p:nvPr>
        </p:nvSpPr>
        <p:spPr/>
        <p:txBody>
          <a:bodyPr>
            <a:normAutofit fontScale="92500" lnSpcReduction="10000"/>
          </a:bodyPr>
          <a:lstStyle/>
          <a:p>
            <a:r>
              <a:rPr lang="en-US" dirty="0" smtClean="0"/>
              <a:t>Standards for Accredited Educational Program in Radiology</a:t>
            </a:r>
            <a:endParaRPr lang="en-US" dirty="0"/>
          </a:p>
        </p:txBody>
      </p:sp>
      <p:sp>
        <p:nvSpPr>
          <p:cNvPr id="5" name="Content Placeholder 4"/>
          <p:cNvSpPr>
            <a:spLocks noGrp="1"/>
          </p:cNvSpPr>
          <p:nvPr>
            <p:ph sz="half" idx="2"/>
          </p:nvPr>
        </p:nvSpPr>
        <p:spPr>
          <a:xfrm>
            <a:off x="640080" y="2468562"/>
            <a:ext cx="3931920" cy="3951288"/>
          </a:xfrm>
        </p:spPr>
        <p:txBody>
          <a:bodyPr>
            <a:normAutofit lnSpcReduction="10000"/>
          </a:bodyPr>
          <a:lstStyle/>
          <a:p>
            <a:r>
              <a:rPr lang="en-US" dirty="0" smtClean="0"/>
              <a:t>S1: </a:t>
            </a:r>
            <a:r>
              <a:rPr lang="en-US" dirty="0" smtClean="0">
                <a:solidFill>
                  <a:srgbClr val="FF0000"/>
                </a:solidFill>
              </a:rPr>
              <a:t>Integrity</a:t>
            </a:r>
          </a:p>
          <a:p>
            <a:r>
              <a:rPr lang="en-US" dirty="0" smtClean="0"/>
              <a:t>S2: </a:t>
            </a:r>
            <a:r>
              <a:rPr lang="en-US" dirty="0" smtClean="0">
                <a:solidFill>
                  <a:srgbClr val="00B0F0"/>
                </a:solidFill>
              </a:rPr>
              <a:t>Resources</a:t>
            </a:r>
          </a:p>
          <a:p>
            <a:r>
              <a:rPr lang="en-US" dirty="0" smtClean="0"/>
              <a:t>S3: </a:t>
            </a:r>
            <a:r>
              <a:rPr lang="en-US" dirty="0" smtClean="0">
                <a:solidFill>
                  <a:srgbClr val="00B050"/>
                </a:solidFill>
              </a:rPr>
              <a:t>Curriculum and Academic Practices</a:t>
            </a:r>
          </a:p>
          <a:p>
            <a:r>
              <a:rPr lang="en-US" dirty="0" smtClean="0"/>
              <a:t>S4: </a:t>
            </a:r>
            <a:r>
              <a:rPr lang="en-US" dirty="0" smtClean="0">
                <a:solidFill>
                  <a:schemeClr val="accent4">
                    <a:lumMod val="75000"/>
                  </a:schemeClr>
                </a:solidFill>
              </a:rPr>
              <a:t>Health and Safety</a:t>
            </a:r>
          </a:p>
          <a:p>
            <a:r>
              <a:rPr lang="en-US" dirty="0" smtClean="0"/>
              <a:t>S5: </a:t>
            </a:r>
            <a:r>
              <a:rPr lang="en-US" dirty="0" smtClean="0">
                <a:solidFill>
                  <a:srgbClr val="7030A0"/>
                </a:solidFill>
              </a:rPr>
              <a:t>Assessment</a:t>
            </a:r>
          </a:p>
          <a:p>
            <a:r>
              <a:rPr lang="en-US" dirty="0" smtClean="0"/>
              <a:t>S6:</a:t>
            </a:r>
            <a:r>
              <a:rPr lang="en-US" dirty="0" smtClean="0">
                <a:solidFill>
                  <a:srgbClr val="0070C0"/>
                </a:solidFill>
              </a:rPr>
              <a:t>Institutional/ Programmatic Data</a:t>
            </a:r>
          </a:p>
          <a:p>
            <a:pPr marL="0" indent="0" algn="ctr">
              <a:buNone/>
            </a:pPr>
            <a:endParaRPr lang="en-US" sz="1600" dirty="0" smtClean="0"/>
          </a:p>
          <a:p>
            <a:pPr marL="0" indent="0" algn="ctr">
              <a:buNone/>
            </a:pPr>
            <a:r>
              <a:rPr lang="en-US" sz="1600" dirty="0" smtClean="0"/>
              <a:t>https</a:t>
            </a:r>
            <a:r>
              <a:rPr lang="en-US" sz="1600" dirty="0"/>
              <a:t>://</a:t>
            </a:r>
            <a:r>
              <a:rPr lang="en-US" sz="1600" dirty="0" err="1"/>
              <a:t>www.jrcert.org</a:t>
            </a:r>
            <a:r>
              <a:rPr lang="en-US" sz="1600" dirty="0"/>
              <a:t>/</a:t>
            </a:r>
          </a:p>
        </p:txBody>
      </p:sp>
      <p:sp>
        <p:nvSpPr>
          <p:cNvPr id="6" name="Text Placeholder 5"/>
          <p:cNvSpPr>
            <a:spLocks noGrp="1"/>
          </p:cNvSpPr>
          <p:nvPr>
            <p:ph type="body" sz="quarter" idx="3"/>
          </p:nvPr>
        </p:nvSpPr>
        <p:spPr/>
        <p:txBody>
          <a:bodyPr>
            <a:normAutofit fontScale="92500" lnSpcReduction="10000"/>
          </a:bodyPr>
          <a:lstStyle/>
          <a:p>
            <a:r>
              <a:rPr lang="en-US" dirty="0" smtClean="0"/>
              <a:t>Accrediting Commission for Community and Junior Colleges</a:t>
            </a:r>
            <a:endParaRPr lang="en-US" dirty="0"/>
          </a:p>
        </p:txBody>
      </p:sp>
      <p:sp>
        <p:nvSpPr>
          <p:cNvPr id="7" name="Content Placeholder 6"/>
          <p:cNvSpPr>
            <a:spLocks noGrp="1"/>
          </p:cNvSpPr>
          <p:nvPr>
            <p:ph sz="quarter" idx="4"/>
          </p:nvPr>
        </p:nvSpPr>
        <p:spPr/>
        <p:txBody>
          <a:bodyPr>
            <a:normAutofit/>
          </a:bodyPr>
          <a:lstStyle/>
          <a:p>
            <a:r>
              <a:rPr lang="en-US" dirty="0" smtClean="0"/>
              <a:t>S1: Mission, </a:t>
            </a:r>
            <a:r>
              <a:rPr lang="en-US" dirty="0" smtClean="0">
                <a:solidFill>
                  <a:srgbClr val="7030A0"/>
                </a:solidFill>
              </a:rPr>
              <a:t>Academic Quality</a:t>
            </a:r>
            <a:r>
              <a:rPr lang="en-US" dirty="0" smtClean="0"/>
              <a:t> and </a:t>
            </a:r>
            <a:r>
              <a:rPr lang="en-US" dirty="0" smtClean="0">
                <a:solidFill>
                  <a:srgbClr val="0070C0"/>
                </a:solidFill>
              </a:rPr>
              <a:t>Institutional Effectiveness </a:t>
            </a:r>
            <a:r>
              <a:rPr lang="en-US" dirty="0" smtClean="0"/>
              <a:t>and </a:t>
            </a:r>
            <a:r>
              <a:rPr lang="en-US" dirty="0" smtClean="0">
                <a:solidFill>
                  <a:srgbClr val="FF0000"/>
                </a:solidFill>
              </a:rPr>
              <a:t>Integrity</a:t>
            </a:r>
          </a:p>
          <a:p>
            <a:r>
              <a:rPr lang="en-US" dirty="0" smtClean="0"/>
              <a:t>S3: </a:t>
            </a:r>
            <a:r>
              <a:rPr lang="en-US" dirty="0" smtClean="0">
                <a:solidFill>
                  <a:srgbClr val="00B0F0"/>
                </a:solidFill>
              </a:rPr>
              <a:t>Resources</a:t>
            </a:r>
          </a:p>
          <a:p>
            <a:r>
              <a:rPr lang="en-US" dirty="0" smtClean="0"/>
              <a:t>S2: </a:t>
            </a:r>
            <a:r>
              <a:rPr lang="en-US" dirty="0" smtClean="0">
                <a:solidFill>
                  <a:srgbClr val="00B050"/>
                </a:solidFill>
              </a:rPr>
              <a:t>Student Learning Programs and Services</a:t>
            </a:r>
          </a:p>
          <a:p>
            <a:r>
              <a:rPr lang="en-US" dirty="0" smtClean="0"/>
              <a:t>S3: </a:t>
            </a:r>
            <a:r>
              <a:rPr lang="en-US" dirty="0" smtClean="0">
                <a:solidFill>
                  <a:schemeClr val="accent4">
                    <a:lumMod val="75000"/>
                  </a:schemeClr>
                </a:solidFill>
              </a:rPr>
              <a:t>(B) Physical Resources</a:t>
            </a:r>
          </a:p>
          <a:p>
            <a:pPr marL="0" indent="0" algn="ctr">
              <a:buNone/>
            </a:pPr>
            <a:r>
              <a:rPr lang="en-US" sz="1600" dirty="0"/>
              <a:t>https://</a:t>
            </a:r>
            <a:r>
              <a:rPr lang="en-US" sz="1600" dirty="0" err="1"/>
              <a:t>accjc.org</a:t>
            </a:r>
            <a:r>
              <a:rPr lang="en-US" sz="1600" dirty="0"/>
              <a:t>/</a:t>
            </a:r>
          </a:p>
        </p:txBody>
      </p:sp>
    </p:spTree>
    <p:extLst>
      <p:ext uri="{BB962C8B-B14F-4D97-AF65-F5344CB8AC3E}">
        <p14:creationId xmlns:p14="http://schemas.microsoft.com/office/powerpoint/2010/main" val="1668758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CTE in ACCJC Standards</a:t>
            </a:r>
            <a:endParaRPr lang="en-US" dirty="0"/>
          </a:p>
        </p:txBody>
      </p:sp>
      <p:sp>
        <p:nvSpPr>
          <p:cNvPr id="8" name="Content Placeholder 7"/>
          <p:cNvSpPr>
            <a:spLocks noGrp="1"/>
          </p:cNvSpPr>
          <p:nvPr>
            <p:ph idx="1"/>
          </p:nvPr>
        </p:nvSpPr>
        <p:spPr/>
        <p:txBody>
          <a:bodyPr/>
          <a:lstStyle/>
          <a:p>
            <a:pPr lvl="1"/>
            <a:r>
              <a:rPr lang="en-US" dirty="0"/>
              <a:t>II.A.14</a:t>
            </a:r>
          </a:p>
          <a:p>
            <a:pPr lvl="2"/>
            <a:r>
              <a:rPr lang="en-US" dirty="0"/>
              <a:t>Graduates completing career-technical certs and degrees demonstrate technical and professional competencies that meet employment standards and other applicable standards and preparation for external licensure and certification</a:t>
            </a:r>
          </a:p>
          <a:p>
            <a:pPr lvl="1"/>
            <a:r>
              <a:rPr lang="en-US" dirty="0"/>
              <a:t>II.A.16</a:t>
            </a:r>
          </a:p>
          <a:p>
            <a:pPr lvl="2"/>
            <a:r>
              <a:rPr lang="en-US" dirty="0"/>
              <a:t>The institution regularly evaluates and improves the quality and currency of all instructional programs offered in the name of the institution, including collegiate, pre-collegiate, career-technical, and continuing and community education courses and programs, regardless of delivery more or location.  The institution systematically strives to improve programs and courses to enhance learning outcomes and achievement for students</a:t>
            </a:r>
          </a:p>
          <a:p>
            <a:pPr lvl="1"/>
            <a:endParaRPr lang="en-US" dirty="0"/>
          </a:p>
          <a:p>
            <a:endParaRPr lang="en-US" dirty="0"/>
          </a:p>
        </p:txBody>
      </p:sp>
    </p:spTree>
    <p:extLst>
      <p:ext uri="{BB962C8B-B14F-4D97-AF65-F5344CB8AC3E}">
        <p14:creationId xmlns:p14="http://schemas.microsoft.com/office/powerpoint/2010/main" val="1835731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Differences across accreditors</a:t>
            </a:r>
            <a:endParaRPr lang="en-US" dirty="0"/>
          </a:p>
        </p:txBody>
      </p:sp>
      <p:sp>
        <p:nvSpPr>
          <p:cNvPr id="9" name="Content Placeholder 8"/>
          <p:cNvSpPr>
            <a:spLocks noGrp="1"/>
          </p:cNvSpPr>
          <p:nvPr>
            <p:ph idx="1"/>
          </p:nvPr>
        </p:nvSpPr>
        <p:spPr/>
        <p:txBody>
          <a:bodyPr>
            <a:normAutofit fontScale="92500" lnSpcReduction="20000"/>
          </a:bodyPr>
          <a:lstStyle/>
          <a:p>
            <a:r>
              <a:rPr lang="en-US" dirty="0" smtClean="0"/>
              <a:t>There may be instances where programmatic accreditation standards are more stringent than the regional accreditor requirements. </a:t>
            </a:r>
          </a:p>
          <a:p>
            <a:r>
              <a:rPr lang="en-US" dirty="0" smtClean="0"/>
              <a:t>One example is in the area of minimum qualifications for faculty.</a:t>
            </a:r>
          </a:p>
          <a:p>
            <a:r>
              <a:rPr lang="en-US" dirty="0" smtClean="0"/>
              <a:t>In Standard III A. 2, the  ACCJC states:</a:t>
            </a:r>
          </a:p>
          <a:p>
            <a:pPr lvl="1"/>
            <a:r>
              <a:rPr lang="en-US" i="1" dirty="0"/>
              <a:t>Faculty qualifications include knowledge of the subject matter and requisite skills for the service to be performed. Factors of qualification include appropriate degrees, professional experience, discipline expertise, level of assignment, teaching skills, scholarly activities, and potential to contribute to the mission of the institution. Faculty job descriptions include development and review of curriculum as well as assessment of </a:t>
            </a:r>
            <a:r>
              <a:rPr lang="en-US" i="1" dirty="0" smtClean="0"/>
              <a:t>learning.</a:t>
            </a:r>
          </a:p>
          <a:p>
            <a:r>
              <a:rPr lang="en-US" dirty="0" smtClean="0"/>
              <a:t>The Commission on Dental Accreditation in Standard 3-7 goes beyond this and mandates that dental laboratory technology faculty teaching online </a:t>
            </a:r>
            <a:r>
              <a:rPr lang="en-US" i="1" dirty="0" smtClean="0"/>
              <a:t>“must have instruction in distance education techniques and delivery”</a:t>
            </a:r>
            <a:endParaRPr lang="en-US" sz="1600" dirty="0"/>
          </a:p>
        </p:txBody>
      </p:sp>
    </p:spTree>
    <p:extLst>
      <p:ext uri="{BB962C8B-B14F-4D97-AF65-F5344CB8AC3E}">
        <p14:creationId xmlns:p14="http://schemas.microsoft.com/office/powerpoint/2010/main" val="211369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Considerations</a:t>
            </a:r>
            <a:endParaRPr lang="en-US" dirty="0"/>
          </a:p>
        </p:txBody>
      </p:sp>
      <p:sp>
        <p:nvSpPr>
          <p:cNvPr id="3" name="Content Placeholder 2"/>
          <p:cNvSpPr>
            <a:spLocks noGrp="1"/>
          </p:cNvSpPr>
          <p:nvPr>
            <p:ph idx="1"/>
          </p:nvPr>
        </p:nvSpPr>
        <p:spPr/>
        <p:txBody>
          <a:bodyPr/>
          <a:lstStyle/>
          <a:p>
            <a:r>
              <a:rPr lang="en-US" dirty="0"/>
              <a:t>CTE and the Annual Report</a:t>
            </a:r>
          </a:p>
          <a:p>
            <a:pPr lvl="1"/>
            <a:r>
              <a:rPr lang="en-US" sz="2400" dirty="0"/>
              <a:t>Institution set standards</a:t>
            </a:r>
          </a:p>
          <a:p>
            <a:pPr lvl="2"/>
            <a:r>
              <a:rPr lang="en-US" sz="2400" dirty="0"/>
              <a:t>Job placement</a:t>
            </a:r>
          </a:p>
          <a:p>
            <a:pPr lvl="2"/>
            <a:r>
              <a:rPr lang="en-US" sz="2400" dirty="0"/>
              <a:t>Exam pass rates</a:t>
            </a:r>
          </a:p>
          <a:p>
            <a:r>
              <a:rPr lang="en-US" dirty="0"/>
              <a:t>CTE and Substantive Change</a:t>
            </a:r>
          </a:p>
          <a:p>
            <a:pPr lvl="1"/>
            <a:r>
              <a:rPr lang="en-US" sz="2400" dirty="0"/>
              <a:t>34 C.F.R. §602.22</a:t>
            </a:r>
          </a:p>
          <a:p>
            <a:pPr lvl="2"/>
            <a:r>
              <a:rPr lang="en-US" sz="2400" dirty="0"/>
              <a:t>New Programs</a:t>
            </a:r>
          </a:p>
          <a:p>
            <a:pPr lvl="3"/>
            <a:r>
              <a:rPr lang="en-US" sz="2400" dirty="0"/>
              <a:t>Significant Departure</a:t>
            </a:r>
          </a:p>
          <a:p>
            <a:pPr lvl="4"/>
            <a:r>
              <a:rPr lang="en-US" sz="2400" dirty="0"/>
              <a:t>New Field</a:t>
            </a:r>
          </a:p>
          <a:p>
            <a:pPr lvl="4"/>
            <a:r>
              <a:rPr lang="en-US" sz="2400" dirty="0"/>
              <a:t>Significant Resources</a:t>
            </a:r>
          </a:p>
          <a:p>
            <a:pPr lvl="2"/>
            <a:r>
              <a:rPr lang="en-US" sz="2400" dirty="0"/>
              <a:t>New Location</a:t>
            </a:r>
          </a:p>
          <a:p>
            <a:endParaRPr lang="en-US" dirty="0"/>
          </a:p>
        </p:txBody>
      </p:sp>
    </p:spTree>
    <p:extLst>
      <p:ext uri="{BB962C8B-B14F-4D97-AF65-F5344CB8AC3E}">
        <p14:creationId xmlns:p14="http://schemas.microsoft.com/office/powerpoint/2010/main" val="8172431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142</TotalTime>
  <Words>675</Words>
  <Application>Microsoft Macintosh PowerPoint</Application>
  <PresentationFormat>On-screen Show (4:3)</PresentationFormat>
  <Paragraphs>70</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Clarity</vt:lpstr>
      <vt:lpstr>Accreditation and Career Technical Education</vt:lpstr>
      <vt:lpstr>Before We Begin…</vt:lpstr>
      <vt:lpstr>Breakout Description</vt:lpstr>
      <vt:lpstr>Regional Accreditation</vt:lpstr>
      <vt:lpstr>Other types of Accreditation</vt:lpstr>
      <vt:lpstr>Similarities across program accreditation and ACCJC standards</vt:lpstr>
      <vt:lpstr>CTE in ACCJC Standards</vt:lpstr>
      <vt:lpstr>Differences across accreditors</vt:lpstr>
      <vt:lpstr>Other Considerations</vt:lpstr>
      <vt:lpstr>Implications for institutional planning</vt:lpstr>
      <vt:lpstr>PowerPoint Presentation</vt:lpstr>
      <vt:lpstr>Thank you!</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Microsoft Office User</cp:lastModifiedBy>
  <cp:revision>15</cp:revision>
  <dcterms:created xsi:type="dcterms:W3CDTF">2015-10-21T19:14:41Z</dcterms:created>
  <dcterms:modified xsi:type="dcterms:W3CDTF">2018-02-24T00:21:53Z</dcterms:modified>
</cp:coreProperties>
</file>