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71" r:id="rId5"/>
    <p:sldId id="267" r:id="rId6"/>
    <p:sldId id="266" r:id="rId7"/>
    <p:sldId id="259" r:id="rId8"/>
    <p:sldId id="270" r:id="rId9"/>
    <p:sldId id="278" r:id="rId10"/>
    <p:sldId id="257" r:id="rId11"/>
    <p:sldId id="264" r:id="rId12"/>
    <p:sldId id="268" r:id="rId13"/>
    <p:sldId id="265" r:id="rId14"/>
    <p:sldId id="277" r:id="rId15"/>
    <p:sldId id="272" r:id="rId16"/>
    <p:sldId id="273" r:id="rId17"/>
    <p:sldId id="274" r:id="rId18"/>
    <p:sldId id="275" r:id="rId19"/>
    <p:sldId id="276"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p:scale>
          <a:sx n="60" d="100"/>
          <a:sy n="60" d="100"/>
        </p:scale>
        <p:origin x="307"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1D52B9-8117-4BC3-9F71-135BB1FDC54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410967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D52B9-8117-4BC3-9F71-135BB1FDC54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257176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D52B9-8117-4BC3-9F71-135BB1FDC54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17408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D52B9-8117-4BC3-9F71-135BB1FDC54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317392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1D52B9-8117-4BC3-9F71-135BB1FDC54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97589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1D52B9-8117-4BC3-9F71-135BB1FDC543}"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345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1D52B9-8117-4BC3-9F71-135BB1FDC543}" type="datetimeFigureOut">
              <a:rPr lang="en-US" smtClean="0"/>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419890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1D52B9-8117-4BC3-9F71-135BB1FDC543}" type="datetimeFigureOut">
              <a:rPr lang="en-US" smtClean="0"/>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136852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D52B9-8117-4BC3-9F71-135BB1FDC543}"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127290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1D52B9-8117-4BC3-9F71-135BB1FDC543}"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419805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1D52B9-8117-4BC3-9F71-135BB1FDC543}"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8324B-7B3F-45AD-8E4C-E085D9039C12}" type="slidenum">
              <a:rPr lang="en-US" smtClean="0"/>
              <a:t>‹#›</a:t>
            </a:fld>
            <a:endParaRPr lang="en-US"/>
          </a:p>
        </p:txBody>
      </p:sp>
    </p:spTree>
    <p:extLst>
      <p:ext uri="{BB962C8B-B14F-4D97-AF65-F5344CB8AC3E}">
        <p14:creationId xmlns:p14="http://schemas.microsoft.com/office/powerpoint/2010/main" val="241674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D52B9-8117-4BC3-9F71-135BB1FDC543}" type="datetimeFigureOut">
              <a:rPr lang="en-US" smtClean="0"/>
              <a:t>7/12/2019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8324B-7B3F-45AD-8E4C-E085D9039C12}" type="slidenum">
              <a:rPr lang="en-US" smtClean="0"/>
              <a:t>‹#›</a:t>
            </a:fld>
            <a:endParaRPr lang="en-US"/>
          </a:p>
        </p:txBody>
      </p:sp>
    </p:spTree>
    <p:extLst>
      <p:ext uri="{BB962C8B-B14F-4D97-AF65-F5344CB8AC3E}">
        <p14:creationId xmlns:p14="http://schemas.microsoft.com/office/powerpoint/2010/main" val="1746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_6nSldtnI" TargetMode="External"/><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2Dq33kK9nDU"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biography.com/people/ronald-reagan-9453198" TargetMode="External"/><Relationship Id="rId7" Type="http://schemas.openxmlformats.org/officeDocument/2006/relationships/hyperlink" Target="https://www.youtube.com/watch?v=sLQNMWHjC-0&amp;start_radio=1&amp;list=RDsLQNMWHjC-0&amp;t=59" TargetMode="External"/><Relationship Id="rId2" Type="http://schemas.openxmlformats.org/officeDocument/2006/relationships/hyperlink" Target="http://www.biography.com/people/coretta-scott-king-9542067" TargetMode="External"/><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www.biography.com/people/stevie-wonder-953607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QRq9FZqNj0" TargetMode="External"/><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hyperlink" Target="https://www.youtube.com/watch?v=HUZOKvYcx_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youtube.com/watch?v=ZvAuw4xsF1c" TargetMode="Externa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26" y="978334"/>
            <a:ext cx="11771812" cy="5262979"/>
          </a:xfrm>
          <a:prstGeom prst="rect">
            <a:avLst/>
          </a:prstGeom>
          <a:noFill/>
        </p:spPr>
        <p:txBody>
          <a:bodyPr wrap="none" rtlCol="0">
            <a:spAutoFit/>
          </a:bodyPr>
          <a:lstStyle/>
          <a:p>
            <a:pPr algn="ctr"/>
            <a:r>
              <a:rPr lang="en-US" sz="4000" b="1" dirty="0">
                <a:latin typeface="Times New Roman" panose="02020603050405020304" pitchFamily="18" charset="0"/>
                <a:cs typeface="Times New Roman" panose="02020603050405020304" pitchFamily="18" charset="0"/>
              </a:rPr>
              <a:t>Addressing Equity in the Arts and Humanities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Through Curriculum</a:t>
            </a:r>
          </a:p>
          <a:p>
            <a:endParaRPr lang="en-US" sz="3200" dirty="0"/>
          </a:p>
          <a:p>
            <a:r>
              <a:rPr lang="en-US" sz="3200" b="1" dirty="0"/>
              <a:t>Nate Donahue</a:t>
            </a:r>
            <a:r>
              <a:rPr lang="en-US" sz="3200" dirty="0"/>
              <a:t>, ASCCC At-Large Representative, Santa Monica College</a:t>
            </a:r>
          </a:p>
          <a:p>
            <a:r>
              <a:rPr lang="en-US" sz="3200" b="1" dirty="0" err="1"/>
              <a:t>Silvester</a:t>
            </a:r>
            <a:r>
              <a:rPr lang="en-US" sz="3200" b="1" dirty="0"/>
              <a:t> Henderson</a:t>
            </a:r>
            <a:r>
              <a:rPr lang="en-US" sz="3200" dirty="0"/>
              <a:t>, ASCCC At-Large Representative, </a:t>
            </a:r>
          </a:p>
          <a:p>
            <a:r>
              <a:rPr lang="en-US" sz="3200" dirty="0"/>
              <a:t>Los </a:t>
            </a:r>
            <a:r>
              <a:rPr lang="en-US" sz="3200" dirty="0" err="1"/>
              <a:t>Medanos</a:t>
            </a:r>
            <a:r>
              <a:rPr lang="en-US" sz="3200" dirty="0"/>
              <a:t> College</a:t>
            </a:r>
          </a:p>
          <a:p>
            <a:endParaRPr lang="en-US" sz="3200" dirty="0"/>
          </a:p>
          <a:p>
            <a:r>
              <a:rPr lang="en-US" sz="3200" dirty="0"/>
              <a:t>Friday, July 12</a:t>
            </a:r>
            <a:r>
              <a:rPr lang="en-US" sz="3200" baseline="30000" dirty="0"/>
              <a:t>th</a:t>
            </a:r>
            <a:r>
              <a:rPr lang="en-US" sz="3200" dirty="0"/>
              <a:t>, 2019 Curriculum Institute</a:t>
            </a:r>
          </a:p>
          <a:p>
            <a:endParaRPr lang="en-US" sz="3200" dirty="0"/>
          </a:p>
          <a:p>
            <a:r>
              <a:rPr lang="en-US" sz="3200" dirty="0"/>
              <a:t>2:15pm-3:30pm</a:t>
            </a:r>
          </a:p>
        </p:txBody>
      </p:sp>
      <p:grpSp>
        <p:nvGrpSpPr>
          <p:cNvPr id="5" name="Google Shape;318;p42"/>
          <p:cNvGrpSpPr/>
          <p:nvPr/>
        </p:nvGrpSpPr>
        <p:grpSpPr>
          <a:xfrm>
            <a:off x="1524000" y="6073600"/>
            <a:ext cx="8986400" cy="784400"/>
            <a:chOff x="0" y="6073600"/>
            <a:chExt cx="8986400" cy="784400"/>
          </a:xfrm>
        </p:grpSpPr>
        <p:pic>
          <p:nvPicPr>
            <p:cNvPr id="6"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7"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72055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021" y="94003"/>
            <a:ext cx="10511327" cy="6247864"/>
          </a:xfrm>
          <a:prstGeom prst="rect">
            <a:avLst/>
          </a:prstGeom>
          <a:noFill/>
        </p:spPr>
        <p:txBody>
          <a:bodyPr wrap="square" rtlCol="0">
            <a:spAutoFit/>
          </a:bodyPr>
          <a:lstStyle/>
          <a:p>
            <a:r>
              <a:rPr lang="en-US" sz="3200" dirty="0">
                <a:solidFill>
                  <a:srgbClr val="7030A0"/>
                </a:solidFill>
              </a:rPr>
              <a:t>What does it mean to teach the Humanities through an equitable lens?</a:t>
            </a:r>
          </a:p>
          <a:p>
            <a:pPr marL="285750" indent="-285750">
              <a:buFont typeface="Arial" panose="020B0604020202020204" pitchFamily="34" charset="0"/>
              <a:buChar char="•"/>
            </a:pPr>
            <a:r>
              <a:rPr lang="en-US" sz="2800" dirty="0"/>
              <a:t>Be ready to have honest conversations about the production of knowledge in the humanities disciplines and historical and current oppression of people of color throughout history</a:t>
            </a:r>
          </a:p>
          <a:p>
            <a:endParaRPr lang="en-US" sz="2800" dirty="0"/>
          </a:p>
          <a:p>
            <a:pPr marL="285750" indent="-285750">
              <a:buFont typeface="Arial" panose="020B0604020202020204" pitchFamily="34" charset="0"/>
              <a:buChar char="•"/>
            </a:pPr>
            <a:r>
              <a:rPr lang="en-US" sz="2800" dirty="0"/>
              <a:t>Teach the humanities from a global perspective, do not rely solely on the Western canon.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Be mindful how you include new content into your course: BEWARE THE APPENDAGE METHOD</a:t>
            </a:r>
          </a:p>
          <a:p>
            <a:endParaRPr lang="en-US" sz="2800" dirty="0"/>
          </a:p>
          <a:p>
            <a:pPr marL="285750" indent="-285750">
              <a:buFont typeface="Arial" panose="020B0604020202020204" pitchFamily="34" charset="0"/>
              <a:buChar char="•"/>
            </a:pPr>
            <a:r>
              <a:rPr lang="en-US" sz="2800" dirty="0"/>
              <a:t>Celebrate knowledge, art and beauty, but reveal the structural systems and conditions which created these products. </a:t>
            </a:r>
          </a:p>
        </p:txBody>
      </p:sp>
      <p:grpSp>
        <p:nvGrpSpPr>
          <p:cNvPr id="3" name="Google Shape;318;p42"/>
          <p:cNvGrpSpPr/>
          <p:nvPr/>
        </p:nvGrpSpPr>
        <p:grpSpPr>
          <a:xfrm>
            <a:off x="1524000" y="6073600"/>
            <a:ext cx="8986400" cy="784400"/>
            <a:chOff x="0" y="6073600"/>
            <a:chExt cx="8986400" cy="784400"/>
          </a:xfrm>
        </p:grpSpPr>
        <p:pic>
          <p:nvPicPr>
            <p:cNvPr id="5"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6"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256121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1113" y="111095"/>
            <a:ext cx="11547713" cy="6309420"/>
          </a:xfrm>
          <a:prstGeom prst="rect">
            <a:avLst/>
          </a:prstGeom>
          <a:noFill/>
        </p:spPr>
        <p:txBody>
          <a:bodyPr wrap="none" rtlCol="0">
            <a:spAutoFit/>
          </a:bodyPr>
          <a:lstStyle/>
          <a:p>
            <a:r>
              <a:rPr lang="en-US" sz="4000" dirty="0"/>
              <a:t>TEACHING THE RENAISSANCE DIFFERENTLY</a:t>
            </a:r>
          </a:p>
          <a:p>
            <a:endParaRPr lang="en-US" sz="2800" dirty="0"/>
          </a:p>
          <a:p>
            <a:r>
              <a:rPr lang="en-US" sz="2800" dirty="0"/>
              <a:t>-Formal analysis of painting, sculpture and </a:t>
            </a:r>
            <a:r>
              <a:rPr lang="en-US" sz="2800" dirty="0" err="1"/>
              <a:t>architechture</a:t>
            </a:r>
            <a:endParaRPr lang="en-US" sz="2800" dirty="0"/>
          </a:p>
          <a:p>
            <a:r>
              <a:rPr lang="en-US" sz="2800" dirty="0"/>
              <a:t>-Celebration of technological, aesthetic, and scientific advances….</a:t>
            </a:r>
          </a:p>
          <a:p>
            <a:endParaRPr lang="en-US" sz="2800" dirty="0"/>
          </a:p>
          <a:p>
            <a:r>
              <a:rPr lang="en-US" sz="2800" dirty="0"/>
              <a:t>BUT…..</a:t>
            </a:r>
          </a:p>
          <a:p>
            <a:r>
              <a:rPr lang="en-US" sz="2800" dirty="0"/>
              <a:t>-  Creation of European Identity based in a concept of whiteness and </a:t>
            </a:r>
          </a:p>
          <a:p>
            <a:r>
              <a:rPr lang="en-US" sz="2800" dirty="0"/>
              <a:t>   the commencement of the age of colonization and violent expulsion of the </a:t>
            </a:r>
          </a:p>
          <a:p>
            <a:r>
              <a:rPr lang="en-US" sz="2800" dirty="0"/>
              <a:t>   Moors in Spain in 1492.</a:t>
            </a:r>
          </a:p>
          <a:p>
            <a:pPr marL="285750" indent="-285750">
              <a:buFontTx/>
              <a:buChar char="-"/>
            </a:pPr>
            <a:r>
              <a:rPr lang="en-US" sz="2800" dirty="0"/>
              <a:t>Capitalism drives European Imperialism and produces cultural appropriation</a:t>
            </a:r>
          </a:p>
          <a:p>
            <a:pPr marL="285750" indent="-285750">
              <a:buFontTx/>
              <a:buChar char="-"/>
            </a:pPr>
            <a:r>
              <a:rPr lang="en-US" sz="2800" dirty="0"/>
              <a:t>What is the difference between cultural exploitation and exchange?</a:t>
            </a:r>
          </a:p>
          <a:p>
            <a:pPr marL="285750" indent="-285750">
              <a:buFontTx/>
              <a:buChar char="-"/>
            </a:pPr>
            <a:r>
              <a:rPr lang="en-US" sz="2800" dirty="0"/>
              <a:t>Art used to express the political, social, and economic prerogatives of </a:t>
            </a:r>
          </a:p>
          <a:p>
            <a:r>
              <a:rPr lang="en-US" sz="2800" dirty="0"/>
              <a:t>    power and domination.</a:t>
            </a:r>
          </a:p>
          <a:p>
            <a:endParaRPr lang="en-US" sz="2800" dirty="0"/>
          </a:p>
        </p:txBody>
      </p:sp>
      <p:grpSp>
        <p:nvGrpSpPr>
          <p:cNvPr id="3" name="Google Shape;318;p42"/>
          <p:cNvGrpSpPr/>
          <p:nvPr/>
        </p:nvGrpSpPr>
        <p:grpSpPr>
          <a:xfrm>
            <a:off x="1524000" y="6073600"/>
            <a:ext cx="8986400" cy="784400"/>
            <a:chOff x="0" y="6073600"/>
            <a:chExt cx="8986400" cy="784400"/>
          </a:xfrm>
        </p:grpSpPr>
        <p:pic>
          <p:nvPicPr>
            <p:cNvPr id="5"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6"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192936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10" y="2759071"/>
            <a:ext cx="5705897" cy="31699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051" y="1455418"/>
            <a:ext cx="5044164" cy="4473595"/>
          </a:xfrm>
          <a:prstGeom prst="rect">
            <a:avLst/>
          </a:prstGeom>
        </p:spPr>
      </p:pic>
      <p:sp>
        <p:nvSpPr>
          <p:cNvPr id="3" name="TextBox 2"/>
          <p:cNvSpPr txBox="1"/>
          <p:nvPr/>
        </p:nvSpPr>
        <p:spPr>
          <a:xfrm>
            <a:off x="632389" y="692209"/>
            <a:ext cx="10378482" cy="954107"/>
          </a:xfrm>
          <a:prstGeom prst="rect">
            <a:avLst/>
          </a:prstGeom>
          <a:noFill/>
        </p:spPr>
        <p:txBody>
          <a:bodyPr wrap="none" rtlCol="0">
            <a:spAutoFit/>
          </a:bodyPr>
          <a:lstStyle/>
          <a:p>
            <a:r>
              <a:rPr lang="en-US" sz="2800" dirty="0"/>
              <a:t>THE RENAISSANCE AS A PROMOTION OF “WHITENESS” AS STANDARD,</a:t>
            </a:r>
          </a:p>
          <a:p>
            <a:r>
              <a:rPr lang="en-US" sz="2800" dirty="0"/>
              <a:t>CLASSICAL, AND DESIREABLE</a:t>
            </a:r>
          </a:p>
        </p:txBody>
      </p:sp>
      <p:grpSp>
        <p:nvGrpSpPr>
          <p:cNvPr id="7" name="Google Shape;318;p42"/>
          <p:cNvGrpSpPr/>
          <p:nvPr/>
        </p:nvGrpSpPr>
        <p:grpSpPr>
          <a:xfrm>
            <a:off x="1524000" y="6073600"/>
            <a:ext cx="8986400" cy="784400"/>
            <a:chOff x="0" y="6073600"/>
            <a:chExt cx="8986400" cy="784400"/>
          </a:xfrm>
        </p:grpSpPr>
        <p:pic>
          <p:nvPicPr>
            <p:cNvPr id="8" name="Google Shape;319;p42"/>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9"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88503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778" y="395867"/>
            <a:ext cx="3559501" cy="55765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228" y="2011551"/>
            <a:ext cx="5826867" cy="3614133"/>
          </a:xfrm>
          <a:prstGeom prst="rect">
            <a:avLst/>
          </a:prstGeom>
        </p:spPr>
      </p:pic>
      <p:sp>
        <p:nvSpPr>
          <p:cNvPr id="6" name="TextBox 5"/>
          <p:cNvSpPr txBox="1"/>
          <p:nvPr/>
        </p:nvSpPr>
        <p:spPr>
          <a:xfrm>
            <a:off x="931492" y="717847"/>
            <a:ext cx="6592317" cy="1200329"/>
          </a:xfrm>
          <a:prstGeom prst="rect">
            <a:avLst/>
          </a:prstGeom>
          <a:noFill/>
        </p:spPr>
        <p:txBody>
          <a:bodyPr wrap="none" rtlCol="0">
            <a:spAutoFit/>
          </a:bodyPr>
          <a:lstStyle/>
          <a:p>
            <a:r>
              <a:rPr lang="en-US" dirty="0"/>
              <a:t>What geographical and historical factors made Western Colonization</a:t>
            </a:r>
          </a:p>
          <a:p>
            <a:r>
              <a:rPr lang="en-US" dirty="0"/>
              <a:t>Possible?</a:t>
            </a:r>
          </a:p>
          <a:p>
            <a:endParaRPr lang="en-US" dirty="0"/>
          </a:p>
          <a:p>
            <a:r>
              <a:rPr lang="en-US" dirty="0"/>
              <a:t>If we don’t explain this, we may reinforce ideas of superiority.</a:t>
            </a:r>
          </a:p>
        </p:txBody>
      </p:sp>
      <p:sp>
        <p:nvSpPr>
          <p:cNvPr id="7" name="TextBox 6"/>
          <p:cNvSpPr txBox="1"/>
          <p:nvPr/>
        </p:nvSpPr>
        <p:spPr>
          <a:xfrm>
            <a:off x="2130609" y="5534393"/>
            <a:ext cx="3890104" cy="369332"/>
          </a:xfrm>
          <a:prstGeom prst="rect">
            <a:avLst/>
          </a:prstGeom>
          <a:noFill/>
        </p:spPr>
        <p:txBody>
          <a:bodyPr wrap="none" rtlCol="0">
            <a:spAutoFit/>
          </a:bodyPr>
          <a:lstStyle/>
          <a:p>
            <a:r>
              <a:rPr lang="en-US" dirty="0"/>
              <a:t>Jared Diamond, Guns, Germs and Steel.</a:t>
            </a:r>
          </a:p>
        </p:txBody>
      </p:sp>
      <p:grpSp>
        <p:nvGrpSpPr>
          <p:cNvPr id="8" name="Google Shape;318;p42"/>
          <p:cNvGrpSpPr/>
          <p:nvPr/>
        </p:nvGrpSpPr>
        <p:grpSpPr>
          <a:xfrm>
            <a:off x="1524000" y="6073600"/>
            <a:ext cx="8986400" cy="784400"/>
            <a:chOff x="0" y="6073600"/>
            <a:chExt cx="8986400" cy="784400"/>
          </a:xfrm>
        </p:grpSpPr>
        <p:pic>
          <p:nvPicPr>
            <p:cNvPr id="9" name="Google Shape;319;p42"/>
            <p:cNvPicPr preferRelativeResize="0"/>
            <p:nvPr/>
          </p:nvPicPr>
          <p:blipFill rotWithShape="1">
            <a:blip r:embed="rId4">
              <a:alphaModFix/>
            </a:blip>
            <a:srcRect/>
            <a:stretch/>
          </p:blipFill>
          <p:spPr>
            <a:xfrm>
              <a:off x="4877825" y="6073600"/>
              <a:ext cx="4108575" cy="784400"/>
            </a:xfrm>
            <a:prstGeom prst="rect">
              <a:avLst/>
            </a:prstGeom>
            <a:noFill/>
            <a:ln>
              <a:noFill/>
            </a:ln>
          </p:spPr>
        </p:pic>
        <p:sp>
          <p:nvSpPr>
            <p:cNvPr id="10"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275362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6249" y="1734796"/>
            <a:ext cx="8494925" cy="3139321"/>
          </a:xfrm>
          <a:prstGeom prst="rect">
            <a:avLst/>
          </a:prstGeom>
          <a:noFill/>
        </p:spPr>
        <p:txBody>
          <a:bodyPr wrap="square" rtlCol="0">
            <a:spAutoFit/>
          </a:bodyPr>
          <a:lstStyle/>
          <a:p>
            <a:r>
              <a:rPr lang="en-US" sz="3600" dirty="0"/>
              <a:t>USING MUSIC AND PERFORMANCE ART TO TEACH INCLUSIVE HISTORY AND TEACH</a:t>
            </a:r>
            <a:br>
              <a:rPr lang="en-US" sz="3600" dirty="0"/>
            </a:br>
            <a:r>
              <a:rPr lang="en-US" sz="3600" dirty="0"/>
              <a:t>THE LIFE SKILLS (NOT SOFT SKILLS!) THAT EMPLOYERS AND TRANSFER INSTISTUTIONS WANT!</a:t>
            </a:r>
          </a:p>
          <a:p>
            <a:endParaRPr lang="en-US" dirty="0"/>
          </a:p>
        </p:txBody>
      </p:sp>
      <p:sp>
        <p:nvSpPr>
          <p:cNvPr id="6" name="TextBox 5"/>
          <p:cNvSpPr txBox="1"/>
          <p:nvPr/>
        </p:nvSpPr>
        <p:spPr>
          <a:xfrm>
            <a:off x="217222" y="581115"/>
            <a:ext cx="11856131" cy="769441"/>
          </a:xfrm>
          <a:prstGeom prst="rect">
            <a:avLst/>
          </a:prstGeom>
          <a:noFill/>
        </p:spPr>
        <p:txBody>
          <a:bodyPr wrap="none" rtlCol="0">
            <a:spAutoFit/>
          </a:bodyPr>
          <a:lstStyle/>
          <a:p>
            <a:r>
              <a:rPr lang="en-US" sz="4400" dirty="0">
                <a:latin typeface="Algerian" panose="04020705040A02060702" pitchFamily="82" charset="0"/>
              </a:rPr>
              <a:t>CASE STUDY: MUSIC AND PERFORMANCE ART</a:t>
            </a:r>
          </a:p>
        </p:txBody>
      </p:sp>
      <p:grpSp>
        <p:nvGrpSpPr>
          <p:cNvPr id="7" name="Google Shape;318;p42"/>
          <p:cNvGrpSpPr/>
          <p:nvPr/>
        </p:nvGrpSpPr>
        <p:grpSpPr>
          <a:xfrm>
            <a:off x="1524000" y="6073600"/>
            <a:ext cx="8986400" cy="784400"/>
            <a:chOff x="0" y="6073600"/>
            <a:chExt cx="8986400" cy="784400"/>
          </a:xfrm>
        </p:grpSpPr>
        <p:pic>
          <p:nvPicPr>
            <p:cNvPr id="8"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9"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715" y="4275922"/>
            <a:ext cx="3020760" cy="1701837"/>
          </a:xfrm>
          <a:prstGeom prst="rect">
            <a:avLst/>
          </a:prstGeom>
        </p:spPr>
      </p:pic>
    </p:spTree>
    <p:extLst>
      <p:ext uri="{BB962C8B-B14F-4D97-AF65-F5344CB8AC3E}">
        <p14:creationId xmlns:p14="http://schemas.microsoft.com/office/powerpoint/2010/main" val="115715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66409" y="159026"/>
            <a:ext cx="10786284" cy="1065475"/>
          </a:xfrm>
        </p:spPr>
        <p:txBody>
          <a:bodyPr>
            <a:noAutofit/>
          </a:bodyPr>
          <a:lstStyle/>
          <a:p>
            <a:pPr algn="ctr"/>
            <a:br>
              <a:rPr lang="en-US" sz="4400" dirty="0">
                <a:solidFill>
                  <a:schemeClr val="tx2"/>
                </a:solidFill>
                <a:latin typeface="Tw Cen MT" panose="020B0602020104020603" pitchFamily="34" charset="0"/>
              </a:rPr>
            </a:br>
            <a:br>
              <a:rPr lang="en-US" sz="4400" dirty="0">
                <a:solidFill>
                  <a:schemeClr val="tx2"/>
                </a:solidFill>
                <a:latin typeface="Tw Cen MT" panose="020B0602020104020603" pitchFamily="34" charset="0"/>
              </a:rPr>
            </a:br>
            <a:br>
              <a:rPr lang="en-US" sz="4400" dirty="0">
                <a:solidFill>
                  <a:schemeClr val="tx2"/>
                </a:solidFill>
                <a:latin typeface="Tw Cen MT" panose="020B0602020104020603" pitchFamily="34" charset="0"/>
              </a:rPr>
            </a:br>
            <a:br>
              <a:rPr lang="en-US" sz="4400" dirty="0">
                <a:solidFill>
                  <a:schemeClr val="tx2"/>
                </a:solidFill>
                <a:latin typeface="Tw Cen MT" panose="020B0602020104020603" pitchFamily="34" charset="0"/>
              </a:rPr>
            </a:br>
            <a:br>
              <a:rPr lang="en-US" sz="4400" dirty="0">
                <a:solidFill>
                  <a:schemeClr val="tx2"/>
                </a:solidFill>
                <a:latin typeface="Tw Cen MT" panose="020B0602020104020603" pitchFamily="34" charset="0"/>
              </a:rPr>
            </a:br>
            <a:br>
              <a:rPr lang="en-US" sz="4400" dirty="0">
                <a:solidFill>
                  <a:schemeClr val="tx2"/>
                </a:solidFill>
                <a:latin typeface="Tw Cen MT" panose="020B0602020104020603" pitchFamily="34" charset="0"/>
              </a:rPr>
            </a:br>
            <a:br>
              <a:rPr lang="en-US" sz="2500" dirty="0"/>
            </a:br>
            <a:endParaRPr lang="en-US" sz="2500" b="1" dirty="0">
              <a:solidFill>
                <a:schemeClr val="tx2"/>
              </a:solidFill>
              <a:latin typeface="Tw Cen MT" panose="020B0602020104020603" pitchFamily="34" charset="0"/>
            </a:endParaRPr>
          </a:p>
        </p:txBody>
      </p:sp>
      <p:sp>
        <p:nvSpPr>
          <p:cNvPr id="8" name="Content Placeholder 7"/>
          <p:cNvSpPr>
            <a:spLocks noGrp="1"/>
          </p:cNvSpPr>
          <p:nvPr>
            <p:ph idx="1"/>
          </p:nvPr>
        </p:nvSpPr>
        <p:spPr>
          <a:xfrm>
            <a:off x="5414115" y="1224501"/>
            <a:ext cx="6701686" cy="1997171"/>
          </a:xfrm>
        </p:spPr>
        <p:txBody>
          <a:bodyPr>
            <a:normAutofit fontScale="92500" lnSpcReduction="20000"/>
          </a:bodyPr>
          <a:lstStyle/>
          <a:p>
            <a:pPr marL="0" indent="0">
              <a:buNone/>
            </a:pPr>
            <a:r>
              <a:rPr lang="en-US" sz="2800" b="1" dirty="0"/>
              <a:t>Quadrivium: </a:t>
            </a:r>
            <a:r>
              <a:rPr lang="en-US" sz="2800" i="1" dirty="0"/>
              <a:t>“a group of studies consisting of arithmetic, music, geometry, and astronomy and forming the upper division of the seven liberal arts in medieval universities” </a:t>
            </a:r>
          </a:p>
          <a:p>
            <a:pPr marL="0" indent="0">
              <a:buNone/>
            </a:pPr>
            <a:r>
              <a:rPr lang="en-US" sz="2400" i="1" dirty="0"/>
              <a:t>https://www.merriam-webster.com/dictionary/quadrivium</a:t>
            </a:r>
          </a:p>
        </p:txBody>
      </p:sp>
      <p:sp>
        <p:nvSpPr>
          <p:cNvPr id="9" name="Text Placeholder 8"/>
          <p:cNvSpPr>
            <a:spLocks noGrp="1"/>
          </p:cNvSpPr>
          <p:nvPr>
            <p:ph type="body" sz="half" idx="2"/>
          </p:nvPr>
        </p:nvSpPr>
        <p:spPr>
          <a:xfrm>
            <a:off x="0" y="684714"/>
            <a:ext cx="3429000" cy="2744286"/>
          </a:xfrm>
        </p:spPr>
        <p:txBody>
          <a:bodyPr/>
          <a:lstStyle/>
          <a:p>
            <a:r>
              <a:rPr lang="en-US" dirty="0"/>
              <a:t>.</a:t>
            </a:r>
            <a:endParaRPr lang="en-US" b="1" dirty="0"/>
          </a:p>
        </p:txBody>
      </p:sp>
      <p:sp>
        <p:nvSpPr>
          <p:cNvPr id="3" name="AutoShape 2" descr="Image result for pictures Faculty of Colo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ictures Faculty of Color"/>
          <p:cNvSpPr>
            <a:spLocks noChangeAspect="1" noChangeArrowheads="1"/>
          </p:cNvSpPr>
          <p:nvPr/>
        </p:nvSpPr>
        <p:spPr bwMode="auto">
          <a:xfrm>
            <a:off x="6096000" y="34290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pictures Faculty of Color"/>
          <p:cNvSpPr>
            <a:spLocks noChangeAspect="1" noChangeArrowheads="1"/>
          </p:cNvSpPr>
          <p:nvPr/>
        </p:nvSpPr>
        <p:spPr bwMode="auto">
          <a:xfrm>
            <a:off x="6248400" y="35814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pictures Faculty of Color"/>
          <p:cNvSpPr>
            <a:spLocks noChangeAspect="1" noChangeArrowheads="1"/>
          </p:cNvSpPr>
          <p:nvPr/>
        </p:nvSpPr>
        <p:spPr bwMode="auto">
          <a:xfrm>
            <a:off x="6400800" y="37338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7394D484-A678-4CBA-BB22-6CA8BEE3A7C9}"/>
              </a:ext>
            </a:extLst>
          </p:cNvPr>
          <p:cNvSpPr/>
          <p:nvPr/>
        </p:nvSpPr>
        <p:spPr>
          <a:xfrm>
            <a:off x="1179871" y="7338"/>
            <a:ext cx="10396559" cy="1138773"/>
          </a:xfrm>
          <a:prstGeom prst="rect">
            <a:avLst/>
          </a:prstGeom>
        </p:spPr>
        <p:txBody>
          <a:bodyPr wrap="square">
            <a:spAutoFit/>
          </a:bodyPr>
          <a:lstStyle/>
          <a:p>
            <a:pPr algn="ctr"/>
            <a:r>
              <a:rPr lang="en-US" sz="3200" dirty="0">
                <a:latin typeface="Constantia" panose="02030602050306030303" pitchFamily="18" charset="0"/>
              </a:rPr>
              <a:t>Music – </a:t>
            </a:r>
            <a:r>
              <a:rPr lang="en-US" sz="3600" b="1" i="1" dirty="0">
                <a:latin typeface="Constantia" panose="02030602050306030303" pitchFamily="18" charset="0"/>
              </a:rPr>
              <a:t>“The Quadrivium” </a:t>
            </a:r>
            <a:r>
              <a:rPr lang="en-US" sz="3200" dirty="0">
                <a:latin typeface="Constantia" panose="02030602050306030303" pitchFamily="18" charset="0"/>
              </a:rPr>
              <a:t>– Value within Higher Education.</a:t>
            </a:r>
          </a:p>
        </p:txBody>
      </p:sp>
      <p:sp>
        <p:nvSpPr>
          <p:cNvPr id="10" name="Rectangle 9">
            <a:extLst>
              <a:ext uri="{FF2B5EF4-FFF2-40B4-BE49-F238E27FC236}">
                <a16:creationId xmlns:a16="http://schemas.microsoft.com/office/drawing/2014/main" id="{C14DA6D8-2CF7-4FB8-82F4-6E5518B4A2FF}"/>
              </a:ext>
            </a:extLst>
          </p:cNvPr>
          <p:cNvSpPr/>
          <p:nvPr/>
        </p:nvSpPr>
        <p:spPr>
          <a:xfrm>
            <a:off x="-34185" y="5577539"/>
            <a:ext cx="12192000" cy="1323439"/>
          </a:xfrm>
          <a:prstGeom prst="rect">
            <a:avLst/>
          </a:prstGeom>
        </p:spPr>
        <p:txBody>
          <a:bodyPr wrap="square">
            <a:spAutoFit/>
          </a:bodyPr>
          <a:lstStyle/>
          <a:p>
            <a:r>
              <a:rPr lang="en-US" sz="2000" dirty="0"/>
              <a:t>“Music incarnates </a:t>
            </a:r>
            <a:r>
              <a:rPr lang="en-US" sz="2000" b="1" dirty="0"/>
              <a:t>(embodies) </a:t>
            </a:r>
            <a:r>
              <a:rPr lang="en-US" sz="2000" dirty="0"/>
              <a:t>fundamental properties of the world. The intricate relationships between math and music, the parallels between musical and literary structures, the metaphors music provides for theology, and other such correlations hint that beneath them all lies a deeper reality shared in common, beckoning further exploration.” </a:t>
            </a:r>
          </a:p>
          <a:p>
            <a:r>
              <a:rPr lang="en-US" sz="2000" dirty="0"/>
              <a:t>https://www.circeinstitute.org/blog/bring-back-boethius-or-why-musics-quadrivium</a:t>
            </a:r>
          </a:p>
        </p:txBody>
      </p:sp>
      <p:pic>
        <p:nvPicPr>
          <p:cNvPr id="14" name="Picture 13">
            <a:extLst>
              <a:ext uri="{FF2B5EF4-FFF2-40B4-BE49-F238E27FC236}">
                <a16:creationId xmlns:a16="http://schemas.microsoft.com/office/drawing/2014/main" id="{A0C70B2C-674B-418D-8727-C79B22CF3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9642"/>
            <a:ext cx="3429000" cy="2569898"/>
          </a:xfrm>
          <a:prstGeom prst="rect">
            <a:avLst/>
          </a:prstGeom>
        </p:spPr>
      </p:pic>
      <p:sp>
        <p:nvSpPr>
          <p:cNvPr id="15" name="Rectangle 14">
            <a:extLst>
              <a:ext uri="{FF2B5EF4-FFF2-40B4-BE49-F238E27FC236}">
                <a16:creationId xmlns:a16="http://schemas.microsoft.com/office/drawing/2014/main" id="{A0BFC97D-2087-4734-8EEF-65097624D439}"/>
              </a:ext>
            </a:extLst>
          </p:cNvPr>
          <p:cNvSpPr/>
          <p:nvPr/>
        </p:nvSpPr>
        <p:spPr>
          <a:xfrm>
            <a:off x="2895600" y="5077837"/>
            <a:ext cx="4676088" cy="369332"/>
          </a:xfrm>
          <a:prstGeom prst="rect">
            <a:avLst/>
          </a:prstGeom>
        </p:spPr>
        <p:txBody>
          <a:bodyPr wrap="none">
            <a:spAutoFit/>
          </a:bodyPr>
          <a:lstStyle/>
          <a:p>
            <a:r>
              <a:rPr lang="en-US" dirty="0">
                <a:hlinkClick r:id="rId3"/>
              </a:rPr>
              <a:t>https://www.youtube.com/watch?v=-l_6nSldtnI</a:t>
            </a:r>
            <a:endParaRPr lang="en-US" dirty="0"/>
          </a:p>
        </p:txBody>
      </p:sp>
      <p:sp>
        <p:nvSpPr>
          <p:cNvPr id="16" name="Rectangle 15">
            <a:extLst>
              <a:ext uri="{FF2B5EF4-FFF2-40B4-BE49-F238E27FC236}">
                <a16:creationId xmlns:a16="http://schemas.microsoft.com/office/drawing/2014/main" id="{C1DCF3C8-3084-4CFA-A7A9-DF26EA86586B}"/>
              </a:ext>
            </a:extLst>
          </p:cNvPr>
          <p:cNvSpPr/>
          <p:nvPr/>
        </p:nvSpPr>
        <p:spPr>
          <a:xfrm>
            <a:off x="50801" y="3580368"/>
            <a:ext cx="11938000" cy="1323439"/>
          </a:xfrm>
          <a:prstGeom prst="rect">
            <a:avLst/>
          </a:prstGeom>
        </p:spPr>
        <p:txBody>
          <a:bodyPr wrap="square">
            <a:spAutoFit/>
          </a:bodyPr>
          <a:lstStyle/>
          <a:p>
            <a:r>
              <a:rPr lang="en-US" sz="2000" dirty="0"/>
              <a:t>Paul Robeson (1898 – 1976)  was a famous African-American athlete, singer (Bass-Baritone) , actor, and advocate for the civil rights of people around the world. He rose to prominence in a time when segregation was legal in the United States, and Black people were being lynched by racist mobs, especially in the South. </a:t>
            </a:r>
            <a:r>
              <a:rPr lang="en-US" sz="2000" b="1" dirty="0"/>
              <a:t>Selection: “Deep River” – Harry Burleigh, Composer</a:t>
            </a:r>
          </a:p>
        </p:txBody>
      </p:sp>
    </p:spTree>
    <p:extLst>
      <p:ext uri="{BB962C8B-B14F-4D97-AF65-F5344CB8AC3E}">
        <p14:creationId xmlns:p14="http://schemas.microsoft.com/office/powerpoint/2010/main" val="420823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601" y="489857"/>
            <a:ext cx="10515600" cy="307777"/>
          </a:xfrm>
        </p:spPr>
        <p:txBody>
          <a:bodyPr>
            <a:normAutofit fontScale="90000"/>
          </a:bodyPr>
          <a:lstStyle/>
          <a:p>
            <a:br>
              <a:rPr lang="en-US" b="1" dirty="0">
                <a:solidFill>
                  <a:schemeClr val="tx2"/>
                </a:solidFill>
                <a:latin typeface="Tw Cen MT" panose="020B0602020104020603" pitchFamily="34" charset="0"/>
              </a:rPr>
            </a:br>
            <a:br>
              <a:rPr lang="en-US" b="1" dirty="0">
                <a:solidFill>
                  <a:schemeClr val="tx2"/>
                </a:solidFill>
                <a:latin typeface="Tw Cen MT" panose="020B0602020104020603" pitchFamily="34" charset="0"/>
              </a:rPr>
            </a:br>
            <a:endParaRPr lang="en-US" dirty="0"/>
          </a:p>
        </p:txBody>
      </p:sp>
      <p:sp>
        <p:nvSpPr>
          <p:cNvPr id="5" name="Text Placeholder 4"/>
          <p:cNvSpPr>
            <a:spLocks noGrp="1"/>
          </p:cNvSpPr>
          <p:nvPr>
            <p:ph type="body" idx="1"/>
          </p:nvPr>
        </p:nvSpPr>
        <p:spPr>
          <a:xfrm>
            <a:off x="839787" y="1225483"/>
            <a:ext cx="5157787" cy="1527144"/>
          </a:xfrm>
        </p:spPr>
        <p:txBody>
          <a:bodyPr>
            <a:normAutofit/>
          </a:bodyPr>
          <a:lstStyle/>
          <a:p>
            <a:pPr algn="ctr"/>
            <a:endParaRPr lang="en-US" dirty="0"/>
          </a:p>
        </p:txBody>
      </p:sp>
      <p:sp>
        <p:nvSpPr>
          <p:cNvPr id="6" name="Content Placeholder 5"/>
          <p:cNvSpPr>
            <a:spLocks noGrp="1"/>
          </p:cNvSpPr>
          <p:nvPr>
            <p:ph sz="half" idx="2"/>
          </p:nvPr>
        </p:nvSpPr>
        <p:spPr>
          <a:xfrm>
            <a:off x="-1" y="1278023"/>
            <a:ext cx="5845629" cy="3307740"/>
          </a:xfrm>
          <a:solidFill>
            <a:schemeClr val="accent1">
              <a:lumMod val="60000"/>
              <a:lumOff val="40000"/>
            </a:schemeClr>
          </a:solidFill>
        </p:spPr>
        <p:txBody>
          <a:bodyPr>
            <a:normAutofit fontScale="25000" lnSpcReduction="20000"/>
          </a:bodyPr>
          <a:lstStyle/>
          <a:p>
            <a:pPr marL="0" indent="0" algn="ctr">
              <a:buNone/>
            </a:pPr>
            <a:r>
              <a:rPr lang="en-US" sz="9600" b="1" dirty="0">
                <a:latin typeface="Times New Roman" panose="02020603050405020304" pitchFamily="18" charset="0"/>
                <a:cs typeface="Times New Roman" panose="02020603050405020304" pitchFamily="18" charset="0"/>
              </a:rPr>
              <a:t>Social Intelligence</a:t>
            </a:r>
          </a:p>
          <a:p>
            <a:pPr marL="0" indent="0" algn="ctr">
              <a:buNone/>
            </a:pPr>
            <a:br>
              <a:rPr lang="en-US" sz="9600" b="1" dirty="0"/>
            </a:br>
            <a:r>
              <a:rPr lang="en-US" sz="9600" i="1" dirty="0">
                <a:latin typeface="Times New Roman" panose="02020603050405020304" pitchFamily="18" charset="0"/>
                <a:cs typeface="Times New Roman" panose="02020603050405020304" pitchFamily="18" charset="0"/>
              </a:rPr>
              <a:t>Social Intelligence (SI) is the ability to get along well with others, and to get them to cooperate with you. Sometimes referred to simplistically as "people skills,“</a:t>
            </a:r>
          </a:p>
          <a:p>
            <a:pPr marL="0" indent="0" algn="ctr">
              <a:buNone/>
            </a:pPr>
            <a:endParaRPr lang="en-US" sz="9600" b="1" dirty="0"/>
          </a:p>
          <a:p>
            <a:r>
              <a:rPr lang="en-US" sz="9600" dirty="0"/>
              <a:t> Perceptual, language and literacy skills</a:t>
            </a:r>
          </a:p>
          <a:p>
            <a:r>
              <a:rPr lang="en-US" sz="9600" dirty="0"/>
              <a:t> Soft Skills</a:t>
            </a:r>
          </a:p>
          <a:p>
            <a:r>
              <a:rPr lang="en-US" sz="9600" dirty="0"/>
              <a:t>Intellectual development – Think Broadly!</a:t>
            </a:r>
          </a:p>
          <a:p>
            <a:pPr marL="0" indent="0">
              <a:buNone/>
            </a:pPr>
            <a:endParaRPr lang="en-US" sz="9600" dirty="0"/>
          </a:p>
          <a:p>
            <a:pPr marL="0" indent="0">
              <a:buNone/>
            </a:pPr>
            <a:endParaRPr lang="en-US" sz="9600" dirty="0"/>
          </a:p>
          <a:p>
            <a:pPr marL="0" indent="0">
              <a:buNone/>
            </a:pPr>
            <a:endParaRPr lang="en-US" dirty="0"/>
          </a:p>
          <a:p>
            <a:pPr marL="0" indent="0">
              <a:buNone/>
            </a:pPr>
            <a:endParaRPr lang="en-US" dirty="0"/>
          </a:p>
          <a:p>
            <a:pPr marL="0" indent="0">
              <a:buNone/>
            </a:pPr>
            <a:endParaRPr lang="en-US" dirty="0"/>
          </a:p>
          <a:p>
            <a:pPr marL="0" indent="0">
              <a:buNone/>
            </a:pPr>
            <a:r>
              <a:rPr lang="en-US" dirty="0"/>
              <a:t>(Ro</a:t>
            </a:r>
          </a:p>
          <a:p>
            <a:pPr marL="0" indent="0">
              <a:buNone/>
            </a:pPr>
            <a:endParaRPr lang="en-US" dirty="0"/>
          </a:p>
          <a:p>
            <a:endParaRPr lang="en-US" dirty="0"/>
          </a:p>
        </p:txBody>
      </p:sp>
      <p:sp>
        <p:nvSpPr>
          <p:cNvPr id="7" name="Text Placeholder 6"/>
          <p:cNvSpPr>
            <a:spLocks noGrp="1"/>
          </p:cNvSpPr>
          <p:nvPr>
            <p:ph type="body" sz="quarter" idx="3"/>
          </p:nvPr>
        </p:nvSpPr>
        <p:spPr>
          <a:xfrm>
            <a:off x="6096000" y="1250333"/>
            <a:ext cx="6201400" cy="3982067"/>
          </a:xfrm>
        </p:spPr>
        <p:txBody>
          <a:bodyPr>
            <a:normAutofit fontScale="62500" lnSpcReduction="20000"/>
          </a:bodyPr>
          <a:lstStyle/>
          <a:p>
            <a:pPr algn="ctr"/>
            <a:r>
              <a:rPr lang="en-US" sz="3800" dirty="0">
                <a:latin typeface="Times New Roman" panose="02020603050405020304" pitchFamily="18" charset="0"/>
                <a:cs typeface="Times New Roman" panose="02020603050405020304" pitchFamily="18" charset="0"/>
              </a:rPr>
              <a:t>Ethnomathematics</a:t>
            </a:r>
          </a:p>
          <a:p>
            <a:pPr algn="ctr"/>
            <a:r>
              <a:rPr lang="en-US" sz="4400" b="0" dirty="0">
                <a:latin typeface="Times New Roman" panose="02020603050405020304" pitchFamily="18" charset="0"/>
              </a:rPr>
              <a:t>“</a:t>
            </a:r>
            <a:r>
              <a:rPr lang="en-US" sz="3800" b="0" dirty="0">
                <a:latin typeface="Times New Roman" panose="02020603050405020304" pitchFamily="18" charset="0"/>
              </a:rPr>
              <a:t>Music is one of the prime examples of ethnomathematics because every culture has their own understanding of what music is and how it should work</a:t>
            </a:r>
            <a:r>
              <a:rPr lang="en-US" sz="4400" b="0" dirty="0">
                <a:latin typeface="Times New Roman" panose="02020603050405020304" pitchFamily="18" charset="0"/>
              </a:rPr>
              <a:t>.”</a:t>
            </a:r>
          </a:p>
          <a:p>
            <a:pPr algn="ctr"/>
            <a:endParaRPr lang="en-US" sz="4400" b="0" dirty="0"/>
          </a:p>
          <a:p>
            <a:pPr marL="457200" indent="-457200">
              <a:buFont typeface="Arial" panose="020B0604020202020204" pitchFamily="34" charset="0"/>
              <a:buChar char="•"/>
            </a:pPr>
            <a:r>
              <a:rPr lang="en-US" sz="3200" b="0" dirty="0">
                <a:latin typeface="Times New Roman" panose="02020603050405020304" pitchFamily="18" charset="0"/>
                <a:cs typeface="Times New Roman" panose="02020603050405020304" pitchFamily="18" charset="0"/>
              </a:rPr>
              <a:t>Ability to analyze sounds in relationship to </a:t>
            </a:r>
            <a:r>
              <a:rPr lang="en-US" sz="3200" dirty="0">
                <a:latin typeface="Times New Roman" panose="02020603050405020304" pitchFamily="18" charset="0"/>
                <a:cs typeface="Times New Roman" panose="02020603050405020304" pitchFamily="18" charset="0"/>
              </a:rPr>
              <a:t>culture</a:t>
            </a:r>
            <a:r>
              <a:rPr lang="en-US" sz="3200" b="0" dirty="0">
                <a:latin typeface="Times New Roman" panose="02020603050405020304" pitchFamily="18" charset="0"/>
                <a:cs typeface="Times New Roman" panose="02020603050405020304" pitchFamily="18" charset="0"/>
              </a:rPr>
              <a:t> and duration (Math).</a:t>
            </a:r>
          </a:p>
          <a:p>
            <a:pPr marL="457200" indent="-457200">
              <a:buFont typeface="Arial" panose="020B0604020202020204" pitchFamily="34" charset="0"/>
              <a:buChar char="•"/>
            </a:pPr>
            <a:r>
              <a:rPr lang="en-US" sz="3200" b="0" dirty="0">
                <a:latin typeface="Times New Roman" panose="02020603050405020304" pitchFamily="18" charset="0"/>
                <a:cs typeface="Times New Roman" panose="02020603050405020304" pitchFamily="18" charset="0"/>
              </a:rPr>
              <a:t>Encourages a greater interest in math.</a:t>
            </a:r>
          </a:p>
          <a:p>
            <a:pPr marL="457200" indent="-457200">
              <a:buFont typeface="Arial" panose="020B0604020202020204" pitchFamily="34" charset="0"/>
              <a:buChar char="•"/>
            </a:pPr>
            <a:r>
              <a:rPr lang="en-US" sz="3200" b="0" dirty="0">
                <a:latin typeface="Times New Roman" panose="02020603050405020304" pitchFamily="18" charset="0"/>
                <a:cs typeface="Times New Roman" panose="02020603050405020304" pitchFamily="18" charset="0"/>
              </a:rPr>
              <a:t>Ability to analyze language, linguistics, culture, gender and social difference.</a:t>
            </a:r>
          </a:p>
          <a:p>
            <a:pPr algn="ctr"/>
            <a:r>
              <a:rPr lang="en-US" sz="2800" dirty="0">
                <a:latin typeface="Times New Roman" panose="02020603050405020304" pitchFamily="18" charset="0"/>
              </a:rPr>
              <a:t>https://kb.osu.edu/bitstream/handle/1811/78917/OJSM_71_Spring2015_31.pdf?sequence=1</a:t>
            </a:r>
            <a:endParaRPr lang="en-US" sz="2800" dirty="0"/>
          </a:p>
        </p:txBody>
      </p:sp>
      <p:sp>
        <p:nvSpPr>
          <p:cNvPr id="2" name="Rectangle 1">
            <a:extLst>
              <a:ext uri="{FF2B5EF4-FFF2-40B4-BE49-F238E27FC236}">
                <a16:creationId xmlns:a16="http://schemas.microsoft.com/office/drawing/2014/main" id="{76C87A0E-3B0E-4510-92A4-2B627B0DC5A9}"/>
              </a:ext>
            </a:extLst>
          </p:cNvPr>
          <p:cNvSpPr/>
          <p:nvPr/>
        </p:nvSpPr>
        <p:spPr>
          <a:xfrm>
            <a:off x="296975" y="202593"/>
            <a:ext cx="12192000" cy="523220"/>
          </a:xfrm>
          <a:prstGeom prst="rect">
            <a:avLst/>
          </a:prstGeom>
        </p:spPr>
        <p:txBody>
          <a:bodyPr wrap="square">
            <a:spAutoFit/>
          </a:bodyPr>
          <a:lstStyle/>
          <a:p>
            <a:pPr algn="ctr"/>
            <a:r>
              <a:rPr lang="en-US" sz="2800" b="1" dirty="0">
                <a:latin typeface="Constantia" panose="02030602050306030303" pitchFamily="18" charset="0"/>
              </a:rPr>
              <a:t>Social Intelligence &amp; Ethnomathematics.</a:t>
            </a:r>
            <a:endParaRPr lang="en-US" sz="2800" b="1" dirty="0"/>
          </a:p>
        </p:txBody>
      </p:sp>
      <p:sp>
        <p:nvSpPr>
          <p:cNvPr id="11" name="Rectangle 10">
            <a:extLst>
              <a:ext uri="{FF2B5EF4-FFF2-40B4-BE49-F238E27FC236}">
                <a16:creationId xmlns:a16="http://schemas.microsoft.com/office/drawing/2014/main" id="{FF76B75E-0C93-4D56-B464-B1B38E4674F5}"/>
              </a:ext>
            </a:extLst>
          </p:cNvPr>
          <p:cNvSpPr/>
          <p:nvPr/>
        </p:nvSpPr>
        <p:spPr>
          <a:xfrm>
            <a:off x="5997574" y="6424386"/>
            <a:ext cx="6022520" cy="400110"/>
          </a:xfrm>
          <a:prstGeom prst="rect">
            <a:avLst/>
          </a:prstGeom>
        </p:spPr>
        <p:txBody>
          <a:bodyPr wrap="square">
            <a:spAutoFit/>
          </a:bodyPr>
          <a:lstStyle/>
          <a:p>
            <a:r>
              <a:rPr lang="en-US" sz="2000" dirty="0">
                <a:hlinkClick r:id="rId2"/>
              </a:rPr>
              <a:t>https://www.youtube.com/watch?v=2Dq33kK9nDU</a:t>
            </a:r>
            <a:endParaRPr lang="en-US" sz="2000" dirty="0"/>
          </a:p>
        </p:txBody>
      </p:sp>
      <p:pic>
        <p:nvPicPr>
          <p:cNvPr id="13" name="Picture 12">
            <a:extLst>
              <a:ext uri="{FF2B5EF4-FFF2-40B4-BE49-F238E27FC236}">
                <a16:creationId xmlns:a16="http://schemas.microsoft.com/office/drawing/2014/main" id="{D388D844-F71C-449C-86B0-DEA5C0A2C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87899"/>
            <a:ext cx="2933701" cy="2070101"/>
          </a:xfrm>
          <a:prstGeom prst="rect">
            <a:avLst/>
          </a:prstGeom>
        </p:spPr>
      </p:pic>
      <p:sp>
        <p:nvSpPr>
          <p:cNvPr id="14" name="Rectangle 13">
            <a:extLst>
              <a:ext uri="{FF2B5EF4-FFF2-40B4-BE49-F238E27FC236}">
                <a16:creationId xmlns:a16="http://schemas.microsoft.com/office/drawing/2014/main" id="{5C8D22E2-D54F-41EE-8149-189C16977892}"/>
              </a:ext>
            </a:extLst>
          </p:cNvPr>
          <p:cNvSpPr/>
          <p:nvPr/>
        </p:nvSpPr>
        <p:spPr>
          <a:xfrm>
            <a:off x="4775995" y="5526201"/>
            <a:ext cx="7416005" cy="707886"/>
          </a:xfrm>
          <a:prstGeom prst="rect">
            <a:avLst/>
          </a:prstGeom>
        </p:spPr>
        <p:txBody>
          <a:bodyPr wrap="none">
            <a:spAutoFit/>
          </a:bodyPr>
          <a:lstStyle/>
          <a:p>
            <a:pPr algn="ctr"/>
            <a:r>
              <a:rPr lang="en-US" sz="2000" b="1" dirty="0"/>
              <a:t>Robert Bob Marley (1945 – 1981) - Jamaican singer who popularized</a:t>
            </a:r>
          </a:p>
          <a:p>
            <a:pPr algn="ctr"/>
            <a:r>
              <a:rPr lang="en-US" sz="2000" b="1" dirty="0"/>
              <a:t> “Reggae”. (1945-1981)</a:t>
            </a:r>
          </a:p>
        </p:txBody>
      </p:sp>
    </p:spTree>
    <p:extLst>
      <p:ext uri="{BB962C8B-B14F-4D97-AF65-F5344CB8AC3E}">
        <p14:creationId xmlns:p14="http://schemas.microsoft.com/office/powerpoint/2010/main" val="217568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04841" y="1057191"/>
            <a:ext cx="2698778" cy="5807396"/>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The song became a hit, and Wonder worked with</a:t>
            </a:r>
            <a:r>
              <a:rPr lang="en-US" sz="2000" dirty="0">
                <a:latin typeface="Times New Roman" panose="02020603050405020304" pitchFamily="18" charset="0"/>
                <a:cs typeface="Times New Roman" panose="02020603050405020304" pitchFamily="18" charset="0"/>
                <a:hlinkClick r:id="rId2"/>
              </a:rPr>
              <a:t> Coretta Scott King</a:t>
            </a:r>
            <a:r>
              <a:rPr lang="en-US" sz="2000" dirty="0">
                <a:latin typeface="Times New Roman" panose="02020603050405020304" pitchFamily="18" charset="0"/>
                <a:cs typeface="Times New Roman" panose="02020603050405020304" pitchFamily="18" charset="0"/>
              </a:rPr>
              <a:t> to gain support for the national holiday. By 1982, they delivered a petition with 6 million signatures in favor of the holiday to the Speaker of the House. </a:t>
            </a:r>
            <a:r>
              <a:rPr lang="en-US" sz="2000" b="1" dirty="0">
                <a:latin typeface="Times New Roman" panose="02020603050405020304" pitchFamily="18" charset="0"/>
                <a:cs typeface="Times New Roman" panose="02020603050405020304" pitchFamily="18" charset="0"/>
              </a:rPr>
              <a:t>On November 3, 1983,</a:t>
            </a:r>
            <a:r>
              <a:rPr lang="en-US" sz="2000" dirty="0">
                <a:latin typeface="Times New Roman" panose="02020603050405020304" pitchFamily="18" charset="0"/>
                <a:cs typeface="Times New Roman" panose="02020603050405020304" pitchFamily="18" charset="0"/>
              </a:rPr>
              <a:t> President </a:t>
            </a:r>
            <a:r>
              <a:rPr lang="en-US" sz="2000" dirty="0">
                <a:latin typeface="Times New Roman" panose="02020603050405020304" pitchFamily="18" charset="0"/>
                <a:cs typeface="Times New Roman" panose="02020603050405020304" pitchFamily="18" charset="0"/>
                <a:hlinkClick r:id="rId3"/>
              </a:rPr>
              <a:t>Ronald Reagan</a:t>
            </a:r>
            <a:r>
              <a:rPr lang="en-US" sz="2000" dirty="0">
                <a:latin typeface="Times New Roman" panose="02020603050405020304" pitchFamily="18" charset="0"/>
                <a:cs typeface="Times New Roman" panose="02020603050405020304" pitchFamily="18" charset="0"/>
              </a:rPr>
              <a:t> signed a bill marking the third Monday of every January, as Martin Luther King, Jr., day, and in January 1986, the first national Martin Luther King, Jr., holiday was observed. </a:t>
            </a:r>
          </a:p>
        </p:txBody>
      </p:sp>
      <p:sp>
        <p:nvSpPr>
          <p:cNvPr id="5" name="Rectangle 4">
            <a:extLst>
              <a:ext uri="{FF2B5EF4-FFF2-40B4-BE49-F238E27FC236}">
                <a16:creationId xmlns:a16="http://schemas.microsoft.com/office/drawing/2014/main" id="{B63EC249-7931-4DE1-BA80-7ED78C17E09A}"/>
              </a:ext>
            </a:extLst>
          </p:cNvPr>
          <p:cNvSpPr/>
          <p:nvPr/>
        </p:nvSpPr>
        <p:spPr>
          <a:xfrm>
            <a:off x="673100" y="-212812"/>
            <a:ext cx="11518900" cy="1815882"/>
          </a:xfrm>
          <a:prstGeom prst="rect">
            <a:avLst/>
          </a:prstGeom>
        </p:spPr>
        <p:txBody>
          <a:bodyPr wrap="square">
            <a:spAutoFit/>
          </a:bodyPr>
          <a:lstStyle/>
          <a:p>
            <a:br>
              <a:rPr lang="en-US" sz="2800" dirty="0"/>
            </a:br>
            <a:br>
              <a:rPr lang="en-US" sz="2800" dirty="0">
                <a:latin typeface="Constantia" panose="02030602050306030303" pitchFamily="18" charset="0"/>
              </a:rPr>
            </a:br>
            <a:endParaRPr lang="en-US" sz="2800" dirty="0">
              <a:latin typeface="Constantia" panose="02030602050306030303" pitchFamily="18" charset="0"/>
            </a:endParaRPr>
          </a:p>
          <a:p>
            <a:endParaRPr lang="en-US" sz="2800" dirty="0"/>
          </a:p>
        </p:txBody>
      </p:sp>
      <p:sp>
        <p:nvSpPr>
          <p:cNvPr id="6" name="Rectangle 5">
            <a:extLst>
              <a:ext uri="{FF2B5EF4-FFF2-40B4-BE49-F238E27FC236}">
                <a16:creationId xmlns:a16="http://schemas.microsoft.com/office/drawing/2014/main" id="{F680D59E-6428-4C11-A32A-E6124FA5ABE3}"/>
              </a:ext>
            </a:extLst>
          </p:cNvPr>
          <p:cNvSpPr/>
          <p:nvPr/>
        </p:nvSpPr>
        <p:spPr>
          <a:xfrm>
            <a:off x="51397" y="656664"/>
            <a:ext cx="3745903" cy="769441"/>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Stevie Wonder – “Political Activism”                                                                                                         </a:t>
            </a:r>
          </a:p>
        </p:txBody>
      </p:sp>
      <p:sp>
        <p:nvSpPr>
          <p:cNvPr id="3" name="AutoShape 2" descr="Image result for Urban Music Imag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8330368" y="6924395"/>
            <a:ext cx="4216399" cy="369332"/>
          </a:xfrm>
          <a:prstGeom prst="rect">
            <a:avLst/>
          </a:prstGeom>
        </p:spPr>
        <p:txBody>
          <a:bodyPr wrap="square">
            <a:spAutoFit/>
          </a:bodyPr>
          <a:lstStyle/>
          <a:p>
            <a:endParaRPr lang="en-US" dirty="0"/>
          </a:p>
        </p:txBody>
      </p:sp>
      <p:sp>
        <p:nvSpPr>
          <p:cNvPr id="4" name="Rectangle 3">
            <a:extLst>
              <a:ext uri="{FF2B5EF4-FFF2-40B4-BE49-F238E27FC236}">
                <a16:creationId xmlns:a16="http://schemas.microsoft.com/office/drawing/2014/main" id="{274DAFAA-0818-4296-9B86-A7F275297D80}"/>
              </a:ext>
            </a:extLst>
          </p:cNvPr>
          <p:cNvSpPr/>
          <p:nvPr/>
        </p:nvSpPr>
        <p:spPr>
          <a:xfrm>
            <a:off x="30884" y="1384417"/>
            <a:ext cx="3637106" cy="6186309"/>
          </a:xfrm>
          <a:prstGeom prst="rect">
            <a:avLst/>
          </a:prstGeom>
        </p:spPr>
        <p:txBody>
          <a:bodyPr wrap="square">
            <a:spAutoFit/>
          </a:bodyPr>
          <a:lstStyle/>
          <a:p>
            <a:r>
              <a:rPr lang="en-US" dirty="0">
                <a:hlinkClick r:id="rId4"/>
              </a:rPr>
              <a:t>Stevie </a:t>
            </a:r>
            <a:r>
              <a:rPr lang="en-US" dirty="0">
                <a:latin typeface="Times New Roman" panose="02020603050405020304" pitchFamily="18" charset="0"/>
                <a:cs typeface="Times New Roman" panose="02020603050405020304" pitchFamily="18" charset="0"/>
                <a:hlinkClick r:id="rId4"/>
              </a:rPr>
              <a:t>Wonder </a:t>
            </a:r>
            <a:r>
              <a:rPr lang="en-US" dirty="0">
                <a:latin typeface="Times New Roman" panose="02020603050405020304" pitchFamily="18" charset="0"/>
                <a:cs typeface="Times New Roman" panose="02020603050405020304" pitchFamily="18" charset="0"/>
              </a:rPr>
              <a:t>has always blended his musical genius with social activism. He has pleaded for an end to racism, promoted equality for those with disabilities and in recent years, advocated gun control. </a:t>
            </a:r>
          </a:p>
          <a:p>
            <a:r>
              <a:rPr lang="en-US" dirty="0">
                <a:latin typeface="Times New Roman" panose="02020603050405020304" pitchFamily="18" charset="0"/>
                <a:cs typeface="Times New Roman" panose="02020603050405020304" pitchFamily="18" charset="0"/>
              </a:rPr>
              <a:t>Wonder’s efforts to get a national holiday established for Martin Luther King Jr., arguably helped make that dream a reality. Stevie Wonder released </a:t>
            </a:r>
            <a:r>
              <a:rPr lang="en-US" b="1" i="1" dirty="0">
                <a:latin typeface="Times New Roman" panose="02020603050405020304" pitchFamily="18" charset="0"/>
                <a:cs typeface="Times New Roman" panose="02020603050405020304" pitchFamily="18" charset="0"/>
              </a:rPr>
              <a:t>“Happy Birthday,” </a:t>
            </a:r>
            <a:r>
              <a:rPr lang="en-US" dirty="0">
                <a:latin typeface="Times New Roman" panose="02020603050405020304" pitchFamily="18" charset="0"/>
                <a:cs typeface="Times New Roman" panose="02020603050405020304" pitchFamily="18" charset="0"/>
              </a:rPr>
              <a:t>in support of enacting the holiday near the King’s January 15 birthday, featuring these lyrics: </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“I just never understood</a:t>
            </a:r>
          </a:p>
          <a:p>
            <a:r>
              <a:rPr lang="en-US" i="1" dirty="0">
                <a:latin typeface="Times New Roman" panose="02020603050405020304" pitchFamily="18" charset="0"/>
                <a:cs typeface="Times New Roman" panose="02020603050405020304" pitchFamily="18" charset="0"/>
              </a:rPr>
              <a:t>How a man who died for good</a:t>
            </a:r>
          </a:p>
          <a:p>
            <a:r>
              <a:rPr lang="en-US" i="1" dirty="0">
                <a:latin typeface="Times New Roman" panose="02020603050405020304" pitchFamily="18" charset="0"/>
                <a:cs typeface="Times New Roman" panose="02020603050405020304" pitchFamily="18" charset="0"/>
              </a:rPr>
              <a:t>Could not have a day that would</a:t>
            </a:r>
          </a:p>
          <a:p>
            <a:r>
              <a:rPr lang="en-US" i="1" dirty="0">
                <a:latin typeface="Times New Roman" panose="02020603050405020304" pitchFamily="18" charset="0"/>
                <a:cs typeface="Times New Roman" panose="02020603050405020304" pitchFamily="18" charset="0"/>
              </a:rPr>
              <a:t>Be set aside for his recognition.”</a:t>
            </a:r>
          </a:p>
          <a:p>
            <a:endParaRPr lang="en-US" i="1" dirty="0">
              <a:latin typeface="Times New Roman" panose="02020603050405020304" pitchFamily="18" charset="0"/>
              <a:cs typeface="Times New Roman" panose="02020603050405020304" pitchFamily="18" charset="0"/>
            </a:endParaRPr>
          </a:p>
          <a:p>
            <a:r>
              <a:rPr lang="en-US" dirty="0"/>
              <a:t>https://www.biography.com/news/politically-active-musicians</a:t>
            </a:r>
          </a:p>
        </p:txBody>
      </p:sp>
      <p:sp>
        <p:nvSpPr>
          <p:cNvPr id="12" name="Title 11">
            <a:extLst>
              <a:ext uri="{FF2B5EF4-FFF2-40B4-BE49-F238E27FC236}">
                <a16:creationId xmlns:a16="http://schemas.microsoft.com/office/drawing/2014/main" id="{30B35438-60BB-468B-9C04-B315474EA8B0}"/>
              </a:ext>
            </a:extLst>
          </p:cNvPr>
          <p:cNvSpPr>
            <a:spLocks noGrp="1"/>
          </p:cNvSpPr>
          <p:nvPr>
            <p:ph type="title"/>
          </p:nvPr>
        </p:nvSpPr>
        <p:spPr>
          <a:xfrm>
            <a:off x="-32152" y="0"/>
            <a:ext cx="12256303" cy="1002892"/>
          </a:xfrm>
        </p:spPr>
        <p:txBody>
          <a:bodyPr>
            <a:normAutofit/>
          </a:bodyPr>
          <a:lstStyle/>
          <a:p>
            <a:pPr algn="ctr"/>
            <a:r>
              <a:rPr lang="en-US" b="1" dirty="0">
                <a:latin typeface="Times New Roman" panose="02020603050405020304" pitchFamily="18" charset="0"/>
                <a:cs typeface="Times New Roman" panose="02020603050405020304" pitchFamily="18" charset="0"/>
              </a:rPr>
              <a:t>“The Social Justice” Advocate : Equity, Diversity &amp; Inclusion”</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669C96C1-534D-464B-83C2-383B620700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303" y="858739"/>
            <a:ext cx="4051300" cy="2367857"/>
          </a:xfrm>
          <a:prstGeom prst="rect">
            <a:avLst/>
          </a:prstGeom>
        </p:spPr>
      </p:pic>
      <p:sp>
        <p:nvSpPr>
          <p:cNvPr id="20" name="Rectangle 19">
            <a:extLst>
              <a:ext uri="{FF2B5EF4-FFF2-40B4-BE49-F238E27FC236}">
                <a16:creationId xmlns:a16="http://schemas.microsoft.com/office/drawing/2014/main" id="{73F84874-83C4-4CC4-8334-E82BDF816E37}"/>
              </a:ext>
            </a:extLst>
          </p:cNvPr>
          <p:cNvSpPr/>
          <p:nvPr/>
        </p:nvSpPr>
        <p:spPr>
          <a:xfrm>
            <a:off x="6800318" y="1108592"/>
            <a:ext cx="1133351" cy="6370975"/>
          </a:xfrm>
          <a:prstGeom prst="rect">
            <a:avLst/>
          </a:prstGeom>
        </p:spPr>
        <p:txBody>
          <a:bodyPr wrap="square">
            <a:spAutoFit/>
          </a:bodyPr>
          <a:lstStyle/>
          <a:p>
            <a:r>
              <a:rPr lang="en-US" sz="2400" b="1" dirty="0">
                <a:latin typeface="Bodoni MT Black" panose="02070A03080606020203" pitchFamily="18" charset="0"/>
                <a:cs typeface="Times New Roman" panose="02020603050405020304" pitchFamily="18" charset="0"/>
              </a:rPr>
              <a:t>E</a:t>
            </a:r>
          </a:p>
          <a:p>
            <a:r>
              <a:rPr lang="en-US" sz="2400" b="1" dirty="0">
                <a:latin typeface="Bodoni MT Black" panose="02070A03080606020203" pitchFamily="18" charset="0"/>
                <a:cs typeface="Times New Roman" panose="02020603050405020304" pitchFamily="18" charset="0"/>
              </a:rPr>
              <a:t>Q</a:t>
            </a:r>
          </a:p>
          <a:p>
            <a:r>
              <a:rPr lang="en-US" sz="2400" b="1" dirty="0">
                <a:latin typeface="Bodoni MT Black" panose="02070A03080606020203" pitchFamily="18" charset="0"/>
                <a:cs typeface="Times New Roman" panose="02020603050405020304" pitchFamily="18" charset="0"/>
              </a:rPr>
              <a:t>U</a:t>
            </a:r>
          </a:p>
          <a:p>
            <a:r>
              <a:rPr lang="en-US" sz="2400" b="1" dirty="0">
                <a:latin typeface="Bodoni MT Black" panose="02070A03080606020203" pitchFamily="18" charset="0"/>
                <a:cs typeface="Times New Roman" panose="02020603050405020304" pitchFamily="18" charset="0"/>
              </a:rPr>
              <a:t>A</a:t>
            </a:r>
          </a:p>
          <a:p>
            <a:r>
              <a:rPr lang="en-US" sz="2400" b="1" dirty="0">
                <a:latin typeface="Bodoni MT Black" panose="02070A03080606020203" pitchFamily="18" charset="0"/>
                <a:cs typeface="Times New Roman" panose="02020603050405020304" pitchFamily="18" charset="0"/>
              </a:rPr>
              <a:t>L</a:t>
            </a:r>
          </a:p>
          <a:p>
            <a:r>
              <a:rPr lang="en-US" sz="2400" b="1" dirty="0">
                <a:latin typeface="Bodoni MT Black" panose="02070A03080606020203" pitchFamily="18" charset="0"/>
                <a:cs typeface="Times New Roman" panose="02020603050405020304" pitchFamily="18" charset="0"/>
              </a:rPr>
              <a:t>I</a:t>
            </a:r>
          </a:p>
          <a:p>
            <a:r>
              <a:rPr lang="en-US" sz="2400" b="1" dirty="0">
                <a:latin typeface="Bodoni MT Black" panose="02070A03080606020203" pitchFamily="18" charset="0"/>
                <a:cs typeface="Times New Roman" panose="02020603050405020304" pitchFamily="18" charset="0"/>
              </a:rPr>
              <a:t>T</a:t>
            </a:r>
          </a:p>
          <a:p>
            <a:r>
              <a:rPr lang="en-US" sz="2400" b="1" dirty="0">
                <a:latin typeface="Bodoni MT Black" panose="02070A03080606020203" pitchFamily="18" charset="0"/>
                <a:cs typeface="Times New Roman" panose="02020603050405020304" pitchFamily="18" charset="0"/>
              </a:rPr>
              <a:t>Y</a:t>
            </a:r>
          </a:p>
          <a:p>
            <a:endParaRPr lang="en-US" sz="2400" b="1" dirty="0">
              <a:latin typeface="Bodoni MT Black" panose="02070A03080606020203" pitchFamily="18" charset="0"/>
              <a:cs typeface="Times New Roman" panose="02020603050405020304" pitchFamily="18" charset="0"/>
            </a:endParaRPr>
          </a:p>
          <a:p>
            <a:r>
              <a:rPr lang="en-US" sz="2400" b="1" dirty="0">
                <a:latin typeface="Bodoni MT Black" panose="02070A03080606020203" pitchFamily="18" charset="0"/>
                <a:cs typeface="Times New Roman" panose="02020603050405020304" pitchFamily="18" charset="0"/>
              </a:rPr>
              <a:t>&amp;</a:t>
            </a:r>
          </a:p>
          <a:p>
            <a:endParaRPr lang="en-US" sz="2400" b="1" dirty="0">
              <a:latin typeface="Bodoni MT Black" panose="02070A03080606020203" pitchFamily="18" charset="0"/>
              <a:cs typeface="Times New Roman" panose="02020603050405020304" pitchFamily="18" charset="0"/>
            </a:endParaRPr>
          </a:p>
          <a:p>
            <a:r>
              <a:rPr lang="en-US" sz="2400" b="1" dirty="0">
                <a:latin typeface="Bodoni MT Black" panose="02070A03080606020203" pitchFamily="18" charset="0"/>
                <a:cs typeface="Times New Roman" panose="02020603050405020304" pitchFamily="18" charset="0"/>
              </a:rPr>
              <a:t>E</a:t>
            </a:r>
          </a:p>
          <a:p>
            <a:r>
              <a:rPr lang="en-US" sz="2400" b="1" dirty="0">
                <a:latin typeface="Bodoni MT Black" panose="02070A03080606020203" pitchFamily="18" charset="0"/>
                <a:cs typeface="Times New Roman" panose="02020603050405020304" pitchFamily="18" charset="0"/>
              </a:rPr>
              <a:t>Q</a:t>
            </a:r>
          </a:p>
          <a:p>
            <a:r>
              <a:rPr lang="en-US" sz="2400" b="1" dirty="0">
                <a:latin typeface="Bodoni MT Black" panose="02070A03080606020203" pitchFamily="18" charset="0"/>
                <a:cs typeface="Times New Roman" panose="02020603050405020304" pitchFamily="18" charset="0"/>
              </a:rPr>
              <a:t>U</a:t>
            </a:r>
          </a:p>
          <a:p>
            <a:r>
              <a:rPr lang="en-US" sz="2400" b="1" dirty="0">
                <a:latin typeface="Bodoni MT Black" panose="02070A03080606020203" pitchFamily="18" charset="0"/>
                <a:cs typeface="Times New Roman" panose="02020603050405020304" pitchFamily="18" charset="0"/>
              </a:rPr>
              <a:t>I</a:t>
            </a:r>
          </a:p>
          <a:p>
            <a:r>
              <a:rPr lang="en-US" sz="2400" b="1" dirty="0">
                <a:latin typeface="Bodoni MT Black" panose="02070A03080606020203" pitchFamily="18" charset="0"/>
                <a:cs typeface="Times New Roman" panose="02020603050405020304" pitchFamily="18" charset="0"/>
              </a:rPr>
              <a:t>T</a:t>
            </a:r>
          </a:p>
          <a:p>
            <a:r>
              <a:rPr lang="en-US" sz="2400" b="1" dirty="0">
                <a:latin typeface="Bodoni MT Black" panose="02070A03080606020203" pitchFamily="18" charset="0"/>
                <a:cs typeface="Times New Roman" panose="02020603050405020304" pitchFamily="18" charset="0"/>
              </a:rPr>
              <a:t>Y</a:t>
            </a:r>
          </a:p>
        </p:txBody>
      </p:sp>
      <p:pic>
        <p:nvPicPr>
          <p:cNvPr id="22" name="Picture 21">
            <a:extLst>
              <a:ext uri="{FF2B5EF4-FFF2-40B4-BE49-F238E27FC236}">
                <a16:creationId xmlns:a16="http://schemas.microsoft.com/office/drawing/2014/main" id="{8344A2F5-DC89-4E0B-AB59-7F1148522C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1041" y="3276600"/>
            <a:ext cx="4113110" cy="2175873"/>
          </a:xfrm>
          <a:prstGeom prst="rect">
            <a:avLst/>
          </a:prstGeom>
        </p:spPr>
      </p:pic>
      <p:sp>
        <p:nvSpPr>
          <p:cNvPr id="23" name="Rectangle 22">
            <a:extLst>
              <a:ext uri="{FF2B5EF4-FFF2-40B4-BE49-F238E27FC236}">
                <a16:creationId xmlns:a16="http://schemas.microsoft.com/office/drawing/2014/main" id="{1D187C91-1888-48F2-9151-0EFEAC56B231}"/>
              </a:ext>
            </a:extLst>
          </p:cNvPr>
          <p:cNvSpPr/>
          <p:nvPr/>
        </p:nvSpPr>
        <p:spPr>
          <a:xfrm>
            <a:off x="8089303" y="5618530"/>
            <a:ext cx="3675430" cy="1200329"/>
          </a:xfrm>
          <a:prstGeom prst="rect">
            <a:avLst/>
          </a:prstGeom>
        </p:spPr>
        <p:txBody>
          <a:bodyPr wrap="square">
            <a:spAutoFit/>
          </a:bodyPr>
          <a:lstStyle/>
          <a:p>
            <a:r>
              <a:rPr lang="en-US" dirty="0">
                <a:hlinkClick r:id="rId7"/>
              </a:rPr>
              <a:t>https://www.youtube.com/watch?v=sLQNMWHjC-0&amp;start_radio=1&amp;list=RDsLQNMWHjC-0&amp;t=59</a:t>
            </a:r>
            <a:endParaRPr lang="en-US" dirty="0"/>
          </a:p>
        </p:txBody>
      </p:sp>
    </p:spTree>
    <p:extLst>
      <p:ext uri="{BB962C8B-B14F-4D97-AF65-F5344CB8AC3E}">
        <p14:creationId xmlns:p14="http://schemas.microsoft.com/office/powerpoint/2010/main" val="352410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04841" y="876301"/>
            <a:ext cx="2698778" cy="379730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that this experience of making music is helping to create a more efficient brain, a brain that is going to be able to help a person learn and communicate, especially through sound.” https://www.huffingtonpost.com/2014/09/02/harmony-project-music-study_n_5755448.html</a:t>
            </a:r>
          </a:p>
        </p:txBody>
      </p:sp>
      <p:sp>
        <p:nvSpPr>
          <p:cNvPr id="5" name="Rectangle 4">
            <a:extLst>
              <a:ext uri="{FF2B5EF4-FFF2-40B4-BE49-F238E27FC236}">
                <a16:creationId xmlns:a16="http://schemas.microsoft.com/office/drawing/2014/main" id="{B63EC249-7931-4DE1-BA80-7ED78C17E09A}"/>
              </a:ext>
            </a:extLst>
          </p:cNvPr>
          <p:cNvSpPr/>
          <p:nvPr/>
        </p:nvSpPr>
        <p:spPr>
          <a:xfrm>
            <a:off x="88837" y="1138876"/>
            <a:ext cx="3585251" cy="5632311"/>
          </a:xfrm>
          <a:prstGeom prst="rect">
            <a:avLst/>
          </a:prstGeom>
        </p:spPr>
        <p:txBody>
          <a:bodyPr wrap="square">
            <a:spAutoFit/>
          </a:bodyPr>
          <a:lstStyle/>
          <a:p>
            <a:r>
              <a:rPr lang="en-US" sz="2000" dirty="0"/>
              <a:t>“In a study out Tuesday from Northwestern University, researchers looked at the impact of music education on at-risk children’s nervous systems and found that </a:t>
            </a:r>
            <a:r>
              <a:rPr lang="en-US" sz="2000" b="1" dirty="0"/>
              <a:t>music lessons </a:t>
            </a:r>
            <a:r>
              <a:rPr lang="en-US" sz="2000" dirty="0"/>
              <a:t>could help them develop </a:t>
            </a:r>
            <a:r>
              <a:rPr lang="en-US" sz="2000" dirty="0">
                <a:highlight>
                  <a:srgbClr val="FFFF00"/>
                </a:highlight>
              </a:rPr>
              <a:t>language</a:t>
            </a:r>
            <a:r>
              <a:rPr lang="en-US" sz="2000" dirty="0"/>
              <a:t> and </a:t>
            </a:r>
            <a:r>
              <a:rPr lang="en-US" sz="2000" dirty="0">
                <a:highlight>
                  <a:srgbClr val="FFFF00"/>
                </a:highlight>
              </a:rPr>
              <a:t>reading skills. </a:t>
            </a:r>
            <a:r>
              <a:rPr lang="en-US" sz="2000" b="1" i="1" dirty="0">
                <a:latin typeface="Times New Roman" panose="02020603050405020304" pitchFamily="18" charset="0"/>
                <a:cs typeface="Times New Roman" panose="02020603050405020304" pitchFamily="18" charset="0"/>
              </a:rPr>
              <a:t>The study is the first to document the influence of after-school music education on the brains of disadvantaged children, as opposed to affluent children receiving private lessons. </a:t>
            </a:r>
            <a:r>
              <a:rPr lang="en-US" sz="2000" dirty="0"/>
              <a:t>“It would appear that music is an effective strategy for helping to close the achievement gap,” Kraus said. “What seems to be happening is</a:t>
            </a:r>
            <a:endParaRPr lang="en-US" sz="2000" b="1"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680D59E-6428-4C11-A32A-E6124FA5ABE3}"/>
              </a:ext>
            </a:extLst>
          </p:cNvPr>
          <p:cNvSpPr/>
          <p:nvPr/>
        </p:nvSpPr>
        <p:spPr>
          <a:xfrm>
            <a:off x="51397" y="656664"/>
            <a:ext cx="374590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Black Males &amp; Music</a:t>
            </a:r>
          </a:p>
        </p:txBody>
      </p:sp>
      <p:sp>
        <p:nvSpPr>
          <p:cNvPr id="3" name="AutoShape 2" descr="Image result for Urban Music Imag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8330368" y="6924395"/>
            <a:ext cx="4216399" cy="369332"/>
          </a:xfrm>
          <a:prstGeom prst="rect">
            <a:avLst/>
          </a:prstGeom>
        </p:spPr>
        <p:txBody>
          <a:bodyPr wrap="square">
            <a:spAutoFit/>
          </a:bodyPr>
          <a:lstStyle/>
          <a:p>
            <a:endParaRPr lang="en-US" dirty="0"/>
          </a:p>
        </p:txBody>
      </p:sp>
      <p:sp>
        <p:nvSpPr>
          <p:cNvPr id="12" name="Title 11">
            <a:extLst>
              <a:ext uri="{FF2B5EF4-FFF2-40B4-BE49-F238E27FC236}">
                <a16:creationId xmlns:a16="http://schemas.microsoft.com/office/drawing/2014/main" id="{30B35438-60BB-468B-9C04-B315474EA8B0}"/>
              </a:ext>
            </a:extLst>
          </p:cNvPr>
          <p:cNvSpPr>
            <a:spLocks noGrp="1"/>
          </p:cNvSpPr>
          <p:nvPr>
            <p:ph type="title"/>
          </p:nvPr>
        </p:nvSpPr>
        <p:spPr>
          <a:xfrm>
            <a:off x="31348" y="-59644"/>
            <a:ext cx="12256303" cy="661247"/>
          </a:xfrm>
        </p:spPr>
        <p:txBody>
          <a:bodyPr>
            <a:normAutofit/>
          </a:bodyPr>
          <a:lstStyle/>
          <a:p>
            <a:pPr algn="ctr"/>
            <a:r>
              <a:rPr lang="en-US" b="1" dirty="0">
                <a:latin typeface="Times New Roman" panose="02020603050405020304" pitchFamily="18" charset="0"/>
                <a:cs typeface="Times New Roman" panose="02020603050405020304" pitchFamily="18" charset="0"/>
              </a:rPr>
              <a:t>“The Urban Male Music Student Performer &amp; Higher Education</a:t>
            </a:r>
          </a:p>
        </p:txBody>
      </p:sp>
      <p:sp>
        <p:nvSpPr>
          <p:cNvPr id="20" name="Rectangle 19">
            <a:extLst>
              <a:ext uri="{FF2B5EF4-FFF2-40B4-BE49-F238E27FC236}">
                <a16:creationId xmlns:a16="http://schemas.microsoft.com/office/drawing/2014/main" id="{73F84874-83C4-4CC4-8334-E82BDF816E37}"/>
              </a:ext>
            </a:extLst>
          </p:cNvPr>
          <p:cNvSpPr/>
          <p:nvPr/>
        </p:nvSpPr>
        <p:spPr>
          <a:xfrm>
            <a:off x="6580992" y="773279"/>
            <a:ext cx="1133351" cy="6370975"/>
          </a:xfrm>
          <a:prstGeom prst="rect">
            <a:avLst/>
          </a:prstGeom>
        </p:spPr>
        <p:txBody>
          <a:bodyPr wrap="square">
            <a:spAutoFit/>
          </a:bodyPr>
          <a:lstStyle/>
          <a:p>
            <a:r>
              <a:rPr lang="en-US" sz="2400" b="1" dirty="0">
                <a:latin typeface="Bodoni MT Black" panose="02070A03080606020203" pitchFamily="18" charset="0"/>
                <a:cs typeface="Times New Roman" panose="02020603050405020304" pitchFamily="18" charset="0"/>
              </a:rPr>
              <a:t>C</a:t>
            </a:r>
          </a:p>
          <a:p>
            <a:r>
              <a:rPr lang="en-US" sz="2400" b="1" dirty="0">
                <a:latin typeface="Bodoni MT Black" panose="02070A03080606020203" pitchFamily="18" charset="0"/>
                <a:cs typeface="Times New Roman" panose="02020603050405020304" pitchFamily="18" charset="0"/>
              </a:rPr>
              <a:t>0</a:t>
            </a:r>
          </a:p>
          <a:p>
            <a:r>
              <a:rPr lang="en-US" sz="2400" b="1" dirty="0">
                <a:latin typeface="Bodoni MT Black" panose="02070A03080606020203" pitchFamily="18" charset="0"/>
                <a:cs typeface="Times New Roman" panose="02020603050405020304" pitchFamily="18" charset="0"/>
              </a:rPr>
              <a:t>G</a:t>
            </a:r>
          </a:p>
          <a:p>
            <a:r>
              <a:rPr lang="en-US" sz="2400" b="1" dirty="0">
                <a:latin typeface="Bodoni MT Black" panose="02070A03080606020203" pitchFamily="18" charset="0"/>
                <a:cs typeface="Times New Roman" panose="02020603050405020304" pitchFamily="18" charset="0"/>
              </a:rPr>
              <a:t>N</a:t>
            </a:r>
          </a:p>
          <a:p>
            <a:r>
              <a:rPr lang="en-US" sz="2400" b="1" dirty="0">
                <a:latin typeface="Bodoni MT Black" panose="02070A03080606020203" pitchFamily="18" charset="0"/>
                <a:cs typeface="Times New Roman" panose="02020603050405020304" pitchFamily="18" charset="0"/>
              </a:rPr>
              <a:t>I</a:t>
            </a:r>
          </a:p>
          <a:p>
            <a:r>
              <a:rPr lang="en-US" sz="2400" b="1" dirty="0">
                <a:latin typeface="Bodoni MT Black" panose="02070A03080606020203" pitchFamily="18" charset="0"/>
                <a:cs typeface="Times New Roman" panose="02020603050405020304" pitchFamily="18" charset="0"/>
              </a:rPr>
              <a:t>T</a:t>
            </a:r>
          </a:p>
          <a:p>
            <a:r>
              <a:rPr lang="en-US" sz="2400" b="1" dirty="0">
                <a:latin typeface="Bodoni MT Black" panose="02070A03080606020203" pitchFamily="18" charset="0"/>
                <a:cs typeface="Times New Roman" panose="02020603050405020304" pitchFamily="18" charset="0"/>
              </a:rPr>
              <a:t>I</a:t>
            </a:r>
          </a:p>
          <a:p>
            <a:r>
              <a:rPr lang="en-US" sz="2400" b="1" dirty="0">
                <a:latin typeface="Bodoni MT Black" panose="02070A03080606020203" pitchFamily="18" charset="0"/>
                <a:cs typeface="Times New Roman" panose="02020603050405020304" pitchFamily="18" charset="0"/>
              </a:rPr>
              <a:t>V</a:t>
            </a:r>
          </a:p>
          <a:p>
            <a:r>
              <a:rPr lang="en-US" sz="2400" b="1" dirty="0">
                <a:latin typeface="Bodoni MT Black" panose="02070A03080606020203" pitchFamily="18" charset="0"/>
                <a:cs typeface="Times New Roman" panose="02020603050405020304" pitchFamily="18" charset="0"/>
              </a:rPr>
              <a:t>E</a:t>
            </a:r>
          </a:p>
          <a:p>
            <a:endParaRPr lang="en-US" sz="2400" b="1" dirty="0">
              <a:latin typeface="Bodoni MT Black" panose="02070A03080606020203" pitchFamily="18" charset="0"/>
              <a:cs typeface="Times New Roman" panose="02020603050405020304" pitchFamily="18" charset="0"/>
            </a:endParaRPr>
          </a:p>
          <a:p>
            <a:r>
              <a:rPr lang="en-US" sz="2400" b="1" dirty="0">
                <a:latin typeface="Bodoni MT Black" panose="02070A03080606020203" pitchFamily="18" charset="0"/>
                <a:cs typeface="Times New Roman" panose="02020603050405020304" pitchFamily="18" charset="0"/>
              </a:rPr>
              <a:t>G</a:t>
            </a:r>
          </a:p>
          <a:p>
            <a:r>
              <a:rPr lang="en-US" sz="2400" b="1" dirty="0">
                <a:latin typeface="Bodoni MT Black" panose="02070A03080606020203" pitchFamily="18" charset="0"/>
                <a:cs typeface="Times New Roman" panose="02020603050405020304" pitchFamily="18" charset="0"/>
              </a:rPr>
              <a:t>R</a:t>
            </a:r>
          </a:p>
          <a:p>
            <a:r>
              <a:rPr lang="en-US" sz="2400" b="1" dirty="0">
                <a:latin typeface="Bodoni MT Black" panose="02070A03080606020203" pitchFamily="18" charset="0"/>
                <a:cs typeface="Times New Roman" panose="02020603050405020304" pitchFamily="18" charset="0"/>
              </a:rPr>
              <a:t>O</a:t>
            </a:r>
          </a:p>
          <a:p>
            <a:r>
              <a:rPr lang="en-US" sz="2400" b="1" dirty="0">
                <a:latin typeface="Bodoni MT Black" panose="02070A03080606020203" pitchFamily="18" charset="0"/>
                <a:cs typeface="Times New Roman" panose="02020603050405020304" pitchFamily="18" charset="0"/>
              </a:rPr>
              <a:t>W</a:t>
            </a:r>
          </a:p>
          <a:p>
            <a:r>
              <a:rPr lang="en-US" sz="2400" b="1" dirty="0">
                <a:latin typeface="Bodoni MT Black" panose="02070A03080606020203" pitchFamily="18" charset="0"/>
                <a:cs typeface="Times New Roman" panose="02020603050405020304" pitchFamily="18" charset="0"/>
              </a:rPr>
              <a:t>T</a:t>
            </a:r>
          </a:p>
          <a:p>
            <a:r>
              <a:rPr lang="en-US" sz="2400" b="1" dirty="0">
                <a:latin typeface="Bodoni MT Black" panose="02070A03080606020203" pitchFamily="18" charset="0"/>
                <a:cs typeface="Times New Roman" panose="02020603050405020304" pitchFamily="18" charset="0"/>
              </a:rPr>
              <a:t>H</a:t>
            </a:r>
          </a:p>
          <a:p>
            <a:endParaRPr lang="en-US" sz="2400" b="1" dirty="0">
              <a:latin typeface="Bodoni MT Black" panose="02070A03080606020203"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FA96E376-9B24-4593-B809-C9EE51C2E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343" y="4638317"/>
            <a:ext cx="4477657" cy="2136606"/>
          </a:xfrm>
          <a:prstGeom prst="rect">
            <a:avLst/>
          </a:prstGeom>
        </p:spPr>
      </p:pic>
      <p:sp>
        <p:nvSpPr>
          <p:cNvPr id="15" name="Rectangle 14">
            <a:extLst>
              <a:ext uri="{FF2B5EF4-FFF2-40B4-BE49-F238E27FC236}">
                <a16:creationId xmlns:a16="http://schemas.microsoft.com/office/drawing/2014/main" id="{CBFFE459-F297-415A-91AA-F42C43663CA1}"/>
              </a:ext>
            </a:extLst>
          </p:cNvPr>
          <p:cNvSpPr/>
          <p:nvPr/>
        </p:nvSpPr>
        <p:spPr>
          <a:xfrm>
            <a:off x="7673111" y="601603"/>
            <a:ext cx="4312557" cy="3970318"/>
          </a:xfrm>
          <a:prstGeom prst="rect">
            <a:avLst/>
          </a:prstGeom>
        </p:spPr>
        <p:txBody>
          <a:bodyPr wrap="square">
            <a:spAutoFit/>
          </a:bodyPr>
          <a:lstStyle/>
          <a:p>
            <a:r>
              <a:rPr lang="en-US" sz="2000" b="1" dirty="0"/>
              <a:t>John Legend - Early Life and Career</a:t>
            </a:r>
          </a:p>
          <a:p>
            <a:endParaRPr lang="en-US" b="1" dirty="0"/>
          </a:p>
          <a:p>
            <a:r>
              <a:rPr lang="en-US" b="1" i="1" dirty="0">
                <a:latin typeface="Times New Roman" panose="02020603050405020304" pitchFamily="18" charset="0"/>
                <a:cs typeface="Times New Roman" panose="02020603050405020304" pitchFamily="18" charset="0"/>
              </a:rPr>
              <a:t>Grammy Award-winning singer-songwriter, John Legend </a:t>
            </a:r>
            <a:r>
              <a:rPr lang="en-US" dirty="0"/>
              <a:t>was born John Roger Stephens on December 28, 1978, in Springfield, Ohio</a:t>
            </a:r>
            <a:r>
              <a:rPr lang="en-US" b="1" i="1" dirty="0">
                <a:latin typeface="Times New Roman" panose="02020603050405020304" pitchFamily="18" charset="0"/>
                <a:cs typeface="Times New Roman" panose="02020603050405020304" pitchFamily="18" charset="0"/>
              </a:rPr>
              <a:t>. </a:t>
            </a:r>
            <a:r>
              <a:rPr lang="en-US" b="1" i="1" dirty="0">
                <a:highlight>
                  <a:srgbClr val="FFFF00"/>
                </a:highlight>
                <a:latin typeface="Times New Roman" panose="02020603050405020304" pitchFamily="18" charset="0"/>
                <a:cs typeface="Times New Roman" panose="02020603050405020304" pitchFamily="18" charset="0"/>
              </a:rPr>
              <a:t>A child prodigy, Legend's grandmother taught him how to play the piano, and he grew up singing in the church choir. He went on to attend the University of Pennsylvania, where he directed a co-ed a cappella group.</a:t>
            </a:r>
            <a:r>
              <a:rPr lang="en-US" b="1" i="1" dirty="0">
                <a:latin typeface="Times New Roman" panose="02020603050405020304" pitchFamily="18" charset="0"/>
                <a:cs typeface="Times New Roman" panose="02020603050405020304" pitchFamily="18" charset="0"/>
              </a:rPr>
              <a:t> </a:t>
            </a:r>
            <a:r>
              <a:rPr lang="en-US" dirty="0"/>
              <a:t>After graduation, he switched gears and worked for Boston Consulting Group, but continued to perform in nightclubs in New York City</a:t>
            </a:r>
          </a:p>
        </p:txBody>
      </p:sp>
      <p:sp>
        <p:nvSpPr>
          <p:cNvPr id="16" name="Rectangle 15">
            <a:extLst>
              <a:ext uri="{FF2B5EF4-FFF2-40B4-BE49-F238E27FC236}">
                <a16:creationId xmlns:a16="http://schemas.microsoft.com/office/drawing/2014/main" id="{F40CBAA2-0CF8-4C35-848B-DE8D892BA41A}"/>
              </a:ext>
            </a:extLst>
          </p:cNvPr>
          <p:cNvSpPr/>
          <p:nvPr/>
        </p:nvSpPr>
        <p:spPr>
          <a:xfrm>
            <a:off x="3899226" y="6313258"/>
            <a:ext cx="2279255" cy="461665"/>
          </a:xfrm>
          <a:prstGeom prst="rect">
            <a:avLst/>
          </a:prstGeom>
        </p:spPr>
        <p:txBody>
          <a:bodyPr wrap="square">
            <a:spAutoFit/>
          </a:bodyPr>
          <a:lstStyle/>
          <a:p>
            <a:r>
              <a:rPr lang="en-US" sz="1200" dirty="0"/>
              <a:t>https://www.biography.com/people/john-legend-201302</a:t>
            </a:r>
          </a:p>
        </p:txBody>
      </p:sp>
      <p:sp>
        <p:nvSpPr>
          <p:cNvPr id="17" name="Rectangle 16">
            <a:extLst>
              <a:ext uri="{FF2B5EF4-FFF2-40B4-BE49-F238E27FC236}">
                <a16:creationId xmlns:a16="http://schemas.microsoft.com/office/drawing/2014/main" id="{C90AACF4-2476-4D9A-A52C-FF878B743EDB}"/>
              </a:ext>
            </a:extLst>
          </p:cNvPr>
          <p:cNvSpPr/>
          <p:nvPr/>
        </p:nvSpPr>
        <p:spPr>
          <a:xfrm>
            <a:off x="4074670" y="5515764"/>
            <a:ext cx="2238329" cy="1200329"/>
          </a:xfrm>
          <a:prstGeom prst="rect">
            <a:avLst/>
          </a:prstGeom>
        </p:spPr>
        <p:txBody>
          <a:bodyPr wrap="square">
            <a:spAutoFit/>
          </a:bodyPr>
          <a:lstStyle/>
          <a:p>
            <a:r>
              <a:rPr lang="en-US" dirty="0">
                <a:hlinkClick r:id="rId3"/>
              </a:rPr>
              <a:t>https://www.youtube.com/watch?v=KQRq9FZqNj0</a:t>
            </a:r>
            <a:endParaRPr lang="en-US" dirty="0"/>
          </a:p>
          <a:p>
            <a:endParaRPr lang="en-US" dirty="0"/>
          </a:p>
        </p:txBody>
      </p:sp>
      <p:sp>
        <p:nvSpPr>
          <p:cNvPr id="2" name="Rectangle 1">
            <a:extLst>
              <a:ext uri="{FF2B5EF4-FFF2-40B4-BE49-F238E27FC236}">
                <a16:creationId xmlns:a16="http://schemas.microsoft.com/office/drawing/2014/main" id="{5630A88B-FB00-45A6-AFB7-B58644475033}"/>
              </a:ext>
            </a:extLst>
          </p:cNvPr>
          <p:cNvSpPr/>
          <p:nvPr/>
        </p:nvSpPr>
        <p:spPr>
          <a:xfrm>
            <a:off x="4074670" y="4592434"/>
            <a:ext cx="1857177" cy="923330"/>
          </a:xfrm>
          <a:prstGeom prst="rect">
            <a:avLst/>
          </a:prstGeom>
        </p:spPr>
        <p:txBody>
          <a:bodyPr wrap="square">
            <a:spAutoFit/>
          </a:bodyPr>
          <a:lstStyle/>
          <a:p>
            <a:r>
              <a:rPr lang="en-US" dirty="0">
                <a:hlinkClick r:id="rId4"/>
              </a:rPr>
              <a:t>https://www.youtube.com/watch?v=HUZOKvYcx_o</a:t>
            </a:r>
            <a:endParaRPr lang="en-US" dirty="0"/>
          </a:p>
        </p:txBody>
      </p:sp>
    </p:spTree>
    <p:extLst>
      <p:ext uri="{BB962C8B-B14F-4D97-AF65-F5344CB8AC3E}">
        <p14:creationId xmlns:p14="http://schemas.microsoft.com/office/powerpoint/2010/main" val="43551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2192000" cy="1473200"/>
          </a:xfrm>
        </p:spPr>
        <p:txBody>
          <a:bodyPr>
            <a:noAutofit/>
          </a:bodyPr>
          <a:lstStyle/>
          <a:p>
            <a:pPr algn="ct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r>
              <a:rPr lang="en-US" sz="3600" b="1" dirty="0"/>
              <a:t>Dr. Nathan Carter &amp; Morgan State University Choir </a:t>
            </a:r>
            <a:endParaRPr lang="en-US" sz="3600" b="1" dirty="0">
              <a:solidFill>
                <a:schemeClr val="tx2"/>
              </a:solidFill>
              <a:latin typeface="+mn-lt"/>
            </a:endParaRPr>
          </a:p>
        </p:txBody>
      </p:sp>
      <p:sp>
        <p:nvSpPr>
          <p:cNvPr id="8" name="Content Placeholder 7"/>
          <p:cNvSpPr>
            <a:spLocks noGrp="1"/>
          </p:cNvSpPr>
          <p:nvPr>
            <p:ph idx="1"/>
          </p:nvPr>
        </p:nvSpPr>
        <p:spPr>
          <a:xfrm>
            <a:off x="4341597" y="1529356"/>
            <a:ext cx="2090953" cy="4809429"/>
          </a:xfrm>
        </p:spPr>
        <p:txBody>
          <a:bodyPr>
            <a:normAutofit fontScale="40000" lnSpcReduction="20000"/>
          </a:bodyPr>
          <a:lstStyle/>
          <a:p>
            <a:pPr marL="0" indent="0" algn="ctr">
              <a:buNone/>
            </a:pPr>
            <a:r>
              <a:rPr lang="en-US" sz="2900" b="1" dirty="0">
                <a:latin typeface="Bodoni MT Black" panose="02070A03080606020203" pitchFamily="18" charset="0"/>
                <a:cs typeface="Times New Roman" panose="02020603050405020304" pitchFamily="18" charset="0"/>
              </a:rPr>
              <a:t>The Urban Music Conductor</a:t>
            </a:r>
            <a:br>
              <a:rPr lang="en-US" sz="2900" b="1" dirty="0">
                <a:latin typeface="Bodoni MT Black" panose="02070A03080606020203" pitchFamily="18" charset="0"/>
                <a:cs typeface="Times New Roman" panose="02020603050405020304" pitchFamily="18" charset="0"/>
              </a:rPr>
            </a:br>
            <a:r>
              <a:rPr lang="en-US" sz="2900" b="1" dirty="0">
                <a:latin typeface="Bodoni MT Black" panose="02070A03080606020203" pitchFamily="18" charset="0"/>
                <a:cs typeface="Times New Roman" panose="02020603050405020304" pitchFamily="18" charset="0"/>
              </a:rPr>
              <a:t>(Skill Set)</a:t>
            </a:r>
          </a:p>
          <a:p>
            <a:r>
              <a:rPr lang="en-US" b="1" dirty="0"/>
              <a:t>Inspirational</a:t>
            </a:r>
            <a:endParaRPr lang="en-US" dirty="0"/>
          </a:p>
          <a:p>
            <a:r>
              <a:rPr lang="en-US" b="1" dirty="0"/>
              <a:t>Influence</a:t>
            </a:r>
            <a:r>
              <a:rPr lang="en-US" dirty="0"/>
              <a:t> </a:t>
            </a:r>
          </a:p>
          <a:p>
            <a:r>
              <a:rPr lang="en-US" b="1" dirty="0"/>
              <a:t>Conflict management</a:t>
            </a:r>
          </a:p>
          <a:p>
            <a:r>
              <a:rPr lang="en-US" b="1" dirty="0"/>
              <a:t>Teamwork and collaboration</a:t>
            </a:r>
          </a:p>
          <a:p>
            <a:r>
              <a:rPr lang="en-US" b="1" dirty="0"/>
              <a:t>Self-management</a:t>
            </a:r>
            <a:endParaRPr lang="en-US" dirty="0"/>
          </a:p>
          <a:p>
            <a:r>
              <a:rPr lang="en-US" b="1" dirty="0"/>
              <a:t>Emotional self-  control</a:t>
            </a:r>
            <a:endParaRPr lang="en-US" dirty="0"/>
          </a:p>
          <a:p>
            <a:r>
              <a:rPr lang="en-US" b="1" dirty="0"/>
              <a:t>Adaptability</a:t>
            </a:r>
          </a:p>
          <a:p>
            <a:r>
              <a:rPr lang="en-US" b="1" dirty="0"/>
              <a:t>Achievement orientation</a:t>
            </a:r>
            <a:r>
              <a:rPr lang="en-US" dirty="0"/>
              <a:t>.</a:t>
            </a:r>
          </a:p>
          <a:p>
            <a:r>
              <a:rPr lang="en-US" b="1" dirty="0"/>
              <a:t>Positive attitude</a:t>
            </a:r>
            <a:r>
              <a:rPr lang="en-US" dirty="0"/>
              <a:t>.</a:t>
            </a:r>
          </a:p>
          <a:p>
            <a:endParaRPr lang="en-US" dirty="0"/>
          </a:p>
          <a:p>
            <a:pPr marL="0" indent="0">
              <a:buNone/>
            </a:pPr>
            <a:endParaRPr lang="en-US" dirty="0"/>
          </a:p>
          <a:p>
            <a:pPr marL="0" indent="0">
              <a:buNone/>
            </a:pPr>
            <a:r>
              <a:rPr lang="en-US" b="1" dirty="0"/>
              <a:t>International Journal   of Music and Performing  Arts</a:t>
            </a:r>
          </a:p>
          <a:p>
            <a:pPr marL="0" indent="0">
              <a:buNone/>
            </a:pPr>
            <a:r>
              <a:rPr lang="en-US" b="1" dirty="0"/>
              <a:t>June 2015, Vol. 3, No. 1, pp. 84-88</a:t>
            </a:r>
          </a:p>
        </p:txBody>
      </p:sp>
      <p:sp>
        <p:nvSpPr>
          <p:cNvPr id="5" name="Rectangle 4">
            <a:extLst>
              <a:ext uri="{FF2B5EF4-FFF2-40B4-BE49-F238E27FC236}">
                <a16:creationId xmlns:a16="http://schemas.microsoft.com/office/drawing/2014/main" id="{B63EC249-7931-4DE1-BA80-7ED78C17E09A}"/>
              </a:ext>
            </a:extLst>
          </p:cNvPr>
          <p:cNvSpPr/>
          <p:nvPr/>
        </p:nvSpPr>
        <p:spPr>
          <a:xfrm>
            <a:off x="673100" y="-212812"/>
            <a:ext cx="11518900" cy="1815882"/>
          </a:xfrm>
          <a:prstGeom prst="rect">
            <a:avLst/>
          </a:prstGeom>
        </p:spPr>
        <p:txBody>
          <a:bodyPr wrap="square">
            <a:spAutoFit/>
          </a:bodyPr>
          <a:lstStyle/>
          <a:p>
            <a:br>
              <a:rPr lang="en-US" sz="2800" dirty="0"/>
            </a:br>
            <a:br>
              <a:rPr lang="en-US" sz="2800" dirty="0">
                <a:latin typeface="Constantia" panose="02030602050306030303" pitchFamily="18" charset="0"/>
              </a:rPr>
            </a:br>
            <a:endParaRPr lang="en-US" sz="2800" dirty="0">
              <a:latin typeface="Constantia" panose="02030602050306030303" pitchFamily="18" charset="0"/>
            </a:endParaRPr>
          </a:p>
          <a:p>
            <a:endParaRPr lang="en-US" sz="2800" dirty="0"/>
          </a:p>
        </p:txBody>
      </p:sp>
      <p:sp>
        <p:nvSpPr>
          <p:cNvPr id="6" name="Rectangle 5">
            <a:extLst>
              <a:ext uri="{FF2B5EF4-FFF2-40B4-BE49-F238E27FC236}">
                <a16:creationId xmlns:a16="http://schemas.microsoft.com/office/drawing/2014/main" id="{F680D59E-6428-4C11-A32A-E6124FA5ABE3}"/>
              </a:ext>
            </a:extLst>
          </p:cNvPr>
          <p:cNvSpPr/>
          <p:nvPr/>
        </p:nvSpPr>
        <p:spPr>
          <a:xfrm>
            <a:off x="233917" y="1943522"/>
            <a:ext cx="4262047" cy="369332"/>
          </a:xfrm>
          <a:prstGeom prst="rect">
            <a:avLst/>
          </a:prstGeom>
        </p:spPr>
        <p:txBody>
          <a:bodyPr wrap="square">
            <a:spAutoFit/>
          </a:bodyPr>
          <a:lstStyle/>
          <a:p>
            <a:r>
              <a:rPr lang="en-US" b="1" dirty="0"/>
              <a:t>Conferences/ Professional Development</a:t>
            </a:r>
            <a:endParaRPr lang="en-US" dirty="0"/>
          </a:p>
        </p:txBody>
      </p:sp>
      <p:sp>
        <p:nvSpPr>
          <p:cNvPr id="11" name="Rectangle 10">
            <a:extLst>
              <a:ext uri="{FF2B5EF4-FFF2-40B4-BE49-F238E27FC236}">
                <a16:creationId xmlns:a16="http://schemas.microsoft.com/office/drawing/2014/main" id="{0715805B-D708-4132-84DE-313DBCB9D7FE}"/>
              </a:ext>
            </a:extLst>
          </p:cNvPr>
          <p:cNvSpPr/>
          <p:nvPr/>
        </p:nvSpPr>
        <p:spPr>
          <a:xfrm>
            <a:off x="0" y="137863"/>
            <a:ext cx="11724988"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The Black Male, Urban Music &amp; Leader/Conductor</a:t>
            </a:r>
          </a:p>
        </p:txBody>
      </p:sp>
      <p:sp>
        <p:nvSpPr>
          <p:cNvPr id="2" name="Rectangle 1"/>
          <p:cNvSpPr/>
          <p:nvPr/>
        </p:nvSpPr>
        <p:spPr>
          <a:xfrm>
            <a:off x="333366" y="2472097"/>
            <a:ext cx="3698061" cy="4401205"/>
          </a:xfrm>
          <a:prstGeom prst="rect">
            <a:avLst/>
          </a:prstGeom>
        </p:spPr>
        <p:txBody>
          <a:bodyPr wrap="square">
            <a:spAutoFit/>
          </a:bodyPr>
          <a:lstStyle/>
          <a:p>
            <a:r>
              <a:rPr lang="en-US" sz="1400" dirty="0"/>
              <a:t>The </a:t>
            </a:r>
            <a:r>
              <a:rPr lang="en-US" sz="1400" b="1" i="1" dirty="0"/>
              <a:t>Urban Music Leadership Conference </a:t>
            </a:r>
            <a:r>
              <a:rPr lang="en-US" sz="1400" i="1" dirty="0"/>
              <a:t>(UMLC)</a:t>
            </a:r>
            <a:r>
              <a:rPr lang="en-US" sz="1400" dirty="0"/>
              <a:t> was founded in 1995 by Judy Svengalis, then music supervisor for the Des Moines, Iowa schools. She realized the complexity of the jobs of fine arts urban fine arts directors, and music or visual and performing arts teachers. Topics such as, standards in the arts, assessment, advocacy, professional development and recruiting and retaining of music educators are addressed at the annual conference among other topics of vital importance to urban music education. Presenters at the conference are distinguished leaders in the arts community including MENC presidents, university faculty, music corporation executives, state level education administrators, arts organization directors and performers. The experience and expertise of these presenters contributes to the success of </a:t>
            </a:r>
            <a:r>
              <a:rPr lang="en-US" sz="1400" i="1" dirty="0"/>
              <a:t>UMLC</a:t>
            </a:r>
            <a:r>
              <a:rPr lang="en-US" sz="1400" dirty="0"/>
              <a:t>. </a:t>
            </a:r>
          </a:p>
          <a:p>
            <a:r>
              <a:rPr lang="en-US" sz="1400" dirty="0"/>
              <a:t>https://www.umlc.net/about-us.html</a:t>
            </a:r>
          </a:p>
        </p:txBody>
      </p:sp>
      <p:sp>
        <p:nvSpPr>
          <p:cNvPr id="3" name="AutoShape 2" descr="Image result for Urban Music Imag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558836" y="6338785"/>
            <a:ext cx="4913333" cy="369332"/>
          </a:xfrm>
          <a:prstGeom prst="rect">
            <a:avLst/>
          </a:prstGeom>
        </p:spPr>
        <p:txBody>
          <a:bodyPr wrap="none">
            <a:spAutoFit/>
          </a:bodyPr>
          <a:lstStyle/>
          <a:p>
            <a:r>
              <a:rPr lang="en-US" dirty="0">
                <a:hlinkClick r:id="rId2"/>
              </a:rPr>
              <a:t>https://www.youtube.com/watch?v=ZvAuw4xsF1c</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836" y="1529356"/>
            <a:ext cx="5621267" cy="328540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187" y="5139197"/>
            <a:ext cx="3892269" cy="1038105"/>
          </a:xfrm>
          <a:prstGeom prst="rect">
            <a:avLst/>
          </a:prstGeom>
        </p:spPr>
      </p:pic>
    </p:spTree>
    <p:extLst>
      <p:ext uri="{BB962C8B-B14F-4D97-AF65-F5344CB8AC3E}">
        <p14:creationId xmlns:p14="http://schemas.microsoft.com/office/powerpoint/2010/main" val="323660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9661" y="769123"/>
            <a:ext cx="11473526" cy="4093428"/>
          </a:xfrm>
          <a:prstGeom prst="rect">
            <a:avLst/>
          </a:prstGeom>
          <a:noFill/>
        </p:spPr>
        <p:txBody>
          <a:bodyPr wrap="none" rtlCol="0">
            <a:spAutoFit/>
          </a:bodyPr>
          <a:lstStyle/>
          <a:p>
            <a:r>
              <a:rPr lang="en-US" sz="2800" dirty="0"/>
              <a:t>The Types of Discussions we will have in this workshop:</a:t>
            </a:r>
          </a:p>
          <a:p>
            <a:endParaRPr lang="en-US" sz="2800" dirty="0"/>
          </a:p>
          <a:p>
            <a:pPr marL="285750" indent="-285750">
              <a:buFont typeface="Arial" panose="020B0604020202020204" pitchFamily="34" charset="0"/>
              <a:buChar char="•"/>
            </a:pPr>
            <a:r>
              <a:rPr lang="en-US" sz="2800" dirty="0"/>
              <a:t>What it means to teach the canon in 2019</a:t>
            </a:r>
          </a:p>
          <a:p>
            <a:pPr marL="285750" indent="-285750">
              <a:buFont typeface="Arial" panose="020B0604020202020204" pitchFamily="34" charset="0"/>
              <a:buChar char="•"/>
            </a:pPr>
            <a:r>
              <a:rPr lang="en-US" sz="2800" dirty="0"/>
              <a:t>How can we teach the canon through an equitable lens?</a:t>
            </a:r>
          </a:p>
          <a:p>
            <a:pPr marL="285750" indent="-285750">
              <a:buFont typeface="Arial" panose="020B0604020202020204" pitchFamily="34" charset="0"/>
              <a:buChar char="•"/>
            </a:pPr>
            <a:r>
              <a:rPr lang="en-US" sz="2800" dirty="0"/>
              <a:t>What does inclusion look like on our syllabi and in our course assignments?</a:t>
            </a:r>
          </a:p>
          <a:p>
            <a:pPr marL="285750" indent="-285750">
              <a:buFont typeface="Arial" panose="020B0604020202020204" pitchFamily="34" charset="0"/>
              <a:buChar char="•"/>
            </a:pPr>
            <a:r>
              <a:rPr lang="en-US" sz="2800" dirty="0"/>
              <a:t>How can we use the COR to promote equity?</a:t>
            </a:r>
          </a:p>
          <a:p>
            <a:pPr marL="285750" indent="-285750">
              <a:buFont typeface="Arial" panose="020B0604020202020204" pitchFamily="34" charset="0"/>
              <a:buChar char="•"/>
            </a:pPr>
            <a:r>
              <a:rPr lang="en-US" sz="2800" dirty="0"/>
              <a:t>How can we impart knowledge of content and historical fact as well as lead </a:t>
            </a:r>
          </a:p>
          <a:p>
            <a:r>
              <a:rPr lang="en-US" sz="2800" dirty="0"/>
              <a:t>    students toward an understanding of equity and social justice?</a:t>
            </a:r>
          </a:p>
          <a:p>
            <a:endParaRPr lang="en-US" dirty="0"/>
          </a:p>
          <a:p>
            <a:endParaRPr lang="en-US" dirty="0"/>
          </a:p>
        </p:txBody>
      </p:sp>
      <p:grpSp>
        <p:nvGrpSpPr>
          <p:cNvPr id="3" name="Google Shape;318;p42"/>
          <p:cNvGrpSpPr/>
          <p:nvPr/>
        </p:nvGrpSpPr>
        <p:grpSpPr>
          <a:xfrm>
            <a:off x="1524000" y="6073600"/>
            <a:ext cx="8986400" cy="784400"/>
            <a:chOff x="0" y="6073600"/>
            <a:chExt cx="8986400" cy="784400"/>
          </a:xfrm>
        </p:grpSpPr>
        <p:pic>
          <p:nvPicPr>
            <p:cNvPr id="5"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6"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22193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1118" y="1119500"/>
            <a:ext cx="10333278" cy="923330"/>
          </a:xfrm>
          <a:prstGeom prst="rect">
            <a:avLst/>
          </a:prstGeom>
          <a:noFill/>
        </p:spPr>
        <p:txBody>
          <a:bodyPr wrap="none" rtlCol="0">
            <a:spAutoFit/>
          </a:bodyPr>
          <a:lstStyle/>
          <a:p>
            <a:r>
              <a:rPr lang="en-US" sz="5400" dirty="0">
                <a:latin typeface="Algerian" panose="04020705040A02060702" pitchFamily="82" charset="0"/>
              </a:rPr>
              <a:t>CONVERSATION AND QUESTIONS</a:t>
            </a:r>
          </a:p>
        </p:txBody>
      </p:sp>
      <p:sp>
        <p:nvSpPr>
          <p:cNvPr id="3" name="TextBox 2"/>
          <p:cNvSpPr txBox="1"/>
          <p:nvPr/>
        </p:nvSpPr>
        <p:spPr>
          <a:xfrm>
            <a:off x="1384420" y="3088718"/>
            <a:ext cx="9626674" cy="646331"/>
          </a:xfrm>
          <a:prstGeom prst="rect">
            <a:avLst/>
          </a:prstGeom>
          <a:noFill/>
        </p:spPr>
        <p:txBody>
          <a:bodyPr wrap="none" rtlCol="0">
            <a:spAutoFit/>
          </a:bodyPr>
          <a:lstStyle/>
          <a:p>
            <a:r>
              <a:rPr lang="en-US" sz="3600" dirty="0"/>
              <a:t>HOW DO YOU PRACTICE EQUITY IN CURRICULUM?</a:t>
            </a:r>
          </a:p>
        </p:txBody>
      </p:sp>
      <p:grpSp>
        <p:nvGrpSpPr>
          <p:cNvPr id="4" name="Google Shape;318;p42"/>
          <p:cNvGrpSpPr/>
          <p:nvPr/>
        </p:nvGrpSpPr>
        <p:grpSpPr>
          <a:xfrm>
            <a:off x="1524000" y="6073600"/>
            <a:ext cx="8986400" cy="784400"/>
            <a:chOff x="0" y="6073600"/>
            <a:chExt cx="8986400" cy="784400"/>
          </a:xfrm>
        </p:grpSpPr>
        <p:pic>
          <p:nvPicPr>
            <p:cNvPr id="5"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6"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363895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923" y="153823"/>
            <a:ext cx="11248657" cy="5509200"/>
          </a:xfrm>
          <a:prstGeom prst="rect">
            <a:avLst/>
          </a:prstGeom>
          <a:noFill/>
        </p:spPr>
        <p:txBody>
          <a:bodyPr wrap="none" rtlCol="0">
            <a:spAutoFit/>
          </a:bodyPr>
          <a:lstStyle/>
          <a:p>
            <a:r>
              <a:rPr lang="en-US" sz="3200" dirty="0"/>
              <a:t>Conversations about the Western canon:</a:t>
            </a:r>
          </a:p>
          <a:p>
            <a:endParaRPr lang="en-US" sz="3200" dirty="0"/>
          </a:p>
          <a:p>
            <a:r>
              <a:rPr lang="en-US" sz="3200" dirty="0"/>
              <a:t>What is the importance of teaching the canon today?</a:t>
            </a:r>
          </a:p>
          <a:p>
            <a:endParaRPr lang="en-US" sz="3200" dirty="0"/>
          </a:p>
          <a:p>
            <a:r>
              <a:rPr lang="en-US" sz="3200" dirty="0"/>
              <a:t>How can we present the canon through an equitable lens:</a:t>
            </a:r>
          </a:p>
          <a:p>
            <a:pPr marL="285750" indent="-285750">
              <a:buFont typeface="Arial" panose="020B0604020202020204" pitchFamily="34" charset="0"/>
              <a:buChar char="•"/>
            </a:pPr>
            <a:r>
              <a:rPr lang="en-US" sz="3200" dirty="0"/>
              <a:t>Structural analysis of epistemological systems</a:t>
            </a:r>
          </a:p>
          <a:p>
            <a:pPr marL="285750" indent="-285750">
              <a:buFont typeface="Arial" panose="020B0604020202020204" pitchFamily="34" charset="0"/>
              <a:buChar char="•"/>
            </a:pPr>
            <a:r>
              <a:rPr lang="en-US" sz="3200" dirty="0"/>
              <a:t>Deconstruction of how the canon was built and codified</a:t>
            </a:r>
          </a:p>
          <a:p>
            <a:pPr marL="285750" indent="-285750">
              <a:buFont typeface="Arial" panose="020B0604020202020204" pitchFamily="34" charset="0"/>
              <a:buChar char="•"/>
            </a:pPr>
            <a:r>
              <a:rPr lang="en-US" sz="3200" dirty="0"/>
              <a:t>Inclusion of the work of people of color, either working</a:t>
            </a:r>
          </a:p>
          <a:p>
            <a:r>
              <a:rPr lang="en-US" sz="3200" dirty="0"/>
              <a:t>    within or against the canon</a:t>
            </a:r>
          </a:p>
          <a:p>
            <a:pPr marL="285750" indent="-285750">
              <a:buFont typeface="Arial" panose="020B0604020202020204" pitchFamily="34" charset="0"/>
              <a:buChar char="•"/>
            </a:pPr>
            <a:r>
              <a:rPr lang="en-US" sz="3200" dirty="0"/>
              <a:t>Honest discussions about cultural appropriation and exploitation</a:t>
            </a:r>
          </a:p>
          <a:p>
            <a:endParaRPr lang="en-US" sz="3200" dirty="0"/>
          </a:p>
        </p:txBody>
      </p:sp>
      <p:grpSp>
        <p:nvGrpSpPr>
          <p:cNvPr id="3" name="Google Shape;318;p42"/>
          <p:cNvGrpSpPr/>
          <p:nvPr/>
        </p:nvGrpSpPr>
        <p:grpSpPr>
          <a:xfrm>
            <a:off x="1524000" y="6073600"/>
            <a:ext cx="8986400" cy="784400"/>
            <a:chOff x="0" y="6073600"/>
            <a:chExt cx="8986400" cy="784400"/>
          </a:xfrm>
        </p:grpSpPr>
        <p:pic>
          <p:nvPicPr>
            <p:cNvPr id="5"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6"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48722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27" y="2622542"/>
            <a:ext cx="4161801" cy="27694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454" y="2088067"/>
            <a:ext cx="3148682" cy="4009357"/>
          </a:xfrm>
          <a:prstGeom prst="rect">
            <a:avLst/>
          </a:prstGeom>
        </p:spPr>
      </p:pic>
      <p:sp>
        <p:nvSpPr>
          <p:cNvPr id="6" name="TextBox 5"/>
          <p:cNvSpPr txBox="1"/>
          <p:nvPr/>
        </p:nvSpPr>
        <p:spPr>
          <a:xfrm>
            <a:off x="180327" y="427289"/>
            <a:ext cx="9966446" cy="523220"/>
          </a:xfrm>
          <a:prstGeom prst="rect">
            <a:avLst/>
          </a:prstGeom>
          <a:noFill/>
        </p:spPr>
        <p:txBody>
          <a:bodyPr wrap="none" rtlCol="0">
            <a:spAutoFit/>
          </a:bodyPr>
          <a:lstStyle/>
          <a:p>
            <a:r>
              <a:rPr lang="en-US" sz="2800" dirty="0"/>
              <a:t>EXAMPLE THEMATIC AND INCLUSIVE SUBJECT MATTER: MIGRATION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4860" y="2362103"/>
            <a:ext cx="4141568" cy="3181290"/>
          </a:xfrm>
          <a:prstGeom prst="rect">
            <a:avLst/>
          </a:prstGeom>
        </p:spPr>
      </p:pic>
      <p:sp>
        <p:nvSpPr>
          <p:cNvPr id="8" name="TextBox 7"/>
          <p:cNvSpPr txBox="1"/>
          <p:nvPr/>
        </p:nvSpPr>
        <p:spPr>
          <a:xfrm>
            <a:off x="69232" y="5728092"/>
            <a:ext cx="3358035" cy="923330"/>
          </a:xfrm>
          <a:prstGeom prst="rect">
            <a:avLst/>
          </a:prstGeom>
          <a:noFill/>
        </p:spPr>
        <p:txBody>
          <a:bodyPr wrap="none" rtlCol="0">
            <a:spAutoFit/>
          </a:bodyPr>
          <a:lstStyle/>
          <a:p>
            <a:r>
              <a:rPr lang="en-US" dirty="0"/>
              <a:t>Jacob Lawrence, Migration Series,</a:t>
            </a:r>
          </a:p>
          <a:p>
            <a:r>
              <a:rPr lang="en-US" dirty="0"/>
              <a:t>Albert </a:t>
            </a:r>
            <a:r>
              <a:rPr lang="en-US" dirty="0" err="1"/>
              <a:t>Steiglitz</a:t>
            </a:r>
            <a:r>
              <a:rPr lang="en-US" dirty="0"/>
              <a:t>, Steerage</a:t>
            </a:r>
          </a:p>
          <a:p>
            <a:r>
              <a:rPr lang="en-US" dirty="0"/>
              <a:t>Dorothea Lange, Migrant Mother</a:t>
            </a:r>
          </a:p>
        </p:txBody>
      </p:sp>
    </p:spTree>
    <p:extLst>
      <p:ext uri="{BB962C8B-B14F-4D97-AF65-F5344CB8AC3E}">
        <p14:creationId xmlns:p14="http://schemas.microsoft.com/office/powerpoint/2010/main" val="23206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9739" y="1801972"/>
            <a:ext cx="3150144" cy="41238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48" y="1801973"/>
            <a:ext cx="2831001" cy="41238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5778" y="1933014"/>
            <a:ext cx="4843952" cy="3861740"/>
          </a:xfrm>
          <a:prstGeom prst="rect">
            <a:avLst/>
          </a:prstGeom>
        </p:spPr>
      </p:pic>
      <p:sp>
        <p:nvSpPr>
          <p:cNvPr id="3" name="TextBox 2"/>
          <p:cNvSpPr txBox="1"/>
          <p:nvPr/>
        </p:nvSpPr>
        <p:spPr>
          <a:xfrm>
            <a:off x="243382" y="623843"/>
            <a:ext cx="9821022" cy="954107"/>
          </a:xfrm>
          <a:prstGeom prst="rect">
            <a:avLst/>
          </a:prstGeom>
          <a:noFill/>
        </p:spPr>
        <p:txBody>
          <a:bodyPr wrap="none" rtlCol="0">
            <a:spAutoFit/>
          </a:bodyPr>
          <a:lstStyle/>
          <a:p>
            <a:r>
              <a:rPr lang="en-US" sz="2800" dirty="0"/>
              <a:t>GAUGUIN AND AVANT-GARDE MODERNISM </a:t>
            </a:r>
          </a:p>
          <a:p>
            <a:r>
              <a:rPr lang="en-US" sz="2800" dirty="0"/>
              <a:t>AS A PRACTICE OF COLONIALISM AND CULTURAL APPROPRIATION</a:t>
            </a:r>
            <a:r>
              <a:rPr lang="en-US" dirty="0"/>
              <a:t>.</a:t>
            </a:r>
          </a:p>
        </p:txBody>
      </p:sp>
      <p:grpSp>
        <p:nvGrpSpPr>
          <p:cNvPr id="8" name="Google Shape;318;p42"/>
          <p:cNvGrpSpPr/>
          <p:nvPr/>
        </p:nvGrpSpPr>
        <p:grpSpPr>
          <a:xfrm>
            <a:off x="1524000" y="6073600"/>
            <a:ext cx="8986400" cy="784400"/>
            <a:chOff x="0" y="6073600"/>
            <a:chExt cx="8986400" cy="784400"/>
          </a:xfrm>
        </p:grpSpPr>
        <p:pic>
          <p:nvPicPr>
            <p:cNvPr id="9" name="Google Shape;319;p42"/>
            <p:cNvPicPr preferRelativeResize="0"/>
            <p:nvPr/>
          </p:nvPicPr>
          <p:blipFill rotWithShape="1">
            <a:blip r:embed="rId5">
              <a:alphaModFix/>
            </a:blip>
            <a:srcRect/>
            <a:stretch/>
          </p:blipFill>
          <p:spPr>
            <a:xfrm>
              <a:off x="4877825" y="6073600"/>
              <a:ext cx="4108575" cy="784400"/>
            </a:xfrm>
            <a:prstGeom prst="rect">
              <a:avLst/>
            </a:prstGeom>
            <a:noFill/>
            <a:ln>
              <a:noFill/>
            </a:ln>
          </p:spPr>
        </p:pic>
        <p:sp>
          <p:nvSpPr>
            <p:cNvPr id="10"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148284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54" y="3062509"/>
            <a:ext cx="3925410" cy="34462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962" y="3371083"/>
            <a:ext cx="6090392" cy="2829085"/>
          </a:xfrm>
          <a:prstGeom prst="rect">
            <a:avLst/>
          </a:prstGeom>
        </p:spPr>
      </p:pic>
      <p:sp>
        <p:nvSpPr>
          <p:cNvPr id="8" name="TextBox 7"/>
          <p:cNvSpPr txBox="1"/>
          <p:nvPr/>
        </p:nvSpPr>
        <p:spPr>
          <a:xfrm>
            <a:off x="264919" y="384853"/>
            <a:ext cx="11551520" cy="2677656"/>
          </a:xfrm>
          <a:prstGeom prst="rect">
            <a:avLst/>
          </a:prstGeom>
          <a:noFill/>
        </p:spPr>
        <p:txBody>
          <a:bodyPr wrap="square" rtlCol="0">
            <a:spAutoFit/>
          </a:bodyPr>
          <a:lstStyle/>
          <a:p>
            <a:r>
              <a:rPr lang="en-US" sz="2400" dirty="0"/>
              <a:t>PICASSO IN THE 21</a:t>
            </a:r>
            <a:r>
              <a:rPr lang="en-US" sz="2400" baseline="30000" dirty="0"/>
              <a:t>st</a:t>
            </a:r>
            <a:r>
              <a:rPr lang="en-US" sz="2400" dirty="0"/>
              <a:t> CENTURY means we must acknowledge:  She was 15 and he was over 40.</a:t>
            </a:r>
          </a:p>
          <a:p>
            <a:endParaRPr lang="en-US" sz="2400" dirty="0"/>
          </a:p>
          <a:p>
            <a:r>
              <a:rPr lang="en-US" sz="2400" dirty="0"/>
              <a:t>Name the fact that Picasso praise based on his masculine identity as a ladies man who identified with the Bull.</a:t>
            </a:r>
          </a:p>
          <a:p>
            <a:endParaRPr lang="en-US" sz="2400" dirty="0"/>
          </a:p>
          <a:p>
            <a:r>
              <a:rPr lang="en-US" sz="2400" dirty="0"/>
              <a:t>FOCUS ON THE CONTRIBUTION OF THE MODELS AS ACTIVE CREATORS</a:t>
            </a:r>
          </a:p>
        </p:txBody>
      </p:sp>
    </p:spTree>
    <p:extLst>
      <p:ext uri="{BB962C8B-B14F-4D97-AF65-F5344CB8AC3E}">
        <p14:creationId xmlns:p14="http://schemas.microsoft.com/office/powerpoint/2010/main" val="382756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312" y="1595021"/>
            <a:ext cx="12242775" cy="5262979"/>
          </a:xfrm>
          <a:prstGeom prst="rect">
            <a:avLst/>
          </a:prstGeom>
          <a:noFill/>
        </p:spPr>
        <p:txBody>
          <a:bodyPr wrap="none" rtlCol="0">
            <a:spAutoFit/>
          </a:bodyPr>
          <a:lstStyle/>
          <a:p>
            <a:pPr marL="285750" indent="-285750">
              <a:buFont typeface="Arial" panose="020B0604020202020204" pitchFamily="34" charset="0"/>
              <a:buChar char="•"/>
            </a:pPr>
            <a:r>
              <a:rPr lang="en-US" sz="2400" dirty="0"/>
              <a:t>Does the COR and syllabus feature course content and other material that are inclusive</a:t>
            </a:r>
          </a:p>
          <a:p>
            <a:r>
              <a:rPr lang="en-US" sz="2400" dirty="0"/>
              <a:t> of people of color and LGBTQ+ voices, and a multiplicity of critical methodologies: </a:t>
            </a:r>
          </a:p>
          <a:p>
            <a:r>
              <a:rPr lang="en-US" sz="2400" dirty="0"/>
              <a:t>  Feminist, Marxist, Psychoanalytic, Deconstruction, Queer Theory, Black Liberation Theory,?</a:t>
            </a:r>
          </a:p>
          <a:p>
            <a:endParaRPr lang="en-US" sz="2400" dirty="0"/>
          </a:p>
          <a:p>
            <a:pPr marL="285750" indent="-285750">
              <a:buFont typeface="Arial" panose="020B0604020202020204" pitchFamily="34" charset="0"/>
              <a:buChar char="•"/>
            </a:pPr>
            <a:r>
              <a:rPr lang="en-US" sz="2400" dirty="0"/>
              <a:t>Are your SLO’s and PLO’s also skills based?  Or do they solely focus on the repetition </a:t>
            </a:r>
          </a:p>
          <a:p>
            <a:r>
              <a:rPr lang="en-US" sz="2400" dirty="0"/>
              <a:t>and retention of canonical knowledge “Soft Skills” should</a:t>
            </a:r>
          </a:p>
          <a:p>
            <a:r>
              <a:rPr lang="en-US" sz="2400" dirty="0"/>
              <a:t>be reflected in course and program outcomes.</a:t>
            </a:r>
          </a:p>
          <a:p>
            <a:endParaRPr lang="en-US" sz="2400" dirty="0"/>
          </a:p>
          <a:p>
            <a:pPr marL="285750" indent="-285750">
              <a:buFont typeface="Arial" panose="020B0604020202020204" pitchFamily="34" charset="0"/>
              <a:buChar char="•"/>
            </a:pPr>
            <a:r>
              <a:rPr lang="en-US" sz="2400" dirty="0"/>
              <a:t>Do assignments and projects give students a chance to reflect upon their own identity, </a:t>
            </a:r>
          </a:p>
          <a:p>
            <a:r>
              <a:rPr lang="en-US" sz="2400" dirty="0"/>
              <a:t>and do they allow students to question the production and replication of the traditional canon?</a:t>
            </a:r>
          </a:p>
          <a:p>
            <a:endParaRPr lang="en-US" sz="2400" dirty="0"/>
          </a:p>
          <a:p>
            <a:endParaRPr lang="en-US" sz="2400" dirty="0"/>
          </a:p>
          <a:p>
            <a:endParaRPr lang="en-US" sz="2400" dirty="0"/>
          </a:p>
          <a:p>
            <a:endParaRPr lang="en-US" sz="2400" dirty="0"/>
          </a:p>
        </p:txBody>
      </p:sp>
      <p:sp>
        <p:nvSpPr>
          <p:cNvPr id="5" name="TextBox 4"/>
          <p:cNvSpPr txBox="1"/>
          <p:nvPr/>
        </p:nvSpPr>
        <p:spPr>
          <a:xfrm>
            <a:off x="1076770" y="572568"/>
            <a:ext cx="9839360" cy="707886"/>
          </a:xfrm>
          <a:prstGeom prst="rect">
            <a:avLst/>
          </a:prstGeom>
          <a:noFill/>
        </p:spPr>
        <p:txBody>
          <a:bodyPr wrap="none" rtlCol="0">
            <a:spAutoFit/>
          </a:bodyPr>
          <a:lstStyle/>
          <a:p>
            <a:r>
              <a:rPr lang="en-US" sz="4000" dirty="0"/>
              <a:t>Equity starts on the Syllabus and in Curriculum</a:t>
            </a:r>
          </a:p>
        </p:txBody>
      </p:sp>
      <p:grpSp>
        <p:nvGrpSpPr>
          <p:cNvPr id="6" name="Google Shape;318;p42"/>
          <p:cNvGrpSpPr/>
          <p:nvPr/>
        </p:nvGrpSpPr>
        <p:grpSpPr>
          <a:xfrm>
            <a:off x="1524000" y="6073600"/>
            <a:ext cx="8986400" cy="784400"/>
            <a:chOff x="0" y="6073600"/>
            <a:chExt cx="8986400" cy="784400"/>
          </a:xfrm>
        </p:grpSpPr>
        <p:pic>
          <p:nvPicPr>
            <p:cNvPr id="7"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8"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104809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265" y="2056898"/>
            <a:ext cx="7847888" cy="4093428"/>
          </a:xfrm>
          <a:prstGeom prst="rect">
            <a:avLst/>
          </a:prstGeom>
        </p:spPr>
        <p:txBody>
          <a:bodyPr wrap="square">
            <a:spAutoFit/>
          </a:bodyPr>
          <a:lstStyle/>
          <a:p>
            <a:r>
              <a:rPr lang="en-US" sz="2000" dirty="0"/>
              <a:t>The mission of the college should drive all curriculum development as well as potential revision when the mission of the college is changed or expanded. Currently Education Code § 66010.4 defines the mission of the California community colleges as focused on lower division transfer preparation, vocational education, and basic skills education. However, many colleges have additional aspects of their missions which might also drive curriculum development, such as diversity of student population or interest in adult education. Local curriculum processes should include questions that prompt faculty to consider the mission when making new course proposals, revising existing courses, or adding new courses to programs. Accreditation standards for many agencies also involve the role of the college mission in institutional planning and may therefore need to be considered in terms of curriculum development and revision</a:t>
            </a:r>
          </a:p>
        </p:txBody>
      </p:sp>
      <p:sp>
        <p:nvSpPr>
          <p:cNvPr id="5" name="TextBox 4"/>
          <p:cNvSpPr txBox="1"/>
          <p:nvPr/>
        </p:nvSpPr>
        <p:spPr>
          <a:xfrm>
            <a:off x="578265" y="179461"/>
            <a:ext cx="9580315" cy="1877437"/>
          </a:xfrm>
          <a:prstGeom prst="rect">
            <a:avLst/>
          </a:prstGeom>
          <a:noFill/>
        </p:spPr>
        <p:txBody>
          <a:bodyPr wrap="none" rtlCol="0">
            <a:spAutoFit/>
          </a:bodyPr>
          <a:lstStyle/>
          <a:p>
            <a:r>
              <a:rPr lang="en-US" sz="3200" dirty="0"/>
              <a:t>USE REQUIRED ELEMENTS OF COR TO DRIVE EQUITABLE </a:t>
            </a:r>
          </a:p>
          <a:p>
            <a:r>
              <a:rPr lang="en-US" sz="3200" dirty="0"/>
              <a:t>CURRICULUM DEVELOPMENT AND REVISION:</a:t>
            </a:r>
          </a:p>
          <a:p>
            <a:endParaRPr lang="en-US" sz="2400" dirty="0"/>
          </a:p>
          <a:p>
            <a:r>
              <a:rPr lang="en-US" sz="2800" dirty="0"/>
              <a:t>Required Element #2: Mission</a:t>
            </a:r>
          </a:p>
        </p:txBody>
      </p:sp>
      <p:grpSp>
        <p:nvGrpSpPr>
          <p:cNvPr id="6" name="Google Shape;318;p42"/>
          <p:cNvGrpSpPr/>
          <p:nvPr/>
        </p:nvGrpSpPr>
        <p:grpSpPr>
          <a:xfrm>
            <a:off x="1524000" y="6073600"/>
            <a:ext cx="8986400" cy="784400"/>
            <a:chOff x="0" y="6073600"/>
            <a:chExt cx="8986400" cy="784400"/>
          </a:xfrm>
        </p:grpSpPr>
        <p:pic>
          <p:nvPicPr>
            <p:cNvPr id="7"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8"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34776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8583" y="2086543"/>
            <a:ext cx="6195700" cy="3693319"/>
          </a:xfrm>
          <a:prstGeom prst="rect">
            <a:avLst/>
          </a:prstGeom>
        </p:spPr>
        <p:txBody>
          <a:bodyPr wrap="square">
            <a:spAutoFit/>
          </a:bodyPr>
          <a:lstStyle/>
          <a:p>
            <a:r>
              <a:rPr lang="en-US" dirty="0"/>
              <a:t>Course Description When any course is developed, the course purpose or description sets the stage for all subsequent elements on the COR. Embedded within a course’s description are the reasons that the course exists and a holistic overview of objectives, content, and outcomes. Without this defining statement, instructors teaching sections of a course may be unclear on the scope of the course, how content should be taught, or how discrete objectives or the overarching student learning outcomes statements should be assessed. A course without a description that is clearly distinct from another course should not exist, and all courses should include defined student learning outcomes relevant to and supported by the course objectives.</a:t>
            </a:r>
          </a:p>
        </p:txBody>
      </p:sp>
      <p:sp>
        <p:nvSpPr>
          <p:cNvPr id="5" name="Rectangle 4"/>
          <p:cNvSpPr/>
          <p:nvPr/>
        </p:nvSpPr>
        <p:spPr>
          <a:xfrm>
            <a:off x="1014100" y="72078"/>
            <a:ext cx="8377727" cy="1815882"/>
          </a:xfrm>
          <a:prstGeom prst="rect">
            <a:avLst/>
          </a:prstGeom>
        </p:spPr>
        <p:txBody>
          <a:bodyPr wrap="square">
            <a:spAutoFit/>
          </a:bodyPr>
          <a:lstStyle/>
          <a:p>
            <a:r>
              <a:rPr lang="en-US" sz="2800" dirty="0"/>
              <a:t>USE REQUIRED ELEMENTS OF COR TO DRIVE EQUITABLE </a:t>
            </a:r>
          </a:p>
          <a:p>
            <a:r>
              <a:rPr lang="en-US" sz="2800" dirty="0"/>
              <a:t>CURRICULUM DEVELOPMENT AND REVISION:</a:t>
            </a:r>
          </a:p>
          <a:p>
            <a:endParaRPr lang="en-US" sz="2800" dirty="0"/>
          </a:p>
          <a:p>
            <a:r>
              <a:rPr lang="en-US" sz="2800" dirty="0"/>
              <a:t>Required Core Element #6: Course Description</a:t>
            </a:r>
          </a:p>
        </p:txBody>
      </p:sp>
      <p:grpSp>
        <p:nvGrpSpPr>
          <p:cNvPr id="6" name="Google Shape;318;p42"/>
          <p:cNvGrpSpPr/>
          <p:nvPr/>
        </p:nvGrpSpPr>
        <p:grpSpPr>
          <a:xfrm>
            <a:off x="1524000" y="6073600"/>
            <a:ext cx="8986400" cy="784400"/>
            <a:chOff x="0" y="6073600"/>
            <a:chExt cx="8986400" cy="784400"/>
          </a:xfrm>
        </p:grpSpPr>
        <p:pic>
          <p:nvPicPr>
            <p:cNvPr id="7" name="Google Shape;319;p42"/>
            <p:cNvPicPr preferRelativeResize="0"/>
            <p:nvPr/>
          </p:nvPicPr>
          <p:blipFill rotWithShape="1">
            <a:blip r:embed="rId2">
              <a:alphaModFix/>
            </a:blip>
            <a:srcRect/>
            <a:stretch/>
          </p:blipFill>
          <p:spPr>
            <a:xfrm>
              <a:off x="4877825" y="6073600"/>
              <a:ext cx="4108575" cy="784400"/>
            </a:xfrm>
            <a:prstGeom prst="rect">
              <a:avLst/>
            </a:prstGeom>
            <a:noFill/>
            <a:ln>
              <a:noFill/>
            </a:ln>
          </p:spPr>
        </p:pic>
        <p:sp>
          <p:nvSpPr>
            <p:cNvPr id="8" name="Google Shape;320;p42"/>
            <p:cNvSpPr txBox="1"/>
            <p:nvPr/>
          </p:nvSpPr>
          <p:spPr>
            <a:xfrm>
              <a:off x="0" y="6214354"/>
              <a:ext cx="4877700" cy="585000"/>
            </a:xfrm>
            <a:prstGeom prst="rect">
              <a:avLst/>
            </a:prstGeom>
            <a:noFill/>
            <a:ln>
              <a:noFill/>
            </a:ln>
          </p:spPr>
          <p:txBody>
            <a:bodyPr spcFirstLastPara="1" wrap="square" lIns="91425" tIns="91425" rIns="91425" bIns="91425" anchor="t" anchorCtr="0">
              <a:noAutofit/>
            </a:bodyPr>
            <a:lstStyle/>
            <a:p>
              <a:pPr algn="ctr"/>
              <a:r>
                <a:rPr lang="en-US" dirty="0">
                  <a:latin typeface="Calibri"/>
                  <a:ea typeface="Calibri"/>
                  <a:cs typeface="Calibri"/>
                  <a:sym typeface="Calibri"/>
                </a:rPr>
                <a:t>ASCCC Curriculum Institute July 10 - July 13, 2019</a:t>
              </a:r>
              <a:endParaRPr dirty="0">
                <a:latin typeface="Calibri"/>
                <a:ea typeface="Calibri"/>
                <a:cs typeface="Calibri"/>
                <a:sym typeface="Calibri"/>
              </a:endParaRPr>
            </a:p>
            <a:p>
              <a:pPr algn="ctr"/>
              <a:r>
                <a:rPr lang="en-US" dirty="0">
                  <a:latin typeface="Calibri"/>
                  <a:ea typeface="Calibri"/>
                  <a:cs typeface="Calibri"/>
                  <a:sym typeface="Calibri"/>
                </a:rPr>
                <a:t>San Francisco, CA</a:t>
              </a:r>
              <a:endParaRPr dirty="0">
                <a:latin typeface="Calibri"/>
                <a:ea typeface="Calibri"/>
                <a:cs typeface="Calibri"/>
                <a:sym typeface="Calibri"/>
              </a:endParaRPr>
            </a:p>
          </p:txBody>
        </p:sp>
      </p:grpSp>
    </p:spTree>
    <p:extLst>
      <p:ext uri="{BB962C8B-B14F-4D97-AF65-F5344CB8AC3E}">
        <p14:creationId xmlns:p14="http://schemas.microsoft.com/office/powerpoint/2010/main" val="3799091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5266</TotalTime>
  <Words>1938</Words>
  <Application>Microsoft Office PowerPoint</Application>
  <PresentationFormat>Widescreen</PresentationFormat>
  <Paragraphs>230</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Algerian</vt:lpstr>
      <vt:lpstr>Arial</vt:lpstr>
      <vt:lpstr>Bodoni MT Black</vt:lpstr>
      <vt:lpstr>Calibri</vt:lpstr>
      <vt:lpstr>Calibri Light</vt:lpstr>
      <vt:lpstr>Constantia</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“The Social Justice” Advocate : Equity, Diversity &amp; Inclusion” </vt:lpstr>
      <vt:lpstr>“The Urban Male Music Student Performer &amp; Higher Education</vt:lpstr>
      <vt:lpstr>             Dr. Nathan Carter &amp; Morgan State University Choir </vt:lpstr>
      <vt:lpstr>PowerPoint Presentation</vt:lpstr>
    </vt:vector>
  </TitlesOfParts>
  <Company>Santa Monica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Academic Senate</dc:creator>
  <cp:lastModifiedBy>Mr. Gospel</cp:lastModifiedBy>
  <cp:revision>28</cp:revision>
  <dcterms:created xsi:type="dcterms:W3CDTF">2019-07-07T19:16:12Z</dcterms:created>
  <dcterms:modified xsi:type="dcterms:W3CDTF">2019-07-13T03:35:59Z</dcterms:modified>
</cp:coreProperties>
</file>