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 id="2147483678" r:id="rId3"/>
  </p:sldMasterIdLst>
  <p:notesMasterIdLst>
    <p:notesMasterId r:id="rId22"/>
  </p:notesMasterIdLst>
  <p:handoutMasterIdLst>
    <p:handoutMasterId r:id="rId23"/>
  </p:handoutMasterIdLst>
  <p:sldIdLst>
    <p:sldId id="334" r:id="rId4"/>
    <p:sldId id="358" r:id="rId5"/>
    <p:sldId id="382" r:id="rId6"/>
    <p:sldId id="359" r:id="rId7"/>
    <p:sldId id="375" r:id="rId8"/>
    <p:sldId id="383" r:id="rId9"/>
    <p:sldId id="385" r:id="rId10"/>
    <p:sldId id="387" r:id="rId11"/>
    <p:sldId id="366" r:id="rId12"/>
    <p:sldId id="384" r:id="rId13"/>
    <p:sldId id="388" r:id="rId14"/>
    <p:sldId id="389" r:id="rId15"/>
    <p:sldId id="390" r:id="rId16"/>
    <p:sldId id="391" r:id="rId17"/>
    <p:sldId id="392" r:id="rId18"/>
    <p:sldId id="393" r:id="rId19"/>
    <p:sldId id="372" r:id="rId20"/>
    <p:sldId id="378" r:id="rId21"/>
  </p:sldIdLst>
  <p:sldSz cx="12192000" cy="6858000"/>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4" autoAdjust="0"/>
    <p:restoredTop sz="92361" autoAdjust="0"/>
  </p:normalViewPr>
  <p:slideViewPr>
    <p:cSldViewPr snapToGrid="0">
      <p:cViewPr>
        <p:scale>
          <a:sx n="84" d="100"/>
          <a:sy n="84" d="100"/>
        </p:scale>
        <p:origin x="448" y="3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44" Type="http://schemas.microsoft.com/office/2015/10/relationships/revisionInfo" Target="revisionInfo.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DFC7AF-BE47-CB4D-AC80-4A0254E83FF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963157DB-CCA9-9C4E-AB2A-712A049267A8}">
      <dgm:prSet phldrT="[Text]"/>
      <dgm:spPr/>
      <dgm:t>
        <a:bodyPr/>
        <a:lstStyle/>
        <a:p>
          <a:r>
            <a:rPr lang="en-US" dirty="0" smtClean="0"/>
            <a:t>Approved Program</a:t>
          </a:r>
          <a:endParaRPr lang="en-US" dirty="0"/>
        </a:p>
      </dgm:t>
    </dgm:pt>
    <dgm:pt modelId="{AFFD0810-1BC2-ED4E-B65B-DCD5A14B9D3A}" type="parTrans" cxnId="{EE48A0C6-9209-F347-A5CE-B9AF91A00C64}">
      <dgm:prSet/>
      <dgm:spPr/>
      <dgm:t>
        <a:bodyPr/>
        <a:lstStyle/>
        <a:p>
          <a:endParaRPr lang="en-US"/>
        </a:p>
      </dgm:t>
    </dgm:pt>
    <dgm:pt modelId="{14CFAC67-EA76-EF43-80F9-055FA450EB2F}" type="sibTrans" cxnId="{EE48A0C6-9209-F347-A5CE-B9AF91A00C64}">
      <dgm:prSet/>
      <dgm:spPr/>
      <dgm:t>
        <a:bodyPr/>
        <a:lstStyle/>
        <a:p>
          <a:endParaRPr lang="en-US"/>
        </a:p>
      </dgm:t>
    </dgm:pt>
    <dgm:pt modelId="{26A0C1F2-534C-4641-B43B-7868C20EDF69}">
      <dgm:prSet phldrT="[Text]"/>
      <dgm:spPr/>
      <dgm:t>
        <a:bodyPr/>
        <a:lstStyle/>
        <a:p>
          <a:r>
            <a:rPr lang="en-US" dirty="0" smtClean="0"/>
            <a:t>Recommendation of Regional Consortia</a:t>
          </a:r>
          <a:endParaRPr lang="en-US" dirty="0"/>
        </a:p>
      </dgm:t>
    </dgm:pt>
    <dgm:pt modelId="{8EE34213-5E85-2148-8562-1D2AA064A09A}" type="parTrans" cxnId="{44376D3E-C3C6-3845-91EC-6EC3405FA7C6}">
      <dgm:prSet/>
      <dgm:spPr/>
      <dgm:t>
        <a:bodyPr/>
        <a:lstStyle/>
        <a:p>
          <a:endParaRPr lang="en-US"/>
        </a:p>
      </dgm:t>
    </dgm:pt>
    <dgm:pt modelId="{582ACDF4-D7C0-674F-A3B9-91A111A78A78}" type="sibTrans" cxnId="{44376D3E-C3C6-3845-91EC-6EC3405FA7C6}">
      <dgm:prSet/>
      <dgm:spPr/>
      <dgm:t>
        <a:bodyPr/>
        <a:lstStyle/>
        <a:p>
          <a:endParaRPr lang="en-US"/>
        </a:p>
      </dgm:t>
    </dgm:pt>
    <dgm:pt modelId="{F8774C80-8FA5-6743-B1FB-F41B9DC0C03B}">
      <dgm:prSet phldrT="[Text]"/>
      <dgm:spPr/>
      <dgm:t>
        <a:bodyPr/>
        <a:lstStyle/>
        <a:p>
          <a:r>
            <a:rPr lang="en-US" dirty="0" smtClean="0"/>
            <a:t>Local Curriculum Process Approval</a:t>
          </a:r>
          <a:endParaRPr lang="en-US" dirty="0"/>
        </a:p>
      </dgm:t>
    </dgm:pt>
    <dgm:pt modelId="{E7E5D434-6567-1341-990B-2CDD03DE423A}" type="parTrans" cxnId="{64401250-2816-AD49-A22A-827CA922A612}">
      <dgm:prSet/>
      <dgm:spPr/>
      <dgm:t>
        <a:bodyPr/>
        <a:lstStyle/>
        <a:p>
          <a:endParaRPr lang="en-US"/>
        </a:p>
      </dgm:t>
    </dgm:pt>
    <dgm:pt modelId="{277D152E-6A4A-0443-81E3-15CDC77B95E6}" type="sibTrans" cxnId="{64401250-2816-AD49-A22A-827CA922A612}">
      <dgm:prSet/>
      <dgm:spPr/>
      <dgm:t>
        <a:bodyPr/>
        <a:lstStyle/>
        <a:p>
          <a:endParaRPr lang="en-US"/>
        </a:p>
      </dgm:t>
    </dgm:pt>
    <dgm:pt modelId="{529B31B9-78C1-F64D-A562-726CE50A3610}">
      <dgm:prSet phldrT="[Text]"/>
      <dgm:spPr/>
      <dgm:t>
        <a:bodyPr/>
        <a:lstStyle/>
        <a:p>
          <a:r>
            <a:rPr lang="en-US" dirty="0" smtClean="0"/>
            <a:t>Recommendation of the Program Advisory Committee</a:t>
          </a:r>
          <a:endParaRPr lang="en-US" dirty="0"/>
        </a:p>
      </dgm:t>
    </dgm:pt>
    <dgm:pt modelId="{A1D1FC36-1018-5D4E-BDC1-69BDACDC45C2}" type="parTrans" cxnId="{FDAA21C3-D42A-AD46-8A6C-D3958845A37F}">
      <dgm:prSet/>
      <dgm:spPr/>
      <dgm:t>
        <a:bodyPr/>
        <a:lstStyle/>
        <a:p>
          <a:endParaRPr lang="en-US"/>
        </a:p>
      </dgm:t>
    </dgm:pt>
    <dgm:pt modelId="{E0D8D62E-1A27-4E4A-8D3E-68DAED5A9188}" type="sibTrans" cxnId="{FDAA21C3-D42A-AD46-8A6C-D3958845A37F}">
      <dgm:prSet/>
      <dgm:spPr/>
      <dgm:t>
        <a:bodyPr/>
        <a:lstStyle/>
        <a:p>
          <a:endParaRPr lang="en-US"/>
        </a:p>
      </dgm:t>
    </dgm:pt>
    <dgm:pt modelId="{EBF0B9BF-DA3F-124B-89E1-45204438CD98}" type="pres">
      <dgm:prSet presAssocID="{F4DFC7AF-BE47-CB4D-AC80-4A0254E83FF6}" presName="cycle" presStyleCnt="0">
        <dgm:presLayoutVars>
          <dgm:chMax val="1"/>
          <dgm:dir/>
          <dgm:animLvl val="ctr"/>
          <dgm:resizeHandles val="exact"/>
        </dgm:presLayoutVars>
      </dgm:prSet>
      <dgm:spPr/>
      <dgm:t>
        <a:bodyPr/>
        <a:lstStyle/>
        <a:p>
          <a:endParaRPr lang="en-US"/>
        </a:p>
      </dgm:t>
    </dgm:pt>
    <dgm:pt modelId="{01C77F76-6685-D244-810E-89A6B2F4CDC2}" type="pres">
      <dgm:prSet presAssocID="{963157DB-CCA9-9C4E-AB2A-712A049267A8}" presName="centerShape" presStyleLbl="node0" presStyleIdx="0" presStyleCnt="1" custScaleX="278765" custScaleY="46979" custLinFactNeighborX="-5778" custLinFactNeighborY="-57880"/>
      <dgm:spPr/>
      <dgm:t>
        <a:bodyPr/>
        <a:lstStyle/>
        <a:p>
          <a:endParaRPr lang="en-US"/>
        </a:p>
      </dgm:t>
    </dgm:pt>
    <dgm:pt modelId="{9075F1E1-94F0-994C-AC22-8CD2778731E7}" type="pres">
      <dgm:prSet presAssocID="{8EE34213-5E85-2148-8562-1D2AA064A09A}" presName="parTrans" presStyleLbl="bgSibTrans2D1" presStyleIdx="0" presStyleCnt="3"/>
      <dgm:spPr/>
      <dgm:t>
        <a:bodyPr/>
        <a:lstStyle/>
        <a:p>
          <a:endParaRPr lang="en-US"/>
        </a:p>
      </dgm:t>
    </dgm:pt>
    <dgm:pt modelId="{67A6CA6E-8595-FE44-A5E6-681A6B82A2B7}" type="pres">
      <dgm:prSet presAssocID="{26A0C1F2-534C-4641-B43B-7868C20EDF69}" presName="node" presStyleLbl="node1" presStyleIdx="0" presStyleCnt="3" custScaleX="152397" custScaleY="135763" custRadScaleRad="136987" custRadScaleInc="-62431">
        <dgm:presLayoutVars>
          <dgm:bulletEnabled val="1"/>
        </dgm:presLayoutVars>
      </dgm:prSet>
      <dgm:spPr/>
      <dgm:t>
        <a:bodyPr/>
        <a:lstStyle/>
        <a:p>
          <a:endParaRPr lang="en-US"/>
        </a:p>
      </dgm:t>
    </dgm:pt>
    <dgm:pt modelId="{007BF0E8-8123-9745-A88A-A7BE596D33E0}" type="pres">
      <dgm:prSet presAssocID="{E7E5D434-6567-1341-990B-2CDD03DE423A}" presName="parTrans" presStyleLbl="bgSibTrans2D1" presStyleIdx="1" presStyleCnt="3"/>
      <dgm:spPr/>
      <dgm:t>
        <a:bodyPr/>
        <a:lstStyle/>
        <a:p>
          <a:endParaRPr lang="en-US"/>
        </a:p>
      </dgm:t>
    </dgm:pt>
    <dgm:pt modelId="{C54EE52C-718F-8143-877A-50DADDC2C98B}" type="pres">
      <dgm:prSet presAssocID="{F8774C80-8FA5-6743-B1FB-F41B9DC0C03B}" presName="node" presStyleLbl="node1" presStyleIdx="1" presStyleCnt="3" custScaleX="151500" custScaleY="137825" custRadScaleRad="9584" custRadScaleInc="-232550">
        <dgm:presLayoutVars>
          <dgm:bulletEnabled val="1"/>
        </dgm:presLayoutVars>
      </dgm:prSet>
      <dgm:spPr/>
      <dgm:t>
        <a:bodyPr/>
        <a:lstStyle/>
        <a:p>
          <a:endParaRPr lang="en-US"/>
        </a:p>
      </dgm:t>
    </dgm:pt>
    <dgm:pt modelId="{67D07BCC-9380-BA42-9DE7-C73FE2714824}" type="pres">
      <dgm:prSet presAssocID="{A1D1FC36-1018-5D4E-BDC1-69BDACDC45C2}" presName="parTrans" presStyleLbl="bgSibTrans2D1" presStyleIdx="2" presStyleCnt="3"/>
      <dgm:spPr/>
      <dgm:t>
        <a:bodyPr/>
        <a:lstStyle/>
        <a:p>
          <a:endParaRPr lang="en-US"/>
        </a:p>
      </dgm:t>
    </dgm:pt>
    <dgm:pt modelId="{477DF5DD-3DD9-BC40-BABC-70087081823C}" type="pres">
      <dgm:prSet presAssocID="{529B31B9-78C1-F64D-A562-726CE50A3610}" presName="node" presStyleLbl="node1" presStyleIdx="2" presStyleCnt="3" custScaleX="153274" custScaleY="135386" custRadScaleRad="128711" custRadScaleInc="48648">
        <dgm:presLayoutVars>
          <dgm:bulletEnabled val="1"/>
        </dgm:presLayoutVars>
      </dgm:prSet>
      <dgm:spPr/>
      <dgm:t>
        <a:bodyPr/>
        <a:lstStyle/>
        <a:p>
          <a:endParaRPr lang="en-US"/>
        </a:p>
      </dgm:t>
    </dgm:pt>
  </dgm:ptLst>
  <dgm:cxnLst>
    <dgm:cxn modelId="{8E09A1BF-9890-CE42-B7FA-CBF5ECC20B85}" type="presOf" srcId="{26A0C1F2-534C-4641-B43B-7868C20EDF69}" destId="{67A6CA6E-8595-FE44-A5E6-681A6B82A2B7}" srcOrd="0" destOrd="0" presId="urn:microsoft.com/office/officeart/2005/8/layout/radial4"/>
    <dgm:cxn modelId="{64401250-2816-AD49-A22A-827CA922A612}" srcId="{963157DB-CCA9-9C4E-AB2A-712A049267A8}" destId="{F8774C80-8FA5-6743-B1FB-F41B9DC0C03B}" srcOrd="1" destOrd="0" parTransId="{E7E5D434-6567-1341-990B-2CDD03DE423A}" sibTransId="{277D152E-6A4A-0443-81E3-15CDC77B95E6}"/>
    <dgm:cxn modelId="{98E23E6D-94F2-B742-A973-5F1895E5799D}" type="presOf" srcId="{963157DB-CCA9-9C4E-AB2A-712A049267A8}" destId="{01C77F76-6685-D244-810E-89A6B2F4CDC2}" srcOrd="0" destOrd="0" presId="urn:microsoft.com/office/officeart/2005/8/layout/radial4"/>
    <dgm:cxn modelId="{819DC400-9664-3C4D-9AA3-B8A07AA79EE7}" type="presOf" srcId="{529B31B9-78C1-F64D-A562-726CE50A3610}" destId="{477DF5DD-3DD9-BC40-BABC-70087081823C}" srcOrd="0" destOrd="0" presId="urn:microsoft.com/office/officeart/2005/8/layout/radial4"/>
    <dgm:cxn modelId="{C7F27AA1-959D-3C46-861F-CEB9A3062FAA}" type="presOf" srcId="{A1D1FC36-1018-5D4E-BDC1-69BDACDC45C2}" destId="{67D07BCC-9380-BA42-9DE7-C73FE2714824}" srcOrd="0" destOrd="0" presId="urn:microsoft.com/office/officeart/2005/8/layout/radial4"/>
    <dgm:cxn modelId="{EE48A0C6-9209-F347-A5CE-B9AF91A00C64}" srcId="{F4DFC7AF-BE47-CB4D-AC80-4A0254E83FF6}" destId="{963157DB-CCA9-9C4E-AB2A-712A049267A8}" srcOrd="0" destOrd="0" parTransId="{AFFD0810-1BC2-ED4E-B65B-DCD5A14B9D3A}" sibTransId="{14CFAC67-EA76-EF43-80F9-055FA450EB2F}"/>
    <dgm:cxn modelId="{46285902-2634-6F44-BE78-C6AB4831E125}" type="presOf" srcId="{F4DFC7AF-BE47-CB4D-AC80-4A0254E83FF6}" destId="{EBF0B9BF-DA3F-124B-89E1-45204438CD98}" srcOrd="0" destOrd="0" presId="urn:microsoft.com/office/officeart/2005/8/layout/radial4"/>
    <dgm:cxn modelId="{AADDCCE3-63E7-C041-AEE7-6AF597DB7D66}" type="presOf" srcId="{8EE34213-5E85-2148-8562-1D2AA064A09A}" destId="{9075F1E1-94F0-994C-AC22-8CD2778731E7}" srcOrd="0" destOrd="0" presId="urn:microsoft.com/office/officeart/2005/8/layout/radial4"/>
    <dgm:cxn modelId="{FDAA21C3-D42A-AD46-8A6C-D3958845A37F}" srcId="{963157DB-CCA9-9C4E-AB2A-712A049267A8}" destId="{529B31B9-78C1-F64D-A562-726CE50A3610}" srcOrd="2" destOrd="0" parTransId="{A1D1FC36-1018-5D4E-BDC1-69BDACDC45C2}" sibTransId="{E0D8D62E-1A27-4E4A-8D3E-68DAED5A9188}"/>
    <dgm:cxn modelId="{44376D3E-C3C6-3845-91EC-6EC3405FA7C6}" srcId="{963157DB-CCA9-9C4E-AB2A-712A049267A8}" destId="{26A0C1F2-534C-4641-B43B-7868C20EDF69}" srcOrd="0" destOrd="0" parTransId="{8EE34213-5E85-2148-8562-1D2AA064A09A}" sibTransId="{582ACDF4-D7C0-674F-A3B9-91A111A78A78}"/>
    <dgm:cxn modelId="{522FBD19-B058-4F45-8A31-7A5E4CEA3955}" type="presOf" srcId="{E7E5D434-6567-1341-990B-2CDD03DE423A}" destId="{007BF0E8-8123-9745-A88A-A7BE596D33E0}" srcOrd="0" destOrd="0" presId="urn:microsoft.com/office/officeart/2005/8/layout/radial4"/>
    <dgm:cxn modelId="{D8B331F7-299D-4642-A65C-0A3A87C4C969}" type="presOf" srcId="{F8774C80-8FA5-6743-B1FB-F41B9DC0C03B}" destId="{C54EE52C-718F-8143-877A-50DADDC2C98B}" srcOrd="0" destOrd="0" presId="urn:microsoft.com/office/officeart/2005/8/layout/radial4"/>
    <dgm:cxn modelId="{11444AA4-005A-D34A-B3C0-7B3C3D4E4DA8}" type="presParOf" srcId="{EBF0B9BF-DA3F-124B-89E1-45204438CD98}" destId="{01C77F76-6685-D244-810E-89A6B2F4CDC2}" srcOrd="0" destOrd="0" presId="urn:microsoft.com/office/officeart/2005/8/layout/radial4"/>
    <dgm:cxn modelId="{0493E7A0-D105-A249-B9DB-6BE101BA8C2B}" type="presParOf" srcId="{EBF0B9BF-DA3F-124B-89E1-45204438CD98}" destId="{9075F1E1-94F0-994C-AC22-8CD2778731E7}" srcOrd="1" destOrd="0" presId="urn:microsoft.com/office/officeart/2005/8/layout/radial4"/>
    <dgm:cxn modelId="{14D33F22-685C-EB40-A589-B9A12D94689F}" type="presParOf" srcId="{EBF0B9BF-DA3F-124B-89E1-45204438CD98}" destId="{67A6CA6E-8595-FE44-A5E6-681A6B82A2B7}" srcOrd="2" destOrd="0" presId="urn:microsoft.com/office/officeart/2005/8/layout/radial4"/>
    <dgm:cxn modelId="{150F946E-4C70-5C4B-A59F-3ED636E6D034}" type="presParOf" srcId="{EBF0B9BF-DA3F-124B-89E1-45204438CD98}" destId="{007BF0E8-8123-9745-A88A-A7BE596D33E0}" srcOrd="3" destOrd="0" presId="urn:microsoft.com/office/officeart/2005/8/layout/radial4"/>
    <dgm:cxn modelId="{BB13252E-2718-7A4F-81FF-E7C673E673C2}" type="presParOf" srcId="{EBF0B9BF-DA3F-124B-89E1-45204438CD98}" destId="{C54EE52C-718F-8143-877A-50DADDC2C98B}" srcOrd="4" destOrd="0" presId="urn:microsoft.com/office/officeart/2005/8/layout/radial4"/>
    <dgm:cxn modelId="{81617B6E-7AEB-0A45-92C9-8CBEDC7FD352}" type="presParOf" srcId="{EBF0B9BF-DA3F-124B-89E1-45204438CD98}" destId="{67D07BCC-9380-BA42-9DE7-C73FE2714824}" srcOrd="5" destOrd="0" presId="urn:microsoft.com/office/officeart/2005/8/layout/radial4"/>
    <dgm:cxn modelId="{2202FA43-DCD2-B248-AC64-0C37DA4BB0B8}" type="presParOf" srcId="{EBF0B9BF-DA3F-124B-89E1-45204438CD98}" destId="{477DF5DD-3DD9-BC40-BABC-70087081823C}"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77F76-6685-D244-810E-89A6B2F4CDC2}">
      <dsp:nvSpPr>
        <dsp:cNvPr id="0" name=""/>
        <dsp:cNvSpPr/>
      </dsp:nvSpPr>
      <dsp:spPr>
        <a:xfrm>
          <a:off x="2043597" y="319005"/>
          <a:ext cx="6202201" cy="1045228"/>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t>Approved Program</a:t>
          </a:r>
          <a:endParaRPr lang="en-US" sz="4000" kern="1200" dirty="0"/>
        </a:p>
      </dsp:txBody>
      <dsp:txXfrm>
        <a:off x="2951888" y="472075"/>
        <a:ext cx="4385619" cy="739088"/>
      </dsp:txXfrm>
    </dsp:sp>
    <dsp:sp modelId="{9075F1E1-94F0-994C-AC22-8CD2778731E7}">
      <dsp:nvSpPr>
        <dsp:cNvPr id="0" name=""/>
        <dsp:cNvSpPr/>
      </dsp:nvSpPr>
      <dsp:spPr>
        <a:xfrm rot="8445086">
          <a:off x="1210345" y="2289501"/>
          <a:ext cx="3548159" cy="634092"/>
        </a:xfrm>
        <a:prstGeom prst="lef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7A6CA6E-8595-FE44-A5E6-681A6B82A2B7}">
      <dsp:nvSpPr>
        <dsp:cNvPr id="0" name=""/>
        <dsp:cNvSpPr/>
      </dsp:nvSpPr>
      <dsp:spPr>
        <a:xfrm>
          <a:off x="0" y="2581166"/>
          <a:ext cx="3221125" cy="2295633"/>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smtClean="0"/>
            <a:t>Recommendation of Regional Consortia</a:t>
          </a:r>
          <a:endParaRPr lang="en-US" sz="2900" kern="1200" dirty="0"/>
        </a:p>
      </dsp:txBody>
      <dsp:txXfrm>
        <a:off x="67237" y="2648403"/>
        <a:ext cx="3086651" cy="2161159"/>
      </dsp:txXfrm>
    </dsp:sp>
    <dsp:sp modelId="{007BF0E8-8123-9745-A88A-A7BE596D33E0}">
      <dsp:nvSpPr>
        <dsp:cNvPr id="0" name=""/>
        <dsp:cNvSpPr/>
      </dsp:nvSpPr>
      <dsp:spPr>
        <a:xfrm rot="5213765">
          <a:off x="4129435" y="2285386"/>
          <a:ext cx="2221492" cy="634092"/>
        </a:xfrm>
        <a:prstGeom prst="lef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C54EE52C-718F-8143-877A-50DADDC2C98B}">
      <dsp:nvSpPr>
        <dsp:cNvPr id="0" name=""/>
        <dsp:cNvSpPr/>
      </dsp:nvSpPr>
      <dsp:spPr>
        <a:xfrm>
          <a:off x="3699242" y="2546299"/>
          <a:ext cx="3202166" cy="2330500"/>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smtClean="0"/>
            <a:t>Local Curriculum Process Approval</a:t>
          </a:r>
          <a:endParaRPr lang="en-US" sz="2900" kern="1200" dirty="0"/>
        </a:p>
      </dsp:txBody>
      <dsp:txXfrm>
        <a:off x="3767500" y="2614557"/>
        <a:ext cx="3065650" cy="2193984"/>
      </dsp:txXfrm>
    </dsp:sp>
    <dsp:sp modelId="{67D07BCC-9380-BA42-9DE7-C73FE2714824}">
      <dsp:nvSpPr>
        <dsp:cNvPr id="0" name=""/>
        <dsp:cNvSpPr/>
      </dsp:nvSpPr>
      <dsp:spPr>
        <a:xfrm rot="2122151">
          <a:off x="5686712" y="2289596"/>
          <a:ext cx="3888890" cy="634092"/>
        </a:xfrm>
        <a:prstGeom prst="lef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477DF5DD-3DD9-BC40-BABC-70087081823C}">
      <dsp:nvSpPr>
        <dsp:cNvPr id="0" name=""/>
        <dsp:cNvSpPr/>
      </dsp:nvSpPr>
      <dsp:spPr>
        <a:xfrm>
          <a:off x="7596904" y="2587540"/>
          <a:ext cx="3239662" cy="2289259"/>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smtClean="0"/>
            <a:t>Recommendation of the Program Advisory Committee</a:t>
          </a:r>
          <a:endParaRPr lang="en-US" sz="2900" kern="1200" dirty="0"/>
        </a:p>
      </dsp:txBody>
      <dsp:txXfrm>
        <a:off x="7663954" y="2654590"/>
        <a:ext cx="3105562" cy="215515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946F2F9A-1800-B748-BE4F-3AF4543CD1CD}" type="datetimeFigureOut">
              <a:rPr lang="en-US" smtClean="0"/>
              <a:t>4/25/19</a:t>
            </a:fld>
            <a:endParaRPr lang="en-US" dirty="0"/>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614B6A65-386E-C040-8D7E-DE7F7798D9E3}" type="slidenum">
              <a:rPr lang="en-US" smtClean="0"/>
              <a:t>‹#›</a:t>
            </a:fld>
            <a:endParaRPr lang="en-US" dirty="0"/>
          </a:p>
        </p:txBody>
      </p:sp>
    </p:spTree>
    <p:extLst>
      <p:ext uri="{BB962C8B-B14F-4D97-AF65-F5344CB8AC3E}">
        <p14:creationId xmlns:p14="http://schemas.microsoft.com/office/powerpoint/2010/main" val="8359919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5160"/>
          </a:xfrm>
          <a:prstGeom prst="rect">
            <a:avLst/>
          </a:prstGeom>
        </p:spPr>
        <p:txBody>
          <a:bodyPr vert="horz" lIns="92885" tIns="46442" rIns="92885" bIns="46442" rtlCol="0"/>
          <a:lstStyle>
            <a:lvl1pPr algn="r">
              <a:defRPr sz="1200"/>
            </a:lvl1pPr>
          </a:lstStyle>
          <a:p>
            <a:fld id="{8A5B517A-71EB-4509-BAE5-189BC8583ACC}" type="datetimeFigureOut">
              <a:rPr lang="en-US" smtClean="0"/>
              <a:t>4/25/19</a:t>
            </a:fld>
            <a:endParaRPr lang="en-US" dirty="0"/>
          </a:p>
        </p:txBody>
      </p:sp>
      <p:sp>
        <p:nvSpPr>
          <p:cNvPr id="4" name="Slide Image Placeholder 3"/>
          <p:cNvSpPr>
            <a:spLocks noGrp="1" noRot="1" noChangeAspect="1"/>
          </p:cNvSpPr>
          <p:nvPr>
            <p:ph type="sldImg" idx="2"/>
          </p:nvPr>
        </p:nvSpPr>
        <p:spPr>
          <a:xfrm>
            <a:off x="711200" y="1158875"/>
            <a:ext cx="5562600" cy="3128963"/>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61669"/>
            <a:ext cx="5588000" cy="3650456"/>
          </a:xfrm>
          <a:prstGeom prst="rect">
            <a:avLst/>
          </a:prstGeom>
        </p:spPr>
        <p:txBody>
          <a:bodyPr vert="horz" lIns="92885" tIns="46442" rIns="92885" bIns="464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5159"/>
          </a:xfrm>
          <a:prstGeom prst="rect">
            <a:avLst/>
          </a:prstGeom>
        </p:spPr>
        <p:txBody>
          <a:bodyPr vert="horz" lIns="92885" tIns="46442" rIns="92885" bIns="46442"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a:t>
            </a:r>
            <a:r>
              <a:rPr lang="mr-IN" baseline="0" dirty="0" smtClean="0"/>
              <a:t>–</a:t>
            </a:r>
            <a:r>
              <a:rPr lang="en-US" baseline="0" dirty="0" smtClean="0"/>
              <a:t> how many know if they go to their BOTs are they on website. Must follow Brown Act</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dirty="0"/>
          </a:p>
        </p:txBody>
      </p:sp>
    </p:spTree>
    <p:extLst>
      <p:ext uri="{BB962C8B-B14F-4D97-AF65-F5344CB8AC3E}">
        <p14:creationId xmlns:p14="http://schemas.microsoft.com/office/powerpoint/2010/main" val="170375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want me to add in screen shots of all the pages after entry??</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dirty="0"/>
          </a:p>
        </p:txBody>
      </p:sp>
    </p:spTree>
    <p:extLst>
      <p:ext uri="{BB962C8B-B14F-4D97-AF65-F5344CB8AC3E}">
        <p14:creationId xmlns:p14="http://schemas.microsoft.com/office/powerpoint/2010/main" val="165306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dirty="0"/>
          </a:p>
        </p:txBody>
      </p:sp>
    </p:spTree>
    <p:extLst>
      <p:ext uri="{BB962C8B-B14F-4D97-AF65-F5344CB8AC3E}">
        <p14:creationId xmlns:p14="http://schemas.microsoft.com/office/powerpoint/2010/main" val="827637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place to stipulate</a:t>
            </a:r>
            <a:r>
              <a:rPr lang="en-US" baseline="0" dirty="0" smtClean="0"/>
              <a:t> that local processes differ and that we are talking broader</a:t>
            </a:r>
            <a:r>
              <a:rPr lang="mr-IN" baseline="0" dirty="0" smtClean="0"/>
              <a: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dirty="0"/>
          </a:p>
        </p:txBody>
      </p:sp>
    </p:spTree>
    <p:extLst>
      <p:ext uri="{BB962C8B-B14F-4D97-AF65-F5344CB8AC3E}">
        <p14:creationId xmlns:p14="http://schemas.microsoft.com/office/powerpoint/2010/main" val="2381420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5CA53794-D6D2-1749-A79D-7DB68B008333}" type="datetime1">
              <a:rPr lang="en-US" smtClean="0">
                <a:solidFill>
                  <a:prstClr val="black">
                    <a:tint val="75000"/>
                  </a:prstClr>
                </a:solidFill>
              </a:rPr>
              <a:t>4/25/19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CTE Leadership Institute May 8 - 9, 2015 LaJolla,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BFD10-689F-D942-80BA-C87B43A8F87B}" type="datetime1">
              <a:rPr lang="en-US" smtClean="0">
                <a:solidFill>
                  <a:prstClr val="black">
                    <a:tint val="75000"/>
                  </a:prstClr>
                </a:solidFill>
              </a:rPr>
              <a:t>4/25/19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82EE-5D8C-834E-8A94-7195391A8150}" type="datetime1">
              <a:rPr lang="en-US" smtClean="0">
                <a:solidFill>
                  <a:prstClr val="black">
                    <a:tint val="75000"/>
                  </a:prstClr>
                </a:solidFill>
              </a:rPr>
              <a:t>4/25/19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045F21-EC4D-2949-83D4-20ADE698BD43}" type="datetime1">
              <a:rPr lang="en-US" smtClean="0">
                <a:solidFill>
                  <a:prstClr val="black">
                    <a:tint val="75000"/>
                  </a:prstClr>
                </a:solidFill>
              </a:rPr>
              <a:t>4/25/19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81F0DC-EE33-CA44-9A3B-E6138C1B442F}" type="datetime1">
              <a:rPr lang="en-US" smtClean="0">
                <a:solidFill>
                  <a:prstClr val="black">
                    <a:tint val="75000"/>
                  </a:prstClr>
                </a:solidFill>
              </a:rPr>
              <a:t>4/25/19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94839E-DE69-1242-91A5-B68BDE8FEA12}"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3D091-7C83-184D-AA43-B062872E39AF}"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72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AF2EF-261F-C147-A0E0-D03A8BB5FF75}"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1"/>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9C19AE-2B89-AF4C-968F-CDE01D5D7DFD}"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64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3200">
                <a:solidFill>
                  <a:schemeClr val="tx2"/>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86E06B-8D0D-0B4B-ACC6-31C7C1D0EDC2}"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3"/>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D8CED-4DD4-4140-A1C4-DCDF7078C1FF}" type="datetime1">
              <a:rPr lang="en-US" smtClean="0">
                <a:solidFill>
                  <a:prstClr val="black">
                    <a:tint val="75000"/>
                  </a:prstClr>
                </a:solidFill>
              </a:rPr>
              <a:t>4/25/19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3C3DC8-B4B6-5A4B-ACA4-FBA8DCE05FCD}" type="datetime1">
              <a:rPr lang="en-US" smtClean="0"/>
              <a:t>4/25/19</a:t>
            </a:fld>
            <a:endParaRPr lang="en-US" dirty="0"/>
          </a:p>
        </p:txBody>
      </p:sp>
      <p:sp>
        <p:nvSpPr>
          <p:cNvPr id="5" name="Footer Placeholder 4"/>
          <p:cNvSpPr>
            <a:spLocks noGrp="1"/>
          </p:cNvSpPr>
          <p:nvPr>
            <p:ph type="ftr" sz="quarter" idx="11"/>
          </p:nvPr>
        </p:nvSpPr>
        <p:spPr/>
        <p:txBody>
          <a:bodyPr/>
          <a:lstStyle/>
          <a:p>
            <a:r>
              <a:rPr lang="en-US" dirty="0"/>
              <a:t>CTE Leadership Institute May 8 - 9, 2015 LaJolla, CA</a:t>
            </a:r>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41667451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700" b="0">
                <a:solidFill>
                  <a:schemeClr val="tx2"/>
                </a:solidFill>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700" b="0" kern="1200" dirty="0" smtClean="0">
                <a:solidFill>
                  <a:schemeClr val="tx2"/>
                </a:solidFill>
                <a:latin typeface="+mn-lt"/>
                <a:ea typeface="+mn-ea"/>
                <a:cs typeface="+mn-cs"/>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749ED-55EC-4E4E-B2C7-DD0406435501}" type="datetime1">
              <a:rPr lang="en-US" smtClean="0">
                <a:solidFill>
                  <a:prstClr val="black">
                    <a:tint val="75000"/>
                  </a:prstClr>
                </a:solidFill>
              </a:rPr>
              <a:t>4/25/19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7BFD10-689F-D942-80BA-C87B43A8F87B}" type="datetime1">
              <a:rPr lang="en-US" smtClean="0">
                <a:solidFill>
                  <a:prstClr val="black">
                    <a:tint val="75000"/>
                  </a:prstClr>
                </a:solidFill>
              </a:rPr>
              <a:t>4/25/19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82EE-5D8C-834E-8A94-7195391A8150}" type="datetime1">
              <a:rPr lang="en-US" smtClean="0">
                <a:solidFill>
                  <a:prstClr val="black">
                    <a:tint val="75000"/>
                  </a:prstClr>
                </a:solidFill>
              </a:rPr>
              <a:t>4/25/19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32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4"/>
            <a:ext cx="2852928" cy="4243615"/>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D045F21-EC4D-2949-83D4-20ADE698BD43}" type="datetime1">
              <a:rPr lang="en-US" smtClean="0">
                <a:solidFill>
                  <a:prstClr val="black">
                    <a:tint val="75000"/>
                  </a:prstClr>
                </a:solidFill>
              </a:rPr>
              <a:t>4/25/19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32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CA81F0DC-EE33-CA44-9A3B-E6138C1B442F}" type="datetime1">
              <a:rPr lang="en-US" smtClean="0">
                <a:solidFill>
                  <a:prstClr val="black">
                    <a:tint val="75000"/>
                  </a:prstClr>
                </a:solidFill>
              </a:rPr>
              <a:t>4/25/19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94839E-DE69-1242-91A5-B68BDE8FEA12}"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3D091-7C83-184D-AA43-B062872E39AF}"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535BB8-85F4-5746-AB53-4CB85CDE18A8}" type="datetime1">
              <a:rPr lang="en-US" smtClean="0"/>
              <a:t>4/25/19</a:t>
            </a:fld>
            <a:endParaRPr lang="en-US" dirty="0"/>
          </a:p>
        </p:txBody>
      </p:sp>
      <p:sp>
        <p:nvSpPr>
          <p:cNvPr id="6" name="Footer Placeholder 5"/>
          <p:cNvSpPr>
            <a:spLocks noGrp="1"/>
          </p:cNvSpPr>
          <p:nvPr>
            <p:ph type="ftr" sz="quarter" idx="11"/>
          </p:nvPr>
        </p:nvSpPr>
        <p:spPr/>
        <p:txBody>
          <a:bodyPr/>
          <a:lstStyle/>
          <a:p>
            <a:r>
              <a:rPr lang="en-US" dirty="0"/>
              <a:t>CTE Leadership Institute May 8 - 9, 2015 LaJolla,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4E3593-FDB8-814B-B841-B4290301D609}" type="datetime1">
              <a:rPr lang="en-US" smtClean="0"/>
              <a:t>4/25/19</a:t>
            </a:fld>
            <a:endParaRPr lang="en-US" dirty="0"/>
          </a:p>
        </p:txBody>
      </p:sp>
      <p:sp>
        <p:nvSpPr>
          <p:cNvPr id="4" name="Footer Placeholder 3"/>
          <p:cNvSpPr>
            <a:spLocks noGrp="1"/>
          </p:cNvSpPr>
          <p:nvPr>
            <p:ph type="ftr" sz="quarter" idx="11"/>
          </p:nvPr>
        </p:nvSpPr>
        <p:spPr/>
        <p:txBody>
          <a:bodyPr/>
          <a:lstStyle/>
          <a:p>
            <a:r>
              <a:rPr lang="en-US" dirty="0"/>
              <a:t>CTE Leadership Institute May 8 - 9, 2015 LaJolla,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868AF2EF-261F-C147-A0E0-D03A8BB5FF75}" type="datetime1">
              <a:rPr lang="en-US" smtClean="0">
                <a:solidFill>
                  <a:prstClr val="black">
                    <a:tint val="75000"/>
                  </a:prstClr>
                </a:solidFill>
              </a:rPr>
              <a:t>4/25/19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CTE Leadership Institute May 8 - 9, 2015 LaJolla,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9C19AE-2B89-AF4C-968F-CDE01D5D7DFD}"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86E06B-8D0D-0B4B-ACC6-31C7C1D0EDC2}"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D8CED-4DD4-4140-A1C4-DCDF7078C1FF}" type="datetime1">
              <a:rPr lang="en-US" smtClean="0">
                <a:solidFill>
                  <a:prstClr val="black">
                    <a:tint val="75000"/>
                  </a:prstClr>
                </a:solidFill>
              </a:rPr>
              <a:t>4/25/19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749ED-55EC-4E4E-B2C7-DD0406435501}" type="datetime1">
              <a:rPr lang="en-US" smtClean="0">
                <a:solidFill>
                  <a:prstClr val="black">
                    <a:tint val="75000"/>
                  </a:prstClr>
                </a:solidFill>
              </a:rPr>
              <a:t>4/25/19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2.xml"/><Relationship Id="rId13" Type="http://schemas.openxmlformats.org/officeDocument/2006/relationships/image" Target="../media/image2.jpg"/><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3.xml"/><Relationship Id="rId13" Type="http://schemas.openxmlformats.org/officeDocument/2006/relationships/image" Target="../media/image4.jpg"/><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19660-978A-3847-831D-F1031CCAB5AE}"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15D92-DCC7-D34A-BDBA-BAD7CA28424F}"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220787"/>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121917" tIns="60958" rIns="121917" bIns="60958"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121917" tIns="60958" rIns="121917" bIns="6095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121917" tIns="60958" rIns="121917" bIns="60958" rtlCol="0" anchor="ctr"/>
          <a:lstStyle>
            <a:lvl1pPr algn="l">
              <a:defRPr sz="1600">
                <a:solidFill>
                  <a:srgbClr val="FFFFFF"/>
                </a:solidFill>
              </a:defRPr>
            </a:lvl1pPr>
          </a:lstStyle>
          <a:p>
            <a:fld id="{F5319660-978A-3847-831D-F1031CCAB5AE}" type="datetime1">
              <a:rPr lang="en-US" smtClean="0">
                <a:solidFill>
                  <a:prstClr val="black">
                    <a:tint val="75000"/>
                  </a:prstClr>
                </a:solidFill>
              </a:rPr>
              <a:t>4/25/19</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121917" tIns="60958" rIns="121917" bIns="60958" rtlCol="0" anchor="ctr"/>
          <a:lstStyle>
            <a:lvl1pPr algn="ctr">
              <a:defRPr sz="1600">
                <a:solidFill>
                  <a:srgbClr val="FFFFFF"/>
                </a:solidFill>
              </a:defRPr>
            </a:lvl1p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121917" tIns="60958" rIns="121917" bIns="60958" rtlCol="0" anchor="ctr"/>
          <a:lstStyle>
            <a:lvl1pPr algn="l">
              <a:defRPr sz="19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1219170" rtl="0" eaLnBrk="1" latinLnBrk="0" hangingPunct="1">
        <a:spcBef>
          <a:spcPct val="0"/>
        </a:spcBef>
        <a:buNone/>
        <a:defRPr sz="5300" kern="1200" spc="-133" baseline="0">
          <a:solidFill>
            <a:schemeClr val="tx2"/>
          </a:solidFill>
          <a:latin typeface="+mj-lt"/>
          <a:ea typeface="+mj-ea"/>
          <a:cs typeface="+mj-cs"/>
        </a:defRPr>
      </a:lvl1pPr>
    </p:titleStyle>
    <p:bodyStyle>
      <a:lvl1pPr marL="243834" indent="-243834" algn="l" defTabSz="121917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609585" indent="-243834" algn="l" defTabSz="1219170"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2pPr>
      <a:lvl3pPr marL="975336" indent="-243834" algn="l" defTabSz="121917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341086" indent="-243834" algn="l" defTabSz="1219170"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4pPr>
      <a:lvl5pPr marL="1584920" indent="-182875" algn="l" defTabSz="1219170" rtl="0" eaLnBrk="1" latinLnBrk="0" hangingPunct="1">
        <a:spcBef>
          <a:spcPct val="20000"/>
        </a:spcBef>
        <a:buClr>
          <a:schemeClr val="accent1"/>
        </a:buClr>
        <a:buSzPct val="100000"/>
        <a:buFont typeface="Arial" pitchFamily="34" charset="0"/>
        <a:buChar char="•"/>
        <a:defRPr sz="1900" kern="1200" baseline="0">
          <a:solidFill>
            <a:schemeClr val="tx1"/>
          </a:solidFill>
          <a:latin typeface="+mn-lt"/>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183" y="901148"/>
            <a:ext cx="10850017" cy="2173355"/>
          </a:xfrm>
        </p:spPr>
        <p:txBody>
          <a:bodyPr/>
          <a:lstStyle/>
          <a:p>
            <a:pPr algn="ctr"/>
            <a:r>
              <a:rPr lang="en-US" sz="4400" dirty="0" smtClean="0"/>
              <a:t>ADVISORY COMMITTEES: </a:t>
            </a:r>
            <a:br>
              <a:rPr lang="en-US" sz="4400" dirty="0" smtClean="0"/>
            </a:br>
            <a:r>
              <a:rPr lang="en-US" sz="4400" dirty="0" smtClean="0"/>
              <a:t>Guiding curriculum and connecting students to industry</a:t>
            </a:r>
            <a:endParaRPr lang="en-US" sz="4400" dirty="0"/>
          </a:p>
        </p:txBody>
      </p:sp>
      <p:sp>
        <p:nvSpPr>
          <p:cNvPr id="3" name="Subtitle 2"/>
          <p:cNvSpPr>
            <a:spLocks noGrp="1"/>
          </p:cNvSpPr>
          <p:nvPr>
            <p:ph type="subTitle" idx="1"/>
          </p:nvPr>
        </p:nvSpPr>
        <p:spPr>
          <a:xfrm>
            <a:off x="986262" y="3882887"/>
            <a:ext cx="10392938" cy="2054087"/>
          </a:xfrm>
        </p:spPr>
        <p:txBody>
          <a:bodyPr>
            <a:normAutofit fontScale="92500" lnSpcReduction="20000"/>
          </a:bodyPr>
          <a:lstStyle/>
          <a:p>
            <a:endParaRPr lang="en-US" dirty="0" smtClean="0"/>
          </a:p>
          <a:p>
            <a:r>
              <a:rPr lang="en-US" sz="3600" dirty="0" smtClean="0"/>
              <a:t>Cheryl </a:t>
            </a:r>
            <a:r>
              <a:rPr lang="en-US" sz="3600" dirty="0" err="1" smtClean="0"/>
              <a:t>Aschenbach</a:t>
            </a:r>
            <a:r>
              <a:rPr lang="en-US" sz="3600" dirty="0" smtClean="0"/>
              <a:t>, ASCCC North Representative</a:t>
            </a:r>
          </a:p>
          <a:p>
            <a:r>
              <a:rPr lang="en-US" sz="3600" dirty="0" smtClean="0"/>
              <a:t>Brandi </a:t>
            </a:r>
            <a:r>
              <a:rPr lang="en-US" sz="3600" dirty="0" err="1" smtClean="0"/>
              <a:t>Asmus</a:t>
            </a:r>
            <a:r>
              <a:rPr lang="en-US" sz="3600" dirty="0" smtClean="0"/>
              <a:t>, Woodland Community College</a:t>
            </a:r>
          </a:p>
          <a:p>
            <a:r>
              <a:rPr lang="en-US" sz="3600" dirty="0" smtClean="0"/>
              <a:t>Kevin Corse, Oxnard College</a:t>
            </a:r>
          </a:p>
        </p:txBody>
      </p:sp>
    </p:spTree>
    <p:extLst>
      <p:ext uri="{BB962C8B-B14F-4D97-AF65-F5344CB8AC3E}">
        <p14:creationId xmlns:p14="http://schemas.microsoft.com/office/powerpoint/2010/main" val="1273762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Responsibilities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Curriculum Content Advisement</a:t>
            </a:r>
          </a:p>
          <a:p>
            <a:r>
              <a:rPr lang="en-US" dirty="0" smtClean="0"/>
              <a:t>Providing </a:t>
            </a:r>
            <a:r>
              <a:rPr lang="en-US" dirty="0"/>
              <a:t>insights regarding curriculum and training need from potential employers of our </a:t>
            </a:r>
            <a:r>
              <a:rPr lang="en-US" dirty="0" smtClean="0"/>
              <a:t>students</a:t>
            </a:r>
          </a:p>
          <a:p>
            <a:pPr lvl="1"/>
            <a:r>
              <a:rPr lang="en-US" dirty="0" smtClean="0"/>
              <a:t>Do </a:t>
            </a:r>
            <a:r>
              <a:rPr lang="en-US" dirty="0"/>
              <a:t>graduates possess the entry-level job skills needed by employers in the CTE are serves</a:t>
            </a:r>
            <a:r>
              <a:rPr lang="en-US" dirty="0" smtClean="0"/>
              <a:t>?</a:t>
            </a:r>
            <a:endParaRPr lang="en-US" dirty="0"/>
          </a:p>
          <a:p>
            <a:r>
              <a:rPr lang="en-US" dirty="0" smtClean="0"/>
              <a:t>Advising </a:t>
            </a:r>
            <a:r>
              <a:rPr lang="en-US" dirty="0"/>
              <a:t>on content </a:t>
            </a:r>
            <a:r>
              <a:rPr lang="en-US" dirty="0" smtClean="0"/>
              <a:t>(not </a:t>
            </a:r>
            <a:r>
              <a:rPr lang="en-US" dirty="0"/>
              <a:t>teaching </a:t>
            </a:r>
            <a:r>
              <a:rPr lang="en-US" dirty="0" smtClean="0"/>
              <a:t>method)</a:t>
            </a:r>
            <a:endParaRPr lang="en-US" dirty="0"/>
          </a:p>
          <a:p>
            <a:r>
              <a:rPr lang="en-US" dirty="0" smtClean="0"/>
              <a:t>Forecasting </a:t>
            </a:r>
            <a:r>
              <a:rPr lang="en-US" dirty="0"/>
              <a:t>trends in the CTE field so that curriculum can be created to reflect these trends</a:t>
            </a:r>
            <a:r>
              <a:rPr lang="en-US" dirty="0" smtClean="0"/>
              <a:t>.</a:t>
            </a:r>
          </a:p>
          <a:p>
            <a:r>
              <a:rPr lang="en-US" dirty="0" smtClean="0"/>
              <a:t>Providing </a:t>
            </a:r>
            <a:r>
              <a:rPr lang="en-US" dirty="0"/>
              <a:t>insights for the local program review process</a:t>
            </a:r>
          </a:p>
          <a:p>
            <a:endParaRPr lang="en-US" dirty="0"/>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224130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Responsibilities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Career Guidance</a:t>
            </a:r>
          </a:p>
          <a:p>
            <a:r>
              <a:rPr lang="en-US" dirty="0" smtClean="0"/>
              <a:t>Sponsoring </a:t>
            </a:r>
            <a:r>
              <a:rPr lang="en-US" dirty="0"/>
              <a:t>or assisting with Career Days</a:t>
            </a:r>
          </a:p>
          <a:p>
            <a:r>
              <a:rPr lang="en-US" dirty="0"/>
              <a:t>Serving as guest speakers regarding job opportunities and expectations of employers</a:t>
            </a:r>
          </a:p>
          <a:p>
            <a:r>
              <a:rPr lang="en-US" dirty="0"/>
              <a:t>Conducting mock interviews </a:t>
            </a:r>
          </a:p>
          <a:p>
            <a:r>
              <a:rPr lang="en-US" dirty="0" smtClean="0"/>
              <a:t>Providing </a:t>
            </a:r>
            <a:r>
              <a:rPr lang="en-US" dirty="0"/>
              <a:t>insights regarding internships and other work experience opportunities (mentoring, job shadowing, externships, apprenticeships)</a:t>
            </a:r>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1823606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Responsibilities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Other</a:t>
            </a:r>
          </a:p>
          <a:p>
            <a:r>
              <a:rPr lang="en-US" dirty="0" smtClean="0"/>
              <a:t>Providing </a:t>
            </a:r>
            <a:r>
              <a:rPr lang="en-US" dirty="0"/>
              <a:t>insights and help establish standards regarding equipment and software purchases</a:t>
            </a:r>
          </a:p>
          <a:p>
            <a:r>
              <a:rPr lang="en-US" dirty="0" smtClean="0"/>
              <a:t>Contributing to </a:t>
            </a:r>
            <a:r>
              <a:rPr lang="en-US" dirty="0"/>
              <a:t>community/public relations for college and the CTE program –boost enrollment</a:t>
            </a:r>
          </a:p>
          <a:p>
            <a:r>
              <a:rPr lang="en-US" dirty="0" smtClean="0"/>
              <a:t>Enhancing </a:t>
            </a:r>
            <a:r>
              <a:rPr lang="en-US" dirty="0"/>
              <a:t>professional development for CTE faculty</a:t>
            </a:r>
          </a:p>
          <a:p>
            <a:r>
              <a:rPr lang="en-US" dirty="0"/>
              <a:t>May </a:t>
            </a:r>
            <a:r>
              <a:rPr lang="en-US" dirty="0" smtClean="0"/>
              <a:t>also provide </a:t>
            </a:r>
            <a:r>
              <a:rPr lang="en-US" dirty="0"/>
              <a:t>financial, legislative and moral support for the CTE program</a:t>
            </a:r>
          </a:p>
          <a:p>
            <a:endParaRPr lang="en-US" dirty="0" smtClean="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424426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Committee Practices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 </a:t>
            </a:r>
            <a:r>
              <a:rPr lang="en-US" dirty="0"/>
              <a:t>responsive to the recommendations of the CTE Advisory Committee</a:t>
            </a:r>
          </a:p>
          <a:p>
            <a:r>
              <a:rPr lang="en-US" dirty="0" smtClean="0"/>
              <a:t>Notify </a:t>
            </a:r>
            <a:r>
              <a:rPr lang="en-US" dirty="0"/>
              <a:t>members of the time and place of meetings</a:t>
            </a:r>
          </a:p>
          <a:p>
            <a:r>
              <a:rPr lang="en-US" dirty="0" smtClean="0"/>
              <a:t>Assist </a:t>
            </a:r>
            <a:r>
              <a:rPr lang="en-US" dirty="0"/>
              <a:t>in preparation and mailing of agenda, minutes, and attachments of items to be discussed</a:t>
            </a:r>
          </a:p>
          <a:p>
            <a:r>
              <a:rPr lang="en-US" dirty="0" smtClean="0"/>
              <a:t>Arrange </a:t>
            </a:r>
            <a:r>
              <a:rPr lang="en-US" dirty="0"/>
              <a:t>meeting place and provide parking permits, if needed</a:t>
            </a:r>
          </a:p>
          <a:p>
            <a:r>
              <a:rPr lang="en-US" dirty="0" smtClean="0"/>
              <a:t>Provide </a:t>
            </a:r>
            <a:r>
              <a:rPr lang="en-US" dirty="0"/>
              <a:t>statistical and/or descriptive information about the CTE educational program</a:t>
            </a:r>
          </a:p>
          <a:p>
            <a:r>
              <a:rPr lang="en-US" dirty="0" smtClean="0"/>
              <a:t>Provide </a:t>
            </a:r>
            <a:r>
              <a:rPr lang="en-US" dirty="0"/>
              <a:t>Labor Market data </a:t>
            </a:r>
            <a:endParaRPr lang="en-US" dirty="0" smtClean="0"/>
          </a:p>
          <a:p>
            <a:r>
              <a:rPr lang="en-US" dirty="0" smtClean="0"/>
              <a:t>Prepare </a:t>
            </a:r>
            <a:r>
              <a:rPr lang="en-US" dirty="0"/>
              <a:t>and file minutes </a:t>
            </a:r>
            <a:r>
              <a:rPr lang="en-US" dirty="0" smtClean="0"/>
              <a:t>in designated office or location</a:t>
            </a:r>
          </a:p>
          <a:p>
            <a:r>
              <a:rPr lang="en-US" dirty="0" smtClean="0"/>
              <a:t>Develop an Advisory Committee Handbook</a:t>
            </a:r>
            <a:endParaRPr lang="en-US" dirty="0"/>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1092195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Committee Practices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Meet </a:t>
            </a:r>
            <a:r>
              <a:rPr lang="en-US" dirty="0"/>
              <a:t>at least once a year –once a semester is even better</a:t>
            </a:r>
          </a:p>
          <a:p>
            <a:r>
              <a:rPr lang="en-US" dirty="0" smtClean="0"/>
              <a:t>Hold meetings in </a:t>
            </a:r>
            <a:r>
              <a:rPr lang="en-US" dirty="0"/>
              <a:t>a centralized </a:t>
            </a:r>
            <a:r>
              <a:rPr lang="en-US" dirty="0" smtClean="0"/>
              <a:t>location at a time that works for members</a:t>
            </a:r>
            <a:endParaRPr lang="en-US" dirty="0"/>
          </a:p>
          <a:p>
            <a:r>
              <a:rPr lang="en-US" dirty="0" smtClean="0"/>
              <a:t>Maintain </a:t>
            </a:r>
            <a:r>
              <a:rPr lang="en-US" dirty="0"/>
              <a:t>regular contact between advisory committee meeting dates</a:t>
            </a:r>
          </a:p>
          <a:p>
            <a:r>
              <a:rPr lang="en-US" dirty="0"/>
              <a:t>Maintain documentation for Advisory Committee </a:t>
            </a:r>
            <a:r>
              <a:rPr lang="en-US" dirty="0" smtClean="0"/>
              <a:t>members</a:t>
            </a:r>
          </a:p>
          <a:p>
            <a:r>
              <a:rPr lang="en-US" dirty="0" smtClean="0"/>
              <a:t>Maintain a current </a:t>
            </a:r>
            <a:r>
              <a:rPr lang="en-US" dirty="0"/>
              <a:t>list of committee members</a:t>
            </a:r>
          </a:p>
          <a:p>
            <a:r>
              <a:rPr lang="en-US" dirty="0"/>
              <a:t>Meeting schedule</a:t>
            </a:r>
          </a:p>
          <a:p>
            <a:r>
              <a:rPr lang="en-US" dirty="0" smtClean="0"/>
              <a:t>Distribute previous </a:t>
            </a:r>
            <a:r>
              <a:rPr lang="en-US" dirty="0"/>
              <a:t>minutes and </a:t>
            </a:r>
            <a:r>
              <a:rPr lang="en-US" dirty="0" smtClean="0"/>
              <a:t>agenda in advance of meetings</a:t>
            </a:r>
            <a:endParaRPr lang="en-US" dirty="0"/>
          </a:p>
          <a:p>
            <a:r>
              <a:rPr lang="en-US" dirty="0"/>
              <a:t>CTE Advisory Committee Handbook (if available)</a:t>
            </a:r>
          </a:p>
          <a:p>
            <a:r>
              <a:rPr lang="en-US" dirty="0"/>
              <a:t>Survey questions (if available</a:t>
            </a:r>
            <a:r>
              <a:rPr lang="en-US" dirty="0" smtClean="0"/>
              <a:t>)</a:t>
            </a:r>
            <a:endParaRPr lang="en-US" dirty="0"/>
          </a:p>
          <a:p>
            <a:r>
              <a:rPr lang="en-US" dirty="0" smtClean="0"/>
              <a:t>Conduct an orientation </a:t>
            </a:r>
            <a:r>
              <a:rPr lang="en-US" dirty="0"/>
              <a:t>for new Advisory Committee members</a:t>
            </a:r>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174214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Committee Practices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Minutes </a:t>
            </a:r>
            <a:r>
              <a:rPr lang="en-US" dirty="0"/>
              <a:t>should include the following</a:t>
            </a:r>
            <a:r>
              <a:rPr lang="en-US" dirty="0" smtClean="0"/>
              <a:t>:</a:t>
            </a:r>
          </a:p>
          <a:p>
            <a:pPr lvl="1"/>
            <a:r>
              <a:rPr lang="en-US" dirty="0" smtClean="0"/>
              <a:t>The </a:t>
            </a:r>
            <a:r>
              <a:rPr lang="en-US" dirty="0"/>
              <a:t>date and location</a:t>
            </a:r>
          </a:p>
          <a:p>
            <a:pPr lvl="1"/>
            <a:r>
              <a:rPr lang="en-US" dirty="0"/>
              <a:t>The names of those in attendance AND their job </a:t>
            </a:r>
            <a:r>
              <a:rPr lang="en-US" dirty="0" smtClean="0"/>
              <a:t>titles</a:t>
            </a:r>
            <a:endParaRPr lang="en-US" dirty="0"/>
          </a:p>
          <a:p>
            <a:pPr lvl="1"/>
            <a:r>
              <a:rPr lang="en-US" dirty="0"/>
              <a:t>As many specific details </a:t>
            </a:r>
            <a:r>
              <a:rPr lang="en-US" dirty="0" smtClean="0"/>
              <a:t>as possible about </a:t>
            </a:r>
          </a:p>
          <a:p>
            <a:pPr lvl="2"/>
            <a:r>
              <a:rPr lang="en-US" dirty="0" smtClean="0"/>
              <a:t>Curriculum </a:t>
            </a:r>
            <a:r>
              <a:rPr lang="en-US" dirty="0"/>
              <a:t>recommendations</a:t>
            </a:r>
          </a:p>
          <a:p>
            <a:pPr lvl="2"/>
            <a:r>
              <a:rPr lang="en-US" dirty="0"/>
              <a:t>Equipment purchases</a:t>
            </a:r>
          </a:p>
          <a:p>
            <a:pPr lvl="2"/>
            <a:r>
              <a:rPr lang="en-US" dirty="0"/>
              <a:t>Trends and </a:t>
            </a:r>
            <a:r>
              <a:rPr lang="en-US" dirty="0" smtClean="0"/>
              <a:t>forecasts</a:t>
            </a:r>
            <a:r>
              <a:rPr lang="en-US" dirty="0"/>
              <a:t/>
            </a:r>
            <a:br>
              <a:rPr lang="en-US" dirty="0"/>
            </a:br>
            <a:endParaRPr lang="en-US" dirty="0"/>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1513455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Committee Practices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Meeting Post-Evaluation/Reflection</a:t>
            </a:r>
          </a:p>
          <a:p>
            <a:r>
              <a:rPr lang="en-US" dirty="0"/>
              <a:t>A</a:t>
            </a:r>
            <a:r>
              <a:rPr lang="en-US" dirty="0" smtClean="0"/>
              <a:t>re </a:t>
            </a:r>
            <a:r>
              <a:rPr lang="en-US" dirty="0"/>
              <a:t>any follow up activities needed</a:t>
            </a:r>
            <a:r>
              <a:rPr lang="en-US" dirty="0" smtClean="0"/>
              <a:t>?</a:t>
            </a:r>
          </a:p>
          <a:p>
            <a:r>
              <a:rPr lang="en-US" dirty="0" smtClean="0"/>
              <a:t>Were </a:t>
            </a:r>
            <a:r>
              <a:rPr lang="en-US" dirty="0"/>
              <a:t>good working relationships established or continued?</a:t>
            </a:r>
          </a:p>
          <a:p>
            <a:r>
              <a:rPr lang="en-US" dirty="0"/>
              <a:t>Was staff preparation adequate to meet committee needs?</a:t>
            </a:r>
          </a:p>
          <a:p>
            <a:r>
              <a:rPr lang="en-US" dirty="0"/>
              <a:t>Was the meeting conducted in a satisfactory manner?</a:t>
            </a:r>
          </a:p>
          <a:p>
            <a:r>
              <a:rPr lang="en-US" dirty="0"/>
              <a:t>What was accomplished and what follow-up is needed?</a:t>
            </a:r>
          </a:p>
          <a:p>
            <a:r>
              <a:rPr lang="en-US" dirty="0"/>
              <a:t>What were the meetings strong and weak points, and what should be done at future </a:t>
            </a:r>
            <a:r>
              <a:rPr lang="en-US" dirty="0" smtClean="0"/>
              <a:t>meetings?</a:t>
            </a:r>
            <a:endParaRPr lang="en-US" dirty="0"/>
          </a:p>
          <a:p>
            <a:r>
              <a:rPr lang="en-US" dirty="0" smtClean="0"/>
              <a:t>Write </a:t>
            </a:r>
            <a:r>
              <a:rPr lang="en-US" dirty="0"/>
              <a:t>minutes –Include as many specific details about </a:t>
            </a:r>
            <a:r>
              <a:rPr lang="en-US" dirty="0" smtClean="0"/>
              <a:t>curriculum, equipment purchases, industry trends </a:t>
            </a:r>
            <a:r>
              <a:rPr lang="en-US" dirty="0"/>
              <a:t>and </a:t>
            </a:r>
            <a:r>
              <a:rPr lang="en-US" dirty="0" smtClean="0"/>
              <a:t>forecasts, and </a:t>
            </a:r>
            <a:r>
              <a:rPr lang="en-US" dirty="0"/>
              <a:t>other </a:t>
            </a:r>
            <a:r>
              <a:rPr lang="en-US" dirty="0" smtClean="0"/>
              <a:t>recommendations</a:t>
            </a:r>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2013457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Content Placeholder 4" descr="red question mark.jpeg"/>
          <p:cNvPicPr>
            <a:picLocks noGrp="1" noChangeAspect="1"/>
          </p:cNvPicPr>
          <p:nvPr>
            <p:ph idx="1"/>
          </p:nvPr>
        </p:nvPicPr>
        <p:blipFill>
          <a:blip r:embed="rId2">
            <a:extLst>
              <a:ext uri="{28A0092B-C50C-407E-A947-70E740481C1C}">
                <a14:useLocalDpi xmlns:a14="http://schemas.microsoft.com/office/drawing/2010/main" val="0"/>
              </a:ext>
            </a:extLst>
          </a:blip>
          <a:srcRect l="-64179" r="-64179"/>
          <a:stretch>
            <a:fillRect/>
          </a:stretch>
        </p:blipFill>
        <p:spPr/>
      </p:pic>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2578404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12000" dirty="0" smtClean="0">
                <a:latin typeface="Lucida Calligraphy"/>
                <a:cs typeface="Lucida Calligraphy"/>
              </a:rPr>
              <a:t>Thank You!</a:t>
            </a:r>
            <a:endParaRPr lang="en-US" sz="12000" dirty="0">
              <a:latin typeface="Lucida Calligraphy"/>
              <a:cs typeface="Lucida Calligraphy"/>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128956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Breakout Description</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i="1" dirty="0" smtClean="0"/>
          </a:p>
          <a:p>
            <a:pPr marL="0" indent="0">
              <a:buNone/>
            </a:pPr>
            <a:r>
              <a:rPr lang="en-US" sz="2800" dirty="0"/>
              <a:t>Career Education programs are required to have </a:t>
            </a:r>
            <a:r>
              <a:rPr lang="en-US" sz="2800" dirty="0" smtClean="0"/>
              <a:t>an advisory committee. This </a:t>
            </a:r>
            <a:r>
              <a:rPr lang="en-US" sz="2800" dirty="0"/>
              <a:t>requirement can be leveraged into a powerful resource for programs and students</a:t>
            </a:r>
            <a:r>
              <a:rPr lang="en-US" sz="2800" dirty="0" smtClean="0"/>
              <a:t>. Explore </a:t>
            </a:r>
            <a:r>
              <a:rPr lang="en-US" sz="2800" dirty="0"/>
              <a:t>how to construct a strong advisory committee membership, how to use advisory committee input to strengthen curriculum and connections to industry, how to leverage financial support, and how to connect students to advisory committee members and employment opportunities.</a:t>
            </a:r>
          </a:p>
          <a:p>
            <a:pPr marL="0" indent="0" algn="ctr">
              <a:buNone/>
            </a:pPr>
            <a:endParaRPr lang="en-US" i="1"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280184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Purpose</a:t>
            </a:r>
          </a:p>
          <a:p>
            <a:r>
              <a:rPr lang="en-US" dirty="0" smtClean="0"/>
              <a:t>Selection/Membership</a:t>
            </a:r>
          </a:p>
          <a:p>
            <a:r>
              <a:rPr lang="en-US" dirty="0" smtClean="0"/>
              <a:t>Roles &amp; Responsibilities</a:t>
            </a:r>
          </a:p>
          <a:p>
            <a:r>
              <a:rPr lang="en-US" dirty="0" smtClean="0"/>
              <a:t>Effective Committee Practices</a:t>
            </a:r>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957655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14130"/>
            <a:ext cx="10972800" cy="990600"/>
          </a:xfrm>
        </p:spPr>
        <p:txBody>
          <a:bodyPr>
            <a:noAutofit/>
          </a:bodyPr>
          <a:lstStyle/>
          <a:p>
            <a:r>
              <a:rPr lang="en-US" sz="4000" dirty="0" smtClean="0"/>
              <a:t>Advisory </a:t>
            </a:r>
            <a:r>
              <a:rPr lang="en-US" sz="4000" dirty="0" smtClean="0"/>
              <a:t>Committee:  Purpose</a:t>
            </a:r>
            <a:endParaRPr lang="en-US" sz="4000" dirty="0"/>
          </a:p>
        </p:txBody>
      </p:sp>
      <p:sp>
        <p:nvSpPr>
          <p:cNvPr id="3" name="Content Placeholder 2"/>
          <p:cNvSpPr>
            <a:spLocks noGrp="1"/>
          </p:cNvSpPr>
          <p:nvPr>
            <p:ph idx="1"/>
          </p:nvPr>
        </p:nvSpPr>
        <p:spPr>
          <a:xfrm>
            <a:off x="609600" y="1471388"/>
            <a:ext cx="10972800" cy="5005612"/>
          </a:xfrm>
        </p:spPr>
        <p:txBody>
          <a:bodyPr>
            <a:normAutofit/>
          </a:bodyPr>
          <a:lstStyle/>
          <a:p>
            <a:pPr marL="0" indent="0">
              <a:buNone/>
            </a:pPr>
            <a:endParaRPr lang="en-US" sz="2200" dirty="0" smtClean="0"/>
          </a:p>
          <a:p>
            <a:pPr marL="0" indent="0">
              <a:buNone/>
            </a:pPr>
            <a:r>
              <a:rPr lang="en-US" sz="2200" dirty="0" smtClean="0"/>
              <a:t>Title 5 §55601 The </a:t>
            </a:r>
            <a:r>
              <a:rPr lang="en-US" sz="2200" dirty="0"/>
              <a:t>governing board of each community college </a:t>
            </a:r>
            <a:r>
              <a:rPr lang="en-US" sz="2200" dirty="0" smtClean="0"/>
              <a:t>district participating </a:t>
            </a:r>
            <a:r>
              <a:rPr lang="en-US" sz="2200" dirty="0"/>
              <a:t>in a vocational education program shall appoint a vocational education advisory committee to develop recommendations on the program and to provide liaison between the district and potential employers</a:t>
            </a:r>
            <a:r>
              <a:rPr lang="en-US" sz="2200" dirty="0" smtClean="0"/>
              <a:t>.</a:t>
            </a:r>
          </a:p>
          <a:p>
            <a:pPr marL="0" indent="0">
              <a:buNone/>
            </a:pPr>
            <a:endParaRPr lang="en-US" sz="2200" dirty="0"/>
          </a:p>
          <a:p>
            <a:pPr marL="0" indent="0">
              <a:lnSpc>
                <a:spcPct val="150000"/>
              </a:lnSpc>
              <a:buNone/>
            </a:pPr>
            <a:r>
              <a:rPr lang="en-US" sz="3300" dirty="0"/>
              <a:t>Board of Trustees (BOT) appoints to </a:t>
            </a:r>
          </a:p>
          <a:p>
            <a:pPr lvl="1">
              <a:lnSpc>
                <a:spcPct val="150000"/>
              </a:lnSpc>
            </a:pPr>
            <a:r>
              <a:rPr lang="en-US" sz="3200" dirty="0"/>
              <a:t>Develop recommendations on the program</a:t>
            </a:r>
          </a:p>
          <a:p>
            <a:pPr lvl="1">
              <a:lnSpc>
                <a:spcPct val="150000"/>
              </a:lnSpc>
            </a:pPr>
            <a:r>
              <a:rPr lang="en-US" sz="3200" dirty="0"/>
              <a:t>Provide liaison between district and potential employers</a:t>
            </a:r>
          </a:p>
          <a:p>
            <a:pPr marL="0" indent="0">
              <a:buNone/>
            </a:pPr>
            <a:endParaRPr lang="en-US" sz="2200"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7048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Advisory Committee: </a:t>
            </a:r>
            <a:r>
              <a:rPr lang="en-US" sz="4200" dirty="0" smtClean="0"/>
              <a:t>Purpose</a:t>
            </a:r>
            <a:endParaRPr lang="en-US" sz="4200" dirty="0"/>
          </a:p>
        </p:txBody>
      </p:sp>
      <p:sp>
        <p:nvSpPr>
          <p:cNvPr id="3" name="Content Placeholder 2"/>
          <p:cNvSpPr>
            <a:spLocks noGrp="1"/>
          </p:cNvSpPr>
          <p:nvPr>
            <p:ph idx="1"/>
          </p:nvPr>
        </p:nvSpPr>
        <p:spPr>
          <a:xfrm>
            <a:off x="609600" y="1709928"/>
            <a:ext cx="10972800" cy="4767072"/>
          </a:xfrm>
        </p:spPr>
        <p:txBody>
          <a:bodyPr>
            <a:normAutofit/>
          </a:bodyPr>
          <a:lstStyle/>
          <a:p>
            <a:pPr marL="0" indent="0" algn="ctr">
              <a:buNone/>
            </a:pPr>
            <a:r>
              <a:rPr lang="en-US" sz="6500" dirty="0" smtClean="0">
                <a:latin typeface="American Typewriter"/>
                <a:cs typeface="American Typewriter"/>
              </a:rPr>
              <a:t>ACCJC Standard II.A.2.b</a:t>
            </a:r>
          </a:p>
          <a:p>
            <a:pPr marL="0" indent="0" algn="ctr">
              <a:buNone/>
            </a:pPr>
            <a:endParaRPr lang="en-US" sz="1900" dirty="0" smtClean="0"/>
          </a:p>
          <a:p>
            <a:pPr marL="0" indent="0">
              <a:buNone/>
            </a:pPr>
            <a:r>
              <a:rPr lang="en-US" sz="2800" dirty="0" smtClean="0"/>
              <a:t>The Institution </a:t>
            </a:r>
            <a:r>
              <a:rPr lang="en-US" sz="2800" dirty="0"/>
              <a:t>relies on faculty expertise </a:t>
            </a:r>
            <a:r>
              <a:rPr lang="en-US" sz="3800" u="sng" dirty="0"/>
              <a:t>and</a:t>
            </a:r>
            <a:r>
              <a:rPr lang="en-US" sz="3800" dirty="0"/>
              <a:t> the assistance of advisory committees</a:t>
            </a:r>
            <a:r>
              <a:rPr lang="en-US" sz="2800" dirty="0"/>
              <a:t> when appropriate to </a:t>
            </a:r>
            <a:r>
              <a:rPr lang="en-US" sz="2800" dirty="0" smtClean="0"/>
              <a:t>identify </a:t>
            </a:r>
            <a:r>
              <a:rPr lang="en-US" sz="2800" dirty="0"/>
              <a:t>competency levels and measurable student learning outcomes for </a:t>
            </a:r>
            <a:r>
              <a:rPr lang="en-US" sz="2800" dirty="0" smtClean="0"/>
              <a:t>courses, certificates</a:t>
            </a:r>
            <a:r>
              <a:rPr lang="en-US" sz="2800" dirty="0"/>
              <a:t>, </a:t>
            </a:r>
            <a:r>
              <a:rPr lang="en-US" sz="2800" dirty="0" smtClean="0"/>
              <a:t>programs </a:t>
            </a:r>
            <a:r>
              <a:rPr lang="en-US" sz="2800" dirty="0"/>
              <a:t>including general and vocational education, and degrees. </a:t>
            </a:r>
            <a:r>
              <a:rPr lang="en-US" sz="2800" dirty="0" smtClean="0"/>
              <a:t>The institution regularly assesses student progress towards achieving those outcomes.</a:t>
            </a:r>
            <a:endParaRPr lang="en-US" sz="2800" dirty="0" smtClean="0">
              <a:latin typeface="American Typewriter"/>
              <a:cs typeface="American Typewriter"/>
            </a:endParaRPr>
          </a:p>
          <a:p>
            <a:pPr marL="0" indent="0" algn="ctr">
              <a:buNone/>
            </a:pPr>
            <a:endParaRPr lang="en-US" sz="2800" dirty="0">
              <a:latin typeface="American Typewriter"/>
              <a:cs typeface="American Typewriter"/>
            </a:endParaRPr>
          </a:p>
          <a:p>
            <a:pPr marL="0" indent="0" algn="ctr">
              <a:buNone/>
            </a:pPr>
            <a:endParaRPr lang="en-US" sz="2800" dirty="0" smtClean="0">
              <a:latin typeface="American Typewriter"/>
              <a:cs typeface="American Typewriter"/>
            </a:endParaRPr>
          </a:p>
          <a:p>
            <a:pPr marL="0" indent="0" algn="ctr">
              <a:buNone/>
            </a:pPr>
            <a:endParaRPr lang="en-US" sz="2800" dirty="0">
              <a:latin typeface="American Typewriter"/>
              <a:cs typeface="American Typewriter"/>
            </a:endParaRPr>
          </a:p>
          <a:p>
            <a:pPr marL="0" indent="0" algn="ctr">
              <a:buNone/>
            </a:pPr>
            <a:endParaRPr lang="en-US" sz="2800" dirty="0" smtClean="0">
              <a:latin typeface="American Typewriter"/>
              <a:cs typeface="American Typewriter"/>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252822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Advisory Committee: </a:t>
            </a:r>
            <a:r>
              <a:rPr lang="en-US" sz="4200" dirty="0" smtClean="0"/>
              <a:t>Purpose</a:t>
            </a:r>
            <a:endParaRPr lang="en-US" sz="4200" dirty="0"/>
          </a:p>
        </p:txBody>
      </p:sp>
      <p:sp>
        <p:nvSpPr>
          <p:cNvPr id="3" name="Content Placeholder 2"/>
          <p:cNvSpPr>
            <a:spLocks noGrp="1"/>
          </p:cNvSpPr>
          <p:nvPr>
            <p:ph idx="1"/>
          </p:nvPr>
        </p:nvSpPr>
        <p:spPr>
          <a:xfrm>
            <a:off x="609600" y="1709928"/>
            <a:ext cx="10972800" cy="4767072"/>
          </a:xfrm>
        </p:spPr>
        <p:txBody>
          <a:bodyPr>
            <a:normAutofit lnSpcReduction="10000"/>
          </a:bodyPr>
          <a:lstStyle/>
          <a:p>
            <a:pPr marL="0" indent="0" algn="ctr">
              <a:buNone/>
            </a:pPr>
            <a:r>
              <a:rPr lang="en-US" sz="6500" dirty="0" smtClean="0">
                <a:latin typeface="American Typewriter"/>
                <a:cs typeface="American Typewriter"/>
              </a:rPr>
              <a:t>Perkins</a:t>
            </a:r>
            <a:endParaRPr lang="en-US" sz="6500" dirty="0" smtClean="0">
              <a:latin typeface="American Typewriter"/>
              <a:cs typeface="American Typewriter"/>
            </a:endParaRPr>
          </a:p>
          <a:p>
            <a:pPr marL="0" indent="0">
              <a:buNone/>
            </a:pPr>
            <a:endParaRPr lang="en-US" sz="2800" dirty="0" smtClean="0">
              <a:latin typeface="American Typewriter"/>
              <a:cs typeface="American Typewriter"/>
            </a:endParaRPr>
          </a:p>
          <a:p>
            <a:pPr marL="0" indent="0">
              <a:buNone/>
            </a:pPr>
            <a:r>
              <a:rPr lang="en-US" sz="2800" i="1" dirty="0" smtClean="0"/>
              <a:t>Each</a:t>
            </a:r>
            <a:r>
              <a:rPr lang="en-US" sz="2800" dirty="0" smtClean="0"/>
              <a:t> </a:t>
            </a:r>
            <a:r>
              <a:rPr lang="en-US" sz="2800" i="1" dirty="0" smtClean="0"/>
              <a:t>local </a:t>
            </a:r>
            <a:r>
              <a:rPr lang="en-US" sz="2800" i="1" dirty="0"/>
              <a:t>educational agency (LEA) receiving Perkins IV funds must involve parents, students, academic and CTE teachers, faculty, administrators, career guidance and academic counselors, representatives of tech prep consortia (if applicable), representatives of business and industry, labor organizations, representatives of special populations, and other interested individuals in the development, implementation, and evaluation of CTE programs. (20 U.S.C. §2354 (b)(5).)</a:t>
            </a:r>
            <a:endParaRPr lang="en-US" sz="2800" dirty="0"/>
          </a:p>
          <a:p>
            <a:pPr marL="0" indent="0" algn="ctr">
              <a:buNone/>
            </a:pPr>
            <a:endParaRPr lang="en-US" sz="2800" dirty="0">
              <a:latin typeface="American Typewriter"/>
              <a:cs typeface="American Typewriter"/>
            </a:endParaRPr>
          </a:p>
          <a:p>
            <a:pPr marL="0" indent="0" algn="ctr">
              <a:buNone/>
            </a:pPr>
            <a:endParaRPr lang="en-US" sz="2800" dirty="0" smtClean="0">
              <a:latin typeface="American Typewriter"/>
              <a:cs typeface="American Typewriter"/>
            </a:endParaRPr>
          </a:p>
          <a:p>
            <a:pPr marL="0" indent="0" algn="ctr">
              <a:buNone/>
            </a:pPr>
            <a:endParaRPr lang="en-US" sz="2800" dirty="0">
              <a:latin typeface="American Typewriter"/>
              <a:cs typeface="American Typewriter"/>
            </a:endParaRPr>
          </a:p>
          <a:p>
            <a:pPr marL="0" indent="0" algn="ctr">
              <a:buNone/>
            </a:pPr>
            <a:endParaRPr lang="en-US" sz="2800" dirty="0" smtClean="0">
              <a:latin typeface="American Typewriter"/>
              <a:cs typeface="American Typewriter"/>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1914602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Selection &amp; Membership</a:t>
            </a:r>
            <a:endParaRPr lang="en-US" sz="4400" dirty="0"/>
          </a:p>
        </p:txBody>
      </p:sp>
      <p:sp>
        <p:nvSpPr>
          <p:cNvPr id="3" name="Content Placeholder 2"/>
          <p:cNvSpPr>
            <a:spLocks noGrp="1"/>
          </p:cNvSpPr>
          <p:nvPr>
            <p:ph idx="1"/>
          </p:nvPr>
        </p:nvSpPr>
        <p:spPr/>
        <p:txBody>
          <a:bodyPr>
            <a:normAutofit/>
          </a:bodyPr>
          <a:lstStyle/>
          <a:p>
            <a:r>
              <a:rPr lang="en-US" dirty="0" smtClean="0"/>
              <a:t>Business/industry (including PT faculty engaged with industry)</a:t>
            </a:r>
          </a:p>
          <a:p>
            <a:r>
              <a:rPr lang="en-US" dirty="0"/>
              <a:t>G</a:t>
            </a:r>
            <a:r>
              <a:rPr lang="en-US" dirty="0" smtClean="0"/>
              <a:t>eneral </a:t>
            </a:r>
            <a:r>
              <a:rPr lang="en-US" dirty="0"/>
              <a:t>public knowledgeable about the educational needs of disadvantaged populations</a:t>
            </a:r>
          </a:p>
          <a:p>
            <a:r>
              <a:rPr lang="en-US" dirty="0"/>
              <a:t>S</a:t>
            </a:r>
            <a:r>
              <a:rPr lang="en-US" dirty="0" smtClean="0"/>
              <a:t>tudents</a:t>
            </a:r>
            <a:endParaRPr lang="en-US" dirty="0"/>
          </a:p>
          <a:p>
            <a:r>
              <a:rPr lang="en-US" dirty="0"/>
              <a:t>C</a:t>
            </a:r>
            <a:r>
              <a:rPr lang="en-US" dirty="0" smtClean="0"/>
              <a:t>ollege administration</a:t>
            </a:r>
          </a:p>
          <a:p>
            <a:r>
              <a:rPr lang="en-US" dirty="0" smtClean="0"/>
              <a:t>Local/community workforce development agency reps</a:t>
            </a:r>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66019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Selection &amp; Membership</a:t>
            </a:r>
            <a:endParaRPr lang="en-US" sz="4400" dirty="0"/>
          </a:p>
        </p:txBody>
      </p:sp>
      <p:sp>
        <p:nvSpPr>
          <p:cNvPr id="3" name="Content Placeholder 2"/>
          <p:cNvSpPr>
            <a:spLocks noGrp="1"/>
          </p:cNvSpPr>
          <p:nvPr>
            <p:ph idx="1"/>
          </p:nvPr>
        </p:nvSpPr>
        <p:spPr/>
        <p:txBody>
          <a:bodyPr>
            <a:normAutofit/>
          </a:bodyPr>
          <a:lstStyle/>
          <a:p>
            <a:r>
              <a:rPr lang="en-US" dirty="0" smtClean="0"/>
              <a:t>ROP</a:t>
            </a:r>
            <a:endParaRPr lang="en-US" dirty="0"/>
          </a:p>
          <a:p>
            <a:r>
              <a:rPr lang="en-US" dirty="0"/>
              <a:t>Curriculum Chair</a:t>
            </a:r>
          </a:p>
          <a:p>
            <a:r>
              <a:rPr lang="en-US" dirty="0"/>
              <a:t>Faculty from nearby </a:t>
            </a:r>
            <a:r>
              <a:rPr lang="en-US" dirty="0" smtClean="0"/>
              <a:t>programs, including K-12</a:t>
            </a:r>
            <a:endParaRPr lang="en-US" dirty="0"/>
          </a:p>
          <a:p>
            <a:r>
              <a:rPr lang="en-US" dirty="0"/>
              <a:t>Deputy Service Navigators</a:t>
            </a:r>
          </a:p>
          <a:p>
            <a:endParaRPr lang="en-US" dirty="0" smtClean="0"/>
          </a:p>
          <a:p>
            <a:r>
              <a:rPr lang="en-US" dirty="0" smtClean="0"/>
              <a:t>Your </a:t>
            </a:r>
            <a:r>
              <a:rPr lang="en-US" dirty="0"/>
              <a:t>suggestions?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23802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Roles and Responsibilities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0347502"/>
              </p:ext>
            </p:extLst>
          </p:nvPr>
        </p:nvGraphicFramePr>
        <p:xfrm>
          <a:off x="609600" y="1600200"/>
          <a:ext cx="10972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3191119397"/>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4952</TotalTime>
  <Words>822</Words>
  <Application>Microsoft Macintosh PowerPoint</Application>
  <PresentationFormat>Widescreen</PresentationFormat>
  <Paragraphs>132</Paragraphs>
  <Slides>18</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American Typewriter</vt:lpstr>
      <vt:lpstr>Calibri</vt:lpstr>
      <vt:lpstr>Georgia</vt:lpstr>
      <vt:lpstr>Lucida Calligraphy</vt:lpstr>
      <vt:lpstr>Mangal</vt:lpstr>
      <vt:lpstr>Arial</vt:lpstr>
      <vt:lpstr>1_Office Theme</vt:lpstr>
      <vt:lpstr>Office Theme</vt:lpstr>
      <vt:lpstr>Template</vt:lpstr>
      <vt:lpstr>ADVISORY COMMITTEES:  Guiding curriculum and connecting students to industry</vt:lpstr>
      <vt:lpstr>Breakout Description</vt:lpstr>
      <vt:lpstr>Overview</vt:lpstr>
      <vt:lpstr>Advisory Committee:  Purpose</vt:lpstr>
      <vt:lpstr>Advisory Committee: Purpose</vt:lpstr>
      <vt:lpstr>Advisory Committee: Purpose</vt:lpstr>
      <vt:lpstr>Selection &amp; Membership</vt:lpstr>
      <vt:lpstr>Selection &amp; Membership</vt:lpstr>
      <vt:lpstr>Roles and Responsibilities</vt:lpstr>
      <vt:lpstr>Roles and Responsibilities</vt:lpstr>
      <vt:lpstr>Roles and Responsibilities</vt:lpstr>
      <vt:lpstr>Roles and Responsibilities</vt:lpstr>
      <vt:lpstr>Effective Committee Practices </vt:lpstr>
      <vt:lpstr>Effective Committee Practices </vt:lpstr>
      <vt:lpstr>Effective Committee Practices </vt:lpstr>
      <vt:lpstr>Effective Committee Practices </vt:lpstr>
      <vt:lpstr>Questions?</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Microsoft Office User</cp:lastModifiedBy>
  <cp:revision>125</cp:revision>
  <cp:lastPrinted>2017-07-11T16:33:16Z</cp:lastPrinted>
  <dcterms:created xsi:type="dcterms:W3CDTF">2015-05-02T02:46:00Z</dcterms:created>
  <dcterms:modified xsi:type="dcterms:W3CDTF">2019-04-26T14:27:13Z</dcterms:modified>
</cp:coreProperties>
</file>