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Gill Sans" panose="020B0604020202020204" charset="0"/>
      <p:regular r:id="rId22"/>
      <p:bold r:id="rId23"/>
    </p:embeddedFont>
    <p:embeddedFont>
      <p:font typeface="Open Sans" panose="020B0604020202020204"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XwT/RkTNgdrzKgIe9pyUnX7vE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896695f9f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896695f9f1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896695f9f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896695f9f1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896695f9f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896695f9f1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896695f9f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896695f9f1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896695f9f1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896695f9f1_0_1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896695f9f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896695f9f1_0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896695f9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1896695f9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g1896695f9f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896695f9f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1896695f9f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t>
            </a:r>
            <a:endParaRPr/>
          </a:p>
          <a:p>
            <a:pPr marL="0" lvl="0" indent="0" algn="l" rtl="0">
              <a:spcBef>
                <a:spcPts val="0"/>
              </a:spcBef>
              <a:spcAft>
                <a:spcPts val="0"/>
              </a:spcAft>
              <a:buNone/>
            </a:pPr>
            <a:endParaRPr/>
          </a:p>
          <a:p>
            <a:pPr marL="0" lvl="0" indent="0" algn="l" rtl="0">
              <a:spcBef>
                <a:spcPts val="0"/>
              </a:spcBef>
              <a:spcAft>
                <a:spcPts val="0"/>
              </a:spcAft>
              <a:buNone/>
            </a:pPr>
            <a:r>
              <a:rPr lang="en-US"/>
              <a:t>Explain Sponsor</a:t>
            </a:r>
            <a:endParaRPr/>
          </a:p>
          <a:p>
            <a:pPr marL="0" lvl="0" indent="0" algn="l" rtl="0">
              <a:spcBef>
                <a:spcPts val="0"/>
              </a:spcBef>
              <a:spcAft>
                <a:spcPts val="0"/>
              </a:spcAft>
              <a:buNone/>
            </a:pPr>
            <a:r>
              <a:rPr lang="en-US"/>
              <a:t>Author ( legislator)</a:t>
            </a:r>
            <a:endParaRPr/>
          </a:p>
          <a:p>
            <a:pPr marL="0" lvl="0" indent="0" algn="l" rtl="0">
              <a:spcBef>
                <a:spcPts val="0"/>
              </a:spcBef>
              <a:spcAft>
                <a:spcPts val="0"/>
              </a:spcAft>
              <a:buNone/>
            </a:pPr>
            <a:r>
              <a:rPr lang="en-US"/>
              <a:t>Policy committees</a:t>
            </a:r>
            <a:endParaRPr/>
          </a:p>
          <a:p>
            <a:pPr marL="0" lvl="0" indent="0" algn="l" rtl="0">
              <a:spcBef>
                <a:spcPts val="0"/>
              </a:spcBef>
              <a:spcAft>
                <a:spcPts val="0"/>
              </a:spcAft>
              <a:buNone/>
            </a:pPr>
            <a:r>
              <a:rPr lang="en-US"/>
              <a:t>Appropriations – suspense</a:t>
            </a:r>
            <a:endParaRPr/>
          </a:p>
          <a:p>
            <a:pPr marL="0" lvl="0" indent="0" algn="l" rtl="0">
              <a:spcBef>
                <a:spcPts val="0"/>
              </a:spcBef>
              <a:spcAft>
                <a:spcPts val="0"/>
              </a:spcAft>
              <a:buNone/>
            </a:pPr>
            <a:r>
              <a:rPr lang="en-US"/>
              <a:t>House of origin</a:t>
            </a:r>
            <a:endParaRPr/>
          </a:p>
          <a:p>
            <a:pPr marL="0" lvl="0" indent="0" algn="l" rtl="0">
              <a:spcBef>
                <a:spcPts val="0"/>
              </a:spcBef>
              <a:spcAft>
                <a:spcPts val="0"/>
              </a:spcAft>
              <a:buNone/>
            </a:pPr>
            <a:r>
              <a:rPr lang="en-US"/>
              <a:t>Concurrence</a:t>
            </a:r>
            <a:endParaRPr/>
          </a:p>
          <a:p>
            <a:pPr marL="0" lvl="0" indent="0" algn="l" rtl="0">
              <a:spcBef>
                <a:spcPts val="0"/>
              </a:spcBef>
              <a:spcAft>
                <a:spcPts val="0"/>
              </a:spcAft>
              <a:buNone/>
            </a:pPr>
            <a:r>
              <a:rPr lang="en-US"/>
              <a:t>Gov- do nothing, veto, or sign</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Co-Sponsor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CTA cooperatively works with one or more other groups to develop, introduce and seek the passage of the proposal. This position is to be utilized when necessary to join with other organizations.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Sponsor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CTA develops the legislation and has it introduced by a member of the Legislature. </a:t>
            </a:r>
            <a:endParaRPr/>
          </a:p>
          <a:p>
            <a:pPr marL="0" lvl="0" indent="0" algn="l" rtl="0">
              <a:spcBef>
                <a:spcPts val="0"/>
              </a:spcBef>
              <a:spcAft>
                <a:spcPts val="0"/>
              </a:spcAft>
              <a:buNone/>
            </a:pPr>
            <a:endParaRPr/>
          </a:p>
        </p:txBody>
      </p:sp>
      <p:sp>
        <p:nvSpPr>
          <p:cNvPr id="79" name="Google Shape;79;g1896695f9f1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896695f9f1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t>
            </a:r>
            <a:endParaRPr/>
          </a:p>
          <a:p>
            <a:pPr marL="0" lvl="0" indent="0" algn="l" rtl="0">
              <a:spcBef>
                <a:spcPts val="0"/>
              </a:spcBef>
              <a:spcAft>
                <a:spcPts val="0"/>
              </a:spcAft>
              <a:buNone/>
            </a:pPr>
            <a:endParaRPr/>
          </a:p>
        </p:txBody>
      </p:sp>
      <p:sp>
        <p:nvSpPr>
          <p:cNvPr id="84" name="Google Shape;84;g1896695f9f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896695f9f1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1896695f9f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896695f9f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t>
            </a:r>
            <a:endParaRPr/>
          </a:p>
        </p:txBody>
      </p:sp>
      <p:sp>
        <p:nvSpPr>
          <p:cNvPr id="100" name="Google Shape;100;g1896695f9f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896695f9f1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1896695f9f1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1896695f9f1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896695f9f1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896695f9f1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t>
            </a:r>
            <a:endParaRPr/>
          </a:p>
        </p:txBody>
      </p:sp>
      <p:sp>
        <p:nvSpPr>
          <p:cNvPr id="118" name="Google Shape;118;g1896695f9f1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896695f9f1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1896695f9f1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1896695f9f1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13"/>
        <p:cNvGrpSpPr/>
        <p:nvPr/>
      </p:nvGrpSpPr>
      <p:grpSpPr>
        <a:xfrm>
          <a:off x="0" y="0"/>
          <a:ext cx="0" cy="0"/>
          <a:chOff x="0" y="0"/>
          <a:chExt cx="0" cy="0"/>
        </a:xfrm>
      </p:grpSpPr>
      <p:grpSp>
        <p:nvGrpSpPr>
          <p:cNvPr id="14" name="Google Shape;14;p3"/>
          <p:cNvGrpSpPr/>
          <p:nvPr/>
        </p:nvGrpSpPr>
        <p:grpSpPr>
          <a:xfrm>
            <a:off x="0" y="2834565"/>
            <a:ext cx="12192000" cy="4023435"/>
            <a:chOff x="0" y="2834565"/>
            <a:chExt cx="12192000" cy="4023435"/>
          </a:xfrm>
        </p:grpSpPr>
        <p:sp>
          <p:nvSpPr>
            <p:cNvPr id="15" name="Google Shape;15;p3"/>
            <p:cNvSpPr/>
            <p:nvPr/>
          </p:nvSpPr>
          <p:spPr>
            <a:xfrm rot="10800000">
              <a:off x="0" y="2911869"/>
              <a:ext cx="12192000" cy="3946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3"/>
            <p:cNvSpPr/>
            <p:nvPr/>
          </p:nvSpPr>
          <p:spPr>
            <a:xfrm rot="10800000">
              <a:off x="0" y="2834565"/>
              <a:ext cx="12192000" cy="9960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7" name="Google Shape;17;p3"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18" name="Google Shape;18;p3"/>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20" name="Google Shape;20;p3"/>
          <p:cNvPicPr preferRelativeResize="0"/>
          <p:nvPr/>
        </p:nvPicPr>
        <p:blipFill rotWithShape="1">
          <a:blip r:embed="rId3">
            <a:alphaModFix/>
          </a:blip>
          <a:srcRect/>
          <a:stretch/>
        </p:blipFill>
        <p:spPr>
          <a:xfrm>
            <a:off x="-184572" y="0"/>
            <a:ext cx="1251370" cy="6858000"/>
          </a:xfrm>
          <a:prstGeom prst="rect">
            <a:avLst/>
          </a:prstGeom>
          <a:noFill/>
          <a:ln>
            <a:noFill/>
          </a:ln>
          <a:effectLst>
            <a:outerShdw blurRad="88900" dist="76200" sx="101000" sy="101000" algn="l" rotWithShape="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21"/>
        <p:cNvGrpSpPr/>
        <p:nvPr/>
      </p:nvGrpSpPr>
      <p:grpSpPr>
        <a:xfrm>
          <a:off x="0" y="0"/>
          <a:ext cx="0" cy="0"/>
          <a:chOff x="0" y="0"/>
          <a:chExt cx="0" cy="0"/>
        </a:xfrm>
      </p:grpSpPr>
      <p:grpSp>
        <p:nvGrpSpPr>
          <p:cNvPr id="22" name="Google Shape;22;p4"/>
          <p:cNvGrpSpPr/>
          <p:nvPr/>
        </p:nvGrpSpPr>
        <p:grpSpPr>
          <a:xfrm>
            <a:off x="-22225" y="-36513"/>
            <a:ext cx="12214225" cy="6942138"/>
            <a:chOff x="-22225" y="-36513"/>
            <a:chExt cx="12214225" cy="6942138"/>
          </a:xfrm>
        </p:grpSpPr>
        <p:pic>
          <p:nvPicPr>
            <p:cNvPr id="23" name="Google Shape;23;p4"/>
            <p:cNvPicPr preferRelativeResize="0"/>
            <p:nvPr/>
          </p:nvPicPr>
          <p:blipFill rotWithShape="1">
            <a:blip r:embed="rId2">
              <a:alphaModFix/>
            </a:blip>
            <a:srcRect/>
            <a:stretch/>
          </p:blipFill>
          <p:spPr>
            <a:xfrm>
              <a:off x="-22225" y="0"/>
              <a:ext cx="4071938" cy="6905625"/>
            </a:xfrm>
            <a:prstGeom prst="rect">
              <a:avLst/>
            </a:prstGeom>
            <a:noFill/>
            <a:ln>
              <a:noFill/>
            </a:ln>
            <a:effectLst>
              <a:outerShdw blurRad="190500" dist="76200" algn="l" rotWithShape="0">
                <a:srgbClr val="000000">
                  <a:alpha val="40000"/>
                </a:srgbClr>
              </a:outerShdw>
            </a:effectLst>
          </p:spPr>
        </p:pic>
        <p:sp>
          <p:nvSpPr>
            <p:cNvPr id="24" name="Google Shape;24;p4"/>
            <p:cNvSpPr/>
            <p:nvPr/>
          </p:nvSpPr>
          <p:spPr>
            <a:xfrm>
              <a:off x="-22225" y="1365827"/>
              <a:ext cx="4071938" cy="4392609"/>
            </a:xfrm>
            <a:prstGeom prst="rect">
              <a:avLst/>
            </a:prstGeom>
            <a:solidFill>
              <a:schemeClr val="accent2"/>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4"/>
            <p:cNvSpPr/>
            <p:nvPr/>
          </p:nvSpPr>
          <p:spPr>
            <a:xfrm>
              <a:off x="11510963" y="-36513"/>
              <a:ext cx="681037" cy="6894513"/>
            </a:xfrm>
            <a:prstGeom prst="rect">
              <a:avLst/>
            </a:prstGeom>
            <a:solidFill>
              <a:schemeClr val="dk2"/>
            </a:solidFill>
            <a:ln>
              <a:noFill/>
            </a:ln>
            <a:effectLst>
              <a:outerShdw blurRad="190500" dist="635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6" name="Google Shape;26;p4"/>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600"/>
              <a:buNone/>
              <a:defRPr sz="2600">
                <a:solidFill>
                  <a:schemeClr val="lt1"/>
                </a:solidFill>
              </a:defRPr>
            </a:lvl1pPr>
            <a:lvl2pPr marL="914400" lvl="1" indent="-228600" algn="l">
              <a:lnSpc>
                <a:spcPct val="90000"/>
              </a:lnSpc>
              <a:spcBef>
                <a:spcPts val="500"/>
              </a:spcBef>
              <a:spcAft>
                <a:spcPts val="0"/>
              </a:spcAft>
              <a:buClr>
                <a:srgbClr val="3A3838"/>
              </a:buClr>
              <a:buSzPts val="1400"/>
              <a:buNone/>
              <a:defRPr sz="1400"/>
            </a:lvl2pPr>
            <a:lvl3pPr marL="1371600" lvl="2" indent="-228600" algn="l">
              <a:lnSpc>
                <a:spcPct val="90000"/>
              </a:lnSpc>
              <a:spcBef>
                <a:spcPts val="500"/>
              </a:spcBef>
              <a:spcAft>
                <a:spcPts val="0"/>
              </a:spcAft>
              <a:buClr>
                <a:srgbClr val="3A3838"/>
              </a:buClr>
              <a:buSzPts val="1200"/>
              <a:buNone/>
              <a:defRPr sz="1200"/>
            </a:lvl3pPr>
            <a:lvl4pPr marL="1828800" lvl="3" indent="-228600" algn="l">
              <a:lnSpc>
                <a:spcPct val="90000"/>
              </a:lnSpc>
              <a:spcBef>
                <a:spcPts val="500"/>
              </a:spcBef>
              <a:spcAft>
                <a:spcPts val="0"/>
              </a:spcAft>
              <a:buClr>
                <a:srgbClr val="3A3838"/>
              </a:buClr>
              <a:buSzPts val="1000"/>
              <a:buNone/>
              <a:defRPr sz="1000"/>
            </a:lvl4pPr>
            <a:lvl5pPr marL="2286000" lvl="4" indent="-228600" algn="l">
              <a:lnSpc>
                <a:spcPct val="90000"/>
              </a:lnSpc>
              <a:spcBef>
                <a:spcPts val="500"/>
              </a:spcBef>
              <a:spcAft>
                <a:spcPts val="0"/>
              </a:spcAft>
              <a:buClr>
                <a:srgbClr val="3A383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 name="Google Shape;28;p4"/>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A3838"/>
              </a:buClr>
              <a:buSzPts val="2400"/>
              <a:buFont typeface="Arial"/>
              <a:buNone/>
              <a:defRPr sz="2400"/>
            </a:lvl1pPr>
            <a:lvl2pPr marL="914400" lvl="1" indent="-368300" algn="l">
              <a:lnSpc>
                <a:spcPct val="90000"/>
              </a:lnSpc>
              <a:spcBef>
                <a:spcPts val="500"/>
              </a:spcBef>
              <a:spcAft>
                <a:spcPts val="0"/>
              </a:spcAft>
              <a:buClr>
                <a:srgbClr val="3A3838"/>
              </a:buClr>
              <a:buSzPts val="2200"/>
              <a:buChar char="•"/>
              <a:defRPr sz="22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 name="Google Shape;29;p4"/>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0" name="Google Shape;30;p4"/>
          <p:cNvCxnSpPr/>
          <p:nvPr/>
        </p:nvCxnSpPr>
        <p:spPr>
          <a:xfrm>
            <a:off x="247135" y="3210323"/>
            <a:ext cx="3583461" cy="0"/>
          </a:xfrm>
          <a:prstGeom prst="straightConnector1">
            <a:avLst/>
          </a:prstGeom>
          <a:noFill/>
          <a:ln w="38100" cap="flat" cmpd="sng">
            <a:solidFill>
              <a:schemeClr val="dk1"/>
            </a:solidFill>
            <a:prstDash val="solid"/>
            <a:miter lim="800000"/>
            <a:headEnd type="none" w="sm" len="sm"/>
            <a:tailEnd type="none" w="sm" len="sm"/>
          </a:ln>
        </p:spPr>
      </p:cxnSp>
      <p:pic>
        <p:nvPicPr>
          <p:cNvPr id="31" name="Google Shape;31;p4" descr="Icon&#10;&#10;Description automatically generated"/>
          <p:cNvPicPr preferRelativeResize="0"/>
          <p:nvPr/>
        </p:nvPicPr>
        <p:blipFill rotWithShape="1">
          <a:blip r:embed="rId3">
            <a:alphaModFix/>
          </a:blip>
          <a:srcRect/>
          <a:stretch/>
        </p:blipFill>
        <p:spPr>
          <a:xfrm>
            <a:off x="10641520" y="6376988"/>
            <a:ext cx="391886" cy="3918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1212273" y="1967787"/>
            <a:ext cx="5077690" cy="41939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6449291" y="1967786"/>
            <a:ext cx="5077690"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5"/>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5"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6"/>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6"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7"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g1896695f9f1_0_168"/>
          <p:cNvSpPr txBox="1">
            <a:spLocks noGrp="1"/>
          </p:cNvSpPr>
          <p:nvPr>
            <p:ph type="title"/>
          </p:nvPr>
        </p:nvSpPr>
        <p:spPr>
          <a:xfrm>
            <a:off x="914400" y="914400"/>
            <a:ext cx="9753600" cy="9144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Clr>
                <a:schemeClr val="dk2"/>
              </a:buClr>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g1896695f9f1_0_168"/>
          <p:cNvSpPr txBox="1">
            <a:spLocks noGrp="1"/>
          </p:cNvSpPr>
          <p:nvPr>
            <p:ph type="body" idx="1"/>
          </p:nvPr>
        </p:nvSpPr>
        <p:spPr>
          <a:xfrm>
            <a:off x="609600" y="1536192"/>
            <a:ext cx="4876800" cy="4590300"/>
          </a:xfrm>
          <a:prstGeom prst="rect">
            <a:avLst/>
          </a:prstGeom>
          <a:noFill/>
          <a:ln>
            <a:noFill/>
          </a:ln>
        </p:spPr>
        <p:txBody>
          <a:bodyPr spcFirstLastPara="1" wrap="square" lIns="121900" tIns="60925" rIns="121900" bIns="60925" anchor="t" anchorCtr="0">
            <a:noAutofit/>
          </a:bodyPr>
          <a:lstStyle>
            <a:lvl1pPr marL="457200" lvl="0" indent="-463550" algn="l" rtl="0">
              <a:spcBef>
                <a:spcPts val="700"/>
              </a:spcBef>
              <a:spcAft>
                <a:spcPts val="0"/>
              </a:spcAft>
              <a:buSzPts val="3700"/>
              <a:buChar char="•"/>
              <a:defRPr sz="3700"/>
            </a:lvl1pPr>
            <a:lvl2pPr marL="914400" lvl="1" indent="-431800" algn="l" rtl="0">
              <a:spcBef>
                <a:spcPts val="600"/>
              </a:spcBef>
              <a:spcAft>
                <a:spcPts val="0"/>
              </a:spcAft>
              <a:buSzPts val="3200"/>
              <a:buChar char="•"/>
              <a:defRPr sz="3200"/>
            </a:lvl2pPr>
            <a:lvl3pPr marL="1371600" lvl="2" indent="-400050" algn="l" rtl="0">
              <a:spcBef>
                <a:spcPts val="500"/>
              </a:spcBef>
              <a:spcAft>
                <a:spcPts val="0"/>
              </a:spcAft>
              <a:buSzPts val="2700"/>
              <a:buChar char="•"/>
              <a:defRPr sz="2700"/>
            </a:lvl3pPr>
            <a:lvl4pPr marL="1828800" lvl="3" indent="-381000" algn="l" rtl="0">
              <a:spcBef>
                <a:spcPts val="500"/>
              </a:spcBef>
              <a:spcAft>
                <a:spcPts val="0"/>
              </a:spcAft>
              <a:buSzPts val="2400"/>
              <a:buChar char="•"/>
              <a:defRPr sz="2400"/>
            </a:lvl4pPr>
            <a:lvl5pPr marL="2286000" lvl="4" indent="-381000" algn="l" rtl="0">
              <a:spcBef>
                <a:spcPts val="500"/>
              </a:spcBef>
              <a:spcAft>
                <a:spcPts val="0"/>
              </a:spcAft>
              <a:buSzPts val="2400"/>
              <a:buChar char="•"/>
              <a:defRPr sz="2400"/>
            </a:lvl5pPr>
            <a:lvl6pPr marL="2743200" lvl="5" indent="-381000" algn="l" rtl="0">
              <a:spcBef>
                <a:spcPts val="500"/>
              </a:spcBef>
              <a:spcAft>
                <a:spcPts val="0"/>
              </a:spcAft>
              <a:buSzPts val="2400"/>
              <a:buChar char="•"/>
              <a:defRPr sz="2400"/>
            </a:lvl6pPr>
            <a:lvl7pPr marL="3200400" lvl="6" indent="-381000" algn="l" rtl="0">
              <a:spcBef>
                <a:spcPts val="500"/>
              </a:spcBef>
              <a:spcAft>
                <a:spcPts val="0"/>
              </a:spcAft>
              <a:buSzPts val="2400"/>
              <a:buChar char="•"/>
              <a:defRPr sz="2400"/>
            </a:lvl7pPr>
            <a:lvl8pPr marL="3657600" lvl="7" indent="-381000" algn="l" rtl="0">
              <a:spcBef>
                <a:spcPts val="500"/>
              </a:spcBef>
              <a:spcAft>
                <a:spcPts val="0"/>
              </a:spcAft>
              <a:buSzPts val="2400"/>
              <a:buChar char="•"/>
              <a:defRPr sz="2400"/>
            </a:lvl8pPr>
            <a:lvl9pPr marL="4114800" lvl="8" indent="-381000" algn="l" rtl="0">
              <a:spcBef>
                <a:spcPts val="500"/>
              </a:spcBef>
              <a:spcAft>
                <a:spcPts val="0"/>
              </a:spcAft>
              <a:buSzPts val="2400"/>
              <a:buChar char="•"/>
              <a:defRPr sz="2400"/>
            </a:lvl9pPr>
          </a:lstStyle>
          <a:p>
            <a:endParaRPr/>
          </a:p>
        </p:txBody>
      </p:sp>
      <p:sp>
        <p:nvSpPr>
          <p:cNvPr id="51" name="Google Shape;51;g1896695f9f1_0_168"/>
          <p:cNvSpPr txBox="1">
            <a:spLocks noGrp="1"/>
          </p:cNvSpPr>
          <p:nvPr>
            <p:ph type="body" idx="2"/>
          </p:nvPr>
        </p:nvSpPr>
        <p:spPr>
          <a:xfrm>
            <a:off x="5892800" y="1536192"/>
            <a:ext cx="4876800" cy="4590300"/>
          </a:xfrm>
          <a:prstGeom prst="rect">
            <a:avLst/>
          </a:prstGeom>
          <a:noFill/>
          <a:ln>
            <a:noFill/>
          </a:ln>
        </p:spPr>
        <p:txBody>
          <a:bodyPr spcFirstLastPara="1" wrap="square" lIns="121900" tIns="60925" rIns="121900" bIns="60925" anchor="t" anchorCtr="0">
            <a:noAutofit/>
          </a:bodyPr>
          <a:lstStyle>
            <a:lvl1pPr marL="457200" lvl="0" indent="-463550" algn="l" rtl="0">
              <a:spcBef>
                <a:spcPts val="700"/>
              </a:spcBef>
              <a:spcAft>
                <a:spcPts val="0"/>
              </a:spcAft>
              <a:buSzPts val="3700"/>
              <a:buChar char="•"/>
              <a:defRPr sz="3700"/>
            </a:lvl1pPr>
            <a:lvl2pPr marL="914400" lvl="1" indent="-431800" algn="l" rtl="0">
              <a:spcBef>
                <a:spcPts val="600"/>
              </a:spcBef>
              <a:spcAft>
                <a:spcPts val="0"/>
              </a:spcAft>
              <a:buSzPts val="3200"/>
              <a:buChar char="•"/>
              <a:defRPr sz="3200"/>
            </a:lvl2pPr>
            <a:lvl3pPr marL="1371600" lvl="2" indent="-400050" algn="l" rtl="0">
              <a:spcBef>
                <a:spcPts val="500"/>
              </a:spcBef>
              <a:spcAft>
                <a:spcPts val="0"/>
              </a:spcAft>
              <a:buSzPts val="2700"/>
              <a:buChar char="•"/>
              <a:defRPr sz="2700"/>
            </a:lvl3pPr>
            <a:lvl4pPr marL="1828800" lvl="3" indent="-381000" algn="l" rtl="0">
              <a:spcBef>
                <a:spcPts val="500"/>
              </a:spcBef>
              <a:spcAft>
                <a:spcPts val="0"/>
              </a:spcAft>
              <a:buSzPts val="2400"/>
              <a:buChar char="•"/>
              <a:defRPr sz="2400"/>
            </a:lvl4pPr>
            <a:lvl5pPr marL="2286000" lvl="4" indent="-381000" algn="l" rtl="0">
              <a:spcBef>
                <a:spcPts val="500"/>
              </a:spcBef>
              <a:spcAft>
                <a:spcPts val="0"/>
              </a:spcAft>
              <a:buSzPts val="2400"/>
              <a:buChar char="•"/>
              <a:defRPr sz="2400"/>
            </a:lvl5pPr>
            <a:lvl6pPr marL="2743200" lvl="5" indent="-381000" algn="l" rtl="0">
              <a:spcBef>
                <a:spcPts val="500"/>
              </a:spcBef>
              <a:spcAft>
                <a:spcPts val="0"/>
              </a:spcAft>
              <a:buSzPts val="2400"/>
              <a:buChar char="•"/>
              <a:defRPr sz="2400"/>
            </a:lvl6pPr>
            <a:lvl7pPr marL="3200400" lvl="6" indent="-381000" algn="l" rtl="0">
              <a:spcBef>
                <a:spcPts val="500"/>
              </a:spcBef>
              <a:spcAft>
                <a:spcPts val="0"/>
              </a:spcAft>
              <a:buSzPts val="2400"/>
              <a:buChar char="•"/>
              <a:defRPr sz="2400"/>
            </a:lvl7pPr>
            <a:lvl8pPr marL="3657600" lvl="7" indent="-381000" algn="l" rtl="0">
              <a:spcBef>
                <a:spcPts val="500"/>
              </a:spcBef>
              <a:spcAft>
                <a:spcPts val="0"/>
              </a:spcAft>
              <a:buSzPts val="2400"/>
              <a:buChar char="•"/>
              <a:defRPr sz="2400"/>
            </a:lvl8pPr>
            <a:lvl9pPr marL="4114800" lvl="8" indent="-381000" algn="l" rtl="0">
              <a:spcBef>
                <a:spcPts val="500"/>
              </a:spcBef>
              <a:spcAft>
                <a:spcPts val="0"/>
              </a:spcAft>
              <a:buSzPts val="2400"/>
              <a:buChar char="•"/>
              <a:defRPr sz="2400"/>
            </a:lvl9pPr>
          </a:lstStyle>
          <a:p>
            <a:endParaRPr/>
          </a:p>
        </p:txBody>
      </p:sp>
      <p:sp>
        <p:nvSpPr>
          <p:cNvPr id="52" name="Google Shape;52;g1896695f9f1_0_168"/>
          <p:cNvSpPr txBox="1">
            <a:spLocks noGrp="1"/>
          </p:cNvSpPr>
          <p:nvPr>
            <p:ph type="sldNum" idx="12"/>
          </p:nvPr>
        </p:nvSpPr>
        <p:spPr>
          <a:xfrm>
            <a:off x="11277600" y="5486400"/>
            <a:ext cx="914400" cy="685500"/>
          </a:xfrm>
          <a:prstGeom prst="rect">
            <a:avLst/>
          </a:prstGeom>
          <a:noFill/>
          <a:ln>
            <a:noFill/>
          </a:ln>
        </p:spPr>
        <p:txBody>
          <a:bodyPr spcFirstLastPara="1" wrap="square" lIns="121900" tIns="60925" rIns="121900" bIns="6092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chemeClr val="lt1"/>
            </a:gs>
            <a:gs pos="75000">
              <a:schemeClr val="lt1"/>
            </a:gs>
            <a:gs pos="100000">
              <a:srgbClr val="D5D5D5"/>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g1896695f9f1_0_173"/>
          <p:cNvSpPr txBox="1">
            <a:spLocks noGrp="1"/>
          </p:cNvSpPr>
          <p:nvPr>
            <p:ph type="title"/>
          </p:nvPr>
        </p:nvSpPr>
        <p:spPr>
          <a:xfrm>
            <a:off x="914400" y="914400"/>
            <a:ext cx="9753600" cy="9144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Clr>
                <a:schemeClr val="dk2"/>
              </a:buClr>
              <a:buSzPts val="2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g1896695f9f1_0_173"/>
          <p:cNvSpPr txBox="1">
            <a:spLocks noGrp="1"/>
          </p:cNvSpPr>
          <p:nvPr>
            <p:ph type="body" idx="1"/>
          </p:nvPr>
        </p:nvSpPr>
        <p:spPr>
          <a:xfrm>
            <a:off x="914400" y="1981200"/>
            <a:ext cx="9753600" cy="4724400"/>
          </a:xfrm>
          <a:prstGeom prst="rect">
            <a:avLst/>
          </a:prstGeom>
          <a:noFill/>
          <a:ln>
            <a:noFill/>
          </a:ln>
        </p:spPr>
        <p:txBody>
          <a:bodyPr spcFirstLastPara="1" wrap="square" lIns="121900" tIns="60925" rIns="121900" bIns="60925" anchor="t" anchorCtr="0">
            <a:noAutofit/>
          </a:bodyPr>
          <a:lstStyle>
            <a:lvl1pPr marL="457200" lvl="0" indent="-381000" algn="l" rtl="0">
              <a:spcBef>
                <a:spcPts val="500"/>
              </a:spcBef>
              <a:spcAft>
                <a:spcPts val="0"/>
              </a:spcAft>
              <a:buSzPts val="2400"/>
              <a:buChar char="•"/>
              <a:defRPr/>
            </a:lvl1pPr>
            <a:lvl2pPr marL="914400" lvl="1" indent="-381000" algn="l" rtl="0">
              <a:spcBef>
                <a:spcPts val="500"/>
              </a:spcBef>
              <a:spcAft>
                <a:spcPts val="0"/>
              </a:spcAft>
              <a:buSzPts val="2400"/>
              <a:buChar char="•"/>
              <a:defRPr/>
            </a:lvl2pPr>
            <a:lvl3pPr marL="1371600" lvl="2" indent="-381000" algn="l" rtl="0">
              <a:spcBef>
                <a:spcPts val="500"/>
              </a:spcBef>
              <a:spcAft>
                <a:spcPts val="0"/>
              </a:spcAft>
              <a:buSzPts val="2400"/>
              <a:buChar char="•"/>
              <a:defRPr/>
            </a:lvl3pPr>
            <a:lvl4pPr marL="1828800" lvl="3" indent="-381000" algn="l" rtl="0">
              <a:spcBef>
                <a:spcPts val="500"/>
              </a:spcBef>
              <a:spcAft>
                <a:spcPts val="0"/>
              </a:spcAft>
              <a:buSzPts val="2400"/>
              <a:buChar char="•"/>
              <a:defRPr/>
            </a:lvl4pPr>
            <a:lvl5pPr marL="2286000" lvl="4" indent="-381000" algn="l" rtl="0">
              <a:spcBef>
                <a:spcPts val="500"/>
              </a:spcBef>
              <a:spcAft>
                <a:spcPts val="0"/>
              </a:spcAft>
              <a:buSzPts val="2400"/>
              <a:buChar char="•"/>
              <a:defRPr/>
            </a:lvl5pPr>
            <a:lvl6pPr marL="2743200" lvl="5" indent="-381000" algn="l" rtl="0">
              <a:spcBef>
                <a:spcPts val="500"/>
              </a:spcBef>
              <a:spcAft>
                <a:spcPts val="0"/>
              </a:spcAft>
              <a:buSzPts val="2400"/>
              <a:buChar char="•"/>
              <a:defRPr/>
            </a:lvl6pPr>
            <a:lvl7pPr marL="3200400" lvl="6" indent="-381000" algn="l" rtl="0">
              <a:spcBef>
                <a:spcPts val="500"/>
              </a:spcBef>
              <a:spcAft>
                <a:spcPts val="0"/>
              </a:spcAft>
              <a:buSzPts val="2400"/>
              <a:buChar char="•"/>
              <a:defRPr/>
            </a:lvl7pPr>
            <a:lvl8pPr marL="3657600" lvl="7" indent="-381000" algn="l" rtl="0">
              <a:spcBef>
                <a:spcPts val="500"/>
              </a:spcBef>
              <a:spcAft>
                <a:spcPts val="0"/>
              </a:spcAft>
              <a:buSzPts val="2400"/>
              <a:buChar char="•"/>
              <a:defRPr/>
            </a:lvl8pPr>
            <a:lvl9pPr marL="4114800" lvl="8" indent="-381000" algn="l" rtl="0">
              <a:spcBef>
                <a:spcPts val="500"/>
              </a:spcBef>
              <a:spcAft>
                <a:spcPts val="0"/>
              </a:spcAft>
              <a:buSzPts val="2400"/>
              <a:buChar char="•"/>
              <a:defRPr/>
            </a:lvl9pPr>
          </a:lstStyle>
          <a:p>
            <a:endParaRPr/>
          </a:p>
        </p:txBody>
      </p:sp>
      <p:sp>
        <p:nvSpPr>
          <p:cNvPr id="56" name="Google Shape;56;g1896695f9f1_0_173"/>
          <p:cNvSpPr>
            <a:spLocks noGrp="1"/>
          </p:cNvSpPr>
          <p:nvPr>
            <p:ph type="sldNum" idx="12"/>
          </p:nvPr>
        </p:nvSpPr>
        <p:spPr>
          <a:xfrm>
            <a:off x="11375718" y="5648960"/>
            <a:ext cx="731700" cy="396300"/>
          </a:xfrm>
          <a:prstGeom prst="bracketPair">
            <a:avLst/>
          </a:prstGeom>
          <a:noFill/>
          <a:ln>
            <a:noFill/>
          </a:ln>
        </p:spPr>
        <p:txBody>
          <a:bodyPr spcFirstLastPara="1" wrap="square" lIns="121900" tIns="60925" rIns="121900" bIns="60925" anchor="ctr" anchorCtr="0">
            <a:noAutofit/>
          </a:bodyPr>
          <a:lstStyle>
            <a:lvl1pPr marL="0" lvl="0" indent="0" algn="ctr" rtl="0">
              <a:spcBef>
                <a:spcPts val="0"/>
              </a:spcBef>
              <a:buNone/>
              <a:defRPr sz="4300" b="0" i="0" u="none" strike="noStrike" cap="none">
                <a:solidFill>
                  <a:schemeClr val="lt2"/>
                </a:solidFill>
                <a:latin typeface="Arial"/>
                <a:ea typeface="Arial"/>
                <a:cs typeface="Arial"/>
                <a:sym typeface="Arial"/>
              </a:defRPr>
            </a:lvl1pPr>
            <a:lvl2pPr marL="0" lvl="1" indent="0" algn="ctr" rtl="0">
              <a:spcBef>
                <a:spcPts val="0"/>
              </a:spcBef>
              <a:buNone/>
              <a:defRPr sz="4300" b="0" i="0" u="none" strike="noStrike" cap="none">
                <a:solidFill>
                  <a:schemeClr val="lt2"/>
                </a:solidFill>
                <a:latin typeface="Arial"/>
                <a:ea typeface="Arial"/>
                <a:cs typeface="Arial"/>
                <a:sym typeface="Arial"/>
              </a:defRPr>
            </a:lvl2pPr>
            <a:lvl3pPr marL="0" lvl="2" indent="0" algn="ctr" rtl="0">
              <a:spcBef>
                <a:spcPts val="0"/>
              </a:spcBef>
              <a:buNone/>
              <a:defRPr sz="4300" b="0" i="0" u="none" strike="noStrike" cap="none">
                <a:solidFill>
                  <a:schemeClr val="lt2"/>
                </a:solidFill>
                <a:latin typeface="Arial"/>
                <a:ea typeface="Arial"/>
                <a:cs typeface="Arial"/>
                <a:sym typeface="Arial"/>
              </a:defRPr>
            </a:lvl3pPr>
            <a:lvl4pPr marL="0" lvl="3" indent="0" algn="ctr" rtl="0">
              <a:spcBef>
                <a:spcPts val="0"/>
              </a:spcBef>
              <a:buNone/>
              <a:defRPr sz="4300" b="0" i="0" u="none" strike="noStrike" cap="none">
                <a:solidFill>
                  <a:schemeClr val="lt2"/>
                </a:solidFill>
                <a:latin typeface="Arial"/>
                <a:ea typeface="Arial"/>
                <a:cs typeface="Arial"/>
                <a:sym typeface="Arial"/>
              </a:defRPr>
            </a:lvl4pPr>
            <a:lvl5pPr marL="0" lvl="4" indent="0" algn="ctr" rtl="0">
              <a:spcBef>
                <a:spcPts val="0"/>
              </a:spcBef>
              <a:buNone/>
              <a:defRPr sz="4300" b="0" i="0" u="none" strike="noStrike" cap="none">
                <a:solidFill>
                  <a:schemeClr val="lt2"/>
                </a:solidFill>
                <a:latin typeface="Arial"/>
                <a:ea typeface="Arial"/>
                <a:cs typeface="Arial"/>
                <a:sym typeface="Arial"/>
              </a:defRPr>
            </a:lvl5pPr>
            <a:lvl6pPr marL="0" lvl="5" indent="0" algn="ctr" rtl="0">
              <a:spcBef>
                <a:spcPts val="0"/>
              </a:spcBef>
              <a:buNone/>
              <a:defRPr sz="4300" b="0" i="0" u="none" strike="noStrike" cap="none">
                <a:solidFill>
                  <a:schemeClr val="lt2"/>
                </a:solidFill>
                <a:latin typeface="Arial"/>
                <a:ea typeface="Arial"/>
                <a:cs typeface="Arial"/>
                <a:sym typeface="Arial"/>
              </a:defRPr>
            </a:lvl6pPr>
            <a:lvl7pPr marL="0" lvl="6" indent="0" algn="ctr" rtl="0">
              <a:spcBef>
                <a:spcPts val="0"/>
              </a:spcBef>
              <a:buNone/>
              <a:defRPr sz="4300" b="0" i="0" u="none" strike="noStrike" cap="none">
                <a:solidFill>
                  <a:schemeClr val="lt2"/>
                </a:solidFill>
                <a:latin typeface="Arial"/>
                <a:ea typeface="Arial"/>
                <a:cs typeface="Arial"/>
                <a:sym typeface="Arial"/>
              </a:defRPr>
            </a:lvl7pPr>
            <a:lvl8pPr marL="0" lvl="7" indent="0" algn="ctr" rtl="0">
              <a:spcBef>
                <a:spcPts val="0"/>
              </a:spcBef>
              <a:buNone/>
              <a:defRPr sz="4300" b="0" i="0" u="none" strike="noStrike" cap="none">
                <a:solidFill>
                  <a:schemeClr val="lt2"/>
                </a:solidFill>
                <a:latin typeface="Arial"/>
                <a:ea typeface="Arial"/>
                <a:cs typeface="Arial"/>
                <a:sym typeface="Arial"/>
              </a:defRPr>
            </a:lvl8pPr>
            <a:lvl9pPr marL="0" lvl="8" indent="0" algn="ctr" rtl="0">
              <a:spcBef>
                <a:spcPts val="0"/>
              </a:spcBef>
              <a:buNone/>
              <a:defRPr sz="43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g1896695f9f1_0_17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g1896695f9f1_0_177"/>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93700" rtl="0">
              <a:spcBef>
                <a:spcPts val="1000"/>
              </a:spcBef>
              <a:spcAft>
                <a:spcPts val="0"/>
              </a:spcAft>
              <a:buSzPts val="26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60" name="Google Shape;60;g1896695f9f1_0_17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61"/>
        <p:cNvGrpSpPr/>
        <p:nvPr/>
      </p:nvGrpSpPr>
      <p:grpSpPr>
        <a:xfrm>
          <a:off x="0" y="0"/>
          <a:ext cx="0" cy="0"/>
          <a:chOff x="0" y="0"/>
          <a:chExt cx="0" cy="0"/>
        </a:xfrm>
      </p:grpSpPr>
      <p:sp>
        <p:nvSpPr>
          <p:cNvPr id="62" name="Google Shape;62;g1896695f9f1_0_181"/>
          <p:cNvSpPr txBox="1">
            <a:spLocks noGrp="1"/>
          </p:cNvSpPr>
          <p:nvPr>
            <p:ph type="title"/>
          </p:nvPr>
        </p:nvSpPr>
        <p:spPr>
          <a:xfrm>
            <a:off x="895000" y="2855000"/>
            <a:ext cx="10469700" cy="11481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3" name="Google Shape;63;g1896695f9f1_0_181"/>
          <p:cNvSpPr txBox="1">
            <a:spLocks noGrp="1"/>
          </p:cNvSpPr>
          <p:nvPr>
            <p:ph type="sldNum" idx="12"/>
          </p:nvPr>
        </p:nvSpPr>
        <p:spPr>
          <a:xfrm>
            <a:off x="11320333" y="6241346"/>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sldNum" idx="12"/>
          </p:nvPr>
        </p:nvSpPr>
        <p:spPr>
          <a:xfrm>
            <a:off x="10047513" y="6476093"/>
            <a:ext cx="881743" cy="2552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amboard.google.com/d/1lSsP3tzel6wXIX1fwmcZj4U0S57yETF20BKJ1Y7FTfU/viewer?pli=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assembly.ca.gov/todaysevents" TargetMode="External"/><Relationship Id="rId3" Type="http://schemas.openxmlformats.org/officeDocument/2006/relationships/hyperlink" Target="https://www.senate.ca.gov/" TargetMode="External"/><Relationship Id="rId7" Type="http://schemas.openxmlformats.org/officeDocument/2006/relationships/hyperlink" Target="https://www.assembly.ca.gov/assemblymember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assembly.ca.gov/" TargetMode="External"/><Relationship Id="rId5" Type="http://schemas.openxmlformats.org/officeDocument/2006/relationships/hyperlink" Target="https://www.senate.ca.gov/media" TargetMode="External"/><Relationship Id="rId4" Type="http://schemas.openxmlformats.org/officeDocument/2006/relationships/hyperlink" Target="https://www.senate.ca.gov/senators" TargetMode="External"/><Relationship Id="rId9" Type="http://schemas.openxmlformats.org/officeDocument/2006/relationships/hyperlink" Target="http://findyourrep.legislature.ca.gov/"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cleague.org/advocacy/legislative-actions" TargetMode="External"/><Relationship Id="rId3" Type="http://schemas.openxmlformats.org/officeDocument/2006/relationships/hyperlink" Target="https://asccc.org/legislative-updates" TargetMode="External"/><Relationship Id="rId7" Type="http://schemas.openxmlformats.org/officeDocument/2006/relationships/hyperlink" Target="https://www.cccco.edu/About-Us/Chancellors-Office/Divisions/Governmental-Relations/Policy-in-action/State-Relations/Tracked-Legislatio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cca4us.org/issuesandaction/legislationpoliticalaction/" TargetMode="External"/><Relationship Id="rId5" Type="http://schemas.openxmlformats.org/officeDocument/2006/relationships/hyperlink" Target="https://www.cft.org/legislative-updates" TargetMode="External"/><Relationship Id="rId4" Type="http://schemas.openxmlformats.org/officeDocument/2006/relationships/hyperlink" Target="https://ctweb.capitoltrack.com/public/publish.aspx?session=21&amp;id=c46c38e2-40d8-49bb-a9aa-7d7ea2c467e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Palatino"/>
              <a:buNone/>
            </a:pPr>
            <a:r>
              <a:rPr lang="en-US"/>
              <a:t>Part-Time Faculty Advocacy</a:t>
            </a:r>
            <a:endParaRPr/>
          </a:p>
        </p:txBody>
      </p:sp>
      <p:sp>
        <p:nvSpPr>
          <p:cNvPr id="69" name="Google Shape;69;p1"/>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896695f9f1_0_62"/>
          <p:cNvSpPr txBox="1">
            <a:spLocks noGrp="1"/>
          </p:cNvSpPr>
          <p:nvPr>
            <p:ph type="title"/>
          </p:nvPr>
        </p:nvSpPr>
        <p:spPr>
          <a:xfrm>
            <a:off x="247135" y="1570618"/>
            <a:ext cx="3583500" cy="1611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Advocacy in Action</a:t>
            </a:r>
            <a:endParaRPr/>
          </a:p>
        </p:txBody>
      </p:sp>
      <p:sp>
        <p:nvSpPr>
          <p:cNvPr id="134" name="Google Shape;134;g1896695f9f1_0_62"/>
          <p:cNvSpPr txBox="1">
            <a:spLocks noGrp="1"/>
          </p:cNvSpPr>
          <p:nvPr>
            <p:ph type="body" idx="2"/>
          </p:nvPr>
        </p:nvSpPr>
        <p:spPr>
          <a:xfrm>
            <a:off x="4461164" y="1112108"/>
            <a:ext cx="6572100" cy="5091600"/>
          </a:xfrm>
          <a:prstGeom prst="rect">
            <a:avLst/>
          </a:prstGeom>
        </p:spPr>
        <p:txBody>
          <a:bodyPr spcFirstLastPara="1" wrap="square" lIns="91425" tIns="45700" rIns="91425" bIns="45700" anchor="t" anchorCtr="0">
            <a:normAutofit/>
          </a:bodyPr>
          <a:lstStyle/>
          <a:p>
            <a:pPr marL="457200" lvl="0" indent="-457200" algn="l" rtl="0">
              <a:spcBef>
                <a:spcPts val="1000"/>
              </a:spcBef>
              <a:spcAft>
                <a:spcPts val="0"/>
              </a:spcAft>
              <a:buClr>
                <a:schemeClr val="dk2"/>
              </a:buClr>
              <a:buSzPts val="3600"/>
              <a:buChar char="●"/>
            </a:pPr>
            <a:r>
              <a:rPr lang="en-US" sz="3600">
                <a:solidFill>
                  <a:schemeClr val="dk2"/>
                </a:solidFill>
              </a:rPr>
              <a:t>What are the the main asks for policymakers?</a:t>
            </a:r>
            <a:endParaRPr sz="3600">
              <a:solidFill>
                <a:schemeClr val="dk2"/>
              </a:solidFill>
            </a:endParaRPr>
          </a:p>
          <a:p>
            <a:pPr marL="457200" lvl="0" indent="0" algn="l" rtl="0">
              <a:spcBef>
                <a:spcPts val="1000"/>
              </a:spcBef>
              <a:spcAft>
                <a:spcPts val="0"/>
              </a:spcAft>
              <a:buNone/>
            </a:pPr>
            <a:endParaRPr sz="3600">
              <a:solidFill>
                <a:schemeClr val="dk2"/>
              </a:solidFill>
            </a:endParaRPr>
          </a:p>
          <a:p>
            <a:pPr marL="457200" lvl="0" indent="-457200" algn="l" rtl="0">
              <a:spcBef>
                <a:spcPts val="1000"/>
              </a:spcBef>
              <a:spcAft>
                <a:spcPts val="0"/>
              </a:spcAft>
              <a:buClr>
                <a:schemeClr val="dk2"/>
              </a:buClr>
              <a:buSzPts val="3600"/>
              <a:buChar char="●"/>
            </a:pPr>
            <a:r>
              <a:rPr lang="en-US" sz="3600">
                <a:solidFill>
                  <a:schemeClr val="dk2"/>
                </a:solidFill>
              </a:rPr>
              <a:t>How do the asks benefit part-time faculty and the students they serve? </a:t>
            </a:r>
            <a:endParaRPr sz="3600">
              <a:solidFill>
                <a:schemeClr val="dk2"/>
              </a:solidFill>
            </a:endParaRPr>
          </a:p>
        </p:txBody>
      </p:sp>
      <p:sp>
        <p:nvSpPr>
          <p:cNvPr id="135" name="Google Shape;135;g1896695f9f1_0_62"/>
          <p:cNvSpPr txBox="1">
            <a:spLocks noGrp="1"/>
          </p:cNvSpPr>
          <p:nvPr>
            <p:ph type="sldNum" idx="12"/>
          </p:nvPr>
        </p:nvSpPr>
        <p:spPr>
          <a:xfrm>
            <a:off x="9443811"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896695f9f1_0_71"/>
          <p:cNvSpPr txBox="1">
            <a:spLocks noGrp="1"/>
          </p:cNvSpPr>
          <p:nvPr>
            <p:ph type="title"/>
          </p:nvPr>
        </p:nvSpPr>
        <p:spPr>
          <a:xfrm>
            <a:off x="247135" y="1570618"/>
            <a:ext cx="3583500" cy="16119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Documenting the Asks</a:t>
            </a:r>
            <a:endParaRPr/>
          </a:p>
        </p:txBody>
      </p:sp>
      <p:sp>
        <p:nvSpPr>
          <p:cNvPr id="141" name="Google Shape;141;g1896695f9f1_0_71"/>
          <p:cNvSpPr txBox="1">
            <a:spLocks noGrp="1"/>
          </p:cNvSpPr>
          <p:nvPr>
            <p:ph type="body" idx="2"/>
          </p:nvPr>
        </p:nvSpPr>
        <p:spPr>
          <a:xfrm>
            <a:off x="4484275" y="2623055"/>
            <a:ext cx="6572100" cy="1611900"/>
          </a:xfrm>
          <a:prstGeom prst="rect">
            <a:avLst/>
          </a:prstGeom>
        </p:spPr>
        <p:txBody>
          <a:bodyPr spcFirstLastPara="1" wrap="square" lIns="91425" tIns="45700" rIns="91425" bIns="45700" anchor="t" anchorCtr="0">
            <a:normAutofit lnSpcReduction="10000"/>
          </a:bodyPr>
          <a:lstStyle/>
          <a:p>
            <a:pPr marL="0" lvl="0" indent="0" algn="ctr" rtl="0">
              <a:spcBef>
                <a:spcPts val="1000"/>
              </a:spcBef>
              <a:spcAft>
                <a:spcPts val="0"/>
              </a:spcAft>
              <a:buNone/>
            </a:pPr>
            <a:r>
              <a:rPr lang="en-US" sz="4000" u="sng">
                <a:solidFill>
                  <a:schemeClr val="hlink"/>
                </a:solidFill>
                <a:hlinkClick r:id="rId3"/>
              </a:rPr>
              <a:t>Click Here to Use the Jamboard</a:t>
            </a:r>
            <a:endParaRPr sz="4000">
              <a:solidFill>
                <a:schemeClr val="dk2"/>
              </a:solidFill>
            </a:endParaRPr>
          </a:p>
          <a:p>
            <a:pPr marL="0" lvl="0" indent="0" algn="l" rtl="0">
              <a:spcBef>
                <a:spcPts val="1000"/>
              </a:spcBef>
              <a:spcAft>
                <a:spcPts val="0"/>
              </a:spcAft>
              <a:buNone/>
            </a:pPr>
            <a:endParaRPr/>
          </a:p>
        </p:txBody>
      </p:sp>
      <p:sp>
        <p:nvSpPr>
          <p:cNvPr id="142" name="Google Shape;142;g1896695f9f1_0_71"/>
          <p:cNvSpPr txBox="1">
            <a:spLocks noGrp="1"/>
          </p:cNvSpPr>
          <p:nvPr>
            <p:ph type="sldNum" idx="12"/>
          </p:nvPr>
        </p:nvSpPr>
        <p:spPr>
          <a:xfrm>
            <a:off x="9443811"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g1896695f9f1_0_66"/>
          <p:cNvSpPr txBox="1">
            <a:spLocks noGrp="1"/>
          </p:cNvSpPr>
          <p:nvPr>
            <p:ph type="title"/>
          </p:nvPr>
        </p:nvSpPr>
        <p:spPr>
          <a:xfrm>
            <a:off x="1588933" y="360133"/>
            <a:ext cx="8751900" cy="1188900"/>
          </a:xfrm>
          <a:prstGeom prst="rect">
            <a:avLst/>
          </a:prstGeom>
          <a:solidFill>
            <a:srgbClr val="EFEFEF"/>
          </a:solidFill>
          <a:ln w="76200" cap="flat" cmpd="sng">
            <a:solidFill>
              <a:srgbClr val="000000"/>
            </a:solidFill>
            <a:prstDash val="solid"/>
            <a:round/>
            <a:headEnd type="none" w="sm" len="sm"/>
            <a:tailEnd type="none" w="sm" len="sm"/>
          </a:ln>
        </p:spPr>
        <p:txBody>
          <a:bodyPr spcFirstLastPara="1" wrap="square" lIns="121900" tIns="60925" rIns="121900" bIns="60925" anchor="ctr" anchorCtr="0">
            <a:noAutofit/>
          </a:bodyPr>
          <a:lstStyle/>
          <a:p>
            <a:pPr marL="0" lvl="0" indent="0" algn="l" rtl="0">
              <a:spcBef>
                <a:spcPts val="0"/>
              </a:spcBef>
              <a:spcAft>
                <a:spcPts val="0"/>
              </a:spcAft>
              <a:buNone/>
            </a:pPr>
            <a:r>
              <a:rPr lang="en-US">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Working as a Group: Example</a:t>
            </a:r>
            <a:endParaRPr>
              <a:solidFill>
                <a:srgbClr val="000000"/>
              </a:solidFill>
            </a:endParaRPr>
          </a:p>
        </p:txBody>
      </p:sp>
      <p:sp>
        <p:nvSpPr>
          <p:cNvPr id="148" name="Google Shape;148;g1896695f9f1_0_66"/>
          <p:cNvSpPr txBox="1">
            <a:spLocks noGrp="1"/>
          </p:cNvSpPr>
          <p:nvPr>
            <p:ph type="body" idx="1"/>
          </p:nvPr>
        </p:nvSpPr>
        <p:spPr>
          <a:xfrm>
            <a:off x="979400" y="1880800"/>
            <a:ext cx="10227600" cy="4221300"/>
          </a:xfrm>
          <a:prstGeom prst="rect">
            <a:avLst/>
          </a:prstGeom>
        </p:spPr>
        <p:txBody>
          <a:bodyPr spcFirstLastPara="1" wrap="square" lIns="121900" tIns="60925" rIns="121900" bIns="60925" anchor="t" anchorCtr="0">
            <a:noAutofit/>
          </a:bodyPr>
          <a:lstStyle/>
          <a:p>
            <a:pPr marL="1219200" lvl="0" indent="-463550" algn="l" rtl="0">
              <a:lnSpc>
                <a:spcPct val="80000"/>
              </a:lnSpc>
              <a:spcBef>
                <a:spcPts val="500"/>
              </a:spcBef>
              <a:spcAft>
                <a:spcPts val="0"/>
              </a:spcAft>
              <a:buClr>
                <a:schemeClr val="dk1"/>
              </a:buClr>
              <a:buSzPts val="2500"/>
              <a:buAutoNum type="arabicPeriod"/>
            </a:pPr>
            <a:r>
              <a:rPr lang="en-US" sz="2500"/>
              <a:t>Introductions</a:t>
            </a:r>
            <a:endParaRPr sz="2500"/>
          </a:p>
          <a:p>
            <a:pPr marL="1219200" lvl="0" indent="-463550" algn="l" rtl="0">
              <a:lnSpc>
                <a:spcPct val="80000"/>
              </a:lnSpc>
              <a:spcBef>
                <a:spcPts val="1300"/>
              </a:spcBef>
              <a:spcAft>
                <a:spcPts val="0"/>
              </a:spcAft>
              <a:buClr>
                <a:schemeClr val="dk1"/>
              </a:buClr>
              <a:buSzPts val="2500"/>
              <a:buAutoNum type="arabicPeriod"/>
            </a:pPr>
            <a:r>
              <a:rPr lang="en-US" sz="2500"/>
              <a:t>Leader of advocacy team summarizes all four “asks”</a:t>
            </a:r>
            <a:endParaRPr sz="2500"/>
          </a:p>
          <a:p>
            <a:pPr marL="1219200" lvl="0" indent="-463550" algn="l" rtl="0">
              <a:lnSpc>
                <a:spcPct val="80000"/>
              </a:lnSpc>
              <a:spcBef>
                <a:spcPts val="1300"/>
              </a:spcBef>
              <a:spcAft>
                <a:spcPts val="0"/>
              </a:spcAft>
              <a:buClr>
                <a:schemeClr val="dk1"/>
              </a:buClr>
              <a:buSzPts val="2500"/>
              <a:buAutoNum type="arabicPeriod"/>
            </a:pPr>
            <a:r>
              <a:rPr lang="en-US" sz="2500"/>
              <a:t>Rotate through each team member </a:t>
            </a:r>
            <a:endParaRPr sz="2500"/>
          </a:p>
          <a:p>
            <a:pPr marL="1828800" lvl="1" indent="-463550" algn="l" rtl="0">
              <a:lnSpc>
                <a:spcPct val="80000"/>
              </a:lnSpc>
              <a:spcBef>
                <a:spcPts val="0"/>
              </a:spcBef>
              <a:spcAft>
                <a:spcPts val="0"/>
              </a:spcAft>
              <a:buClr>
                <a:schemeClr val="dk1"/>
              </a:buClr>
              <a:buSzPts val="2500"/>
              <a:buAutoNum type="alphaLcPeriod"/>
            </a:pPr>
            <a:r>
              <a:rPr lang="en-US" sz="2200"/>
              <a:t>Diving deeper into a single “ask”</a:t>
            </a:r>
            <a:endParaRPr sz="2200"/>
          </a:p>
          <a:p>
            <a:pPr marL="1828800" lvl="1" indent="-463550" algn="l" rtl="0">
              <a:lnSpc>
                <a:spcPct val="80000"/>
              </a:lnSpc>
              <a:spcBef>
                <a:spcPts val="0"/>
              </a:spcBef>
              <a:spcAft>
                <a:spcPts val="0"/>
              </a:spcAft>
              <a:buClr>
                <a:schemeClr val="dk1"/>
              </a:buClr>
              <a:buSzPts val="2500"/>
              <a:buAutoNum type="alphaLcPeriod"/>
            </a:pPr>
            <a:r>
              <a:rPr lang="en-US" sz="2200"/>
              <a:t>Provide a concise example that illustrates the benefit to students</a:t>
            </a:r>
            <a:endParaRPr sz="2200"/>
          </a:p>
          <a:p>
            <a:pPr marL="1219200" lvl="0" indent="-463550" algn="l" rtl="0">
              <a:lnSpc>
                <a:spcPct val="80000"/>
              </a:lnSpc>
              <a:spcBef>
                <a:spcPts val="1300"/>
              </a:spcBef>
              <a:spcAft>
                <a:spcPts val="0"/>
              </a:spcAft>
              <a:buClr>
                <a:schemeClr val="dk1"/>
              </a:buClr>
              <a:buSzPts val="2500"/>
              <a:buAutoNum type="arabicPeriod"/>
            </a:pPr>
            <a:r>
              <a:rPr lang="en-US" sz="2500"/>
              <a:t>Leader </a:t>
            </a:r>
            <a:endParaRPr sz="2500"/>
          </a:p>
          <a:p>
            <a:pPr marL="1828800" lvl="1" indent="-463550" algn="l" rtl="0">
              <a:lnSpc>
                <a:spcPct val="80000"/>
              </a:lnSpc>
              <a:spcBef>
                <a:spcPts val="0"/>
              </a:spcBef>
              <a:spcAft>
                <a:spcPts val="0"/>
              </a:spcAft>
              <a:buClr>
                <a:schemeClr val="dk1"/>
              </a:buClr>
              <a:buSzPts val="2500"/>
              <a:buAutoNum type="alphaLcPeriod"/>
            </a:pPr>
            <a:r>
              <a:rPr lang="en-US" sz="2200"/>
              <a:t>Remind legislator or staffer of advocacy materials</a:t>
            </a:r>
            <a:endParaRPr sz="2200"/>
          </a:p>
          <a:p>
            <a:pPr marL="1828800" lvl="1" indent="-463550" algn="l" rtl="0">
              <a:lnSpc>
                <a:spcPct val="80000"/>
              </a:lnSpc>
              <a:spcBef>
                <a:spcPts val="0"/>
              </a:spcBef>
              <a:spcAft>
                <a:spcPts val="0"/>
              </a:spcAft>
              <a:buClr>
                <a:schemeClr val="dk1"/>
              </a:buClr>
              <a:buSzPts val="2500"/>
              <a:buAutoNum type="alphaLcPeriod"/>
            </a:pPr>
            <a:r>
              <a:rPr lang="en-US" sz="2200"/>
              <a:t>Ask if there is anything other materials or resources that you can provide</a:t>
            </a:r>
            <a:endParaRPr sz="2200"/>
          </a:p>
          <a:p>
            <a:pPr marL="1219200" lvl="0" indent="-463550" algn="l" rtl="0">
              <a:lnSpc>
                <a:spcPct val="80000"/>
              </a:lnSpc>
              <a:spcBef>
                <a:spcPts val="1300"/>
              </a:spcBef>
              <a:spcAft>
                <a:spcPts val="0"/>
              </a:spcAft>
              <a:buClr>
                <a:schemeClr val="dk1"/>
              </a:buClr>
              <a:buSzPts val="2500"/>
              <a:buAutoNum type="arabicPeriod"/>
            </a:pPr>
            <a:r>
              <a:rPr lang="en-US" sz="2500"/>
              <a:t>Conclude </a:t>
            </a:r>
            <a:endParaRPr sz="2500"/>
          </a:p>
          <a:p>
            <a:pPr marL="1219200" lvl="0" indent="-463550" algn="l" rtl="0">
              <a:lnSpc>
                <a:spcPct val="80000"/>
              </a:lnSpc>
              <a:spcBef>
                <a:spcPts val="1300"/>
              </a:spcBef>
              <a:spcAft>
                <a:spcPts val="1300"/>
              </a:spcAft>
              <a:buClr>
                <a:schemeClr val="dk1"/>
              </a:buClr>
              <a:buSzPts val="2500"/>
              <a:buAutoNum type="arabicPeriod"/>
            </a:pPr>
            <a:r>
              <a:rPr lang="en-US" sz="2500"/>
              <a:t>Thank You</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896695f9f1_0_76"/>
          <p:cNvSpPr txBox="1">
            <a:spLocks noGrp="1"/>
          </p:cNvSpPr>
          <p:nvPr>
            <p:ph type="title"/>
          </p:nvPr>
        </p:nvSpPr>
        <p:spPr>
          <a:xfrm>
            <a:off x="895000" y="977525"/>
            <a:ext cx="10469700" cy="5380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latin typeface="Gill Sans"/>
                <a:ea typeface="Gill Sans"/>
                <a:cs typeface="Gill Sans"/>
                <a:sym typeface="Gill Sans"/>
              </a:rPr>
              <a:t>Break Into Groups</a:t>
            </a:r>
            <a:endParaRPr b="1">
              <a:latin typeface="Gill Sans"/>
              <a:ea typeface="Gill Sans"/>
              <a:cs typeface="Gill Sans"/>
              <a:sym typeface="Gill Sans"/>
            </a:endParaRPr>
          </a:p>
          <a:p>
            <a:pPr marL="0" lvl="0" indent="0" algn="ctr" rtl="0">
              <a:spcBef>
                <a:spcPts val="0"/>
              </a:spcBef>
              <a:spcAft>
                <a:spcPts val="0"/>
              </a:spcAft>
              <a:buNone/>
            </a:pPr>
            <a:endParaRPr b="1">
              <a:latin typeface="Gill Sans"/>
              <a:ea typeface="Gill Sans"/>
              <a:cs typeface="Gill Sans"/>
              <a:sym typeface="Gill Sans"/>
            </a:endParaRPr>
          </a:p>
          <a:p>
            <a:pPr marL="0" lvl="0" indent="0" algn="ctr" rtl="0">
              <a:spcBef>
                <a:spcPts val="0"/>
              </a:spcBef>
              <a:spcAft>
                <a:spcPts val="0"/>
              </a:spcAft>
              <a:buNone/>
            </a:pPr>
            <a:r>
              <a:rPr lang="en-US" b="1">
                <a:latin typeface="Gill Sans"/>
                <a:ea typeface="Gill Sans"/>
                <a:cs typeface="Gill Sans"/>
                <a:sym typeface="Gill Sans"/>
              </a:rPr>
              <a:t>10 minutes: Add asks to the Jamboard</a:t>
            </a:r>
            <a:endParaRPr b="1">
              <a:latin typeface="Gill Sans"/>
              <a:ea typeface="Gill Sans"/>
              <a:cs typeface="Gill Sans"/>
              <a:sym typeface="Gill Sans"/>
            </a:endParaRPr>
          </a:p>
          <a:p>
            <a:pPr marL="0" lvl="0" indent="0" algn="ctr" rtl="0">
              <a:spcBef>
                <a:spcPts val="0"/>
              </a:spcBef>
              <a:spcAft>
                <a:spcPts val="0"/>
              </a:spcAft>
              <a:buNone/>
            </a:pPr>
            <a:endParaRPr b="1">
              <a:latin typeface="Gill Sans"/>
              <a:ea typeface="Gill Sans"/>
              <a:cs typeface="Gill Sans"/>
              <a:sym typeface="Gill Sans"/>
            </a:endParaRPr>
          </a:p>
          <a:p>
            <a:pPr marL="0" lvl="0" indent="0" algn="ctr" rtl="0">
              <a:spcBef>
                <a:spcPts val="0"/>
              </a:spcBef>
              <a:spcAft>
                <a:spcPts val="0"/>
              </a:spcAft>
              <a:buNone/>
            </a:pPr>
            <a:r>
              <a:rPr lang="en-US" b="1">
                <a:latin typeface="Gill Sans"/>
                <a:ea typeface="Gill Sans"/>
                <a:cs typeface="Gill Sans"/>
                <a:sym typeface="Gill Sans"/>
              </a:rPr>
              <a:t>25 minutes: Practice advocating. </a:t>
            </a:r>
            <a:endParaRPr b="1">
              <a:latin typeface="Gill Sans"/>
              <a:ea typeface="Gill Sans"/>
              <a:cs typeface="Gill Sans"/>
              <a:sym typeface="Gill Sans"/>
            </a:endParaRPr>
          </a:p>
          <a:p>
            <a:pPr marL="0" lvl="0" indent="0" algn="ctr" rtl="0">
              <a:spcBef>
                <a:spcPts val="0"/>
              </a:spcBef>
              <a:spcAft>
                <a:spcPts val="0"/>
              </a:spcAft>
              <a:buNone/>
            </a:pPr>
            <a:endParaRPr/>
          </a:p>
        </p:txBody>
      </p:sp>
      <p:sp>
        <p:nvSpPr>
          <p:cNvPr id="154" name="Google Shape;154;g1896695f9f1_0_76"/>
          <p:cNvSpPr txBox="1">
            <a:spLocks noGrp="1"/>
          </p:cNvSpPr>
          <p:nvPr>
            <p:ph type="sldNum" idx="12"/>
          </p:nvPr>
        </p:nvSpPr>
        <p:spPr>
          <a:xfrm>
            <a:off x="11320333" y="6241346"/>
            <a:ext cx="731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896695f9f1_0_196"/>
          <p:cNvSpPr txBox="1">
            <a:spLocks noGrp="1"/>
          </p:cNvSpPr>
          <p:nvPr>
            <p:ph type="title"/>
          </p:nvPr>
        </p:nvSpPr>
        <p:spPr>
          <a:xfrm>
            <a:off x="895000" y="977525"/>
            <a:ext cx="10469700" cy="5380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latin typeface="Gill Sans"/>
                <a:ea typeface="Gill Sans"/>
                <a:cs typeface="Gill Sans"/>
                <a:sym typeface="Gill Sans"/>
              </a:rPr>
              <a:t>10 minutes: Recap group work</a:t>
            </a:r>
            <a:endParaRPr b="1">
              <a:latin typeface="Gill Sans"/>
              <a:ea typeface="Gill Sans"/>
              <a:cs typeface="Gill Sans"/>
              <a:sym typeface="Gill Sans"/>
            </a:endParaRPr>
          </a:p>
          <a:p>
            <a:pPr marL="0" lvl="0" indent="0" algn="ctr" rtl="0">
              <a:spcBef>
                <a:spcPts val="0"/>
              </a:spcBef>
              <a:spcAft>
                <a:spcPts val="0"/>
              </a:spcAft>
              <a:buNone/>
            </a:pPr>
            <a:endParaRPr/>
          </a:p>
        </p:txBody>
      </p:sp>
      <p:sp>
        <p:nvSpPr>
          <p:cNvPr id="160" name="Google Shape;160;g1896695f9f1_0_196"/>
          <p:cNvSpPr txBox="1">
            <a:spLocks noGrp="1"/>
          </p:cNvSpPr>
          <p:nvPr>
            <p:ph type="sldNum" idx="12"/>
          </p:nvPr>
        </p:nvSpPr>
        <p:spPr>
          <a:xfrm>
            <a:off x="11320333" y="6241346"/>
            <a:ext cx="731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896695f9f1_0_81"/>
          <p:cNvSpPr txBox="1"/>
          <p:nvPr/>
        </p:nvSpPr>
        <p:spPr>
          <a:xfrm>
            <a:off x="156425" y="238600"/>
            <a:ext cx="11460900" cy="6350100"/>
          </a:xfrm>
          <a:prstGeom prst="rect">
            <a:avLst/>
          </a:prstGeom>
          <a:noFill/>
          <a:ln>
            <a:noFill/>
          </a:ln>
        </p:spPr>
        <p:txBody>
          <a:bodyPr spcFirstLastPara="1" wrap="square" lIns="121900" tIns="60925" rIns="121900" bIns="60925" anchor="t" anchorCtr="0">
            <a:noAutofit/>
          </a:bodyPr>
          <a:lstStyle/>
          <a:p>
            <a:pPr marL="0" lvl="0" indent="0" algn="ctr" rtl="0">
              <a:lnSpc>
                <a:spcPct val="90000"/>
              </a:lnSpc>
              <a:spcBef>
                <a:spcPts val="1300"/>
              </a:spcBef>
              <a:spcAft>
                <a:spcPts val="0"/>
              </a:spcAft>
              <a:buNone/>
            </a:pPr>
            <a:r>
              <a:rPr lang="en-US" sz="4000" b="1" u="sng">
                <a:solidFill>
                  <a:schemeClr val="dk2"/>
                </a:solidFill>
                <a:latin typeface="Gill Sans"/>
                <a:ea typeface="Gill Sans"/>
                <a:cs typeface="Gill Sans"/>
                <a:sym typeface="Gill Sans"/>
              </a:rPr>
              <a:t>Next Steps:</a:t>
            </a:r>
            <a:endParaRPr sz="4000" b="1" u="sng">
              <a:solidFill>
                <a:schemeClr val="dk2"/>
              </a:solidFill>
              <a:latin typeface="Gill Sans"/>
              <a:ea typeface="Gill Sans"/>
              <a:cs typeface="Gill Sans"/>
              <a:sym typeface="Gill Sans"/>
            </a:endParaRPr>
          </a:p>
          <a:p>
            <a:pPr marL="0" lvl="0" indent="0" algn="l" rtl="0">
              <a:lnSpc>
                <a:spcPct val="90000"/>
              </a:lnSpc>
              <a:spcBef>
                <a:spcPts val="1300"/>
              </a:spcBef>
              <a:spcAft>
                <a:spcPts val="0"/>
              </a:spcAft>
              <a:buNone/>
            </a:pPr>
            <a:endParaRPr sz="1600" b="1">
              <a:solidFill>
                <a:srgbClr val="404040"/>
              </a:solidFill>
              <a:latin typeface="Gill Sans"/>
              <a:ea typeface="Gill Sans"/>
              <a:cs typeface="Gill Sans"/>
              <a:sym typeface="Gill Sans"/>
            </a:endParaRPr>
          </a:p>
          <a:p>
            <a:pPr marL="0" lvl="0" indent="0" algn="l" rtl="0">
              <a:lnSpc>
                <a:spcPct val="90000"/>
              </a:lnSpc>
              <a:spcBef>
                <a:spcPts val="1300"/>
              </a:spcBef>
              <a:spcAft>
                <a:spcPts val="0"/>
              </a:spcAft>
              <a:buNone/>
            </a:pPr>
            <a:r>
              <a:rPr lang="en-US" sz="3100" b="1">
                <a:solidFill>
                  <a:srgbClr val="404040"/>
                </a:solidFill>
                <a:latin typeface="Gill Sans"/>
                <a:ea typeface="Gill Sans"/>
                <a:cs typeface="Gill Sans"/>
                <a:sym typeface="Gill Sans"/>
              </a:rPr>
              <a:t>Unite faculty to amply our voice at the local level and throughout the state:</a:t>
            </a:r>
            <a:endParaRPr sz="3100" b="1">
              <a:solidFill>
                <a:srgbClr val="404040"/>
              </a:solidFill>
              <a:latin typeface="Gill Sans"/>
              <a:ea typeface="Gill Sans"/>
              <a:cs typeface="Gill Sans"/>
              <a:sym typeface="Gill Sans"/>
            </a:endParaRPr>
          </a:p>
          <a:p>
            <a:pPr marL="609600" lvl="0" indent="-457200" algn="l" rtl="0">
              <a:lnSpc>
                <a:spcPct val="90000"/>
              </a:lnSpc>
              <a:spcBef>
                <a:spcPts val="1300"/>
              </a:spcBef>
              <a:spcAft>
                <a:spcPts val="0"/>
              </a:spcAft>
              <a:buClr>
                <a:srgbClr val="404040"/>
              </a:buClr>
              <a:buSzPts val="2400"/>
              <a:buFont typeface="Gill Sans"/>
              <a:buChar char="●"/>
            </a:pPr>
            <a:r>
              <a:rPr lang="en-US" sz="3200">
                <a:solidFill>
                  <a:srgbClr val="404040"/>
                </a:solidFill>
                <a:latin typeface="Gill Sans"/>
                <a:ea typeface="Gill Sans"/>
                <a:cs typeface="Gill Sans"/>
                <a:sym typeface="Gill Sans"/>
              </a:rPr>
              <a:t>Participate in your local senate and college committees</a:t>
            </a:r>
            <a:endParaRPr sz="3200">
              <a:solidFill>
                <a:srgbClr val="404040"/>
              </a:solidFill>
              <a:latin typeface="Gill Sans"/>
              <a:ea typeface="Gill Sans"/>
              <a:cs typeface="Gill Sans"/>
              <a:sym typeface="Gill Sans"/>
            </a:endParaRPr>
          </a:p>
          <a:p>
            <a:pPr marL="609600" lvl="0" indent="-457200" algn="l" rtl="0">
              <a:lnSpc>
                <a:spcPct val="90000"/>
              </a:lnSpc>
              <a:spcBef>
                <a:spcPts val="1300"/>
              </a:spcBef>
              <a:spcAft>
                <a:spcPts val="0"/>
              </a:spcAft>
              <a:buClr>
                <a:srgbClr val="404040"/>
              </a:buClr>
              <a:buSzPts val="2400"/>
              <a:buFont typeface="Gill Sans"/>
              <a:buChar char="●"/>
            </a:pPr>
            <a:r>
              <a:rPr lang="en-US" sz="3200">
                <a:solidFill>
                  <a:srgbClr val="404040"/>
                </a:solidFill>
                <a:latin typeface="Gill Sans"/>
                <a:ea typeface="Gill Sans"/>
                <a:cs typeface="Gill Sans"/>
                <a:sym typeface="Gill Sans"/>
              </a:rPr>
              <a:t>Be a member of your union and get involved </a:t>
            </a:r>
            <a:endParaRPr sz="3200">
              <a:solidFill>
                <a:srgbClr val="404040"/>
              </a:solidFill>
              <a:latin typeface="Gill Sans"/>
              <a:ea typeface="Gill Sans"/>
              <a:cs typeface="Gill Sans"/>
              <a:sym typeface="Gill Sans"/>
            </a:endParaRPr>
          </a:p>
          <a:p>
            <a:pPr marL="609600" lvl="0" indent="-457200" algn="l" rtl="0">
              <a:lnSpc>
                <a:spcPct val="90000"/>
              </a:lnSpc>
              <a:spcBef>
                <a:spcPts val="1300"/>
              </a:spcBef>
              <a:spcAft>
                <a:spcPts val="0"/>
              </a:spcAft>
              <a:buClr>
                <a:srgbClr val="404040"/>
              </a:buClr>
              <a:buSzPts val="2400"/>
              <a:buFont typeface="Gill Sans"/>
              <a:buChar char="●"/>
            </a:pPr>
            <a:r>
              <a:rPr lang="en-US" sz="3200">
                <a:solidFill>
                  <a:srgbClr val="404040"/>
                </a:solidFill>
                <a:latin typeface="Gill Sans"/>
                <a:ea typeface="Gill Sans"/>
                <a:cs typeface="Gill Sans"/>
                <a:sym typeface="Gill Sans"/>
              </a:rPr>
              <a:t>Write op-eds to your local newspaper and education publications (EdSource, Inside Higher Ed, etc.)</a:t>
            </a:r>
            <a:endParaRPr sz="3200">
              <a:solidFill>
                <a:srgbClr val="404040"/>
              </a:solidFill>
              <a:latin typeface="Gill Sans"/>
              <a:ea typeface="Gill Sans"/>
              <a:cs typeface="Gill Sans"/>
              <a:sym typeface="Gill Sans"/>
            </a:endParaRPr>
          </a:p>
          <a:p>
            <a:pPr marL="609600" lvl="0" indent="-457200" algn="l" rtl="0">
              <a:lnSpc>
                <a:spcPct val="90000"/>
              </a:lnSpc>
              <a:spcBef>
                <a:spcPts val="1300"/>
              </a:spcBef>
              <a:spcAft>
                <a:spcPts val="0"/>
              </a:spcAft>
              <a:buClr>
                <a:srgbClr val="404040"/>
              </a:buClr>
              <a:buSzPts val="2400"/>
              <a:buFont typeface="Gill Sans"/>
              <a:buChar char="●"/>
            </a:pPr>
            <a:r>
              <a:rPr lang="en-US" sz="3200">
                <a:solidFill>
                  <a:srgbClr val="404040"/>
                </a:solidFill>
                <a:latin typeface="Gill Sans"/>
                <a:ea typeface="Gill Sans"/>
                <a:cs typeface="Gill Sans"/>
                <a:sym typeface="Gill Sans"/>
              </a:rPr>
              <a:t>Be active on Twitter and engage in community college policy conversations</a:t>
            </a:r>
            <a:endParaRPr sz="3200">
              <a:solidFill>
                <a:srgbClr val="404040"/>
              </a:solidFill>
              <a:latin typeface="Gill Sans"/>
              <a:ea typeface="Gill Sans"/>
              <a:cs typeface="Gill Sans"/>
              <a:sym typeface="Gill Sans"/>
            </a:endParaRPr>
          </a:p>
          <a:p>
            <a:pPr marL="609600" lvl="0" indent="-457200" algn="l" rtl="0">
              <a:lnSpc>
                <a:spcPct val="90000"/>
              </a:lnSpc>
              <a:spcBef>
                <a:spcPts val="1300"/>
              </a:spcBef>
              <a:spcAft>
                <a:spcPts val="1300"/>
              </a:spcAft>
              <a:buClr>
                <a:srgbClr val="404040"/>
              </a:buClr>
              <a:buSzPts val="2400"/>
              <a:buFont typeface="Gill Sans"/>
              <a:buChar char="●"/>
            </a:pPr>
            <a:r>
              <a:rPr lang="en-US" sz="3200" b="1">
                <a:solidFill>
                  <a:srgbClr val="404040"/>
                </a:solidFill>
                <a:latin typeface="Gill Sans"/>
                <a:ea typeface="Gill Sans"/>
                <a:cs typeface="Gill Sans"/>
                <a:sym typeface="Gill Sans"/>
              </a:rPr>
              <a:t>Join FACCC to increase power to lobby the legislature and represent faculty in the state consultation process</a:t>
            </a:r>
            <a:endParaRPr sz="3200" b="1">
              <a:solidFill>
                <a:srgbClr val="404040"/>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g1896695f9f1_0_0"/>
          <p:cNvPicPr preferRelativeResize="0"/>
          <p:nvPr/>
        </p:nvPicPr>
        <p:blipFill rotWithShape="1">
          <a:blip r:embed="rId3">
            <a:alphaModFix/>
          </a:blip>
          <a:srcRect/>
          <a:stretch/>
        </p:blipFill>
        <p:spPr>
          <a:xfrm>
            <a:off x="945367" y="396183"/>
            <a:ext cx="10301267" cy="6065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g1896695f9f1_0_5"/>
          <p:cNvPicPr preferRelativeResize="0"/>
          <p:nvPr/>
        </p:nvPicPr>
        <p:blipFill rotWithShape="1">
          <a:blip r:embed="rId3">
            <a:alphaModFix/>
          </a:blip>
          <a:srcRect/>
          <a:stretch/>
        </p:blipFill>
        <p:spPr>
          <a:xfrm>
            <a:off x="1751455" y="0"/>
            <a:ext cx="8625015" cy="6858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896695f9f1_0_10"/>
          <p:cNvSpPr txBox="1">
            <a:spLocks noGrp="1"/>
          </p:cNvSpPr>
          <p:nvPr>
            <p:ph type="title"/>
          </p:nvPr>
        </p:nvSpPr>
        <p:spPr>
          <a:xfrm>
            <a:off x="914400" y="241833"/>
            <a:ext cx="9753600" cy="15867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43825" tIns="243825" rIns="243825" bIns="243825" anchor="ctr" anchorCtr="0">
            <a:noAutofit/>
          </a:bodyPr>
          <a:lstStyle/>
          <a:p>
            <a:pPr marL="0" lvl="0" indent="0" algn="ctr" rtl="0">
              <a:lnSpc>
                <a:spcPct val="90000"/>
              </a:lnSpc>
              <a:spcBef>
                <a:spcPts val="0"/>
              </a:spcBef>
              <a:spcAft>
                <a:spcPts val="0"/>
              </a:spcAft>
              <a:buClr>
                <a:srgbClr val="262626"/>
              </a:buClr>
              <a:buSzPts val="3700"/>
              <a:buFont typeface="Gill Sans"/>
              <a:buNone/>
            </a:pPr>
            <a:r>
              <a:rPr lang="en-US" sz="4500">
                <a:solidFill>
                  <a:srgbClr val="000000"/>
                </a:solidFill>
              </a:rPr>
              <a:t>LEGISLATIVE CYCLE: 	JAN - SEPT</a:t>
            </a:r>
            <a:endParaRPr sz="4500">
              <a:solidFill>
                <a:srgbClr val="000000"/>
              </a:solidFill>
            </a:endParaRPr>
          </a:p>
        </p:txBody>
      </p:sp>
      <p:sp>
        <p:nvSpPr>
          <p:cNvPr id="87" name="Google Shape;87;g1896695f9f1_0_10"/>
          <p:cNvSpPr txBox="1">
            <a:spLocks noGrp="1"/>
          </p:cNvSpPr>
          <p:nvPr>
            <p:ph type="body" idx="1"/>
          </p:nvPr>
        </p:nvSpPr>
        <p:spPr>
          <a:xfrm>
            <a:off x="914400" y="1979567"/>
            <a:ext cx="5312700" cy="4878300"/>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0"/>
              </a:spcAft>
              <a:buSzPts val="2000"/>
              <a:buNone/>
            </a:pPr>
            <a:r>
              <a:rPr lang="en-US" sz="2000" b="1">
                <a:latin typeface="Arial"/>
                <a:ea typeface="Arial"/>
                <a:cs typeface="Arial"/>
                <a:sym typeface="Arial"/>
              </a:rPr>
              <a:t>January – February</a:t>
            </a:r>
            <a:endParaRPr b="1"/>
          </a:p>
          <a:p>
            <a:pPr marL="304800" lvl="0" indent="-304800" algn="l" rtl="0">
              <a:lnSpc>
                <a:spcPct val="100000"/>
              </a:lnSpc>
              <a:spcBef>
                <a:spcPts val="1300"/>
              </a:spcBef>
              <a:spcAft>
                <a:spcPts val="0"/>
              </a:spcAft>
              <a:buClr>
                <a:schemeClr val="dk1"/>
              </a:buClr>
              <a:buSzPts val="2000"/>
              <a:buChar char="•"/>
            </a:pPr>
            <a:r>
              <a:rPr lang="en-US" sz="2000">
                <a:latin typeface="Arial"/>
                <a:ea typeface="Arial"/>
                <a:cs typeface="Arial"/>
                <a:sym typeface="Arial"/>
              </a:rPr>
              <a:t>A bill is introduced by member of Senate (numbered as SB) or Assembly (numbered as AB). </a:t>
            </a:r>
            <a:endParaRPr sz="2000">
              <a:latin typeface="Arial"/>
              <a:ea typeface="Arial"/>
              <a:cs typeface="Arial"/>
              <a:sym typeface="Arial"/>
            </a:endParaRPr>
          </a:p>
          <a:p>
            <a:pPr marL="0" lvl="0" indent="0" algn="l" rtl="0">
              <a:lnSpc>
                <a:spcPct val="100000"/>
              </a:lnSpc>
              <a:spcBef>
                <a:spcPts val="1300"/>
              </a:spcBef>
              <a:spcAft>
                <a:spcPts val="0"/>
              </a:spcAft>
              <a:buSzPts val="2000"/>
              <a:buNone/>
            </a:pPr>
            <a:r>
              <a:rPr lang="en-US" sz="2000" b="1">
                <a:latin typeface="Arial"/>
                <a:ea typeface="Arial"/>
                <a:cs typeface="Arial"/>
                <a:sym typeface="Arial"/>
              </a:rPr>
              <a:t>March – May (House of Origin)</a:t>
            </a:r>
            <a:endParaRPr b="1"/>
          </a:p>
          <a:p>
            <a:pPr marL="304800" lvl="0" indent="-304800" algn="l" rtl="0">
              <a:lnSpc>
                <a:spcPct val="100000"/>
              </a:lnSpc>
              <a:spcBef>
                <a:spcPts val="1300"/>
              </a:spcBef>
              <a:spcAft>
                <a:spcPts val="0"/>
              </a:spcAft>
              <a:buClr>
                <a:schemeClr val="dk1"/>
              </a:buClr>
              <a:buSzPts val="2000"/>
              <a:buChar char="•"/>
            </a:pPr>
            <a:r>
              <a:rPr lang="en-US" sz="2000">
                <a:latin typeface="Arial"/>
                <a:ea typeface="Arial"/>
                <a:cs typeface="Arial"/>
                <a:sym typeface="Arial"/>
              </a:rPr>
              <a:t>Amendments – revisions, improvements</a:t>
            </a:r>
            <a:endParaRPr/>
          </a:p>
          <a:p>
            <a:pPr marL="304800" lvl="0" indent="-304800" algn="l" rtl="0">
              <a:lnSpc>
                <a:spcPct val="100000"/>
              </a:lnSpc>
              <a:spcBef>
                <a:spcPts val="1300"/>
              </a:spcBef>
              <a:spcAft>
                <a:spcPts val="0"/>
              </a:spcAft>
              <a:buClr>
                <a:schemeClr val="dk1"/>
              </a:buClr>
              <a:buSzPts val="2000"/>
              <a:buChar char="•"/>
            </a:pPr>
            <a:r>
              <a:rPr lang="en-US" sz="2000">
                <a:latin typeface="Arial"/>
                <a:ea typeface="Arial"/>
                <a:cs typeface="Arial"/>
                <a:sym typeface="Arial"/>
              </a:rPr>
              <a:t>Committees hearings </a:t>
            </a:r>
            <a:endParaRPr/>
          </a:p>
          <a:p>
            <a:pPr marL="304800" lvl="0" indent="-304800" algn="l" rtl="0">
              <a:lnSpc>
                <a:spcPct val="100000"/>
              </a:lnSpc>
              <a:spcBef>
                <a:spcPts val="1300"/>
              </a:spcBef>
              <a:spcAft>
                <a:spcPts val="0"/>
              </a:spcAft>
              <a:buClr>
                <a:schemeClr val="dk1"/>
              </a:buClr>
              <a:buSzPts val="2000"/>
              <a:buChar char="•"/>
            </a:pPr>
            <a:r>
              <a:rPr lang="en-US" sz="2000">
                <a:latin typeface="Arial"/>
                <a:ea typeface="Arial"/>
                <a:cs typeface="Arial"/>
                <a:sym typeface="Arial"/>
              </a:rPr>
              <a:t>Education, Appropriations (fiscal) </a:t>
            </a:r>
            <a:endParaRPr sz="2000">
              <a:latin typeface="Arial"/>
              <a:ea typeface="Arial"/>
              <a:cs typeface="Arial"/>
              <a:sym typeface="Arial"/>
            </a:endParaRPr>
          </a:p>
          <a:p>
            <a:pPr marL="0" lvl="0" indent="609600" algn="l" rtl="0">
              <a:lnSpc>
                <a:spcPct val="100000"/>
              </a:lnSpc>
              <a:spcBef>
                <a:spcPts val="1300"/>
              </a:spcBef>
              <a:spcAft>
                <a:spcPts val="0"/>
              </a:spcAft>
              <a:buSzPts val="2000"/>
              <a:buNone/>
            </a:pPr>
            <a:r>
              <a:rPr lang="en-US" sz="2000" b="1">
                <a:latin typeface="Arial"/>
                <a:ea typeface="Arial"/>
                <a:cs typeface="Arial"/>
                <a:sym typeface="Arial"/>
              </a:rPr>
              <a:t>Last week of May</a:t>
            </a:r>
            <a:endParaRPr b="1"/>
          </a:p>
          <a:p>
            <a:pPr marL="850900" lvl="1" indent="-228600" algn="l" rtl="0">
              <a:lnSpc>
                <a:spcPct val="100000"/>
              </a:lnSpc>
              <a:spcBef>
                <a:spcPts val="1300"/>
              </a:spcBef>
              <a:spcAft>
                <a:spcPts val="1300"/>
              </a:spcAft>
              <a:buClr>
                <a:schemeClr val="dk1"/>
              </a:buClr>
              <a:buSzPts val="2000"/>
              <a:buChar char="•"/>
            </a:pPr>
            <a:r>
              <a:rPr lang="en-US" sz="2000">
                <a:latin typeface="Arial"/>
                <a:ea typeface="Arial"/>
                <a:cs typeface="Arial"/>
                <a:sym typeface="Arial"/>
              </a:rPr>
              <a:t>Bills that make it, go to the floor of the house for vote</a:t>
            </a:r>
            <a:endParaRPr/>
          </a:p>
        </p:txBody>
      </p:sp>
      <p:sp>
        <p:nvSpPr>
          <p:cNvPr id="88" name="Google Shape;88;g1896695f9f1_0_10"/>
          <p:cNvSpPr txBox="1">
            <a:spLocks noGrp="1"/>
          </p:cNvSpPr>
          <p:nvPr>
            <p:ph type="body" idx="2"/>
          </p:nvPr>
        </p:nvSpPr>
        <p:spPr>
          <a:xfrm>
            <a:off x="6096000" y="1979559"/>
            <a:ext cx="4876800" cy="4590300"/>
          </a:xfrm>
          <a:prstGeom prst="rect">
            <a:avLst/>
          </a:prstGeom>
          <a:noFill/>
          <a:ln>
            <a:noFill/>
          </a:ln>
        </p:spPr>
        <p:txBody>
          <a:bodyPr spcFirstLastPara="1" wrap="square" lIns="121900" tIns="60925" rIns="121900" bIns="60925" anchor="t" anchorCtr="0">
            <a:noAutofit/>
          </a:bodyPr>
          <a:lstStyle/>
          <a:p>
            <a:pPr marL="0" lvl="0" indent="0" algn="l" rtl="0">
              <a:lnSpc>
                <a:spcPct val="80000"/>
              </a:lnSpc>
              <a:spcBef>
                <a:spcPts val="0"/>
              </a:spcBef>
              <a:spcAft>
                <a:spcPts val="0"/>
              </a:spcAft>
              <a:buSzPts val="2100"/>
              <a:buNone/>
            </a:pPr>
            <a:r>
              <a:rPr lang="en-US" sz="2000" b="1">
                <a:latin typeface="Arial"/>
                <a:ea typeface="Arial"/>
                <a:cs typeface="Arial"/>
                <a:sym typeface="Arial"/>
              </a:rPr>
              <a:t>June – August</a:t>
            </a:r>
            <a:endParaRPr sz="2000" b="1">
              <a:latin typeface="Arial"/>
              <a:ea typeface="Arial"/>
              <a:cs typeface="Arial"/>
              <a:sym typeface="Arial"/>
            </a:endParaRPr>
          </a:p>
          <a:p>
            <a:pPr marL="304800" lvl="0" indent="-304800" algn="l" rtl="0">
              <a:lnSpc>
                <a:spcPct val="80000"/>
              </a:lnSpc>
              <a:spcBef>
                <a:spcPts val="1300"/>
              </a:spcBef>
              <a:spcAft>
                <a:spcPts val="0"/>
              </a:spcAft>
              <a:buClr>
                <a:schemeClr val="dk1"/>
              </a:buClr>
              <a:buSzPts val="2000"/>
              <a:buFont typeface="Arial"/>
              <a:buChar char="•"/>
            </a:pPr>
            <a:r>
              <a:rPr lang="en-US" sz="2000">
                <a:latin typeface="Arial"/>
                <a:ea typeface="Arial"/>
                <a:cs typeface="Arial"/>
                <a:sym typeface="Arial"/>
              </a:rPr>
              <a:t>Same process is repeated in other house </a:t>
            </a:r>
            <a:endParaRPr sz="2000">
              <a:latin typeface="Arial"/>
              <a:ea typeface="Arial"/>
              <a:cs typeface="Arial"/>
              <a:sym typeface="Arial"/>
            </a:endParaRPr>
          </a:p>
          <a:p>
            <a:pPr marL="0" lvl="0" indent="0" algn="l" rtl="0">
              <a:lnSpc>
                <a:spcPct val="80000"/>
              </a:lnSpc>
              <a:spcBef>
                <a:spcPts val="1300"/>
              </a:spcBef>
              <a:spcAft>
                <a:spcPts val="0"/>
              </a:spcAft>
              <a:buSzPts val="2100"/>
              <a:buNone/>
            </a:pPr>
            <a:r>
              <a:rPr lang="en-US" sz="2000" b="1">
                <a:latin typeface="Arial"/>
                <a:ea typeface="Arial"/>
                <a:cs typeface="Arial"/>
                <a:sym typeface="Arial"/>
              </a:rPr>
              <a:t>September</a:t>
            </a:r>
            <a:endParaRPr sz="2000">
              <a:latin typeface="Arial"/>
              <a:ea typeface="Arial"/>
              <a:cs typeface="Arial"/>
              <a:sym typeface="Arial"/>
            </a:endParaRPr>
          </a:p>
          <a:p>
            <a:pPr marL="304800" lvl="0" indent="-304800" algn="l" rtl="0">
              <a:lnSpc>
                <a:spcPct val="80000"/>
              </a:lnSpc>
              <a:spcBef>
                <a:spcPts val="1300"/>
              </a:spcBef>
              <a:spcAft>
                <a:spcPts val="0"/>
              </a:spcAft>
              <a:buClr>
                <a:schemeClr val="dk1"/>
              </a:buClr>
              <a:buSzPts val="2000"/>
              <a:buFont typeface="Arial"/>
              <a:buChar char="•"/>
            </a:pPr>
            <a:r>
              <a:rPr lang="en-US" sz="2000">
                <a:latin typeface="Arial"/>
                <a:ea typeface="Arial"/>
                <a:cs typeface="Arial"/>
                <a:sym typeface="Arial"/>
              </a:rPr>
              <a:t>Concurrence </a:t>
            </a:r>
            <a:endParaRPr sz="2000">
              <a:latin typeface="Arial"/>
              <a:ea typeface="Arial"/>
              <a:cs typeface="Arial"/>
              <a:sym typeface="Arial"/>
            </a:endParaRPr>
          </a:p>
          <a:p>
            <a:pPr marL="304800" lvl="0" indent="-304800" algn="l" rtl="0">
              <a:lnSpc>
                <a:spcPct val="80000"/>
              </a:lnSpc>
              <a:spcBef>
                <a:spcPts val="1300"/>
              </a:spcBef>
              <a:spcAft>
                <a:spcPts val="0"/>
              </a:spcAft>
              <a:buClr>
                <a:schemeClr val="dk1"/>
              </a:buClr>
              <a:buSzPts val="2000"/>
              <a:buFont typeface="Arial"/>
              <a:buChar char="•"/>
            </a:pPr>
            <a:r>
              <a:rPr lang="en-US" sz="2000">
                <a:latin typeface="Arial"/>
                <a:ea typeface="Arial"/>
                <a:cs typeface="Arial"/>
                <a:sym typeface="Arial"/>
              </a:rPr>
              <a:t>If both houses pass the bill then it moves onto the Governor’s desk</a:t>
            </a:r>
            <a:endParaRPr sz="2000">
              <a:latin typeface="Arial"/>
              <a:ea typeface="Arial"/>
              <a:cs typeface="Arial"/>
              <a:sym typeface="Arial"/>
            </a:endParaRPr>
          </a:p>
          <a:p>
            <a:pPr marL="0" lvl="0" indent="0" algn="l" rtl="0">
              <a:lnSpc>
                <a:spcPct val="80000"/>
              </a:lnSpc>
              <a:spcBef>
                <a:spcPts val="1300"/>
              </a:spcBef>
              <a:spcAft>
                <a:spcPts val="0"/>
              </a:spcAft>
              <a:buSzPts val="2100"/>
              <a:buNone/>
            </a:pPr>
            <a:r>
              <a:rPr lang="en-US" sz="2000" b="1">
                <a:latin typeface="Arial"/>
                <a:ea typeface="Arial"/>
                <a:cs typeface="Arial"/>
                <a:sym typeface="Arial"/>
              </a:rPr>
              <a:t>Governor’s Desk</a:t>
            </a:r>
            <a:endParaRPr sz="2000">
              <a:latin typeface="Arial"/>
              <a:ea typeface="Arial"/>
              <a:cs typeface="Arial"/>
              <a:sym typeface="Arial"/>
            </a:endParaRPr>
          </a:p>
          <a:p>
            <a:pPr marL="304800" lvl="0" indent="-304800" algn="l" rtl="0">
              <a:lnSpc>
                <a:spcPct val="80000"/>
              </a:lnSpc>
              <a:spcBef>
                <a:spcPts val="1300"/>
              </a:spcBef>
              <a:spcAft>
                <a:spcPts val="0"/>
              </a:spcAft>
              <a:buClr>
                <a:schemeClr val="dk1"/>
              </a:buClr>
              <a:buSzPts val="2000"/>
              <a:buFont typeface="Arial"/>
              <a:buChar char="•"/>
            </a:pPr>
            <a:r>
              <a:rPr lang="en-US" sz="2000">
                <a:latin typeface="Arial"/>
                <a:ea typeface="Arial"/>
                <a:cs typeface="Arial"/>
                <a:sym typeface="Arial"/>
              </a:rPr>
              <a:t>Veto – reject the bill</a:t>
            </a:r>
            <a:endParaRPr sz="2000">
              <a:latin typeface="Arial"/>
              <a:ea typeface="Arial"/>
              <a:cs typeface="Arial"/>
              <a:sym typeface="Arial"/>
            </a:endParaRPr>
          </a:p>
          <a:p>
            <a:pPr marL="304800" lvl="0" indent="-304800" algn="l" rtl="0">
              <a:lnSpc>
                <a:spcPct val="80000"/>
              </a:lnSpc>
              <a:spcBef>
                <a:spcPts val="1300"/>
              </a:spcBef>
              <a:spcAft>
                <a:spcPts val="0"/>
              </a:spcAft>
              <a:buClr>
                <a:schemeClr val="dk1"/>
              </a:buClr>
              <a:buSzPts val="2000"/>
              <a:buFont typeface="Arial"/>
              <a:buChar char="•"/>
            </a:pPr>
            <a:r>
              <a:rPr lang="en-US" sz="2000">
                <a:latin typeface="Arial"/>
                <a:ea typeface="Arial"/>
                <a:cs typeface="Arial"/>
                <a:sym typeface="Arial"/>
              </a:rPr>
              <a:t>Sign – make the bill into law</a:t>
            </a:r>
            <a:endParaRPr sz="2000">
              <a:latin typeface="Arial"/>
              <a:ea typeface="Arial"/>
              <a:cs typeface="Arial"/>
              <a:sym typeface="Arial"/>
            </a:endParaRPr>
          </a:p>
          <a:p>
            <a:pPr marL="304800" lvl="0" indent="-304800" algn="l" rtl="0">
              <a:lnSpc>
                <a:spcPct val="80000"/>
              </a:lnSpc>
              <a:spcBef>
                <a:spcPts val="1300"/>
              </a:spcBef>
              <a:spcAft>
                <a:spcPts val="0"/>
              </a:spcAft>
              <a:buClr>
                <a:schemeClr val="dk1"/>
              </a:buClr>
              <a:buSzPts val="2000"/>
              <a:buFont typeface="Arial"/>
              <a:buChar char="•"/>
            </a:pPr>
            <a:r>
              <a:rPr lang="en-US" sz="2000">
                <a:latin typeface="Arial"/>
                <a:ea typeface="Arial"/>
                <a:cs typeface="Arial"/>
                <a:sym typeface="Arial"/>
              </a:rPr>
              <a:t>House override – 2/3 vote of both houses </a:t>
            </a:r>
            <a:endParaRPr sz="2000">
              <a:latin typeface="Arial"/>
              <a:ea typeface="Arial"/>
              <a:cs typeface="Arial"/>
              <a:sym typeface="Arial"/>
            </a:endParaRPr>
          </a:p>
          <a:p>
            <a:pPr marL="304800" lvl="0" indent="-203200" algn="l" rtl="0">
              <a:lnSpc>
                <a:spcPct val="80000"/>
              </a:lnSpc>
              <a:spcBef>
                <a:spcPts val="1300"/>
              </a:spcBef>
              <a:spcAft>
                <a:spcPts val="0"/>
              </a:spcAft>
              <a:buSzPts val="1700"/>
              <a:buNone/>
            </a:pPr>
            <a:endParaRPr sz="2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g1896695f9f1_0_16"/>
          <p:cNvPicPr preferRelativeResize="0"/>
          <p:nvPr/>
        </p:nvPicPr>
        <p:blipFill rotWithShape="1">
          <a:blip r:embed="rId3">
            <a:alphaModFix/>
          </a:blip>
          <a:srcRect l="5820" t="7141" r="9584" b="15656"/>
          <a:stretch/>
        </p:blipFill>
        <p:spPr>
          <a:xfrm>
            <a:off x="169867" y="1101667"/>
            <a:ext cx="11053801" cy="4623834"/>
          </a:xfrm>
          <a:prstGeom prst="rect">
            <a:avLst/>
          </a:prstGeom>
          <a:noFill/>
          <a:ln>
            <a:noFill/>
          </a:ln>
        </p:spPr>
      </p:pic>
      <p:sp>
        <p:nvSpPr>
          <p:cNvPr id="94" name="Google Shape;94;g1896695f9f1_0_16"/>
          <p:cNvSpPr/>
          <p:nvPr/>
        </p:nvSpPr>
        <p:spPr>
          <a:xfrm>
            <a:off x="7309733" y="1655475"/>
            <a:ext cx="1828800" cy="3375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en-US" sz="3200" b="0" cap="none">
                <a:solidFill>
                  <a:srgbClr val="FF0000"/>
                </a:solidFill>
                <a:latin typeface="Gill Sans"/>
                <a:ea typeface="Gill Sans"/>
                <a:cs typeface="Gill Sans"/>
                <a:sym typeface="Gill Sans"/>
              </a:rPr>
              <a:t>January</a:t>
            </a:r>
            <a:endParaRPr sz="1900"/>
          </a:p>
        </p:txBody>
      </p:sp>
      <p:sp>
        <p:nvSpPr>
          <p:cNvPr id="95" name="Google Shape;95;g1896695f9f1_0_16"/>
          <p:cNvSpPr/>
          <p:nvPr/>
        </p:nvSpPr>
        <p:spPr>
          <a:xfrm>
            <a:off x="3408398" y="2941345"/>
            <a:ext cx="1594800" cy="4248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en-US" sz="3100" b="0" cap="none">
                <a:solidFill>
                  <a:srgbClr val="FF0000"/>
                </a:solidFill>
                <a:latin typeface="Gill Sans"/>
                <a:ea typeface="Gill Sans"/>
                <a:cs typeface="Gill Sans"/>
                <a:sym typeface="Gill Sans"/>
              </a:rPr>
              <a:t>May</a:t>
            </a:r>
            <a:endParaRPr sz="1700"/>
          </a:p>
        </p:txBody>
      </p:sp>
      <p:sp>
        <p:nvSpPr>
          <p:cNvPr id="96" name="Google Shape;96;g1896695f9f1_0_16"/>
          <p:cNvSpPr/>
          <p:nvPr/>
        </p:nvSpPr>
        <p:spPr>
          <a:xfrm>
            <a:off x="9940067" y="2943166"/>
            <a:ext cx="1266300" cy="3375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en-US" sz="3200" b="0" cap="none">
                <a:solidFill>
                  <a:srgbClr val="FF0000"/>
                </a:solidFill>
                <a:latin typeface="Gill Sans"/>
                <a:ea typeface="Gill Sans"/>
                <a:cs typeface="Gill Sans"/>
                <a:sym typeface="Gill Sans"/>
              </a:rPr>
              <a:t>June</a:t>
            </a:r>
            <a:endParaRPr sz="1900"/>
          </a:p>
        </p:txBody>
      </p:sp>
      <p:sp>
        <p:nvSpPr>
          <p:cNvPr id="97" name="Google Shape;97;g1896695f9f1_0_16"/>
          <p:cNvSpPr/>
          <p:nvPr/>
        </p:nvSpPr>
        <p:spPr>
          <a:xfrm>
            <a:off x="715700" y="1655475"/>
            <a:ext cx="2207700" cy="4248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en-US" sz="3200" b="0" cap="none">
                <a:solidFill>
                  <a:srgbClr val="FF0000"/>
                </a:solidFill>
                <a:latin typeface="Gill Sans"/>
                <a:ea typeface="Gill Sans"/>
                <a:cs typeface="Gill Sans"/>
                <a:sym typeface="Gill Sans"/>
              </a:rPr>
              <a:t>September</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896695f9f1_0_30"/>
          <p:cNvSpPr txBox="1">
            <a:spLocks noGrp="1"/>
          </p:cNvSpPr>
          <p:nvPr>
            <p:ph type="title"/>
          </p:nvPr>
        </p:nvSpPr>
        <p:spPr>
          <a:xfrm>
            <a:off x="914400" y="351200"/>
            <a:ext cx="9753600" cy="12183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43825" tIns="243825" rIns="243825" bIns="243825" anchor="ctr" anchorCtr="0">
            <a:noAutofit/>
          </a:bodyPr>
          <a:lstStyle/>
          <a:p>
            <a:pPr marL="0" lvl="0" indent="0" algn="ctr" rtl="0">
              <a:lnSpc>
                <a:spcPct val="90000"/>
              </a:lnSpc>
              <a:spcBef>
                <a:spcPts val="0"/>
              </a:spcBef>
              <a:spcAft>
                <a:spcPts val="0"/>
              </a:spcAft>
              <a:buClr>
                <a:srgbClr val="262626"/>
              </a:buClr>
              <a:buSzPts val="3700"/>
              <a:buFont typeface="Gill Sans"/>
              <a:buNone/>
            </a:pPr>
            <a:r>
              <a:rPr lang="en-US" b="1">
                <a:solidFill>
                  <a:srgbClr val="000000"/>
                </a:solidFill>
              </a:rPr>
              <a:t>HOW MANY BILLS</a:t>
            </a:r>
            <a:endParaRPr b="1">
              <a:solidFill>
                <a:srgbClr val="000000"/>
              </a:solidFill>
            </a:endParaRPr>
          </a:p>
        </p:txBody>
      </p:sp>
      <p:cxnSp>
        <p:nvCxnSpPr>
          <p:cNvPr id="103" name="Google Shape;103;g1896695f9f1_0_30"/>
          <p:cNvCxnSpPr/>
          <p:nvPr/>
        </p:nvCxnSpPr>
        <p:spPr>
          <a:xfrm flipH="1">
            <a:off x="5684667" y="3142867"/>
            <a:ext cx="20100" cy="3238800"/>
          </a:xfrm>
          <a:prstGeom prst="straightConnector1">
            <a:avLst/>
          </a:prstGeom>
          <a:noFill/>
          <a:ln w="28575" cap="flat" cmpd="sng">
            <a:solidFill>
              <a:srgbClr val="FFFFFF"/>
            </a:solidFill>
            <a:prstDash val="solid"/>
            <a:round/>
            <a:headEnd type="none" w="med" len="med"/>
            <a:tailEnd type="none" w="med" len="med"/>
          </a:ln>
        </p:spPr>
      </p:cxnSp>
      <p:sp>
        <p:nvSpPr>
          <p:cNvPr id="104" name="Google Shape;104;g1896695f9f1_0_30"/>
          <p:cNvSpPr txBox="1"/>
          <p:nvPr/>
        </p:nvSpPr>
        <p:spPr>
          <a:xfrm>
            <a:off x="914400" y="1731067"/>
            <a:ext cx="9936900" cy="39708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None/>
            </a:pPr>
            <a:r>
              <a:rPr lang="en-US" sz="2400">
                <a:solidFill>
                  <a:srgbClr val="000000"/>
                </a:solidFill>
              </a:rPr>
              <a:t>Assembly Members and Senators are limited to introducing fifty and forty bills (each</a:t>
            </a:r>
            <a:r>
              <a:rPr lang="en-US" sz="2400"/>
              <a:t>, </a:t>
            </a:r>
            <a:r>
              <a:rPr lang="en-US" sz="2400">
                <a:solidFill>
                  <a:srgbClr val="000000"/>
                </a:solidFill>
              </a:rPr>
              <a:t>respectively) per two-year session. </a:t>
            </a:r>
            <a:r>
              <a:rPr lang="en-US" sz="2400" b="1">
                <a:solidFill>
                  <a:srgbClr val="000000"/>
                </a:solidFill>
              </a:rPr>
              <a:t>Possible 5,600 bills per two year cycle.</a:t>
            </a:r>
            <a:endParaRPr sz="2400" b="1">
              <a:solidFill>
                <a:srgbClr val="397FB4"/>
              </a:solidFill>
            </a:endParaRPr>
          </a:p>
          <a:p>
            <a:pPr marL="0" lvl="0" indent="0" algn="l" rtl="0">
              <a:spcBef>
                <a:spcPts val="1300"/>
              </a:spcBef>
              <a:spcAft>
                <a:spcPts val="0"/>
              </a:spcAft>
              <a:buNone/>
            </a:pPr>
            <a:r>
              <a:rPr lang="en-US" sz="2700" b="1">
                <a:solidFill>
                  <a:srgbClr val="0A1E31"/>
                </a:solidFill>
                <a:latin typeface="Source Sans Pro"/>
                <a:ea typeface="Source Sans Pro"/>
                <a:cs typeface="Source Sans Pro"/>
                <a:sym typeface="Source Sans Pro"/>
              </a:rPr>
              <a:t>2021</a:t>
            </a:r>
            <a:r>
              <a:rPr lang="en-US" sz="2700">
                <a:solidFill>
                  <a:srgbClr val="0A1E31"/>
                </a:solidFill>
                <a:latin typeface="Source Sans Pro"/>
                <a:ea typeface="Source Sans Pro"/>
                <a:cs typeface="Source Sans Pro"/>
                <a:sym typeface="Source Sans Pro"/>
              </a:rPr>
              <a:t> </a:t>
            </a:r>
            <a:endParaRPr sz="2700">
              <a:solidFill>
                <a:srgbClr val="0A1E31"/>
              </a:solidFill>
              <a:latin typeface="Source Sans Pro"/>
              <a:ea typeface="Source Sans Pro"/>
              <a:cs typeface="Source Sans Pro"/>
              <a:sym typeface="Source Sans Pro"/>
            </a:endParaRPr>
          </a:p>
          <a:p>
            <a:pPr marL="609600" lvl="0" indent="-457200" algn="l" rtl="0">
              <a:spcBef>
                <a:spcPts val="1300"/>
              </a:spcBef>
              <a:spcAft>
                <a:spcPts val="0"/>
              </a:spcAft>
              <a:buClr>
                <a:srgbClr val="404040"/>
              </a:buClr>
              <a:buSzPts val="2400"/>
              <a:buFont typeface="Source Sans Pro"/>
              <a:buChar char="●"/>
            </a:pPr>
            <a:r>
              <a:rPr lang="en-US" sz="2400">
                <a:solidFill>
                  <a:srgbClr val="404040"/>
                </a:solidFill>
                <a:latin typeface="Source Sans Pro"/>
                <a:ea typeface="Source Sans Pro"/>
                <a:cs typeface="Source Sans Pro"/>
                <a:sym typeface="Source Sans Pro"/>
              </a:rPr>
              <a:t>2,379 Bills introduced in the state legislature </a:t>
            </a:r>
            <a:endParaRPr sz="2400">
              <a:solidFill>
                <a:srgbClr val="404040"/>
              </a:solidFill>
              <a:latin typeface="Source Sans Pro"/>
              <a:ea typeface="Source Sans Pro"/>
              <a:cs typeface="Source Sans Pro"/>
              <a:sym typeface="Source Sans Pro"/>
            </a:endParaRPr>
          </a:p>
          <a:p>
            <a:pPr marL="914400" lvl="1" indent="-457200" algn="l" rtl="0">
              <a:lnSpc>
                <a:spcPct val="90000"/>
              </a:lnSpc>
              <a:spcBef>
                <a:spcPts val="1300"/>
              </a:spcBef>
              <a:spcAft>
                <a:spcPts val="0"/>
              </a:spcAft>
              <a:buClr>
                <a:srgbClr val="404040"/>
              </a:buClr>
              <a:buSzPts val="2400"/>
              <a:buFont typeface="Source Sans Pro"/>
              <a:buChar char="○"/>
            </a:pPr>
            <a:r>
              <a:rPr lang="en-US" sz="2400">
                <a:solidFill>
                  <a:srgbClr val="404040"/>
                </a:solidFill>
                <a:latin typeface="Source Sans Pro"/>
                <a:ea typeface="Source Sans Pro"/>
                <a:cs typeface="Source Sans Pro"/>
                <a:sym typeface="Source Sans Pro"/>
              </a:rPr>
              <a:t>203 bills introduced </a:t>
            </a:r>
            <a:r>
              <a:rPr lang="en-US" sz="2400">
                <a:solidFill>
                  <a:srgbClr val="0A1E31"/>
                </a:solidFill>
                <a:latin typeface="Source Sans Pro"/>
                <a:ea typeface="Source Sans Pro"/>
                <a:cs typeface="Source Sans Pro"/>
                <a:sym typeface="Source Sans Pro"/>
              </a:rPr>
              <a:t>pertinent to CCCs</a:t>
            </a:r>
            <a:endParaRPr sz="2400">
              <a:solidFill>
                <a:srgbClr val="404040"/>
              </a:solidFill>
              <a:latin typeface="Source Sans Pro"/>
              <a:ea typeface="Source Sans Pro"/>
              <a:cs typeface="Source Sans Pro"/>
              <a:sym typeface="Source Sans Pro"/>
            </a:endParaRPr>
          </a:p>
          <a:p>
            <a:pPr marL="609600" lvl="0" indent="-457200" algn="l" rtl="0">
              <a:lnSpc>
                <a:spcPct val="90000"/>
              </a:lnSpc>
              <a:spcBef>
                <a:spcPts val="1300"/>
              </a:spcBef>
              <a:spcAft>
                <a:spcPts val="0"/>
              </a:spcAft>
              <a:buClr>
                <a:srgbClr val="404040"/>
              </a:buClr>
              <a:buSzPts val="2400"/>
              <a:buFont typeface="Source Sans Pro"/>
              <a:buChar char="●"/>
            </a:pPr>
            <a:r>
              <a:rPr lang="en-US" sz="2400">
                <a:solidFill>
                  <a:srgbClr val="404040"/>
                </a:solidFill>
                <a:latin typeface="Source Sans Pro"/>
                <a:ea typeface="Source Sans Pro"/>
                <a:cs typeface="Source Sans Pro"/>
                <a:sym typeface="Source Sans Pro"/>
              </a:rPr>
              <a:t>836 made it to the Governor’s desk</a:t>
            </a:r>
            <a:endParaRPr sz="2400">
              <a:solidFill>
                <a:srgbClr val="404040"/>
              </a:solidFill>
              <a:latin typeface="Source Sans Pro"/>
              <a:ea typeface="Source Sans Pro"/>
              <a:cs typeface="Source Sans Pro"/>
              <a:sym typeface="Source Sans Pro"/>
            </a:endParaRPr>
          </a:p>
          <a:p>
            <a:pPr marL="914400" lvl="1" indent="-457200" algn="l" rtl="0">
              <a:lnSpc>
                <a:spcPct val="90000"/>
              </a:lnSpc>
              <a:spcBef>
                <a:spcPts val="1300"/>
              </a:spcBef>
              <a:spcAft>
                <a:spcPts val="1300"/>
              </a:spcAft>
              <a:buClr>
                <a:srgbClr val="404040"/>
              </a:buClr>
              <a:buSzPts val="2400"/>
              <a:buFont typeface="Source Sans Pro"/>
              <a:buChar char="○"/>
            </a:pPr>
            <a:r>
              <a:rPr lang="en-US" sz="2400">
                <a:solidFill>
                  <a:srgbClr val="0A1E31"/>
                </a:solidFill>
                <a:latin typeface="Source Sans Pro"/>
                <a:ea typeface="Source Sans Pro"/>
                <a:cs typeface="Source Sans Pro"/>
                <a:sym typeface="Source Sans Pro"/>
              </a:rPr>
              <a:t>91 new laws pertinent to CCCs</a:t>
            </a:r>
            <a:endParaRPr sz="2400">
              <a:solidFill>
                <a:srgbClr val="404040"/>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896695f9f1_0_54"/>
          <p:cNvSpPr txBox="1">
            <a:spLocks noGrp="1"/>
          </p:cNvSpPr>
          <p:nvPr>
            <p:ph type="title"/>
          </p:nvPr>
        </p:nvSpPr>
        <p:spPr>
          <a:xfrm>
            <a:off x="1016000" y="269533"/>
            <a:ext cx="9753600" cy="9144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43825" tIns="243825" rIns="243825" bIns="243825" anchor="ctr" anchorCtr="0">
            <a:noAutofit/>
          </a:bodyPr>
          <a:lstStyle/>
          <a:p>
            <a:pPr marL="0" lvl="0" indent="0" algn="ctr" rtl="0">
              <a:lnSpc>
                <a:spcPct val="90000"/>
              </a:lnSpc>
              <a:spcBef>
                <a:spcPts val="0"/>
              </a:spcBef>
              <a:spcAft>
                <a:spcPts val="0"/>
              </a:spcAft>
              <a:buClr>
                <a:srgbClr val="262626"/>
              </a:buClr>
              <a:buSzPts val="3700"/>
              <a:buFont typeface="Gill Sans"/>
              <a:buNone/>
            </a:pPr>
            <a:r>
              <a:rPr lang="en-US">
                <a:solidFill>
                  <a:srgbClr val="000000"/>
                </a:solidFill>
              </a:rPr>
              <a:t>CONTACTS AND INFORMATION</a:t>
            </a:r>
            <a:endParaRPr>
              <a:solidFill>
                <a:srgbClr val="000000"/>
              </a:solidFill>
            </a:endParaRPr>
          </a:p>
        </p:txBody>
      </p:sp>
      <p:sp>
        <p:nvSpPr>
          <p:cNvPr id="111" name="Google Shape;111;g1896695f9f1_0_54"/>
          <p:cNvSpPr txBox="1">
            <a:spLocks noGrp="1"/>
          </p:cNvSpPr>
          <p:nvPr>
            <p:ph type="body" idx="1"/>
          </p:nvPr>
        </p:nvSpPr>
        <p:spPr>
          <a:xfrm>
            <a:off x="609600" y="1374959"/>
            <a:ext cx="4876800" cy="4590300"/>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0"/>
              </a:spcAft>
              <a:buSzPts val="3200"/>
              <a:buNone/>
            </a:pPr>
            <a:r>
              <a:rPr lang="en-US" sz="2400" b="1"/>
              <a:t>Senate</a:t>
            </a:r>
            <a:endParaRPr sz="2400"/>
          </a:p>
          <a:p>
            <a:pPr marL="0" lvl="0" indent="0" algn="l" rtl="0">
              <a:lnSpc>
                <a:spcPct val="100000"/>
              </a:lnSpc>
              <a:spcBef>
                <a:spcPts val="1300"/>
              </a:spcBef>
              <a:spcAft>
                <a:spcPts val="0"/>
              </a:spcAft>
              <a:buSzPts val="2400"/>
              <a:buNone/>
            </a:pPr>
            <a:r>
              <a:rPr lang="en-US" sz="2400" u="sng">
                <a:hlinkClick r:id="rId3"/>
              </a:rPr>
              <a:t>https://www.senate.ca.gov/</a:t>
            </a:r>
            <a:endParaRPr sz="2400"/>
          </a:p>
          <a:p>
            <a:pPr marL="0" lvl="0" indent="0" algn="l" rtl="0">
              <a:lnSpc>
                <a:spcPct val="100000"/>
              </a:lnSpc>
              <a:spcBef>
                <a:spcPts val="1300"/>
              </a:spcBef>
              <a:spcAft>
                <a:spcPts val="0"/>
              </a:spcAft>
              <a:buSzPts val="2400"/>
              <a:buNone/>
            </a:pPr>
            <a:r>
              <a:rPr lang="en-US" sz="2400"/>
              <a:t>Roster of Members</a:t>
            </a:r>
            <a:endParaRPr sz="2400"/>
          </a:p>
          <a:p>
            <a:pPr marL="0" lvl="0" indent="0" algn="l" rtl="0">
              <a:lnSpc>
                <a:spcPct val="100000"/>
              </a:lnSpc>
              <a:spcBef>
                <a:spcPts val="1300"/>
              </a:spcBef>
              <a:spcAft>
                <a:spcPts val="0"/>
              </a:spcAft>
              <a:buSzPts val="2400"/>
              <a:buNone/>
            </a:pPr>
            <a:r>
              <a:rPr lang="en-US" sz="2400" u="sng">
                <a:hlinkClick r:id="rId4"/>
              </a:rPr>
              <a:t>https://www.senate.ca.gov/senators</a:t>
            </a:r>
            <a:endParaRPr sz="2400"/>
          </a:p>
          <a:p>
            <a:pPr marL="0" lvl="0" indent="0" algn="l" rtl="0">
              <a:lnSpc>
                <a:spcPct val="100000"/>
              </a:lnSpc>
              <a:spcBef>
                <a:spcPts val="1300"/>
              </a:spcBef>
              <a:spcAft>
                <a:spcPts val="0"/>
              </a:spcAft>
              <a:buSzPts val="2400"/>
              <a:buNone/>
            </a:pPr>
            <a:r>
              <a:rPr lang="en-US" sz="2400"/>
              <a:t>Web Broadcasts of Hearings</a:t>
            </a:r>
            <a:endParaRPr sz="2400"/>
          </a:p>
          <a:p>
            <a:pPr marL="0" lvl="0" indent="0" algn="l" rtl="0">
              <a:lnSpc>
                <a:spcPct val="100000"/>
              </a:lnSpc>
              <a:spcBef>
                <a:spcPts val="1300"/>
              </a:spcBef>
              <a:spcAft>
                <a:spcPts val="0"/>
              </a:spcAft>
              <a:buSzPts val="2400"/>
              <a:buNone/>
            </a:pPr>
            <a:r>
              <a:rPr lang="en-US" sz="2400" u="sng">
                <a:hlinkClick r:id="rId5"/>
              </a:rPr>
              <a:t>https://www.senate.ca.gov/media</a:t>
            </a:r>
            <a:endParaRPr sz="2400"/>
          </a:p>
          <a:p>
            <a:pPr marL="304800" lvl="0" indent="-152400" algn="l" rtl="0">
              <a:lnSpc>
                <a:spcPct val="100000"/>
              </a:lnSpc>
              <a:spcBef>
                <a:spcPts val="1300"/>
              </a:spcBef>
              <a:spcAft>
                <a:spcPts val="0"/>
              </a:spcAft>
              <a:buSzPts val="2400"/>
              <a:buNone/>
            </a:pPr>
            <a:endParaRPr sz="2400"/>
          </a:p>
        </p:txBody>
      </p:sp>
      <p:sp>
        <p:nvSpPr>
          <p:cNvPr id="112" name="Google Shape;112;g1896695f9f1_0_54"/>
          <p:cNvSpPr txBox="1">
            <a:spLocks noGrp="1"/>
          </p:cNvSpPr>
          <p:nvPr>
            <p:ph type="body" idx="2"/>
          </p:nvPr>
        </p:nvSpPr>
        <p:spPr>
          <a:xfrm>
            <a:off x="5892800" y="1374950"/>
            <a:ext cx="5461200" cy="4590300"/>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0"/>
              </a:spcAft>
              <a:buSzPts val="3200"/>
              <a:buNone/>
            </a:pPr>
            <a:r>
              <a:rPr lang="en-US" sz="2400" b="1"/>
              <a:t>Assembly</a:t>
            </a:r>
            <a:endParaRPr sz="2400"/>
          </a:p>
          <a:p>
            <a:pPr marL="0" lvl="0" indent="0" algn="l" rtl="0">
              <a:lnSpc>
                <a:spcPct val="100000"/>
              </a:lnSpc>
              <a:spcBef>
                <a:spcPts val="1300"/>
              </a:spcBef>
              <a:spcAft>
                <a:spcPts val="0"/>
              </a:spcAft>
              <a:buSzPts val="2400"/>
              <a:buNone/>
            </a:pPr>
            <a:r>
              <a:rPr lang="en-US" sz="2400" u="sng">
                <a:hlinkClick r:id="rId6"/>
              </a:rPr>
              <a:t>https://www.assembly.ca.gov/</a:t>
            </a:r>
            <a:endParaRPr sz="2400"/>
          </a:p>
          <a:p>
            <a:pPr marL="0" lvl="0" indent="0" algn="l" rtl="0">
              <a:lnSpc>
                <a:spcPct val="100000"/>
              </a:lnSpc>
              <a:spcBef>
                <a:spcPts val="1300"/>
              </a:spcBef>
              <a:spcAft>
                <a:spcPts val="0"/>
              </a:spcAft>
              <a:buSzPts val="2400"/>
              <a:buNone/>
            </a:pPr>
            <a:r>
              <a:rPr lang="en-US" sz="2400"/>
              <a:t>Roster of Members</a:t>
            </a:r>
            <a:endParaRPr sz="2400"/>
          </a:p>
          <a:p>
            <a:pPr marL="0" lvl="0" indent="0" algn="l" rtl="0">
              <a:lnSpc>
                <a:spcPct val="100000"/>
              </a:lnSpc>
              <a:spcBef>
                <a:spcPts val="1300"/>
              </a:spcBef>
              <a:spcAft>
                <a:spcPts val="0"/>
              </a:spcAft>
              <a:buSzPts val="2400"/>
              <a:buNone/>
            </a:pPr>
            <a:r>
              <a:rPr lang="en-US" sz="2400" u="sng">
                <a:hlinkClick r:id="rId7"/>
              </a:rPr>
              <a:t>https://www.assembly.ca.gov/assemblymembers</a:t>
            </a:r>
            <a:endParaRPr sz="2400"/>
          </a:p>
          <a:p>
            <a:pPr marL="0" lvl="0" indent="0" algn="l" rtl="0">
              <a:lnSpc>
                <a:spcPct val="100000"/>
              </a:lnSpc>
              <a:spcBef>
                <a:spcPts val="1300"/>
              </a:spcBef>
              <a:spcAft>
                <a:spcPts val="0"/>
              </a:spcAft>
              <a:buSzPts val="2400"/>
              <a:buNone/>
            </a:pPr>
            <a:r>
              <a:rPr lang="en-US" sz="2400"/>
              <a:t>Web Broadcasts of Hearings</a:t>
            </a:r>
            <a:endParaRPr sz="2400"/>
          </a:p>
          <a:p>
            <a:pPr marL="0" lvl="0" indent="0" algn="l" rtl="0">
              <a:lnSpc>
                <a:spcPct val="100000"/>
              </a:lnSpc>
              <a:spcBef>
                <a:spcPts val="1300"/>
              </a:spcBef>
              <a:spcAft>
                <a:spcPts val="0"/>
              </a:spcAft>
              <a:buSzPts val="2400"/>
              <a:buNone/>
            </a:pPr>
            <a:r>
              <a:rPr lang="en-US" sz="2400" u="sng">
                <a:hlinkClick r:id="rId8"/>
              </a:rPr>
              <a:t>https://www.assembly.ca.gov/todaysevents</a:t>
            </a:r>
            <a:endParaRPr sz="2400"/>
          </a:p>
          <a:p>
            <a:pPr marL="609600" lvl="1" indent="-165100" algn="l" rtl="0">
              <a:lnSpc>
                <a:spcPct val="100000"/>
              </a:lnSpc>
              <a:spcBef>
                <a:spcPts val="1300"/>
              </a:spcBef>
              <a:spcAft>
                <a:spcPts val="0"/>
              </a:spcAft>
              <a:buSzPts val="2100"/>
              <a:buNone/>
            </a:pPr>
            <a:endParaRPr sz="2400"/>
          </a:p>
        </p:txBody>
      </p:sp>
      <p:sp>
        <p:nvSpPr>
          <p:cNvPr id="113" name="Google Shape;113;g1896695f9f1_0_54"/>
          <p:cNvSpPr txBox="1"/>
          <p:nvPr/>
        </p:nvSpPr>
        <p:spPr>
          <a:xfrm>
            <a:off x="1016000" y="5327300"/>
            <a:ext cx="10338000" cy="7389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2400" b="1">
                <a:solidFill>
                  <a:schemeClr val="dk1"/>
                </a:solidFill>
                <a:latin typeface="Open Sans"/>
                <a:ea typeface="Open Sans"/>
                <a:cs typeface="Open Sans"/>
                <a:sym typeface="Open Sans"/>
              </a:rPr>
              <a:t>Find your Representative </a:t>
            </a:r>
            <a:r>
              <a:rPr lang="en-US" sz="2400" u="sng">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http://findyourrep.legislature.ca.gov/</a:t>
            </a:r>
            <a:endParaRPr sz="2400">
              <a:solidFill>
                <a:schemeClr val="dk1"/>
              </a:solidFill>
              <a:latin typeface="Open Sans"/>
              <a:ea typeface="Open Sans"/>
              <a:cs typeface="Open Sans"/>
              <a:sym typeface="Open Sans"/>
            </a:endParaRPr>
          </a:p>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
        <p:nvSpPr>
          <p:cNvPr id="114" name="Google Shape;114;g1896695f9f1_0_54"/>
          <p:cNvSpPr txBox="1"/>
          <p:nvPr/>
        </p:nvSpPr>
        <p:spPr>
          <a:xfrm>
            <a:off x="1016000" y="5965250"/>
            <a:ext cx="10338000" cy="7389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2400" b="1">
                <a:solidFill>
                  <a:schemeClr val="dk1"/>
                </a:solidFill>
                <a:latin typeface="Open Sans"/>
                <a:ea typeface="Open Sans"/>
                <a:cs typeface="Open Sans"/>
                <a:sym typeface="Open Sans"/>
              </a:rPr>
              <a:t>Track Legislation </a:t>
            </a:r>
            <a:r>
              <a:rPr lang="en-US" sz="2400" u="sng">
                <a:solidFill>
                  <a:schemeClr val="dk1"/>
                </a:solidFill>
                <a:latin typeface="Open Sans"/>
                <a:ea typeface="Open Sans"/>
                <a:cs typeface="Open Sans"/>
                <a:sym typeface="Open Sans"/>
              </a:rPr>
              <a:t>https://leginfo.legislature.ca.gov/</a:t>
            </a:r>
            <a:endParaRPr sz="2400" u="sng">
              <a:solidFill>
                <a:schemeClr val="dk1"/>
              </a:solidFill>
              <a:latin typeface="Open Sans"/>
              <a:ea typeface="Open Sans"/>
              <a:cs typeface="Open Sans"/>
              <a:sym typeface="Open Sans"/>
            </a:endParaRPr>
          </a:p>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896695f9f1_0_42"/>
          <p:cNvSpPr txBox="1">
            <a:spLocks noGrp="1"/>
          </p:cNvSpPr>
          <p:nvPr>
            <p:ph type="title"/>
          </p:nvPr>
        </p:nvSpPr>
        <p:spPr>
          <a:xfrm>
            <a:off x="914400" y="161200"/>
            <a:ext cx="9753600" cy="14391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43825" tIns="243825" rIns="243825" bIns="243825" anchor="ctr" anchorCtr="0">
            <a:noAutofit/>
          </a:bodyPr>
          <a:lstStyle/>
          <a:p>
            <a:pPr marL="0" lvl="0" indent="0" algn="ctr" rtl="0">
              <a:lnSpc>
                <a:spcPct val="90000"/>
              </a:lnSpc>
              <a:spcBef>
                <a:spcPts val="0"/>
              </a:spcBef>
              <a:spcAft>
                <a:spcPts val="0"/>
              </a:spcAft>
              <a:buClr>
                <a:srgbClr val="262626"/>
              </a:buClr>
              <a:buSzPts val="3700"/>
              <a:buFont typeface="Gill Sans"/>
              <a:buNone/>
            </a:pPr>
            <a:r>
              <a:rPr lang="en-US">
                <a:solidFill>
                  <a:schemeClr val="dk2"/>
                </a:solidFill>
              </a:rPr>
              <a:t>CCC SYSTEM PARTNERS ADVOCACY</a:t>
            </a:r>
            <a:endParaRPr>
              <a:solidFill>
                <a:schemeClr val="dk2"/>
              </a:solidFill>
            </a:endParaRPr>
          </a:p>
        </p:txBody>
      </p:sp>
      <p:sp>
        <p:nvSpPr>
          <p:cNvPr id="121" name="Google Shape;121;g1896695f9f1_0_42"/>
          <p:cNvSpPr txBox="1">
            <a:spLocks noGrp="1"/>
          </p:cNvSpPr>
          <p:nvPr>
            <p:ph type="body" idx="1"/>
          </p:nvPr>
        </p:nvSpPr>
        <p:spPr>
          <a:xfrm>
            <a:off x="1345267" y="1761400"/>
            <a:ext cx="9322800" cy="4526100"/>
          </a:xfrm>
          <a:prstGeom prst="rect">
            <a:avLst/>
          </a:prstGeom>
          <a:noFill/>
          <a:ln>
            <a:noFill/>
          </a:ln>
        </p:spPr>
        <p:txBody>
          <a:bodyPr spcFirstLastPara="1" wrap="square" lIns="121900" tIns="60925" rIns="121900" bIns="60925" anchor="t" anchorCtr="0">
            <a:noAutofit/>
          </a:bodyPr>
          <a:lstStyle/>
          <a:p>
            <a:pPr marL="381000" lvl="1" indent="-273050" algn="l" rtl="0">
              <a:lnSpc>
                <a:spcPct val="150000"/>
              </a:lnSpc>
              <a:spcBef>
                <a:spcPts val="500"/>
              </a:spcBef>
              <a:spcAft>
                <a:spcPts val="0"/>
              </a:spcAft>
              <a:buClr>
                <a:srgbClr val="000000"/>
              </a:buClr>
              <a:buSzPts val="2700"/>
              <a:buChar char="•"/>
            </a:pPr>
            <a:r>
              <a:rPr lang="en-US" sz="2700" b="1" u="sng">
                <a:solidFill>
                  <a:srgbClr val="000000"/>
                </a:solidFill>
                <a:hlinkClick r:id="rId3">
                  <a:extLst>
                    <a:ext uri="{A12FA001-AC4F-418D-AE19-62706E023703}">
                      <ahyp:hlinkClr xmlns:ahyp="http://schemas.microsoft.com/office/drawing/2018/hyperlinkcolor" val="tx"/>
                    </a:ext>
                  </a:extLst>
                </a:hlinkClick>
              </a:rPr>
              <a:t>ASCCC Legislative Updates</a:t>
            </a:r>
            <a:endParaRPr sz="2700">
              <a:solidFill>
                <a:srgbClr val="000000"/>
              </a:solidFill>
            </a:endParaRPr>
          </a:p>
          <a:p>
            <a:pPr marL="381000" lvl="1" indent="-273050" algn="l" rtl="0">
              <a:lnSpc>
                <a:spcPct val="150000"/>
              </a:lnSpc>
              <a:spcBef>
                <a:spcPts val="1100"/>
              </a:spcBef>
              <a:spcAft>
                <a:spcPts val="0"/>
              </a:spcAft>
              <a:buClr>
                <a:srgbClr val="1D1D1D"/>
              </a:buClr>
              <a:buSzPts val="2700"/>
              <a:buChar char="•"/>
            </a:pPr>
            <a:r>
              <a:rPr lang="en-US" sz="2700" b="1" u="sng">
                <a:solidFill>
                  <a:srgbClr val="1D1D1D"/>
                </a:solidFill>
                <a:hlinkClick r:id="rId4">
                  <a:extLst>
                    <a:ext uri="{A12FA001-AC4F-418D-AE19-62706E023703}">
                      <ahyp:hlinkClr xmlns:ahyp="http://schemas.microsoft.com/office/drawing/2018/hyperlinkcolor" val="tx"/>
                    </a:ext>
                  </a:extLst>
                </a:hlinkClick>
              </a:rPr>
              <a:t>FACCC Legislative Positions</a:t>
            </a:r>
            <a:endParaRPr sz="2700">
              <a:solidFill>
                <a:srgbClr val="1D1D1D"/>
              </a:solidFill>
            </a:endParaRPr>
          </a:p>
          <a:p>
            <a:pPr marL="381000" lvl="1" indent="-273050" algn="l" rtl="0">
              <a:lnSpc>
                <a:spcPct val="150000"/>
              </a:lnSpc>
              <a:spcBef>
                <a:spcPts val="1100"/>
              </a:spcBef>
              <a:spcAft>
                <a:spcPts val="0"/>
              </a:spcAft>
              <a:buClr>
                <a:srgbClr val="1D1D1D"/>
              </a:buClr>
              <a:buSzPts val="2700"/>
              <a:buChar char="•"/>
            </a:pPr>
            <a:r>
              <a:rPr lang="en-US" sz="2700" b="1" u="sng">
                <a:solidFill>
                  <a:srgbClr val="1D1D1D"/>
                </a:solidFill>
                <a:hlinkClick r:id="rId5">
                  <a:extLst>
                    <a:ext uri="{A12FA001-AC4F-418D-AE19-62706E023703}">
                      <ahyp:hlinkClr xmlns:ahyp="http://schemas.microsoft.com/office/drawing/2018/hyperlinkcolor" val="tx"/>
                    </a:ext>
                  </a:extLst>
                </a:hlinkClick>
              </a:rPr>
              <a:t>CFT Legislative Updates</a:t>
            </a:r>
            <a:endParaRPr sz="2700">
              <a:solidFill>
                <a:srgbClr val="1D1D1D"/>
              </a:solidFill>
            </a:endParaRPr>
          </a:p>
          <a:p>
            <a:pPr marL="381000" lvl="1" indent="-273050" algn="l" rtl="0">
              <a:lnSpc>
                <a:spcPct val="150000"/>
              </a:lnSpc>
              <a:spcBef>
                <a:spcPts val="1100"/>
              </a:spcBef>
              <a:spcAft>
                <a:spcPts val="0"/>
              </a:spcAft>
              <a:buClr>
                <a:srgbClr val="1D1D1D"/>
              </a:buClr>
              <a:buSzPts val="2700"/>
              <a:buChar char="•"/>
            </a:pPr>
            <a:r>
              <a:rPr lang="en-US" sz="2700" b="1" u="sng">
                <a:solidFill>
                  <a:srgbClr val="1D1D1D"/>
                </a:solidFill>
                <a:hlinkClick r:id="rId6">
                  <a:extLst>
                    <a:ext uri="{A12FA001-AC4F-418D-AE19-62706E023703}">
                      <ahyp:hlinkClr xmlns:ahyp="http://schemas.microsoft.com/office/drawing/2018/hyperlinkcolor" val="tx"/>
                    </a:ext>
                  </a:extLst>
                </a:hlinkClick>
              </a:rPr>
              <a:t>CCA Legislation and Political Action</a:t>
            </a:r>
            <a:endParaRPr sz="2700">
              <a:solidFill>
                <a:srgbClr val="1D1D1D"/>
              </a:solidFill>
            </a:endParaRPr>
          </a:p>
          <a:p>
            <a:pPr marL="381000" lvl="1" indent="-273050" algn="l" rtl="0">
              <a:lnSpc>
                <a:spcPct val="150000"/>
              </a:lnSpc>
              <a:spcBef>
                <a:spcPts val="1100"/>
              </a:spcBef>
              <a:spcAft>
                <a:spcPts val="0"/>
              </a:spcAft>
              <a:buClr>
                <a:schemeClr val="dk1"/>
              </a:buClr>
              <a:buSzPts val="2700"/>
              <a:buChar char="•"/>
            </a:pPr>
            <a:r>
              <a:rPr lang="en-US" sz="2700" b="1" u="sng">
                <a:hlinkClick r:id="rId7"/>
              </a:rPr>
              <a:t>CCCCO Tracked Legislation</a:t>
            </a:r>
            <a:endParaRPr sz="2700" b="1"/>
          </a:p>
          <a:p>
            <a:pPr marL="381000" lvl="1" indent="-273050" algn="l" rtl="0">
              <a:lnSpc>
                <a:spcPct val="150000"/>
              </a:lnSpc>
              <a:spcBef>
                <a:spcPts val="1100"/>
              </a:spcBef>
              <a:spcAft>
                <a:spcPts val="0"/>
              </a:spcAft>
              <a:buClr>
                <a:srgbClr val="1D1D1D"/>
              </a:buClr>
              <a:buSzPts val="2700"/>
              <a:buChar char="•"/>
            </a:pPr>
            <a:r>
              <a:rPr lang="en-US" sz="2700" b="1" u="sng">
                <a:solidFill>
                  <a:srgbClr val="1D1D1D"/>
                </a:solidFill>
                <a:hlinkClick r:id="rId8">
                  <a:extLst>
                    <a:ext uri="{A12FA001-AC4F-418D-AE19-62706E023703}">
                      <ahyp:hlinkClr xmlns:ahyp="http://schemas.microsoft.com/office/drawing/2018/hyperlinkcolor" val="tx"/>
                    </a:ext>
                  </a:extLst>
                </a:hlinkClick>
              </a:rPr>
              <a:t>CCLC Legislative Actions</a:t>
            </a:r>
            <a:endParaRPr sz="13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896695f9f1_0_48"/>
          <p:cNvSpPr txBox="1">
            <a:spLocks noGrp="1"/>
          </p:cNvSpPr>
          <p:nvPr>
            <p:ph type="title"/>
          </p:nvPr>
        </p:nvSpPr>
        <p:spPr>
          <a:xfrm>
            <a:off x="415600" y="311233"/>
            <a:ext cx="10486800" cy="7635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243825" tIns="243825" rIns="243825" bIns="243825" anchor="ctr" anchorCtr="0">
            <a:normAutofit fontScale="90000"/>
          </a:bodyPr>
          <a:lstStyle/>
          <a:p>
            <a:pPr marL="0" lvl="0" indent="0" algn="ctr" rtl="0">
              <a:lnSpc>
                <a:spcPct val="90000"/>
              </a:lnSpc>
              <a:spcBef>
                <a:spcPts val="0"/>
              </a:spcBef>
              <a:spcAft>
                <a:spcPts val="0"/>
              </a:spcAft>
              <a:buClr>
                <a:srgbClr val="262626"/>
              </a:buClr>
              <a:buSzPct val="84090"/>
              <a:buFont typeface="Gill Sans"/>
              <a:buNone/>
            </a:pPr>
            <a:r>
              <a:rPr lang="en-US">
                <a:solidFill>
                  <a:srgbClr val="000000"/>
                </a:solidFill>
              </a:rPr>
              <a:t>IMPORTANT COMMITTEES</a:t>
            </a:r>
            <a:endParaRPr>
              <a:solidFill>
                <a:srgbClr val="000000"/>
              </a:solidFill>
            </a:endParaRPr>
          </a:p>
        </p:txBody>
      </p:sp>
      <p:sp>
        <p:nvSpPr>
          <p:cNvPr id="128" name="Google Shape;128;g1896695f9f1_0_48"/>
          <p:cNvSpPr txBox="1">
            <a:spLocks noGrp="1"/>
          </p:cNvSpPr>
          <p:nvPr>
            <p:ph type="body" idx="1"/>
          </p:nvPr>
        </p:nvSpPr>
        <p:spPr>
          <a:xfrm>
            <a:off x="933200" y="1516500"/>
            <a:ext cx="9969300" cy="4555200"/>
          </a:xfrm>
          <a:prstGeom prst="rect">
            <a:avLst/>
          </a:prstGeom>
          <a:noFill/>
          <a:ln>
            <a:noFill/>
          </a:ln>
        </p:spPr>
        <p:txBody>
          <a:bodyPr spcFirstLastPara="1" wrap="square" lIns="121900" tIns="60925" rIns="121900" bIns="60925" anchor="t" anchorCtr="0">
            <a:normAutofit lnSpcReduction="10000"/>
          </a:bodyPr>
          <a:lstStyle/>
          <a:p>
            <a:pPr marL="0" lvl="0" indent="0" algn="l" rtl="0">
              <a:lnSpc>
                <a:spcPct val="80000"/>
              </a:lnSpc>
              <a:spcBef>
                <a:spcPts val="0"/>
              </a:spcBef>
              <a:spcAft>
                <a:spcPts val="0"/>
              </a:spcAft>
              <a:buSzPts val="2900"/>
              <a:buNone/>
            </a:pPr>
            <a:r>
              <a:rPr lang="en-US" sz="2900"/>
              <a:t>Assembly Higher Education (Fong)</a:t>
            </a:r>
            <a:endParaRPr/>
          </a:p>
          <a:p>
            <a:pPr marL="609600" lvl="1" indent="-311150" algn="l" rtl="0">
              <a:lnSpc>
                <a:spcPct val="80000"/>
              </a:lnSpc>
              <a:spcBef>
                <a:spcPts val="1300"/>
              </a:spcBef>
              <a:spcAft>
                <a:spcPts val="0"/>
              </a:spcAft>
              <a:buSzPts val="1700"/>
              <a:buChar char="•"/>
            </a:pPr>
            <a:r>
              <a:rPr lang="en-US" sz="1700"/>
              <a:t>Jeanice Warden-Washington - Chief Consultant</a:t>
            </a:r>
            <a:endParaRPr sz="2700"/>
          </a:p>
          <a:p>
            <a:pPr marL="0" lvl="0" indent="0" algn="l" rtl="0">
              <a:lnSpc>
                <a:spcPct val="80000"/>
              </a:lnSpc>
              <a:spcBef>
                <a:spcPts val="1300"/>
              </a:spcBef>
              <a:spcAft>
                <a:spcPts val="0"/>
              </a:spcAft>
              <a:buSzPts val="2900"/>
              <a:buNone/>
            </a:pPr>
            <a:r>
              <a:rPr lang="en-US" sz="2900"/>
              <a:t>Assembly Budget (Ting)</a:t>
            </a:r>
            <a:endParaRPr/>
          </a:p>
          <a:p>
            <a:pPr marL="609600" lvl="1" indent="-336550" algn="l" rtl="0">
              <a:lnSpc>
                <a:spcPct val="80000"/>
              </a:lnSpc>
              <a:spcBef>
                <a:spcPts val="1300"/>
              </a:spcBef>
              <a:spcAft>
                <a:spcPts val="0"/>
              </a:spcAft>
              <a:buSzPts val="2900"/>
              <a:buChar char="•"/>
            </a:pPr>
            <a:r>
              <a:rPr lang="en-US" sz="1700"/>
              <a:t>Mark Martin, Principal Consultant</a:t>
            </a:r>
            <a:endParaRPr sz="2900"/>
          </a:p>
          <a:p>
            <a:pPr marL="914400" lvl="2" indent="-254000" algn="l" rtl="0">
              <a:lnSpc>
                <a:spcPct val="80000"/>
              </a:lnSpc>
              <a:spcBef>
                <a:spcPts val="1300"/>
              </a:spcBef>
              <a:spcAft>
                <a:spcPts val="0"/>
              </a:spcAft>
              <a:buSzPts val="2000"/>
              <a:buChar char="•"/>
            </a:pPr>
            <a:r>
              <a:rPr lang="en-US" sz="2400"/>
              <a:t>Sub 2 Education Finance (McCarty)</a:t>
            </a:r>
            <a:endParaRPr sz="2400"/>
          </a:p>
          <a:p>
            <a:pPr marL="0" lvl="0" indent="0" algn="l" rtl="0">
              <a:lnSpc>
                <a:spcPct val="80000"/>
              </a:lnSpc>
              <a:spcBef>
                <a:spcPts val="1300"/>
              </a:spcBef>
              <a:spcAft>
                <a:spcPts val="0"/>
              </a:spcAft>
              <a:buSzPts val="2900"/>
              <a:buNone/>
            </a:pPr>
            <a:r>
              <a:rPr lang="en-US" sz="2900"/>
              <a:t>Senate Education (Newman)</a:t>
            </a:r>
            <a:endParaRPr/>
          </a:p>
          <a:p>
            <a:pPr marL="609600" lvl="1" indent="-311150" algn="l" rtl="0">
              <a:lnSpc>
                <a:spcPct val="80000"/>
              </a:lnSpc>
              <a:spcBef>
                <a:spcPts val="1300"/>
              </a:spcBef>
              <a:spcAft>
                <a:spcPts val="0"/>
              </a:spcAft>
              <a:buSzPts val="1700"/>
              <a:buChar char="•"/>
            </a:pPr>
            <a:r>
              <a:rPr lang="en-US" sz="1700"/>
              <a:t>Olgalilia Ramirez, Consultant</a:t>
            </a:r>
            <a:endParaRPr sz="2700"/>
          </a:p>
          <a:p>
            <a:pPr marL="0" lvl="0" indent="0" algn="l" rtl="0">
              <a:lnSpc>
                <a:spcPct val="80000"/>
              </a:lnSpc>
              <a:spcBef>
                <a:spcPts val="1300"/>
              </a:spcBef>
              <a:spcAft>
                <a:spcPts val="0"/>
              </a:spcAft>
              <a:buSzPts val="2900"/>
              <a:buNone/>
            </a:pPr>
            <a:r>
              <a:rPr lang="en-US" sz="2900"/>
              <a:t>Senate Budget &amp; Fiscal Review (Skinner)</a:t>
            </a:r>
            <a:endParaRPr/>
          </a:p>
          <a:p>
            <a:pPr marL="609600" lvl="1" indent="-311150" algn="l" rtl="0">
              <a:lnSpc>
                <a:spcPct val="80000"/>
              </a:lnSpc>
              <a:spcBef>
                <a:spcPts val="1300"/>
              </a:spcBef>
              <a:spcAft>
                <a:spcPts val="0"/>
              </a:spcAft>
              <a:buSzPts val="1700"/>
              <a:buChar char="•"/>
            </a:pPr>
            <a:r>
              <a:rPr lang="en-US" sz="1700"/>
              <a:t>Dr. Chris Francis, Principal Consultant</a:t>
            </a:r>
            <a:endParaRPr sz="2700"/>
          </a:p>
          <a:p>
            <a:pPr marL="914400" lvl="2" indent="-279400" algn="l" rtl="0">
              <a:lnSpc>
                <a:spcPct val="80000"/>
              </a:lnSpc>
              <a:spcBef>
                <a:spcPts val="1300"/>
              </a:spcBef>
              <a:spcAft>
                <a:spcPts val="1300"/>
              </a:spcAft>
              <a:buSzPts val="2000"/>
              <a:buChar char="•"/>
            </a:pPr>
            <a:r>
              <a:rPr lang="en-US" sz="2400"/>
              <a:t>Subcommittee 1 on Education (Laird)</a:t>
            </a:r>
            <a:endParaRPr sz="1900"/>
          </a:p>
        </p:txBody>
      </p:sp>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666</Words>
  <Application>Microsoft Office PowerPoint</Application>
  <PresentationFormat>Widescreen</PresentationFormat>
  <Paragraphs>121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Source Sans Pro</vt:lpstr>
      <vt:lpstr>Palatino</vt:lpstr>
      <vt:lpstr>Gill Sans</vt:lpstr>
      <vt:lpstr>Arial</vt:lpstr>
      <vt:lpstr>Calibri</vt:lpstr>
      <vt:lpstr>Open Sans</vt:lpstr>
      <vt:lpstr>Office Theme</vt:lpstr>
      <vt:lpstr>Part-Time Faculty Advocacy</vt:lpstr>
      <vt:lpstr>PowerPoint Presentation</vt:lpstr>
      <vt:lpstr>PowerPoint Presentation</vt:lpstr>
      <vt:lpstr>LEGISLATIVE CYCLE:  JAN - SEPT</vt:lpstr>
      <vt:lpstr>PowerPoint Presentation</vt:lpstr>
      <vt:lpstr>HOW MANY BILLS</vt:lpstr>
      <vt:lpstr>CONTACTS AND INFORMATION</vt:lpstr>
      <vt:lpstr>CCC SYSTEM PARTNERS ADVOCACY</vt:lpstr>
      <vt:lpstr>IMPORTANT COMMITTEES</vt:lpstr>
      <vt:lpstr>Advocacy in Action</vt:lpstr>
      <vt:lpstr>Documenting the Asks</vt:lpstr>
      <vt:lpstr>Working as a Group: Example</vt:lpstr>
      <vt:lpstr>Break Into Groups  10 minutes: Add asks to the Jamboard  25 minutes: Practice advocating.  </vt:lpstr>
      <vt:lpstr>10 minutes: Recap group work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Part-Time Faculty Advocacy</dc:title>
  <dc:creator>Stephanie Curry</dc:creator>
  <cp:lastModifiedBy>Stephanie Curry</cp:lastModifiedBy>
  <cp:revision>1</cp:revision>
  <dcterms:created xsi:type="dcterms:W3CDTF">2023-01-25T23:40:57Z</dcterms:created>
  <dcterms:modified xsi:type="dcterms:W3CDTF">2023-02-22T18:19:23Z</dcterms:modified>
</cp:coreProperties>
</file>