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1" r:id="rId2"/>
    <p:sldId id="268" r:id="rId3"/>
    <p:sldId id="274" r:id="rId4"/>
    <p:sldId id="262" r:id="rId5"/>
    <p:sldId id="275" r:id="rId6"/>
    <p:sldId id="276" r:id="rId7"/>
    <p:sldId id="264" r:id="rId8"/>
    <p:sldId id="271" r:id="rId9"/>
    <p:sldId id="270" r:id="rId10"/>
    <p:sldId id="272" r:id="rId11"/>
    <p:sldId id="273" r:id="rId12"/>
    <p:sldId id="263"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879"/>
    <a:srgbClr val="185379"/>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3595" autoAdjust="0"/>
  </p:normalViewPr>
  <p:slideViewPr>
    <p:cSldViewPr snapToGrid="0" snapToObjects="1">
      <p:cViewPr varScale="1">
        <p:scale>
          <a:sx n="65" d="100"/>
          <a:sy n="65" d="100"/>
        </p:scale>
        <p:origin x="1332" y="-30"/>
      </p:cViewPr>
      <p:guideLst/>
    </p:cSldViewPr>
  </p:slideViewPr>
  <p:outlineViewPr>
    <p:cViewPr>
      <p:scale>
        <a:sx n="33" d="100"/>
        <a:sy n="33" d="100"/>
      </p:scale>
      <p:origin x="0" y="-33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4106408-4355-868B-9E4E-C2E09ECBC009}"/>
              </a:ext>
              <a:ext uri="{C183D7F6-B498-43B3-948B-1728B52AA6E4}">
                <adec:decorative xmlns:adec="http://schemas.microsoft.com/office/drawing/2017/decorative" val="1"/>
              </a:ext>
            </a:extLst>
          </p:cNvPr>
          <p:cNvGrpSpPr/>
          <p:nvPr userDrawn="1"/>
        </p:nvGrpSpPr>
        <p:grpSpPr>
          <a:xfrm>
            <a:off x="0" y="2834565"/>
            <a:ext cx="12192000" cy="4023435"/>
            <a:chOff x="0" y="2834565"/>
            <a:chExt cx="12192000" cy="4023435"/>
          </a:xfrm>
        </p:grpSpPr>
        <p:sp>
          <p:nvSpPr>
            <p:cNvPr id="10" name="Rectangle 9">
              <a:extLst>
                <a:ext uri="{FF2B5EF4-FFF2-40B4-BE49-F238E27FC236}">
                  <a16:creationId xmlns:a16="http://schemas.microsoft.com/office/drawing/2014/main" id="{CF0E0845-18E1-5945-A041-B07EAC8B3623}"/>
                </a:ext>
                <a:ext uri="{C183D7F6-B498-43B3-948B-1728B52AA6E4}">
                  <adec:decorative xmlns:adec="http://schemas.microsoft.com/office/drawing/2017/decorative" val="1"/>
                </a:ext>
              </a:extLst>
            </p:cNvPr>
            <p:cNvSpPr/>
            <p:nvPr userDrawn="1"/>
          </p:nvSpPr>
          <p:spPr>
            <a:xfrm rot="10800000">
              <a:off x="0" y="2911869"/>
              <a:ext cx="12192000" cy="39461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D3B09942-DABE-0644-98E7-8C82B41ECE4B}"/>
                </a:ext>
                <a:ext uri="{C183D7F6-B498-43B3-948B-1728B52AA6E4}">
                  <adec:decorative xmlns:adec="http://schemas.microsoft.com/office/drawing/2017/decorative" val="1"/>
                </a:ext>
              </a:extLst>
            </p:cNvPr>
            <p:cNvSpPr/>
            <p:nvPr userDrawn="1"/>
          </p:nvSpPr>
          <p:spPr>
            <a:xfrm rot="10800000">
              <a:off x="0" y="2834565"/>
              <a:ext cx="12192000" cy="996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cademic Senate for California Community Colleges Logo">
            <a:extLst>
              <a:ext uri="{FF2B5EF4-FFF2-40B4-BE49-F238E27FC236}">
                <a16:creationId xmlns:a16="http://schemas.microsoft.com/office/drawing/2014/main" id="{13A6256D-FB97-4441-AB98-9691F3E35A5F}"/>
              </a:ext>
              <a:ext uri="{C183D7F6-B498-43B3-948B-1728B52AA6E4}">
                <adec:decorative xmlns:adec="http://schemas.microsoft.com/office/drawing/2017/decorative" val="0"/>
              </a:ext>
            </a:extLst>
          </p:cNvPr>
          <p:cNvPicPr>
            <a:picLocks noChangeAspect="1"/>
          </p:cNvPicPr>
          <p:nvPr userDrawn="1"/>
        </p:nvPicPr>
        <p:blipFill>
          <a:blip r:embed="rId2"/>
          <a:stretch>
            <a:fillRect/>
          </a:stretch>
        </p:blipFill>
        <p:spPr>
          <a:xfrm>
            <a:off x="1995054" y="1003755"/>
            <a:ext cx="3592946" cy="907219"/>
          </a:xfrm>
          <a:prstGeom prst="rect">
            <a:avLst/>
          </a:prstGeom>
        </p:spPr>
      </p:pic>
      <p:sp>
        <p:nvSpPr>
          <p:cNvPr id="7" name="Title 1">
            <a:extLst>
              <a:ext uri="{FF2B5EF4-FFF2-40B4-BE49-F238E27FC236}">
                <a16:creationId xmlns:a16="http://schemas.microsoft.com/office/drawing/2014/main" id="{E740FD2D-D9B8-AC45-BEA0-7C7100EE63E3}"/>
              </a:ext>
            </a:extLst>
          </p:cNvPr>
          <p:cNvSpPr>
            <a:spLocks noGrp="1"/>
          </p:cNvSpPr>
          <p:nvPr userDrawn="1">
            <p:ph type="title" hasCustomPrompt="1"/>
          </p:nvPr>
        </p:nvSpPr>
        <p:spPr>
          <a:xfrm>
            <a:off x="2133598" y="3310152"/>
            <a:ext cx="9213852" cy="1312648"/>
          </a:xfrm>
          <a:prstGeom prst="rect">
            <a:avLst/>
          </a:prstGeom>
        </p:spPr>
        <p:txBody>
          <a:bodyPr anchor="b"/>
          <a:lstStyle>
            <a:lvl1pPr algn="l">
              <a:defRPr sz="4400">
                <a:solidFill>
                  <a:schemeClr val="bg1"/>
                </a:solidFill>
              </a:defRPr>
            </a:lvl1pPr>
          </a:lstStyle>
          <a:p>
            <a:r>
              <a:rPr lang="en-US" dirty="0"/>
              <a:t>Click to edit title</a:t>
            </a:r>
          </a:p>
        </p:txBody>
      </p:sp>
      <p:pic>
        <p:nvPicPr>
          <p:cNvPr id="8" name="Picture 7">
            <a:extLst>
              <a:ext uri="{FF2B5EF4-FFF2-40B4-BE49-F238E27FC236}">
                <a16:creationId xmlns:a16="http://schemas.microsoft.com/office/drawing/2014/main" id="{E9ED2582-C2E7-6444-9174-5AF081E18D0F}"/>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0" y="0"/>
            <a:ext cx="1341120" cy="6858000"/>
          </a:xfrm>
          <a:prstGeom prst="rect">
            <a:avLst/>
          </a:prstGeom>
          <a:effectLst>
            <a:outerShdw blurRad="254000" dist="101600" algn="l" rotWithShape="0">
              <a:prstClr val="black">
                <a:alpha val="40000"/>
              </a:prstClr>
            </a:outerShdw>
          </a:effectLst>
        </p:spPr>
      </p:pic>
      <p:sp>
        <p:nvSpPr>
          <p:cNvPr id="3" name="Text Placeholder 2">
            <a:extLst>
              <a:ext uri="{FF2B5EF4-FFF2-40B4-BE49-F238E27FC236}">
                <a16:creationId xmlns:a16="http://schemas.microsoft.com/office/drawing/2014/main" id="{5CB3BB3B-EAE7-E35F-244B-EA23EE6FBE9E}"/>
              </a:ext>
            </a:extLst>
          </p:cNvPr>
          <p:cNvSpPr>
            <a:spLocks noGrp="1"/>
          </p:cNvSpPr>
          <p:nvPr>
            <p:ph idx="1" hasCustomPrompt="1"/>
          </p:nvPr>
        </p:nvSpPr>
        <p:spPr>
          <a:xfrm>
            <a:off x="2133598" y="4764980"/>
            <a:ext cx="9213852" cy="1767796"/>
          </a:xfrm>
          <a:prstGeom prst="rect">
            <a:avLst/>
          </a:prstGeom>
        </p:spPr>
        <p:txBody>
          <a:bodyPr vert="horz" lIns="91440" tIns="45720" rIns="91440" bIns="45720" rtlCol="0">
            <a:normAutofit/>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 </a:t>
            </a:r>
            <a:br>
              <a:rPr lang="en-US" dirty="0"/>
            </a:br>
            <a:r>
              <a:rPr lang="en-US" dirty="0"/>
              <a:t>Remember to follow accessibility guidelines.</a:t>
            </a:r>
          </a:p>
        </p:txBody>
      </p:sp>
      <p:pic>
        <p:nvPicPr>
          <p:cNvPr id="9" name="Picture 8">
            <a:extLst>
              <a:ext uri="{FF2B5EF4-FFF2-40B4-BE49-F238E27FC236}">
                <a16:creationId xmlns:a16="http://schemas.microsoft.com/office/drawing/2014/main" id="{B191AAF2-E5FD-4042-1151-C53CB4CE43F1}"/>
              </a:ext>
            </a:extLst>
          </p:cNvPr>
          <p:cNvPicPr>
            <a:picLocks noChangeAspect="1"/>
          </p:cNvPicPr>
          <p:nvPr userDrawn="1"/>
        </p:nvPicPr>
        <p:blipFill>
          <a:blip r:embed="rId4"/>
          <a:stretch>
            <a:fillRect/>
          </a:stretch>
        </p:blipFill>
        <p:spPr>
          <a:xfrm>
            <a:off x="6380897" y="842657"/>
            <a:ext cx="2103416" cy="1000583"/>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Section Slide A">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7AA37CB-C10B-D14E-AE49-46A225879F8B}"/>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3660" y="0"/>
            <a:ext cx="3997589" cy="6905625"/>
          </a:xfrm>
          <a:prstGeom prst="rect">
            <a:avLst/>
          </a:prstGeom>
          <a:effectLst>
            <a:outerShdw blurRad="190500" dist="76200" algn="l" rotWithShape="0">
              <a:prstClr val="black">
                <a:alpha val="40000"/>
              </a:prstClr>
            </a:outerShdw>
          </a:effectLst>
        </p:spPr>
      </p:pic>
      <p:sp>
        <p:nvSpPr>
          <p:cNvPr id="6" name="Rectangle 5">
            <a:extLst>
              <a:ext uri="{FF2B5EF4-FFF2-40B4-BE49-F238E27FC236}">
                <a16:creationId xmlns:a16="http://schemas.microsoft.com/office/drawing/2014/main" id="{1D53D4D5-C464-6540-BE95-C73171C98CD2}"/>
              </a:ext>
              <a:ext uri="{C183D7F6-B498-43B3-948B-1728B52AA6E4}">
                <adec:decorative xmlns:adec="http://schemas.microsoft.com/office/drawing/2017/decorative" val="1"/>
              </a:ext>
            </a:extLst>
          </p:cNvPr>
          <p:cNvSpPr/>
          <p:nvPr userDrawn="1"/>
        </p:nvSpPr>
        <p:spPr>
          <a:xfrm>
            <a:off x="-22225" y="1365827"/>
            <a:ext cx="4023474" cy="4392609"/>
          </a:xfrm>
          <a:prstGeom prst="rect">
            <a:avLst/>
          </a:prstGeom>
          <a:solidFill>
            <a:schemeClr val="tx2"/>
          </a:solidFill>
          <a:ln>
            <a:noFill/>
          </a:ln>
          <a:effectLst>
            <a:outerShdw blurRad="393700" dir="11400000" sx="1000" sy="1000" algn="ctr"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E6FD1C54-32B7-E342-B8C2-97191421EB81}"/>
              </a:ext>
              <a:ext uri="{C183D7F6-B498-43B3-948B-1728B52AA6E4}">
                <adec:decorative xmlns:adec="http://schemas.microsoft.com/office/drawing/2017/decorative" val="1"/>
              </a:ext>
            </a:extLst>
          </p:cNvPr>
          <p:cNvSpPr/>
          <p:nvPr userDrawn="1"/>
        </p:nvSpPr>
        <p:spPr>
          <a:xfrm>
            <a:off x="11510963" y="-36513"/>
            <a:ext cx="681037" cy="6894513"/>
          </a:xfrm>
          <a:prstGeom prst="rect">
            <a:avLst/>
          </a:prstGeom>
          <a:solidFill>
            <a:schemeClr val="tx2"/>
          </a:solidFill>
          <a:ln>
            <a:noFill/>
          </a:ln>
          <a:effectLst>
            <a:outerShdw blurRad="190500" dist="63500" dir="10800000" sx="101000" sy="101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accent1"/>
              </a:solidFill>
            </a:endParaRPr>
          </a:p>
        </p:txBody>
      </p:sp>
      <p:sp>
        <p:nvSpPr>
          <p:cNvPr id="2" name="Title 1"/>
          <p:cNvSpPr>
            <a:spLocks noGrp="1"/>
          </p:cNvSpPr>
          <p:nvPr>
            <p:ph type="title" hasCustomPrompt="1"/>
          </p:nvPr>
        </p:nvSpPr>
        <p:spPr>
          <a:xfrm>
            <a:off x="247135" y="1570618"/>
            <a:ext cx="3583461" cy="1611995"/>
          </a:xfrm>
        </p:spPr>
        <p:txBody>
          <a:bodyPr anchor="b">
            <a:normAutofit/>
          </a:bodyPr>
          <a:lstStyle>
            <a:lvl1pPr algn="ctr">
              <a:defRPr sz="3600" spc="20" baseline="0">
                <a:solidFill>
                  <a:schemeClr val="bg1"/>
                </a:solidFill>
              </a:defRPr>
            </a:lvl1pPr>
          </a:lstStyle>
          <a:p>
            <a:r>
              <a:rPr lang="en-US" dirty="0"/>
              <a:t>Click to edit section title</a:t>
            </a:r>
          </a:p>
        </p:txBody>
      </p:sp>
      <p:sp>
        <p:nvSpPr>
          <p:cNvPr id="4" name="Text Placeholder 3"/>
          <p:cNvSpPr>
            <a:spLocks noGrp="1"/>
          </p:cNvSpPr>
          <p:nvPr>
            <p:ph type="body" sz="half" idx="2" hasCustomPrompt="1"/>
          </p:nvPr>
        </p:nvSpPr>
        <p:spPr>
          <a:xfrm>
            <a:off x="247135" y="3283527"/>
            <a:ext cx="3583461" cy="2313710"/>
          </a:xfrm>
          <a:ln>
            <a:noFill/>
          </a:ln>
        </p:spPr>
        <p:txBody>
          <a:bodyPr>
            <a:normAutofit/>
          </a:bodyPr>
          <a:lstStyle>
            <a:lvl1pPr marL="0" indent="0" algn="ctr">
              <a:buNone/>
              <a:defRPr sz="2600" spc="20"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subtitle.</a:t>
            </a:r>
          </a:p>
        </p:txBody>
      </p:sp>
      <p:sp>
        <p:nvSpPr>
          <p:cNvPr id="3" name="Content Placeholder 2"/>
          <p:cNvSpPr>
            <a:spLocks noGrp="1"/>
          </p:cNvSpPr>
          <p:nvPr>
            <p:ph idx="1"/>
          </p:nvPr>
        </p:nvSpPr>
        <p:spPr>
          <a:xfrm>
            <a:off x="4461164" y="1112108"/>
            <a:ext cx="6572242" cy="5091744"/>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2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Slide Number Placeholder 6">
            <a:extLst>
              <a:ext uri="{FF2B5EF4-FFF2-40B4-BE49-F238E27FC236}">
                <a16:creationId xmlns:a16="http://schemas.microsoft.com/office/drawing/2014/main" id="{0D6DCCFD-9F52-A948-BF57-822973A87589}"/>
              </a:ext>
            </a:extLst>
          </p:cNvPr>
          <p:cNvSpPr>
            <a:spLocks noGrp="1"/>
          </p:cNvSpPr>
          <p:nvPr>
            <p:ph type="sldNum" sz="quarter" idx="10"/>
          </p:nvPr>
        </p:nvSpPr>
        <p:spPr>
          <a:xfrm>
            <a:off x="9509799" y="6477000"/>
            <a:ext cx="1143000" cy="247650"/>
          </a:xfrm>
        </p:spPr>
        <p:txBody>
          <a:bodyPr/>
          <a:lstStyle>
            <a:lvl1pPr algn="r">
              <a:defRPr/>
            </a:lvl1pPr>
          </a:lstStyle>
          <a:p>
            <a:pPr>
              <a:defRPr/>
            </a:pPr>
            <a:fld id="{0F61B9A2-6873-5846-8BDD-3D2DF08C9DB1}" type="slidenum">
              <a:rPr lang="en-US" altLang="en-US" smtClean="0"/>
              <a:pPr>
                <a:defRPr/>
              </a:pPr>
              <a:t>‹#›</a:t>
            </a:fld>
            <a:endParaRPr lang="en-US" altLang="en-US" dirty="0"/>
          </a:p>
        </p:txBody>
      </p:sp>
      <p:cxnSp>
        <p:nvCxnSpPr>
          <p:cNvPr id="16" name="Straight Connector 15">
            <a:extLst>
              <a:ext uri="{FF2B5EF4-FFF2-40B4-BE49-F238E27FC236}">
                <a16:creationId xmlns:a16="http://schemas.microsoft.com/office/drawing/2014/main" id="{A47A3F37-C51C-5548-B909-DC5139C21C90}"/>
              </a:ext>
              <a:ext uri="{C183D7F6-B498-43B3-948B-1728B52AA6E4}">
                <adec:decorative xmlns:adec="http://schemas.microsoft.com/office/drawing/2017/decorative" val="1"/>
              </a:ext>
            </a:extLst>
          </p:cNvPr>
          <p:cNvCxnSpPr/>
          <p:nvPr userDrawn="1"/>
        </p:nvCxnSpPr>
        <p:spPr>
          <a:xfrm>
            <a:off x="247135" y="3231343"/>
            <a:ext cx="3583461"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318AE8DE-0BB6-5D30-F26F-23CF2FA12A82}"/>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10707508" y="6376988"/>
            <a:ext cx="391886" cy="391886"/>
          </a:xfrm>
          <a:prstGeom prst="rect">
            <a:avLst/>
          </a:prstGeom>
        </p:spPr>
      </p:pic>
    </p:spTree>
    <p:extLst>
      <p:ext uri="{BB962C8B-B14F-4D97-AF65-F5344CB8AC3E}">
        <p14:creationId xmlns:p14="http://schemas.microsoft.com/office/powerpoint/2010/main" val="312753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A - 2 Column ">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1212273" y="696266"/>
            <a:ext cx="10314708" cy="1146991"/>
          </a:xfrm>
          <a:prstGeom prst="rect">
            <a:avLst/>
          </a:prstGeom>
        </p:spPr>
        <p:txBody>
          <a:bodyPr anchor="b">
            <a:normAutofit/>
          </a:bodyPr>
          <a:lstStyle>
            <a:lvl1pPr>
              <a:defRPr sz="3600">
                <a:solidFill>
                  <a:schemeClr val="tx2"/>
                </a:solidFill>
              </a:defRPr>
            </a:lvl1pPr>
          </a:lstStyle>
          <a:p>
            <a:r>
              <a:rPr lang="en-US" dirty="0"/>
              <a:t>Click to edit page title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212273" y="1967787"/>
            <a:ext cx="5077690" cy="4193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449291" y="1967786"/>
            <a:ext cx="5077690" cy="4193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a:extLst>
              <a:ext uri="{FF2B5EF4-FFF2-40B4-BE49-F238E27FC236}">
                <a16:creationId xmlns:a16="http://schemas.microsoft.com/office/drawing/2014/main" id="{D4885168-EAA5-0F4F-9DE9-3D36AE4D96B0}"/>
              </a:ext>
              <a:ext uri="{C183D7F6-B498-43B3-948B-1728B52AA6E4}">
                <adec:decorative xmlns:adec="http://schemas.microsoft.com/office/drawing/2017/decorative" val="1"/>
              </a:ext>
            </a:extLst>
          </p:cNvPr>
          <p:cNvSpPr/>
          <p:nvPr userDrawn="1"/>
        </p:nvSpPr>
        <p:spPr>
          <a:xfrm rot="10800000">
            <a:off x="-1" y="-36514"/>
            <a:ext cx="775855" cy="6894513"/>
          </a:xfrm>
          <a:prstGeom prst="rect">
            <a:avLst/>
          </a:prstGeom>
          <a:solidFill>
            <a:schemeClr val="tx2"/>
          </a:solidFill>
          <a:ln>
            <a:noFill/>
          </a:ln>
          <a:effectLst>
            <a:outerShdw blurRad="190500" dist="63500" sx="101000" sy="101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Slide Number Placeholder 6">
            <a:extLst>
              <a:ext uri="{FF2B5EF4-FFF2-40B4-BE49-F238E27FC236}">
                <a16:creationId xmlns:a16="http://schemas.microsoft.com/office/drawing/2014/main" id="{D736F2C4-AA72-B1A9-C770-CC19C5933BB2}"/>
              </a:ext>
            </a:extLst>
          </p:cNvPr>
          <p:cNvSpPr>
            <a:spLocks noGrp="1"/>
          </p:cNvSpPr>
          <p:nvPr>
            <p:ph type="sldNum" sz="quarter" idx="10"/>
          </p:nvPr>
        </p:nvSpPr>
        <p:spPr>
          <a:xfrm>
            <a:off x="10022227" y="6477000"/>
            <a:ext cx="1143000" cy="247650"/>
          </a:xfrm>
        </p:spPr>
        <p:txBody>
          <a:bodyPr/>
          <a:lstStyle>
            <a:lvl1pPr algn="r">
              <a:defRPr/>
            </a:lvl1pPr>
          </a:lstStyle>
          <a:p>
            <a:pPr>
              <a:defRPr/>
            </a:pPr>
            <a:fld id="{0F61B9A2-6873-5846-8BDD-3D2DF08C9DB1}" type="slidenum">
              <a:rPr lang="en-US" altLang="en-US" smtClean="0"/>
              <a:pPr>
                <a:defRPr/>
              </a:pPr>
              <a:t>‹#›</a:t>
            </a:fld>
            <a:endParaRPr lang="en-US" altLang="en-US" dirty="0"/>
          </a:p>
        </p:txBody>
      </p:sp>
      <p:pic>
        <p:nvPicPr>
          <p:cNvPr id="5" name="Picture 4">
            <a:extLst>
              <a:ext uri="{FF2B5EF4-FFF2-40B4-BE49-F238E27FC236}">
                <a16:creationId xmlns:a16="http://schemas.microsoft.com/office/drawing/2014/main" id="{E71AE53E-B4FD-F766-A5ED-40C58F3E3ED0}"/>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1187261" y="6376988"/>
            <a:ext cx="391886" cy="391886"/>
          </a:xfrm>
          <a:prstGeom prst="rect">
            <a:avLst/>
          </a:prstGeom>
        </p:spPr>
      </p:pic>
    </p:spTree>
    <p:extLst>
      <p:ext uri="{BB962C8B-B14F-4D97-AF65-F5344CB8AC3E}">
        <p14:creationId xmlns:p14="http://schemas.microsoft.com/office/powerpoint/2010/main" val="32626646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A - 1 Column ">
    <p:bg>
      <p:bgRef idx="1001">
        <a:schemeClr val="bg1"/>
      </p:bgRef>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E8845F6-5094-8248-81D3-BD081A6D88B6}"/>
              </a:ext>
            </a:extLst>
          </p:cNvPr>
          <p:cNvSpPr>
            <a:spLocks noGrp="1"/>
          </p:cNvSpPr>
          <p:nvPr>
            <p:ph type="title" hasCustomPrompt="1"/>
          </p:nvPr>
        </p:nvSpPr>
        <p:spPr>
          <a:xfrm>
            <a:off x="1212273" y="696266"/>
            <a:ext cx="10314708" cy="1146991"/>
          </a:xfrm>
          <a:prstGeom prst="rect">
            <a:avLst/>
          </a:prstGeom>
        </p:spPr>
        <p:txBody>
          <a:bodyPr anchor="b">
            <a:normAutofit/>
          </a:bodyPr>
          <a:lstStyle>
            <a:lvl1pPr>
              <a:defRPr sz="3600">
                <a:solidFill>
                  <a:schemeClr val="tx2"/>
                </a:solidFill>
              </a:defRPr>
            </a:lvl1pPr>
          </a:lstStyle>
          <a:p>
            <a:r>
              <a:rPr lang="en-US" dirty="0"/>
              <a:t>Click to edit page title</a:t>
            </a:r>
          </a:p>
        </p:txBody>
      </p:sp>
      <p:sp>
        <p:nvSpPr>
          <p:cNvPr id="8" name="Content Placeholder 2">
            <a:extLst>
              <a:ext uri="{FF2B5EF4-FFF2-40B4-BE49-F238E27FC236}">
                <a16:creationId xmlns:a16="http://schemas.microsoft.com/office/drawing/2014/main" id="{310C3C29-A639-4947-ABE0-595414656825}"/>
              </a:ext>
            </a:extLst>
          </p:cNvPr>
          <p:cNvSpPr>
            <a:spLocks noGrp="1"/>
          </p:cNvSpPr>
          <p:nvPr>
            <p:ph sz="half" idx="1"/>
          </p:nvPr>
        </p:nvSpPr>
        <p:spPr>
          <a:xfrm>
            <a:off x="1212273" y="1967787"/>
            <a:ext cx="10314708" cy="4193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Rectangle 17">
            <a:extLst>
              <a:ext uri="{FF2B5EF4-FFF2-40B4-BE49-F238E27FC236}">
                <a16:creationId xmlns:a16="http://schemas.microsoft.com/office/drawing/2014/main" id="{919F5463-760A-0046-9FAD-F5C4FE3306E7}"/>
              </a:ext>
              <a:ext uri="{C183D7F6-B498-43B3-948B-1728B52AA6E4}">
                <adec:decorative xmlns:adec="http://schemas.microsoft.com/office/drawing/2017/decorative" val="1"/>
              </a:ext>
            </a:extLst>
          </p:cNvPr>
          <p:cNvSpPr/>
          <p:nvPr userDrawn="1"/>
        </p:nvSpPr>
        <p:spPr>
          <a:xfrm rot="10800000">
            <a:off x="-1" y="-36514"/>
            <a:ext cx="775855" cy="6894513"/>
          </a:xfrm>
          <a:prstGeom prst="rect">
            <a:avLst/>
          </a:prstGeom>
          <a:solidFill>
            <a:schemeClr val="tx2"/>
          </a:solidFill>
          <a:ln>
            <a:noFill/>
          </a:ln>
          <a:effectLst>
            <a:outerShdw blurRad="190500" dist="63500" sx="101000" sy="101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Slide Number Placeholder 6">
            <a:extLst>
              <a:ext uri="{FF2B5EF4-FFF2-40B4-BE49-F238E27FC236}">
                <a16:creationId xmlns:a16="http://schemas.microsoft.com/office/drawing/2014/main" id="{503311AC-CBA0-DD68-F4E9-3CA41CD2F51B}"/>
              </a:ext>
            </a:extLst>
          </p:cNvPr>
          <p:cNvSpPr>
            <a:spLocks noGrp="1"/>
          </p:cNvSpPr>
          <p:nvPr>
            <p:ph type="sldNum" sz="quarter" idx="10"/>
          </p:nvPr>
        </p:nvSpPr>
        <p:spPr>
          <a:xfrm>
            <a:off x="10022227" y="6477000"/>
            <a:ext cx="1143000" cy="247650"/>
          </a:xfrm>
        </p:spPr>
        <p:txBody>
          <a:bodyPr/>
          <a:lstStyle>
            <a:lvl1pPr algn="r">
              <a:defRPr/>
            </a:lvl1pPr>
          </a:lstStyle>
          <a:p>
            <a:pPr>
              <a:defRPr/>
            </a:pPr>
            <a:fld id="{0F61B9A2-6873-5846-8BDD-3D2DF08C9DB1}" type="slidenum">
              <a:rPr lang="en-US" altLang="en-US" smtClean="0"/>
              <a:pPr>
                <a:defRPr/>
              </a:pPr>
              <a:t>‹#›</a:t>
            </a:fld>
            <a:endParaRPr lang="en-US" altLang="en-US" dirty="0"/>
          </a:p>
        </p:txBody>
      </p:sp>
      <p:pic>
        <p:nvPicPr>
          <p:cNvPr id="2" name="Picture 1">
            <a:extLst>
              <a:ext uri="{FF2B5EF4-FFF2-40B4-BE49-F238E27FC236}">
                <a16:creationId xmlns:a16="http://schemas.microsoft.com/office/drawing/2014/main" id="{E80F1D34-9B44-AF73-D4D1-55909A40A050}"/>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1187261" y="6376988"/>
            <a:ext cx="391886" cy="391886"/>
          </a:xfrm>
          <a:prstGeom prst="rect">
            <a:avLst/>
          </a:prstGeom>
        </p:spPr>
      </p:pic>
    </p:spTree>
    <p:extLst>
      <p:ext uri="{BB962C8B-B14F-4D97-AF65-F5344CB8AC3E}">
        <p14:creationId xmlns:p14="http://schemas.microsoft.com/office/powerpoint/2010/main" val="105628362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B">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7F127A8-4F37-D142-AB91-ECA155293916}"/>
              </a:ext>
              <a:ext uri="{C183D7F6-B498-43B3-948B-1728B52AA6E4}">
                <adec:decorative xmlns:adec="http://schemas.microsoft.com/office/drawing/2017/decorative" val="1"/>
              </a:ext>
            </a:extLst>
          </p:cNvPr>
          <p:cNvSpPr/>
          <p:nvPr userDrawn="1"/>
        </p:nvSpPr>
        <p:spPr>
          <a:xfrm>
            <a:off x="0" y="6276109"/>
            <a:ext cx="12192000" cy="5818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8FA17C5-8FC3-E41E-2C19-4FB692300485}"/>
              </a:ext>
            </a:extLst>
          </p:cNvPr>
          <p:cNvGrpSpPr/>
          <p:nvPr userDrawn="1"/>
        </p:nvGrpSpPr>
        <p:grpSpPr>
          <a:xfrm>
            <a:off x="0" y="0"/>
            <a:ext cx="12192000" cy="1948057"/>
            <a:chOff x="0" y="0"/>
            <a:chExt cx="12192000" cy="1948057"/>
          </a:xfrm>
        </p:grpSpPr>
        <p:sp>
          <p:nvSpPr>
            <p:cNvPr id="4" name="Rectangle 3">
              <a:extLst>
                <a:ext uri="{FF2B5EF4-FFF2-40B4-BE49-F238E27FC236}">
                  <a16:creationId xmlns:a16="http://schemas.microsoft.com/office/drawing/2014/main" id="{C44F28EA-8038-9B43-A556-FDEFBE65B481}"/>
                </a:ext>
                <a:ext uri="{C183D7F6-B498-43B3-948B-1728B52AA6E4}">
                  <adec:decorative xmlns:adec="http://schemas.microsoft.com/office/drawing/2017/decorative" val="1"/>
                </a:ext>
              </a:extLst>
            </p:cNvPr>
            <p:cNvSpPr/>
            <p:nvPr userDrawn="1"/>
          </p:nvSpPr>
          <p:spPr>
            <a:xfrm>
              <a:off x="0" y="0"/>
              <a:ext cx="12192000" cy="18842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5738914-F2C2-854D-9708-D737579C324E}"/>
                </a:ext>
                <a:ext uri="{C183D7F6-B498-43B3-948B-1728B52AA6E4}">
                  <adec:decorative xmlns:adec="http://schemas.microsoft.com/office/drawing/2017/decorative" val="1"/>
                </a:ext>
              </a:extLst>
            </p:cNvPr>
            <p:cNvSpPr/>
            <p:nvPr userDrawn="1"/>
          </p:nvSpPr>
          <p:spPr>
            <a:xfrm>
              <a:off x="0" y="1867368"/>
              <a:ext cx="12192000" cy="806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D8E5331D-721A-754F-942B-A90651FFD257}"/>
              </a:ext>
            </a:extLst>
          </p:cNvPr>
          <p:cNvSpPr>
            <a:spLocks noGrp="1"/>
          </p:cNvSpPr>
          <p:nvPr userDrawn="1">
            <p:ph type="title" hasCustomPrompt="1"/>
          </p:nvPr>
        </p:nvSpPr>
        <p:spPr>
          <a:xfrm>
            <a:off x="665019" y="434518"/>
            <a:ext cx="10861960" cy="1312648"/>
          </a:xfrm>
          <a:prstGeom prst="rect">
            <a:avLst/>
          </a:prstGeom>
        </p:spPr>
        <p:txBody>
          <a:bodyPr anchor="b">
            <a:normAutofit/>
          </a:bodyPr>
          <a:lstStyle>
            <a:lvl1pPr algn="l">
              <a:defRPr sz="3600" spc="20" baseline="0">
                <a:solidFill>
                  <a:schemeClr val="bg1"/>
                </a:solidFill>
              </a:defRPr>
            </a:lvl1pPr>
          </a:lstStyle>
          <a:p>
            <a:r>
              <a:rPr lang="en-US" dirty="0"/>
              <a:t>Click to edit section title</a:t>
            </a:r>
          </a:p>
        </p:txBody>
      </p:sp>
      <p:sp>
        <p:nvSpPr>
          <p:cNvPr id="3" name="Text Placeholder 2">
            <a:extLst>
              <a:ext uri="{FF2B5EF4-FFF2-40B4-BE49-F238E27FC236}">
                <a16:creationId xmlns:a16="http://schemas.microsoft.com/office/drawing/2014/main" id="{C3C4F635-4E32-2C45-9BD9-9C4B375AB562}"/>
              </a:ext>
            </a:extLst>
          </p:cNvPr>
          <p:cNvSpPr>
            <a:spLocks noGrp="1"/>
          </p:cNvSpPr>
          <p:nvPr userDrawn="1">
            <p:ph type="body" idx="1" hasCustomPrompt="1"/>
          </p:nvPr>
        </p:nvSpPr>
        <p:spPr>
          <a:xfrm>
            <a:off x="665019" y="2221728"/>
            <a:ext cx="10861959" cy="706823"/>
          </a:xfrm>
        </p:spPr>
        <p:txBody>
          <a:bodyPr>
            <a:normAutofit/>
          </a:bodyPr>
          <a:lstStyle>
            <a:lvl1pPr marL="0" indent="0" algn="l">
              <a:buNone/>
              <a:defRPr sz="3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edit subtitle</a:t>
            </a:r>
          </a:p>
        </p:txBody>
      </p:sp>
      <p:sp>
        <p:nvSpPr>
          <p:cNvPr id="8" name="Content Placeholder 2">
            <a:extLst>
              <a:ext uri="{FF2B5EF4-FFF2-40B4-BE49-F238E27FC236}">
                <a16:creationId xmlns:a16="http://schemas.microsoft.com/office/drawing/2014/main" id="{8602FC1C-E415-C14A-9431-D009CC2D5E3F}"/>
              </a:ext>
            </a:extLst>
          </p:cNvPr>
          <p:cNvSpPr>
            <a:spLocks noGrp="1"/>
          </p:cNvSpPr>
          <p:nvPr userDrawn="1">
            <p:ph idx="10"/>
          </p:nvPr>
        </p:nvSpPr>
        <p:spPr>
          <a:xfrm>
            <a:off x="665019" y="2997965"/>
            <a:ext cx="10861959" cy="3093226"/>
          </a:xfrm>
        </p:spPr>
        <p:txBody>
          <a:bodyPr/>
          <a:lstStyle>
            <a:lvl1pPr>
              <a:defRPr sz="26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Slide Number Placeholder 6">
            <a:extLst>
              <a:ext uri="{FF2B5EF4-FFF2-40B4-BE49-F238E27FC236}">
                <a16:creationId xmlns:a16="http://schemas.microsoft.com/office/drawing/2014/main" id="{38B1453A-8CDB-41F4-C2F1-38547D7009BF}"/>
              </a:ext>
            </a:extLst>
          </p:cNvPr>
          <p:cNvSpPr>
            <a:spLocks noGrp="1"/>
          </p:cNvSpPr>
          <p:nvPr>
            <p:ph type="sldNum" sz="quarter" idx="11"/>
          </p:nvPr>
        </p:nvSpPr>
        <p:spPr>
          <a:xfrm>
            <a:off x="10022227" y="6477000"/>
            <a:ext cx="1143000" cy="247650"/>
          </a:xfrm>
        </p:spPr>
        <p:txBody>
          <a:bodyPr/>
          <a:lstStyle>
            <a:lvl1pPr algn="r">
              <a:defRPr>
                <a:solidFill>
                  <a:schemeClr val="bg1"/>
                </a:solidFill>
              </a:defRPr>
            </a:lvl1pPr>
          </a:lstStyle>
          <a:p>
            <a:pPr>
              <a:defRPr/>
            </a:pPr>
            <a:fld id="{0F61B9A2-6873-5846-8BDD-3D2DF08C9DB1}" type="slidenum">
              <a:rPr lang="en-US" altLang="en-US" smtClean="0"/>
              <a:pPr>
                <a:defRPr/>
              </a:pPr>
              <a:t>‹#›</a:t>
            </a:fld>
            <a:endParaRPr lang="en-US" altLang="en-US" dirty="0"/>
          </a:p>
        </p:txBody>
      </p:sp>
      <p:pic>
        <p:nvPicPr>
          <p:cNvPr id="6" name="Picture 5">
            <a:extLst>
              <a:ext uri="{FF2B5EF4-FFF2-40B4-BE49-F238E27FC236}">
                <a16:creationId xmlns:a16="http://schemas.microsoft.com/office/drawing/2014/main" id="{12F4C295-FEC2-AB13-5A87-B29E7EA93A9B}"/>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1187261" y="6376988"/>
            <a:ext cx="391886" cy="391886"/>
          </a:xfrm>
          <a:prstGeom prst="rect">
            <a:avLst/>
          </a:prstGeom>
        </p:spPr>
      </p:pic>
    </p:spTree>
    <p:extLst>
      <p:ext uri="{BB962C8B-B14F-4D97-AF65-F5344CB8AC3E}">
        <p14:creationId xmlns:p14="http://schemas.microsoft.com/office/powerpoint/2010/main" val="192866865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B - 2 Column ">
    <p:bg>
      <p:bgRef idx="1001">
        <a:schemeClr val="bg1"/>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50E5457-D66A-E349-9B76-D94832B5C0F9}"/>
              </a:ext>
              <a:ext uri="{C183D7F6-B498-43B3-948B-1728B52AA6E4}">
                <adec:decorative xmlns:adec="http://schemas.microsoft.com/office/drawing/2017/decorative" val="1"/>
              </a:ext>
            </a:extLst>
          </p:cNvPr>
          <p:cNvGrpSpPr/>
          <p:nvPr userDrawn="1"/>
        </p:nvGrpSpPr>
        <p:grpSpPr>
          <a:xfrm>
            <a:off x="0" y="0"/>
            <a:ext cx="12192000" cy="756842"/>
            <a:chOff x="0" y="0"/>
            <a:chExt cx="12192000" cy="756842"/>
          </a:xfrm>
        </p:grpSpPr>
        <p:sp>
          <p:nvSpPr>
            <p:cNvPr id="6" name="Rectangle 5">
              <a:extLst>
                <a:ext uri="{FF2B5EF4-FFF2-40B4-BE49-F238E27FC236}">
                  <a16:creationId xmlns:a16="http://schemas.microsoft.com/office/drawing/2014/main" id="{B2E8C9FE-4888-374D-BF4B-9F4375830E71}"/>
                </a:ext>
                <a:ext uri="{C183D7F6-B498-43B3-948B-1728B52AA6E4}">
                  <adec:decorative xmlns:adec="http://schemas.microsoft.com/office/drawing/2017/decorative" val="1"/>
                </a:ext>
              </a:extLst>
            </p:cNvPr>
            <p:cNvSpPr/>
            <p:nvPr userDrawn="1"/>
          </p:nvSpPr>
          <p:spPr>
            <a:xfrm>
              <a:off x="0" y="0"/>
              <a:ext cx="12192000" cy="6743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0545F2B-08F9-4E48-A235-37643862447C}"/>
                </a:ext>
                <a:ext uri="{C183D7F6-B498-43B3-948B-1728B52AA6E4}">
                  <adec:decorative xmlns:adec="http://schemas.microsoft.com/office/drawing/2017/decorative" val="1"/>
                </a:ext>
              </a:extLst>
            </p:cNvPr>
            <p:cNvSpPr/>
            <p:nvPr userDrawn="1"/>
          </p:nvSpPr>
          <p:spPr>
            <a:xfrm>
              <a:off x="0" y="674328"/>
              <a:ext cx="12192000" cy="825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F928DA5A-03EB-7C4E-BED7-BCB1E5A11604}"/>
              </a:ext>
            </a:extLst>
          </p:cNvPr>
          <p:cNvSpPr>
            <a:spLocks noGrp="1"/>
          </p:cNvSpPr>
          <p:nvPr userDrawn="1">
            <p:ph type="title" hasCustomPrompt="1"/>
          </p:nvPr>
        </p:nvSpPr>
        <p:spPr>
          <a:xfrm>
            <a:off x="665021" y="1014921"/>
            <a:ext cx="10861960" cy="1146991"/>
          </a:xfrm>
          <a:prstGeom prst="rect">
            <a:avLst/>
          </a:prstGeom>
        </p:spPr>
        <p:txBody>
          <a:bodyPr anchor="b">
            <a:normAutofit/>
          </a:bodyPr>
          <a:lstStyle>
            <a:lvl1pPr>
              <a:defRPr sz="3600">
                <a:solidFill>
                  <a:schemeClr val="tx2"/>
                </a:solidFill>
              </a:defRPr>
            </a:lvl1pPr>
          </a:lstStyle>
          <a:p>
            <a:r>
              <a:rPr lang="en-US" dirty="0"/>
              <a:t>Click to edit page title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userDrawn="1">
            <p:ph sz="half" idx="1"/>
          </p:nvPr>
        </p:nvSpPr>
        <p:spPr>
          <a:xfrm>
            <a:off x="665020" y="2286442"/>
            <a:ext cx="5354780" cy="4008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userDrawn="1">
            <p:ph sz="half" idx="2"/>
          </p:nvPr>
        </p:nvSpPr>
        <p:spPr>
          <a:xfrm>
            <a:off x="6172200" y="2286442"/>
            <a:ext cx="5354780" cy="4008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6">
            <a:extLst>
              <a:ext uri="{FF2B5EF4-FFF2-40B4-BE49-F238E27FC236}">
                <a16:creationId xmlns:a16="http://schemas.microsoft.com/office/drawing/2014/main" id="{5C00A64B-CBB1-9AC6-0DD0-6D7B182AFE91}"/>
              </a:ext>
            </a:extLst>
          </p:cNvPr>
          <p:cNvSpPr>
            <a:spLocks noGrp="1"/>
          </p:cNvSpPr>
          <p:nvPr>
            <p:ph type="sldNum" sz="quarter" idx="10"/>
          </p:nvPr>
        </p:nvSpPr>
        <p:spPr>
          <a:xfrm>
            <a:off x="10022227" y="6477000"/>
            <a:ext cx="1143000" cy="247650"/>
          </a:xfrm>
        </p:spPr>
        <p:txBody>
          <a:bodyPr/>
          <a:lstStyle>
            <a:lvl1pPr algn="r">
              <a:defRPr/>
            </a:lvl1pPr>
          </a:lstStyle>
          <a:p>
            <a:pPr>
              <a:defRPr/>
            </a:pPr>
            <a:fld id="{0F61B9A2-6873-5846-8BDD-3D2DF08C9DB1}" type="slidenum">
              <a:rPr lang="en-US" altLang="en-US" smtClean="0"/>
              <a:pPr>
                <a:defRPr/>
              </a:pPr>
              <a:t>‹#›</a:t>
            </a:fld>
            <a:endParaRPr lang="en-US" altLang="en-US" dirty="0"/>
          </a:p>
        </p:txBody>
      </p:sp>
      <p:pic>
        <p:nvPicPr>
          <p:cNvPr id="13" name="Picture 12">
            <a:extLst>
              <a:ext uri="{FF2B5EF4-FFF2-40B4-BE49-F238E27FC236}">
                <a16:creationId xmlns:a16="http://schemas.microsoft.com/office/drawing/2014/main" id="{F1AF30E8-35F7-FA76-79C4-78A44C4676A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1219936" y="6376988"/>
            <a:ext cx="391886" cy="391886"/>
          </a:xfrm>
          <a:prstGeom prst="rect">
            <a:avLst/>
          </a:prstGeom>
        </p:spPr>
      </p:pic>
    </p:spTree>
    <p:extLst>
      <p:ext uri="{BB962C8B-B14F-4D97-AF65-F5344CB8AC3E}">
        <p14:creationId xmlns:p14="http://schemas.microsoft.com/office/powerpoint/2010/main" val="308434369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B - 1 Column ">
    <p:bg>
      <p:bgRef idx="1001">
        <a:schemeClr val="bg1"/>
      </p:bgRef>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80A3442-1326-DF4E-A985-460C269301C6}"/>
              </a:ext>
            </a:extLst>
          </p:cNvPr>
          <p:cNvSpPr>
            <a:spLocks noGrp="1"/>
          </p:cNvSpPr>
          <p:nvPr>
            <p:ph type="title" hasCustomPrompt="1"/>
          </p:nvPr>
        </p:nvSpPr>
        <p:spPr>
          <a:xfrm>
            <a:off x="665019" y="1014921"/>
            <a:ext cx="10861959" cy="1146991"/>
          </a:xfrm>
          <a:prstGeom prst="rect">
            <a:avLst/>
          </a:prstGeom>
        </p:spPr>
        <p:txBody>
          <a:bodyPr anchor="b">
            <a:normAutofit/>
          </a:bodyPr>
          <a:lstStyle>
            <a:lvl1pPr>
              <a:defRPr sz="3600">
                <a:solidFill>
                  <a:schemeClr val="tx2"/>
                </a:solidFill>
              </a:defRPr>
            </a:lvl1pPr>
          </a:lstStyle>
          <a:p>
            <a:r>
              <a:rPr lang="en-US" dirty="0"/>
              <a:t>Click to edit page title</a:t>
            </a:r>
          </a:p>
        </p:txBody>
      </p:sp>
      <p:sp>
        <p:nvSpPr>
          <p:cNvPr id="8" name="Content Placeholder 2">
            <a:extLst>
              <a:ext uri="{FF2B5EF4-FFF2-40B4-BE49-F238E27FC236}">
                <a16:creationId xmlns:a16="http://schemas.microsoft.com/office/drawing/2014/main" id="{310C3C29-A639-4947-ABE0-595414656825}"/>
              </a:ext>
            </a:extLst>
          </p:cNvPr>
          <p:cNvSpPr>
            <a:spLocks noGrp="1"/>
          </p:cNvSpPr>
          <p:nvPr>
            <p:ph sz="half" idx="1"/>
          </p:nvPr>
        </p:nvSpPr>
        <p:spPr>
          <a:xfrm>
            <a:off x="665019" y="2286443"/>
            <a:ext cx="10861959" cy="4008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a:extLst>
              <a:ext uri="{FF2B5EF4-FFF2-40B4-BE49-F238E27FC236}">
                <a16:creationId xmlns:a16="http://schemas.microsoft.com/office/drawing/2014/main" id="{AD4D8268-511F-4BAD-FC84-9C461E016E6F}"/>
              </a:ext>
            </a:extLst>
          </p:cNvPr>
          <p:cNvSpPr>
            <a:spLocks noGrp="1"/>
          </p:cNvSpPr>
          <p:nvPr>
            <p:ph type="sldNum" sz="quarter" idx="10"/>
          </p:nvPr>
        </p:nvSpPr>
        <p:spPr>
          <a:xfrm>
            <a:off x="10022227" y="6477000"/>
            <a:ext cx="1143000" cy="247650"/>
          </a:xfrm>
        </p:spPr>
        <p:txBody>
          <a:bodyPr/>
          <a:lstStyle>
            <a:lvl1pPr algn="r">
              <a:defRPr/>
            </a:lvl1pPr>
          </a:lstStyle>
          <a:p>
            <a:pPr>
              <a:defRPr/>
            </a:pPr>
            <a:fld id="{0F61B9A2-6873-5846-8BDD-3D2DF08C9DB1}" type="slidenum">
              <a:rPr lang="en-US" altLang="en-US" smtClean="0"/>
              <a:pPr>
                <a:defRPr/>
              </a:pPr>
              <a:t>‹#›</a:t>
            </a:fld>
            <a:endParaRPr lang="en-US" altLang="en-US" dirty="0"/>
          </a:p>
        </p:txBody>
      </p:sp>
      <p:pic>
        <p:nvPicPr>
          <p:cNvPr id="3" name="Picture 2">
            <a:extLst>
              <a:ext uri="{FF2B5EF4-FFF2-40B4-BE49-F238E27FC236}">
                <a16:creationId xmlns:a16="http://schemas.microsoft.com/office/drawing/2014/main" id="{6202574C-5B0C-1AB9-5123-59B9A666D1A1}"/>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1187261" y="6376988"/>
            <a:ext cx="391886" cy="391886"/>
          </a:xfrm>
          <a:prstGeom prst="rect">
            <a:avLst/>
          </a:prstGeom>
        </p:spPr>
      </p:pic>
      <p:grpSp>
        <p:nvGrpSpPr>
          <p:cNvPr id="2" name="Group 1">
            <a:extLst>
              <a:ext uri="{FF2B5EF4-FFF2-40B4-BE49-F238E27FC236}">
                <a16:creationId xmlns:a16="http://schemas.microsoft.com/office/drawing/2014/main" id="{3EF886A4-4B47-728C-6376-F6421A7BBF1E}"/>
              </a:ext>
              <a:ext uri="{C183D7F6-B498-43B3-948B-1728B52AA6E4}">
                <adec:decorative xmlns:adec="http://schemas.microsoft.com/office/drawing/2017/decorative" val="1"/>
              </a:ext>
            </a:extLst>
          </p:cNvPr>
          <p:cNvGrpSpPr/>
          <p:nvPr userDrawn="1"/>
        </p:nvGrpSpPr>
        <p:grpSpPr>
          <a:xfrm>
            <a:off x="0" y="0"/>
            <a:ext cx="12192000" cy="756842"/>
            <a:chOff x="0" y="0"/>
            <a:chExt cx="12192000" cy="756842"/>
          </a:xfrm>
        </p:grpSpPr>
        <p:sp>
          <p:nvSpPr>
            <p:cNvPr id="4" name="Rectangle 3">
              <a:extLst>
                <a:ext uri="{FF2B5EF4-FFF2-40B4-BE49-F238E27FC236}">
                  <a16:creationId xmlns:a16="http://schemas.microsoft.com/office/drawing/2014/main" id="{E9C3A265-EC1C-3636-0B68-C00F435A55FD}"/>
                </a:ext>
                <a:ext uri="{C183D7F6-B498-43B3-948B-1728B52AA6E4}">
                  <adec:decorative xmlns:adec="http://schemas.microsoft.com/office/drawing/2017/decorative" val="1"/>
                </a:ext>
              </a:extLst>
            </p:cNvPr>
            <p:cNvSpPr/>
            <p:nvPr userDrawn="1"/>
          </p:nvSpPr>
          <p:spPr>
            <a:xfrm>
              <a:off x="0" y="0"/>
              <a:ext cx="12192000" cy="6743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9FAF1E3-3868-CF07-0C76-5380AEB6916C}"/>
                </a:ext>
                <a:ext uri="{C183D7F6-B498-43B3-948B-1728B52AA6E4}">
                  <adec:decorative xmlns:adec="http://schemas.microsoft.com/office/drawing/2017/decorative" val="1"/>
                </a:ext>
              </a:extLst>
            </p:cNvPr>
            <p:cNvSpPr/>
            <p:nvPr userDrawn="1"/>
          </p:nvSpPr>
          <p:spPr>
            <a:xfrm>
              <a:off x="0" y="674328"/>
              <a:ext cx="12192000" cy="825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3929880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FF47142E-600C-A82B-8CA8-42CC42AA1626}"/>
              </a:ext>
            </a:extLst>
          </p:cNvPr>
          <p:cNvSpPr>
            <a:spLocks noGrp="1"/>
          </p:cNvSpPr>
          <p:nvPr>
            <p:ph type="sldNum" sz="quarter" idx="10"/>
          </p:nvPr>
        </p:nvSpPr>
        <p:spPr>
          <a:xfrm>
            <a:off x="10022227" y="6477000"/>
            <a:ext cx="1143000" cy="247650"/>
          </a:xfrm>
        </p:spPr>
        <p:txBody>
          <a:bodyPr/>
          <a:lstStyle>
            <a:lvl1pPr algn="r">
              <a:defRPr/>
            </a:lvl1pPr>
          </a:lstStyle>
          <a:p>
            <a:pPr>
              <a:defRPr/>
            </a:pPr>
            <a:fld id="{0F61B9A2-6873-5846-8BDD-3D2DF08C9DB1}" type="slidenum">
              <a:rPr lang="en-US" altLang="en-US" smtClean="0"/>
              <a:pPr>
                <a:defRPr/>
              </a:pPr>
              <a:t>‹#›</a:t>
            </a:fld>
            <a:endParaRPr lang="en-US" altLang="en-US" dirty="0"/>
          </a:p>
        </p:txBody>
      </p:sp>
      <p:pic>
        <p:nvPicPr>
          <p:cNvPr id="2" name="Picture 1">
            <a:extLst>
              <a:ext uri="{FF2B5EF4-FFF2-40B4-BE49-F238E27FC236}">
                <a16:creationId xmlns:a16="http://schemas.microsoft.com/office/drawing/2014/main" id="{E52FDDCF-D871-2F4C-ACEB-B6066E41CDAF}"/>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1187261" y="6376988"/>
            <a:ext cx="391886" cy="391886"/>
          </a:xfrm>
          <a:prstGeom prst="rect">
            <a:avLst/>
          </a:prstGeom>
        </p:spPr>
      </p:pic>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10047513" y="6476093"/>
            <a:ext cx="881743" cy="255237"/>
          </a:xfrm>
          <a:prstGeom prst="rect">
            <a:avLst/>
          </a:prstGeom>
        </p:spPr>
        <p:txBody>
          <a:bodyPr vert="horz" lIns="91440" tIns="45720" rIns="91440" bIns="45720" rtlCol="0" anchor="ctr"/>
          <a:lstStyle>
            <a:lvl1pPr algn="r">
              <a:defRPr sz="1200">
                <a:solidFill>
                  <a:schemeClr val="tx2"/>
                </a:solidFill>
                <a:latin typeface="+mn-lt"/>
              </a:defRPr>
            </a:lvl1pPr>
          </a:lstStyle>
          <a:p>
            <a:fld id="{492D8F1A-69A8-9242-9469-8400121D240A}" type="slidenum">
              <a:rPr lang="en-US" smtClean="0"/>
              <a:pPr/>
              <a:t>‹#›</a:t>
            </a:fld>
            <a:endParaRPr lang="en-US" dirty="0"/>
          </a:p>
        </p:txBody>
      </p:sp>
      <p:sp>
        <p:nvSpPr>
          <p:cNvPr id="7" name="Title Placeholder 6">
            <a:extLst>
              <a:ext uri="{FF2B5EF4-FFF2-40B4-BE49-F238E27FC236}">
                <a16:creationId xmlns:a16="http://schemas.microsoft.com/office/drawing/2014/main" id="{456AC5D1-15F0-954C-A07F-F99E0C153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52" r:id="rId3"/>
    <p:sldLayoutId id="2147483667" r:id="rId4"/>
    <p:sldLayoutId id="2147483669" r:id="rId5"/>
    <p:sldLayoutId id="2147483670" r:id="rId6"/>
    <p:sldLayoutId id="2147483671" r:id="rId7"/>
    <p:sldLayoutId id="2147483655"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b="0" i="0" kern="1200" spc="20" baseline="0">
          <a:solidFill>
            <a:schemeClr val="bg2">
              <a:lumMod val="25000"/>
            </a:schemeClr>
          </a:solidFill>
          <a:latin typeface="+mn-lt"/>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spc="20" baseline="0">
          <a:solidFill>
            <a:schemeClr val="bg2">
              <a:lumMod val="25000"/>
            </a:schemeClr>
          </a:solidFill>
          <a:latin typeface="+mn-lt"/>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spc="20" baseline="0">
          <a:solidFill>
            <a:schemeClr val="bg2">
              <a:lumMod val="25000"/>
            </a:schemeClr>
          </a:solidFill>
          <a:latin typeface="+mn-lt"/>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spc="20" baseline="0">
          <a:solidFill>
            <a:schemeClr val="bg2">
              <a:lumMod val="25000"/>
            </a:schemeClr>
          </a:solidFill>
          <a:latin typeface="+mn-lt"/>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spc="20" baseline="0">
          <a:solidFill>
            <a:schemeClr val="bg2">
              <a:lumMod val="25000"/>
            </a:schemeClr>
          </a:solidFill>
          <a:latin typeface="+mn-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0C50C-1387-865E-29B1-68BB0B4589EB}"/>
              </a:ext>
            </a:extLst>
          </p:cNvPr>
          <p:cNvSpPr>
            <a:spLocks noGrp="1"/>
          </p:cNvSpPr>
          <p:nvPr>
            <p:ph type="title"/>
          </p:nvPr>
        </p:nvSpPr>
        <p:spPr/>
        <p:txBody>
          <a:bodyPr/>
          <a:lstStyle/>
          <a:p>
            <a:r>
              <a:rPr lang="en-US" dirty="0"/>
              <a:t>C-ID Executive Committee Update</a:t>
            </a:r>
          </a:p>
        </p:txBody>
      </p:sp>
      <p:sp>
        <p:nvSpPr>
          <p:cNvPr id="3" name="Content Placeholder 2">
            <a:extLst>
              <a:ext uri="{FF2B5EF4-FFF2-40B4-BE49-F238E27FC236}">
                <a16:creationId xmlns:a16="http://schemas.microsoft.com/office/drawing/2014/main" id="{1799EEE6-7B8E-26FC-7C63-A914C6ED7887}"/>
              </a:ext>
            </a:extLst>
          </p:cNvPr>
          <p:cNvSpPr>
            <a:spLocks noGrp="1"/>
          </p:cNvSpPr>
          <p:nvPr>
            <p:ph idx="1"/>
          </p:nvPr>
        </p:nvSpPr>
        <p:spPr/>
        <p:txBody>
          <a:bodyPr/>
          <a:lstStyle/>
          <a:p>
            <a:r>
              <a:rPr lang="en-US" dirty="0"/>
              <a:t>Dolores Davison, C-ID Curriculum Director</a:t>
            </a:r>
          </a:p>
        </p:txBody>
      </p:sp>
    </p:spTree>
    <p:extLst>
      <p:ext uri="{BB962C8B-B14F-4D97-AF65-F5344CB8AC3E}">
        <p14:creationId xmlns:p14="http://schemas.microsoft.com/office/powerpoint/2010/main" val="2941681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8C6CD-4AAB-14A0-3A42-2EE574184676}"/>
              </a:ext>
            </a:extLst>
          </p:cNvPr>
          <p:cNvSpPr>
            <a:spLocks noGrp="1"/>
          </p:cNvSpPr>
          <p:nvPr>
            <p:ph type="title"/>
          </p:nvPr>
        </p:nvSpPr>
        <p:spPr>
          <a:xfrm>
            <a:off x="1212273" y="454967"/>
            <a:ext cx="10314708" cy="662634"/>
          </a:xfrm>
        </p:spPr>
        <p:txBody>
          <a:bodyPr/>
          <a:lstStyle/>
          <a:p>
            <a:pPr algn="ctr"/>
            <a:r>
              <a:rPr lang="en-US" dirty="0"/>
              <a:t>Model Curriculum Workgroup (MCW)</a:t>
            </a:r>
          </a:p>
        </p:txBody>
      </p:sp>
      <p:sp>
        <p:nvSpPr>
          <p:cNvPr id="3" name="Content Placeholder 2">
            <a:extLst>
              <a:ext uri="{FF2B5EF4-FFF2-40B4-BE49-F238E27FC236}">
                <a16:creationId xmlns:a16="http://schemas.microsoft.com/office/drawing/2014/main" id="{68D75F9E-B6F5-16CF-C947-0673E2142D17}"/>
              </a:ext>
            </a:extLst>
          </p:cNvPr>
          <p:cNvSpPr>
            <a:spLocks noGrp="1"/>
          </p:cNvSpPr>
          <p:nvPr>
            <p:ph sz="half" idx="1"/>
          </p:nvPr>
        </p:nvSpPr>
        <p:spPr>
          <a:xfrm>
            <a:off x="1212273" y="1460501"/>
            <a:ext cx="10314708" cy="4701234"/>
          </a:xfrm>
        </p:spPr>
        <p:txBody>
          <a:bodyPr>
            <a:normAutofit fontScale="92500"/>
          </a:bodyPr>
          <a:lstStyle/>
          <a:p>
            <a:pPr marL="0" indent="0">
              <a:buNone/>
            </a:pPr>
            <a:r>
              <a:rPr lang="en-US" dirty="0"/>
              <a:t>MCW was convened during Spring 2023 to review and finalize Ethnic Studies core competencies. The core competencies can now be found on the resources tab of the C-ID website. The group continues to meet throughout 2023-24 to discuss how C-ID can be utilized to expand upon and assist with CTE efforts. </a:t>
            </a:r>
          </a:p>
          <a:p>
            <a:pPr marL="0" indent="0">
              <a:buNone/>
            </a:pPr>
            <a:r>
              <a:rPr lang="en-US" dirty="0"/>
              <a:t>Topics being discussed by MCW:</a:t>
            </a:r>
          </a:p>
          <a:p>
            <a:r>
              <a:rPr lang="en-US" dirty="0"/>
              <a:t>Where and how to house information regarding the work of MCW going forward.</a:t>
            </a:r>
          </a:p>
          <a:p>
            <a:r>
              <a:rPr lang="en-US" dirty="0"/>
              <a:t>Surveying the field to determine CCC needs and usage of MC. </a:t>
            </a:r>
          </a:p>
          <a:p>
            <a:r>
              <a:rPr lang="en-US" dirty="0"/>
              <a:t>Emerging and noncredit programs.</a:t>
            </a:r>
          </a:p>
          <a:p>
            <a:r>
              <a:rPr lang="en-US" dirty="0"/>
              <a:t>MCW recently reviewed all model curriculum (MC) available on the C-ID website and is finalizing revisions. The revisions are for consistency and formatting only and no changes to content are being made.</a:t>
            </a:r>
          </a:p>
          <a:p>
            <a:endParaRPr lang="en-US" dirty="0"/>
          </a:p>
        </p:txBody>
      </p:sp>
      <p:sp>
        <p:nvSpPr>
          <p:cNvPr id="4" name="Slide Number Placeholder 3">
            <a:extLst>
              <a:ext uri="{FF2B5EF4-FFF2-40B4-BE49-F238E27FC236}">
                <a16:creationId xmlns:a16="http://schemas.microsoft.com/office/drawing/2014/main" id="{65AEA62E-651F-E17F-5B02-41763B1B474E}"/>
              </a:ext>
            </a:extLst>
          </p:cNvPr>
          <p:cNvSpPr>
            <a:spLocks noGrp="1"/>
          </p:cNvSpPr>
          <p:nvPr>
            <p:ph type="sldNum" sz="quarter" idx="10"/>
          </p:nvPr>
        </p:nvSpPr>
        <p:spPr/>
        <p:txBody>
          <a:bodyPr/>
          <a:lstStyle/>
          <a:p>
            <a:pPr>
              <a:defRPr/>
            </a:pPr>
            <a:fld id="{0F61B9A2-6873-5846-8BDD-3D2DF08C9DB1}" type="slidenum">
              <a:rPr lang="en-US" altLang="en-US" smtClean="0"/>
              <a:pPr>
                <a:defRPr/>
              </a:pPr>
              <a:t>10</a:t>
            </a:fld>
            <a:endParaRPr lang="en-US" altLang="en-US" dirty="0"/>
          </a:p>
        </p:txBody>
      </p:sp>
    </p:spTree>
    <p:extLst>
      <p:ext uri="{BB962C8B-B14F-4D97-AF65-F5344CB8AC3E}">
        <p14:creationId xmlns:p14="http://schemas.microsoft.com/office/powerpoint/2010/main" val="2687466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D39DB-8910-991D-3F5F-8312D57339B5}"/>
              </a:ext>
            </a:extLst>
          </p:cNvPr>
          <p:cNvSpPr>
            <a:spLocks noGrp="1"/>
          </p:cNvSpPr>
          <p:nvPr>
            <p:ph type="title"/>
          </p:nvPr>
        </p:nvSpPr>
        <p:spPr>
          <a:xfrm>
            <a:off x="1212273" y="301448"/>
            <a:ext cx="10314708" cy="789634"/>
          </a:xfrm>
        </p:spPr>
        <p:txBody>
          <a:bodyPr/>
          <a:lstStyle/>
          <a:p>
            <a:pPr algn="ctr"/>
            <a:r>
              <a:rPr lang="en-US" dirty="0"/>
              <a:t>C-ID Faculty Appointments</a:t>
            </a:r>
          </a:p>
        </p:txBody>
      </p:sp>
      <p:sp>
        <p:nvSpPr>
          <p:cNvPr id="3" name="Content Placeholder 2">
            <a:extLst>
              <a:ext uri="{FF2B5EF4-FFF2-40B4-BE49-F238E27FC236}">
                <a16:creationId xmlns:a16="http://schemas.microsoft.com/office/drawing/2014/main" id="{740B47E8-9E12-590B-0C65-7C813A2B509B}"/>
              </a:ext>
            </a:extLst>
          </p:cNvPr>
          <p:cNvSpPr>
            <a:spLocks noGrp="1"/>
          </p:cNvSpPr>
          <p:nvPr>
            <p:ph sz="half" idx="1"/>
          </p:nvPr>
        </p:nvSpPr>
        <p:spPr>
          <a:xfrm>
            <a:off x="1212273" y="1384300"/>
            <a:ext cx="10314708" cy="4777435"/>
          </a:xfrm>
        </p:spPr>
        <p:txBody>
          <a:bodyPr>
            <a:normAutofit lnSpcReduction="10000"/>
          </a:bodyPr>
          <a:lstStyle/>
          <a:p>
            <a:pPr>
              <a:spcBef>
                <a:spcPts val="0"/>
              </a:spcBef>
            </a:pPr>
            <a:r>
              <a:rPr lang="en-US" sz="2800" dirty="0"/>
              <a:t>During the Spring and Fall 2023 semesters C-ID worked to contact all faculty members appointed as Course Outline of Record Evaluators (COREs) and Faculty Discipline Review Group Members (FDRG) to confirm their continued participation. In disciplines where additional faculty are needed, C-ID staff is working to recruit, appoint, and train new faculty members. </a:t>
            </a:r>
          </a:p>
          <a:p>
            <a:pPr marL="0" indent="0">
              <a:spcBef>
                <a:spcPts val="0"/>
              </a:spcBef>
              <a:buNone/>
            </a:pPr>
            <a:endParaRPr lang="en-US" sz="2800" dirty="0"/>
          </a:p>
          <a:p>
            <a:pPr>
              <a:spcBef>
                <a:spcPts val="0"/>
              </a:spcBef>
            </a:pPr>
            <a:r>
              <a:rPr lang="en-US" sz="2800" dirty="0"/>
              <a:t>In an effort to expand upon faculty participation, discussions are ongoing surrounding C-ID stipends for FDRG and CORE. </a:t>
            </a:r>
          </a:p>
          <a:p>
            <a:pPr marL="0" indent="0">
              <a:spcBef>
                <a:spcPts val="0"/>
              </a:spcBef>
              <a:buNone/>
            </a:pPr>
            <a:endParaRPr lang="en-US" sz="2800" dirty="0"/>
          </a:p>
          <a:p>
            <a:pPr>
              <a:spcBef>
                <a:spcPts val="0"/>
              </a:spcBef>
            </a:pPr>
            <a:r>
              <a:rPr lang="en-US" sz="2800" dirty="0"/>
              <a:t>In addition to faculty recruitment, C-ID is considering ways to improve transparency to the public regarding FDRG and CORE membership. </a:t>
            </a:r>
          </a:p>
          <a:p>
            <a:pPr marL="0" indent="0">
              <a:spcBef>
                <a:spcPts val="0"/>
              </a:spcBef>
              <a:buNone/>
            </a:pPr>
            <a:endParaRPr lang="en-US" sz="2800" dirty="0"/>
          </a:p>
          <a:p>
            <a:pPr marL="0" indent="0">
              <a:spcBef>
                <a:spcPts val="0"/>
              </a:spcBef>
              <a:buNone/>
            </a:pPr>
            <a:endParaRPr lang="en-US" sz="2400" dirty="0"/>
          </a:p>
          <a:p>
            <a:endParaRPr lang="en-US" dirty="0"/>
          </a:p>
        </p:txBody>
      </p:sp>
      <p:sp>
        <p:nvSpPr>
          <p:cNvPr id="4" name="Slide Number Placeholder 3">
            <a:extLst>
              <a:ext uri="{FF2B5EF4-FFF2-40B4-BE49-F238E27FC236}">
                <a16:creationId xmlns:a16="http://schemas.microsoft.com/office/drawing/2014/main" id="{A653B4E2-BD53-DD07-CC5B-62173BFC860C}"/>
              </a:ext>
            </a:extLst>
          </p:cNvPr>
          <p:cNvSpPr>
            <a:spLocks noGrp="1"/>
          </p:cNvSpPr>
          <p:nvPr>
            <p:ph type="sldNum" sz="quarter" idx="10"/>
          </p:nvPr>
        </p:nvSpPr>
        <p:spPr/>
        <p:txBody>
          <a:bodyPr/>
          <a:lstStyle/>
          <a:p>
            <a:pPr>
              <a:defRPr/>
            </a:pPr>
            <a:fld id="{0F61B9A2-6873-5846-8BDD-3D2DF08C9DB1}" type="slidenum">
              <a:rPr lang="en-US" altLang="en-US" smtClean="0"/>
              <a:pPr>
                <a:defRPr/>
              </a:pPr>
              <a:t>11</a:t>
            </a:fld>
            <a:endParaRPr lang="en-US" altLang="en-US" dirty="0"/>
          </a:p>
        </p:txBody>
      </p:sp>
    </p:spTree>
    <p:extLst>
      <p:ext uri="{BB962C8B-B14F-4D97-AF65-F5344CB8AC3E}">
        <p14:creationId xmlns:p14="http://schemas.microsoft.com/office/powerpoint/2010/main" val="415827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51E2CF9-11B3-5B70-957B-DD087DFDC45B}"/>
              </a:ext>
            </a:extLst>
          </p:cNvPr>
          <p:cNvSpPr>
            <a:spLocks noGrp="1"/>
          </p:cNvSpPr>
          <p:nvPr>
            <p:ph type="title"/>
          </p:nvPr>
        </p:nvSpPr>
        <p:spPr>
          <a:xfrm>
            <a:off x="1212273" y="696267"/>
            <a:ext cx="10314708" cy="662634"/>
          </a:xfrm>
        </p:spPr>
        <p:txBody>
          <a:bodyPr/>
          <a:lstStyle/>
          <a:p>
            <a:pPr algn="ctr"/>
            <a:r>
              <a:rPr lang="en-US" dirty="0"/>
              <a:t>C-ID Website</a:t>
            </a:r>
          </a:p>
        </p:txBody>
      </p:sp>
      <p:sp>
        <p:nvSpPr>
          <p:cNvPr id="7" name="Content Placeholder 6">
            <a:extLst>
              <a:ext uri="{FF2B5EF4-FFF2-40B4-BE49-F238E27FC236}">
                <a16:creationId xmlns:a16="http://schemas.microsoft.com/office/drawing/2014/main" id="{43E6500C-49C9-452C-F3B1-87575E79DFD6}"/>
              </a:ext>
            </a:extLst>
          </p:cNvPr>
          <p:cNvSpPr>
            <a:spLocks noGrp="1"/>
          </p:cNvSpPr>
          <p:nvPr>
            <p:ph sz="half" idx="1"/>
          </p:nvPr>
        </p:nvSpPr>
        <p:spPr>
          <a:xfrm>
            <a:off x="1212273" y="1511301"/>
            <a:ext cx="10314708" cy="4650434"/>
          </a:xfrm>
        </p:spPr>
        <p:txBody>
          <a:bodyPr>
            <a:normAutofit lnSpcReduction="10000"/>
          </a:bodyPr>
          <a:lstStyle/>
          <a:p>
            <a:pPr marL="114300" lvl="0" indent="0" algn="l" rtl="0">
              <a:spcBef>
                <a:spcPts val="0"/>
              </a:spcBef>
              <a:spcAft>
                <a:spcPts val="0"/>
              </a:spcAft>
              <a:buSzPts val="1800"/>
              <a:buNone/>
            </a:pPr>
            <a:r>
              <a:rPr lang="en-US" dirty="0"/>
              <a:t>Weekly meetings are held with the CCC Technology Center to review system development, discuss user needs, and ensure new areas of the site function as intended.</a:t>
            </a:r>
          </a:p>
          <a:p>
            <a:pPr marL="114300" lvl="0" indent="0" algn="l" rtl="0">
              <a:spcBef>
                <a:spcPts val="0"/>
              </a:spcBef>
              <a:spcAft>
                <a:spcPts val="0"/>
              </a:spcAft>
              <a:buSzPts val="1800"/>
              <a:buNone/>
            </a:pPr>
            <a:endParaRPr lang="en-US" dirty="0"/>
          </a:p>
          <a:p>
            <a:pPr marL="114300" lvl="0" indent="0" algn="l" rtl="0">
              <a:spcBef>
                <a:spcPts val="0"/>
              </a:spcBef>
              <a:spcAft>
                <a:spcPts val="0"/>
              </a:spcAft>
              <a:buSzPts val="1800"/>
              <a:buNone/>
            </a:pPr>
            <a:r>
              <a:rPr lang="en-US" dirty="0"/>
              <a:t>Working with the CCCCO a survey was recently sent to the field to gain a better understanding of user needs and help guide development work going forward.</a:t>
            </a:r>
          </a:p>
          <a:p>
            <a:pPr marL="114300" lvl="0" indent="0" algn="l" rtl="0">
              <a:spcBef>
                <a:spcPts val="0"/>
              </a:spcBef>
              <a:spcAft>
                <a:spcPts val="0"/>
              </a:spcAft>
              <a:buSzPts val="1800"/>
              <a:buNone/>
            </a:pPr>
            <a:endParaRPr lang="en-US" dirty="0"/>
          </a:p>
          <a:p>
            <a:pPr marL="457200" lvl="0" indent="-342900" algn="l" rtl="0">
              <a:spcBef>
                <a:spcPts val="0"/>
              </a:spcBef>
              <a:spcAft>
                <a:spcPts val="0"/>
              </a:spcAft>
              <a:buSzPts val="1800"/>
              <a:buChar char="●"/>
            </a:pPr>
            <a:r>
              <a:rPr lang="en-US" dirty="0"/>
              <a:t>Spring 2024 development will continue to focus on:</a:t>
            </a:r>
          </a:p>
          <a:p>
            <a:pPr marL="731520" lvl="1" indent="-342900">
              <a:spcBef>
                <a:spcPts val="0"/>
              </a:spcBef>
              <a:buSzPts val="1800"/>
              <a:buChar char="●"/>
            </a:pPr>
            <a:r>
              <a:rPr lang="en-US" dirty="0"/>
              <a:t>Upgrades to the public facing site. This will include an updated appearance of the site with a new look and feel to ease the user experience and better display information.</a:t>
            </a:r>
          </a:p>
          <a:p>
            <a:pPr marL="731520" lvl="1" indent="-342900">
              <a:spcBef>
                <a:spcPts val="0"/>
              </a:spcBef>
              <a:buSzPts val="1800"/>
              <a:buChar char="●"/>
            </a:pPr>
            <a:r>
              <a:rPr lang="en-US" dirty="0"/>
              <a:t>Additional editing features for C-ID staff/webmaster.</a:t>
            </a:r>
          </a:p>
          <a:p>
            <a:pPr marL="731520" lvl="1" indent="-342900">
              <a:spcBef>
                <a:spcPts val="0"/>
              </a:spcBef>
              <a:buSzPts val="1800"/>
              <a:buChar char="●"/>
            </a:pPr>
            <a:r>
              <a:rPr lang="en-US" dirty="0"/>
              <a:t>Website bugs</a:t>
            </a:r>
          </a:p>
          <a:p>
            <a:endParaRPr lang="en-US" dirty="0"/>
          </a:p>
        </p:txBody>
      </p:sp>
      <p:sp>
        <p:nvSpPr>
          <p:cNvPr id="5" name="Slide Number Placeholder 4">
            <a:extLst>
              <a:ext uri="{FF2B5EF4-FFF2-40B4-BE49-F238E27FC236}">
                <a16:creationId xmlns:a16="http://schemas.microsoft.com/office/drawing/2014/main" id="{E7DA09B0-A9B2-74EA-DCEB-EDBC99C6B171}"/>
              </a:ext>
            </a:extLst>
          </p:cNvPr>
          <p:cNvSpPr>
            <a:spLocks noGrp="1"/>
          </p:cNvSpPr>
          <p:nvPr>
            <p:ph type="sldNum" sz="quarter" idx="10"/>
          </p:nvPr>
        </p:nvSpPr>
        <p:spPr/>
        <p:txBody>
          <a:bodyPr/>
          <a:lstStyle/>
          <a:p>
            <a:pPr>
              <a:defRPr/>
            </a:pPr>
            <a:fld id="{0F61B9A2-6873-5846-8BDD-3D2DF08C9DB1}" type="slidenum">
              <a:rPr lang="en-US" altLang="en-US" smtClean="0"/>
              <a:pPr>
                <a:defRPr/>
              </a:pPr>
              <a:t>12</a:t>
            </a:fld>
            <a:endParaRPr lang="en-US" altLang="en-US" dirty="0"/>
          </a:p>
        </p:txBody>
      </p:sp>
    </p:spTree>
    <p:extLst>
      <p:ext uri="{BB962C8B-B14F-4D97-AF65-F5344CB8AC3E}">
        <p14:creationId xmlns:p14="http://schemas.microsoft.com/office/powerpoint/2010/main" val="3031161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7018-EBBD-25FF-E4F6-94A5B1126B16}"/>
              </a:ext>
            </a:extLst>
          </p:cNvPr>
          <p:cNvSpPr>
            <a:spLocks noGrp="1"/>
          </p:cNvSpPr>
          <p:nvPr>
            <p:ph type="title"/>
          </p:nvPr>
        </p:nvSpPr>
        <p:spPr>
          <a:xfrm>
            <a:off x="665020" y="2513521"/>
            <a:ext cx="10861959" cy="1146991"/>
          </a:xfrm>
        </p:spPr>
        <p:txBody>
          <a:bodyPr/>
          <a:lstStyle/>
          <a:p>
            <a:pPr algn="ctr"/>
            <a:r>
              <a:rPr lang="en-US" dirty="0"/>
              <a:t>Questions?</a:t>
            </a:r>
          </a:p>
        </p:txBody>
      </p:sp>
      <p:sp>
        <p:nvSpPr>
          <p:cNvPr id="4" name="Slide Number Placeholder 3">
            <a:extLst>
              <a:ext uri="{FF2B5EF4-FFF2-40B4-BE49-F238E27FC236}">
                <a16:creationId xmlns:a16="http://schemas.microsoft.com/office/drawing/2014/main" id="{E70BE84A-7421-9A0C-3D30-C71E07049734}"/>
              </a:ext>
            </a:extLst>
          </p:cNvPr>
          <p:cNvSpPr>
            <a:spLocks noGrp="1"/>
          </p:cNvSpPr>
          <p:nvPr>
            <p:ph type="sldNum" sz="quarter" idx="10"/>
          </p:nvPr>
        </p:nvSpPr>
        <p:spPr/>
        <p:txBody>
          <a:bodyPr/>
          <a:lstStyle/>
          <a:p>
            <a:pPr>
              <a:defRPr/>
            </a:pPr>
            <a:fld id="{0F61B9A2-6873-5846-8BDD-3D2DF08C9DB1}" type="slidenum">
              <a:rPr lang="en-US" altLang="en-US" smtClean="0"/>
              <a:pPr>
                <a:defRPr/>
              </a:pPr>
              <a:t>13</a:t>
            </a:fld>
            <a:endParaRPr lang="en-US" altLang="en-US" dirty="0"/>
          </a:p>
        </p:txBody>
      </p:sp>
    </p:spTree>
    <p:extLst>
      <p:ext uri="{BB962C8B-B14F-4D97-AF65-F5344CB8AC3E}">
        <p14:creationId xmlns:p14="http://schemas.microsoft.com/office/powerpoint/2010/main" val="208919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11344-ADCD-98C4-63E8-6803541D0ED2}"/>
              </a:ext>
            </a:extLst>
          </p:cNvPr>
          <p:cNvSpPr>
            <a:spLocks noGrp="1"/>
          </p:cNvSpPr>
          <p:nvPr>
            <p:ph type="title"/>
          </p:nvPr>
        </p:nvSpPr>
        <p:spPr/>
        <p:txBody>
          <a:bodyPr/>
          <a:lstStyle/>
          <a:p>
            <a:pPr algn="ctr"/>
            <a:r>
              <a:rPr lang="en-US" dirty="0"/>
              <a:t>Overview</a:t>
            </a:r>
          </a:p>
        </p:txBody>
      </p:sp>
      <p:sp>
        <p:nvSpPr>
          <p:cNvPr id="3" name="Content Placeholder 2">
            <a:extLst>
              <a:ext uri="{FF2B5EF4-FFF2-40B4-BE49-F238E27FC236}">
                <a16:creationId xmlns:a16="http://schemas.microsoft.com/office/drawing/2014/main" id="{2502528C-B4A0-4F24-A240-755953C7C6F0}"/>
              </a:ext>
            </a:extLst>
          </p:cNvPr>
          <p:cNvSpPr>
            <a:spLocks noGrp="1"/>
          </p:cNvSpPr>
          <p:nvPr>
            <p:ph sz="half" idx="1"/>
          </p:nvPr>
        </p:nvSpPr>
        <p:spPr/>
        <p:txBody>
          <a:bodyPr/>
          <a:lstStyle/>
          <a:p>
            <a:r>
              <a:rPr lang="en-US" dirty="0"/>
              <a:t>C-ID Related Initiatives</a:t>
            </a:r>
          </a:p>
          <a:p>
            <a:r>
              <a:rPr lang="en-US" dirty="0"/>
              <a:t>C-ID and Cal-GETC</a:t>
            </a:r>
          </a:p>
          <a:p>
            <a:r>
              <a:rPr lang="en-US" dirty="0"/>
              <a:t>Discipline Input Groups</a:t>
            </a:r>
          </a:p>
          <a:p>
            <a:r>
              <a:rPr lang="en-US" dirty="0"/>
              <a:t>Public Health Discipline</a:t>
            </a:r>
          </a:p>
          <a:p>
            <a:r>
              <a:rPr lang="en-US" dirty="0"/>
              <a:t>TMC Discipline Selection</a:t>
            </a:r>
          </a:p>
          <a:p>
            <a:r>
              <a:rPr lang="en-US" dirty="0"/>
              <a:t>Model Curriculum Workgroup</a:t>
            </a:r>
          </a:p>
          <a:p>
            <a:r>
              <a:rPr lang="en-US" dirty="0"/>
              <a:t>C-ID Faculty Appointments</a:t>
            </a:r>
          </a:p>
          <a:p>
            <a:r>
              <a:rPr lang="en-US" dirty="0"/>
              <a:t>C-ID Website</a:t>
            </a:r>
          </a:p>
          <a:p>
            <a:endParaRPr lang="en-US" dirty="0"/>
          </a:p>
          <a:p>
            <a:endParaRPr lang="en-US" dirty="0"/>
          </a:p>
        </p:txBody>
      </p:sp>
      <p:sp>
        <p:nvSpPr>
          <p:cNvPr id="4" name="Slide Number Placeholder 3">
            <a:extLst>
              <a:ext uri="{FF2B5EF4-FFF2-40B4-BE49-F238E27FC236}">
                <a16:creationId xmlns:a16="http://schemas.microsoft.com/office/drawing/2014/main" id="{E162911B-27E8-DAA8-2EB6-91F033DA981E}"/>
              </a:ext>
            </a:extLst>
          </p:cNvPr>
          <p:cNvSpPr>
            <a:spLocks noGrp="1"/>
          </p:cNvSpPr>
          <p:nvPr>
            <p:ph type="sldNum" sz="quarter" idx="10"/>
          </p:nvPr>
        </p:nvSpPr>
        <p:spPr/>
        <p:txBody>
          <a:bodyPr/>
          <a:lstStyle/>
          <a:p>
            <a:pPr>
              <a:defRPr/>
            </a:pPr>
            <a:fld id="{0F61B9A2-6873-5846-8BDD-3D2DF08C9DB1}" type="slidenum">
              <a:rPr lang="en-US" altLang="en-US" smtClean="0"/>
              <a:pPr>
                <a:defRPr/>
              </a:pPr>
              <a:t>2</a:t>
            </a:fld>
            <a:endParaRPr lang="en-US" altLang="en-US" dirty="0"/>
          </a:p>
        </p:txBody>
      </p:sp>
    </p:spTree>
    <p:extLst>
      <p:ext uri="{BB962C8B-B14F-4D97-AF65-F5344CB8AC3E}">
        <p14:creationId xmlns:p14="http://schemas.microsoft.com/office/powerpoint/2010/main" val="385507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29081-1C52-4A9E-B841-1EEFAE4B9A53}"/>
              </a:ext>
            </a:extLst>
          </p:cNvPr>
          <p:cNvSpPr>
            <a:spLocks noGrp="1"/>
          </p:cNvSpPr>
          <p:nvPr>
            <p:ph type="title"/>
          </p:nvPr>
        </p:nvSpPr>
        <p:spPr>
          <a:xfrm>
            <a:off x="1212273" y="442266"/>
            <a:ext cx="10314708" cy="726135"/>
          </a:xfrm>
        </p:spPr>
        <p:txBody>
          <a:bodyPr/>
          <a:lstStyle/>
          <a:p>
            <a:pPr algn="ctr"/>
            <a:r>
              <a:rPr lang="en-US" dirty="0"/>
              <a:t>C-ID Related Initiatives</a:t>
            </a:r>
          </a:p>
        </p:txBody>
      </p:sp>
      <p:sp>
        <p:nvSpPr>
          <p:cNvPr id="3" name="Content Placeholder 2">
            <a:extLst>
              <a:ext uri="{FF2B5EF4-FFF2-40B4-BE49-F238E27FC236}">
                <a16:creationId xmlns:a16="http://schemas.microsoft.com/office/drawing/2014/main" id="{CA82C63E-9BAD-D115-5D1D-76EF3031B8CB}"/>
              </a:ext>
            </a:extLst>
          </p:cNvPr>
          <p:cNvSpPr>
            <a:spLocks noGrp="1"/>
          </p:cNvSpPr>
          <p:nvPr>
            <p:ph sz="half" idx="1"/>
          </p:nvPr>
        </p:nvSpPr>
        <p:spPr>
          <a:xfrm>
            <a:off x="1212273" y="1536701"/>
            <a:ext cx="10314708" cy="4625034"/>
          </a:xfrm>
        </p:spPr>
        <p:txBody>
          <a:bodyPr>
            <a:normAutofit/>
          </a:bodyPr>
          <a:lstStyle/>
          <a:p>
            <a:r>
              <a:rPr lang="en-US" dirty="0"/>
              <a:t>AB 1111 (Berman, 2021)</a:t>
            </a:r>
          </a:p>
          <a:p>
            <a:pPr marL="0" indent="0">
              <a:buNone/>
            </a:pPr>
            <a:r>
              <a:rPr lang="en-US" dirty="0"/>
              <a:t>C-ID continues to work with external committees during the discussion of common course numbering in relation to AB 1111 and remains poised to assist with implementation.</a:t>
            </a:r>
          </a:p>
          <a:p>
            <a:pPr marL="0" indent="0">
              <a:buNone/>
            </a:pPr>
            <a:endParaRPr lang="en-US" dirty="0"/>
          </a:p>
          <a:p>
            <a:r>
              <a:rPr lang="en-US" dirty="0"/>
              <a:t>AB 928 (Berman, 2021)</a:t>
            </a:r>
          </a:p>
          <a:p>
            <a:pPr marL="0" indent="0">
              <a:buNone/>
            </a:pPr>
            <a:r>
              <a:rPr lang="en-US" dirty="0"/>
              <a:t>During Fall 2023 C-ID began convening FDRGs in STEM disciplines to review the TMC in their discipline and provide recommendations for improvement going forward. The Transfer Alignment Project will continue this work with Discipline Input Groups (DIGs) during Spring 2024.</a:t>
            </a:r>
          </a:p>
          <a:p>
            <a:pPr marL="0" indent="0">
              <a:buNone/>
            </a:pPr>
            <a:endParaRPr lang="en-US" dirty="0"/>
          </a:p>
        </p:txBody>
      </p:sp>
      <p:sp>
        <p:nvSpPr>
          <p:cNvPr id="4" name="Slide Number Placeholder 3">
            <a:extLst>
              <a:ext uri="{FF2B5EF4-FFF2-40B4-BE49-F238E27FC236}">
                <a16:creationId xmlns:a16="http://schemas.microsoft.com/office/drawing/2014/main" id="{D27EFB1B-08A0-D822-AE76-0BBB9FCB4022}"/>
              </a:ext>
            </a:extLst>
          </p:cNvPr>
          <p:cNvSpPr>
            <a:spLocks noGrp="1"/>
          </p:cNvSpPr>
          <p:nvPr>
            <p:ph type="sldNum" sz="quarter" idx="10"/>
          </p:nvPr>
        </p:nvSpPr>
        <p:spPr/>
        <p:txBody>
          <a:bodyPr/>
          <a:lstStyle/>
          <a:p>
            <a:pPr>
              <a:defRPr/>
            </a:pPr>
            <a:fld id="{0F61B9A2-6873-5846-8BDD-3D2DF08C9DB1}" type="slidenum">
              <a:rPr lang="en-US" altLang="en-US" smtClean="0"/>
              <a:pPr>
                <a:defRPr/>
              </a:pPr>
              <a:t>3</a:t>
            </a:fld>
            <a:endParaRPr lang="en-US" altLang="en-US" dirty="0"/>
          </a:p>
        </p:txBody>
      </p:sp>
    </p:spTree>
    <p:extLst>
      <p:ext uri="{BB962C8B-B14F-4D97-AF65-F5344CB8AC3E}">
        <p14:creationId xmlns:p14="http://schemas.microsoft.com/office/powerpoint/2010/main" val="4195471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DA50145A-498C-A98F-B5DE-96D7805EA05B}"/>
              </a:ext>
            </a:extLst>
          </p:cNvPr>
          <p:cNvSpPr>
            <a:spLocks noGrp="1"/>
          </p:cNvSpPr>
          <p:nvPr>
            <p:ph type="title"/>
          </p:nvPr>
        </p:nvSpPr>
        <p:spPr>
          <a:xfrm>
            <a:off x="1212273" y="696267"/>
            <a:ext cx="10314708" cy="789634"/>
          </a:xfrm>
        </p:spPr>
        <p:txBody>
          <a:bodyPr/>
          <a:lstStyle/>
          <a:p>
            <a:pPr algn="ctr"/>
            <a:r>
              <a:rPr lang="en-US" dirty="0"/>
              <a:t>C-ID and Cal-GETC</a:t>
            </a:r>
          </a:p>
        </p:txBody>
      </p:sp>
      <p:sp>
        <p:nvSpPr>
          <p:cNvPr id="17" name="Content Placeholder 16">
            <a:extLst>
              <a:ext uri="{FF2B5EF4-FFF2-40B4-BE49-F238E27FC236}">
                <a16:creationId xmlns:a16="http://schemas.microsoft.com/office/drawing/2014/main" id="{0BFF9AB7-E53E-F20B-E476-C52518E88A1F}"/>
              </a:ext>
            </a:extLst>
          </p:cNvPr>
          <p:cNvSpPr>
            <a:spLocks noGrp="1"/>
          </p:cNvSpPr>
          <p:nvPr>
            <p:ph sz="half" idx="1"/>
          </p:nvPr>
        </p:nvSpPr>
        <p:spPr/>
        <p:txBody>
          <a:bodyPr/>
          <a:lstStyle/>
          <a:p>
            <a:pPr marL="0" indent="0">
              <a:buNone/>
            </a:pPr>
            <a:r>
              <a:rPr lang="en-US" dirty="0"/>
              <a:t>Working with the Articulation Officer (AO) Subgroup, C-ID began a review of all TMCs to ensure they align with the new Cal-GETC transfer pattern. Where necessary, FDRGs were convened to discuss potential revisions to the TMC. All updated TMCs were created in revised templates to ensure consistency throughout disciplines. The Cal-GETC TMCs and CCCCO Templates are now available online. </a:t>
            </a:r>
          </a:p>
          <a:p>
            <a:pPr marL="0" indent="0">
              <a:buNone/>
            </a:pPr>
            <a:r>
              <a:rPr lang="en-US" dirty="0"/>
              <a:t>FDRGs for Elementary Teacher Education and Social Justice Studies determined that the TMCs for their discipline’s will require substantive changes and C-ID continues to work with the FDRGs toward revisions.</a:t>
            </a:r>
          </a:p>
        </p:txBody>
      </p:sp>
      <p:sp>
        <p:nvSpPr>
          <p:cNvPr id="5" name="Slide Number Placeholder 4">
            <a:extLst>
              <a:ext uri="{FF2B5EF4-FFF2-40B4-BE49-F238E27FC236}">
                <a16:creationId xmlns:a16="http://schemas.microsoft.com/office/drawing/2014/main" id="{64D7896F-D81C-0EAD-07CB-308BF1860CF0}"/>
              </a:ext>
            </a:extLst>
          </p:cNvPr>
          <p:cNvSpPr>
            <a:spLocks noGrp="1"/>
          </p:cNvSpPr>
          <p:nvPr>
            <p:ph type="sldNum" sz="quarter" idx="10"/>
          </p:nvPr>
        </p:nvSpPr>
        <p:spPr/>
        <p:txBody>
          <a:bodyPr/>
          <a:lstStyle/>
          <a:p>
            <a:fld id="{0F61B9A2-6873-5846-8BDD-3D2DF08C9DB1}" type="slidenum">
              <a:rPr lang="en-US" altLang="en-US" smtClean="0"/>
              <a:pPr/>
              <a:t>4</a:t>
            </a:fld>
            <a:endParaRPr lang="en-US" altLang="en-US" dirty="0"/>
          </a:p>
        </p:txBody>
      </p:sp>
    </p:spTree>
    <p:extLst>
      <p:ext uri="{BB962C8B-B14F-4D97-AF65-F5344CB8AC3E}">
        <p14:creationId xmlns:p14="http://schemas.microsoft.com/office/powerpoint/2010/main" val="1843133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76994-6D0A-C548-4BBA-8114B5E36AE9}"/>
              </a:ext>
            </a:extLst>
          </p:cNvPr>
          <p:cNvSpPr>
            <a:spLocks noGrp="1"/>
          </p:cNvSpPr>
          <p:nvPr>
            <p:ph type="title"/>
          </p:nvPr>
        </p:nvSpPr>
        <p:spPr/>
        <p:txBody>
          <a:bodyPr/>
          <a:lstStyle/>
          <a:p>
            <a:pPr algn="ctr"/>
            <a:r>
              <a:rPr lang="en-US" dirty="0"/>
              <a:t>C-ID Discipline Input Groups (DIG)</a:t>
            </a:r>
          </a:p>
        </p:txBody>
      </p:sp>
      <p:sp>
        <p:nvSpPr>
          <p:cNvPr id="3" name="Content Placeholder 2">
            <a:extLst>
              <a:ext uri="{FF2B5EF4-FFF2-40B4-BE49-F238E27FC236}">
                <a16:creationId xmlns:a16="http://schemas.microsoft.com/office/drawing/2014/main" id="{8AB0F437-8DAB-CB0B-07CA-964755E9EF84}"/>
              </a:ext>
            </a:extLst>
          </p:cNvPr>
          <p:cNvSpPr>
            <a:spLocks noGrp="1"/>
          </p:cNvSpPr>
          <p:nvPr>
            <p:ph sz="half" idx="1"/>
          </p:nvPr>
        </p:nvSpPr>
        <p:spPr/>
        <p:txBody>
          <a:bodyPr>
            <a:normAutofit fontScale="92500" lnSpcReduction="10000"/>
          </a:bodyPr>
          <a:lstStyle/>
          <a:p>
            <a:pPr marL="0" indent="0">
              <a:buNone/>
            </a:pPr>
            <a:r>
              <a:rPr lang="en-US" dirty="0"/>
              <a:t>During Fall 2023 C-ID held three DIG meetings for Cybersecurity, Women and Gender Studies, and Music Industry Studies.</a:t>
            </a:r>
          </a:p>
          <a:p>
            <a:pPr marL="0" indent="0">
              <a:buNone/>
            </a:pPr>
            <a:endParaRPr lang="en-US" dirty="0"/>
          </a:p>
          <a:p>
            <a:pPr marL="0" indent="0">
              <a:buNone/>
            </a:pPr>
            <a:r>
              <a:rPr lang="en-US" dirty="0"/>
              <a:t>Cybersecurity – Faculty at the meeting decided that pursuing a TMC in the discipline is not necessary at this time and may not be in the best interest of students due to the many differences in cyber programs throughout the state. </a:t>
            </a:r>
          </a:p>
          <a:p>
            <a:pPr marL="0" indent="0">
              <a:buNone/>
            </a:pPr>
            <a:r>
              <a:rPr lang="en-US" dirty="0"/>
              <a:t>Women and Gender Studies – C-ID is working to form an FDRG to continue development of TMC and descriptors.</a:t>
            </a:r>
          </a:p>
          <a:p>
            <a:pPr marL="0" indent="0">
              <a:buNone/>
            </a:pPr>
            <a:r>
              <a:rPr lang="en-US" dirty="0"/>
              <a:t>Music Industry Studies – Faculty present at the DIG developed a draft TMC. C-ID is working to convene an FDRG to continue work on the draft TMC and develop descriptors.</a:t>
            </a:r>
          </a:p>
        </p:txBody>
      </p:sp>
      <p:sp>
        <p:nvSpPr>
          <p:cNvPr id="4" name="Slide Number Placeholder 3">
            <a:extLst>
              <a:ext uri="{FF2B5EF4-FFF2-40B4-BE49-F238E27FC236}">
                <a16:creationId xmlns:a16="http://schemas.microsoft.com/office/drawing/2014/main" id="{CA80CF58-19A0-45F6-80A5-2758B0160616}"/>
              </a:ext>
            </a:extLst>
          </p:cNvPr>
          <p:cNvSpPr>
            <a:spLocks noGrp="1"/>
          </p:cNvSpPr>
          <p:nvPr>
            <p:ph type="sldNum" sz="quarter" idx="10"/>
          </p:nvPr>
        </p:nvSpPr>
        <p:spPr/>
        <p:txBody>
          <a:bodyPr/>
          <a:lstStyle/>
          <a:p>
            <a:pPr>
              <a:defRPr/>
            </a:pPr>
            <a:fld id="{0F61B9A2-6873-5846-8BDD-3D2DF08C9DB1}" type="slidenum">
              <a:rPr lang="en-US" altLang="en-US" smtClean="0"/>
              <a:pPr>
                <a:defRPr/>
              </a:pPr>
              <a:t>5</a:t>
            </a:fld>
            <a:endParaRPr lang="en-US" altLang="en-US" dirty="0"/>
          </a:p>
        </p:txBody>
      </p:sp>
    </p:spTree>
    <p:extLst>
      <p:ext uri="{BB962C8B-B14F-4D97-AF65-F5344CB8AC3E}">
        <p14:creationId xmlns:p14="http://schemas.microsoft.com/office/powerpoint/2010/main" val="334210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5246E-29A3-F69C-233E-16405D7B43A5}"/>
              </a:ext>
            </a:extLst>
          </p:cNvPr>
          <p:cNvSpPr>
            <a:spLocks noGrp="1"/>
          </p:cNvSpPr>
          <p:nvPr>
            <p:ph type="title"/>
          </p:nvPr>
        </p:nvSpPr>
        <p:spPr/>
        <p:txBody>
          <a:bodyPr/>
          <a:lstStyle/>
          <a:p>
            <a:pPr algn="ctr"/>
            <a:r>
              <a:rPr lang="en-US" dirty="0"/>
              <a:t>C-ID Discipline Input Groups (DIG)</a:t>
            </a:r>
          </a:p>
        </p:txBody>
      </p:sp>
      <p:sp>
        <p:nvSpPr>
          <p:cNvPr id="3" name="Content Placeholder 2">
            <a:extLst>
              <a:ext uri="{FF2B5EF4-FFF2-40B4-BE49-F238E27FC236}">
                <a16:creationId xmlns:a16="http://schemas.microsoft.com/office/drawing/2014/main" id="{598150EA-4AF8-2034-86A5-7269C5600C32}"/>
              </a:ext>
            </a:extLst>
          </p:cNvPr>
          <p:cNvSpPr>
            <a:spLocks noGrp="1"/>
          </p:cNvSpPr>
          <p:nvPr>
            <p:ph sz="half" idx="1"/>
          </p:nvPr>
        </p:nvSpPr>
        <p:spPr/>
        <p:txBody>
          <a:bodyPr/>
          <a:lstStyle/>
          <a:p>
            <a:pPr marL="0" indent="0">
              <a:buNone/>
            </a:pPr>
            <a:r>
              <a:rPr lang="en-US" dirty="0"/>
              <a:t>C-ID will work with the Transfer Alignment Project in Spring 2024 to convene faculty in STEM disciplines to discuss alignment of TMC with UC Transfer Pathways.</a:t>
            </a:r>
          </a:p>
          <a:p>
            <a:pPr marL="0" indent="0">
              <a:buNone/>
            </a:pPr>
            <a:r>
              <a:rPr lang="en-US" dirty="0"/>
              <a:t>Mathematics – Friday, March 8</a:t>
            </a:r>
          </a:p>
          <a:p>
            <a:pPr marL="0" indent="0">
              <a:buNone/>
            </a:pPr>
            <a:r>
              <a:rPr lang="en-US" dirty="0"/>
              <a:t>Physics – Wednesday, March 13</a:t>
            </a:r>
          </a:p>
          <a:p>
            <a:pPr marL="0" indent="0">
              <a:buNone/>
            </a:pPr>
            <a:r>
              <a:rPr lang="en-US" dirty="0"/>
              <a:t>Biology – Tuesday, April 2</a:t>
            </a:r>
          </a:p>
          <a:p>
            <a:pPr marL="0" indent="0">
              <a:buNone/>
            </a:pPr>
            <a:r>
              <a:rPr lang="en-US" dirty="0"/>
              <a:t>Chemistry – Wednesday, April 10</a:t>
            </a:r>
          </a:p>
          <a:p>
            <a:pPr marL="0" indent="0">
              <a:buNone/>
            </a:pPr>
            <a:r>
              <a:rPr lang="en-US" dirty="0"/>
              <a:t>Computer Science – Thursday, April 11</a:t>
            </a:r>
          </a:p>
          <a:p>
            <a:pPr marL="0" indent="0">
              <a:buNone/>
            </a:pPr>
            <a:r>
              <a:rPr lang="en-US" dirty="0"/>
              <a:t>Engineering – Friday, April 12</a:t>
            </a:r>
          </a:p>
        </p:txBody>
      </p:sp>
      <p:sp>
        <p:nvSpPr>
          <p:cNvPr id="4" name="Slide Number Placeholder 3">
            <a:extLst>
              <a:ext uri="{FF2B5EF4-FFF2-40B4-BE49-F238E27FC236}">
                <a16:creationId xmlns:a16="http://schemas.microsoft.com/office/drawing/2014/main" id="{675AEC53-3DDA-6644-0A45-BCEFEF042F1E}"/>
              </a:ext>
            </a:extLst>
          </p:cNvPr>
          <p:cNvSpPr>
            <a:spLocks noGrp="1"/>
          </p:cNvSpPr>
          <p:nvPr>
            <p:ph type="sldNum" sz="quarter" idx="10"/>
          </p:nvPr>
        </p:nvSpPr>
        <p:spPr/>
        <p:txBody>
          <a:bodyPr/>
          <a:lstStyle/>
          <a:p>
            <a:pPr>
              <a:defRPr/>
            </a:pPr>
            <a:fld id="{0F61B9A2-6873-5846-8BDD-3D2DF08C9DB1}" type="slidenum">
              <a:rPr lang="en-US" altLang="en-US" smtClean="0"/>
              <a:pPr>
                <a:defRPr/>
              </a:pPr>
              <a:t>6</a:t>
            </a:fld>
            <a:endParaRPr lang="en-US" altLang="en-US" dirty="0"/>
          </a:p>
        </p:txBody>
      </p:sp>
    </p:spTree>
    <p:extLst>
      <p:ext uri="{BB962C8B-B14F-4D97-AF65-F5344CB8AC3E}">
        <p14:creationId xmlns:p14="http://schemas.microsoft.com/office/powerpoint/2010/main" val="2191572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6A16EBE-77FB-0B19-A4FA-C42AF89D4947}"/>
              </a:ext>
            </a:extLst>
          </p:cNvPr>
          <p:cNvSpPr>
            <a:spLocks noGrp="1"/>
          </p:cNvSpPr>
          <p:nvPr>
            <p:ph type="title"/>
          </p:nvPr>
        </p:nvSpPr>
        <p:spPr/>
        <p:txBody>
          <a:bodyPr/>
          <a:lstStyle/>
          <a:p>
            <a:pPr algn="ctr"/>
            <a:r>
              <a:rPr lang="en-US" dirty="0"/>
              <a:t>Public Health</a:t>
            </a:r>
          </a:p>
        </p:txBody>
      </p:sp>
      <p:sp>
        <p:nvSpPr>
          <p:cNvPr id="7" name="Content Placeholder 6">
            <a:extLst>
              <a:ext uri="{FF2B5EF4-FFF2-40B4-BE49-F238E27FC236}">
                <a16:creationId xmlns:a16="http://schemas.microsoft.com/office/drawing/2014/main" id="{B4EBE800-10C0-0A4F-4482-33F83574C38C}"/>
              </a:ext>
            </a:extLst>
          </p:cNvPr>
          <p:cNvSpPr>
            <a:spLocks noGrp="1"/>
          </p:cNvSpPr>
          <p:nvPr>
            <p:ph sz="half" idx="1"/>
          </p:nvPr>
        </p:nvSpPr>
        <p:spPr/>
        <p:txBody>
          <a:bodyPr>
            <a:normAutofit fontScale="92500" lnSpcReduction="10000"/>
          </a:bodyPr>
          <a:lstStyle/>
          <a:p>
            <a:pPr marL="0" indent="0">
              <a:buNone/>
            </a:pPr>
            <a:r>
              <a:rPr lang="en-US" dirty="0"/>
              <a:t>In 2023 The public health science TMC was revised and posted as public health. The degree contains several new descriptors and revisions to previous descriptors. C-ID continues to receive questions from the field regarding the updates and continues to work with the CCCCO to relay information to the field.</a:t>
            </a:r>
          </a:p>
          <a:p>
            <a:r>
              <a:rPr lang="en-US" dirty="0"/>
              <a:t>Colleges have 18 months from September 1, 2023 to revise and resubmit their ADT to the CCCCO. Those that have already submitted with the degree titled as Public Health Science will not have to resubmit to the CCCCO. The CCCCO will make necessary revisions to the title internally.</a:t>
            </a:r>
          </a:p>
          <a:p>
            <a:r>
              <a:rPr lang="en-US" dirty="0"/>
              <a:t>Colleges are required to submit courses for the public health descriptors. Additionally, colleges with courses previously approved for public health science will need to submit their courses for review for the updated public health descriptors. </a:t>
            </a:r>
          </a:p>
        </p:txBody>
      </p:sp>
      <p:sp>
        <p:nvSpPr>
          <p:cNvPr id="5" name="Slide Number Placeholder 4">
            <a:extLst>
              <a:ext uri="{FF2B5EF4-FFF2-40B4-BE49-F238E27FC236}">
                <a16:creationId xmlns:a16="http://schemas.microsoft.com/office/drawing/2014/main" id="{E88BEFE6-2E74-1535-D5F9-01A5413DBAF7}"/>
              </a:ext>
            </a:extLst>
          </p:cNvPr>
          <p:cNvSpPr>
            <a:spLocks noGrp="1"/>
          </p:cNvSpPr>
          <p:nvPr>
            <p:ph type="sldNum" sz="quarter" idx="10"/>
          </p:nvPr>
        </p:nvSpPr>
        <p:spPr/>
        <p:txBody>
          <a:bodyPr/>
          <a:lstStyle/>
          <a:p>
            <a:pPr>
              <a:defRPr/>
            </a:pPr>
            <a:fld id="{0F61B9A2-6873-5846-8BDD-3D2DF08C9DB1}" type="slidenum">
              <a:rPr lang="en-US" altLang="en-US" smtClean="0"/>
              <a:pPr>
                <a:defRPr/>
              </a:pPr>
              <a:t>7</a:t>
            </a:fld>
            <a:endParaRPr lang="en-US" altLang="en-US" dirty="0"/>
          </a:p>
        </p:txBody>
      </p:sp>
    </p:spTree>
    <p:extLst>
      <p:ext uri="{BB962C8B-B14F-4D97-AF65-F5344CB8AC3E}">
        <p14:creationId xmlns:p14="http://schemas.microsoft.com/office/powerpoint/2010/main" val="3237347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AC482-C147-C836-CAF3-48120AEA7E9A}"/>
              </a:ext>
            </a:extLst>
          </p:cNvPr>
          <p:cNvSpPr>
            <a:spLocks noGrp="1"/>
          </p:cNvSpPr>
          <p:nvPr>
            <p:ph type="title"/>
          </p:nvPr>
        </p:nvSpPr>
        <p:spPr>
          <a:xfrm>
            <a:off x="1212273" y="684683"/>
            <a:ext cx="10314708" cy="738834"/>
          </a:xfrm>
        </p:spPr>
        <p:txBody>
          <a:bodyPr/>
          <a:lstStyle/>
          <a:p>
            <a:pPr algn="ctr"/>
            <a:r>
              <a:rPr lang="en-US" dirty="0"/>
              <a:t>TMC Discipline Selection</a:t>
            </a:r>
          </a:p>
        </p:txBody>
      </p:sp>
      <p:sp>
        <p:nvSpPr>
          <p:cNvPr id="3" name="Content Placeholder 2">
            <a:extLst>
              <a:ext uri="{FF2B5EF4-FFF2-40B4-BE49-F238E27FC236}">
                <a16:creationId xmlns:a16="http://schemas.microsoft.com/office/drawing/2014/main" id="{336B7C71-8E15-453D-19CE-1A555430D98B}"/>
              </a:ext>
            </a:extLst>
          </p:cNvPr>
          <p:cNvSpPr>
            <a:spLocks noGrp="1"/>
          </p:cNvSpPr>
          <p:nvPr>
            <p:ph sz="half" idx="1"/>
          </p:nvPr>
        </p:nvSpPr>
        <p:spPr>
          <a:xfrm>
            <a:off x="1212273" y="1777999"/>
            <a:ext cx="10314708" cy="4025901"/>
          </a:xfrm>
        </p:spPr>
        <p:txBody>
          <a:bodyPr/>
          <a:lstStyle/>
          <a:p>
            <a:pPr marL="0" indent="0">
              <a:buNone/>
            </a:pPr>
            <a:r>
              <a:rPr lang="en-US" dirty="0"/>
              <a:t>Over the Fall 2023 semester ICC reviewed the criteria for TMC discipline selection. Requirements for a discipline to be considered for TMC development were created in 2011 were previously as follows:</a:t>
            </a:r>
          </a:p>
          <a:p>
            <a:pPr marL="0" indent="0">
              <a:buNone/>
            </a:pPr>
            <a:endParaRPr lang="en-US" dirty="0"/>
          </a:p>
          <a:p>
            <a:pPr marL="514350" indent="-514350">
              <a:buAutoNum type="arabicPeriod"/>
            </a:pPr>
            <a:r>
              <a:rPr lang="en-US" dirty="0"/>
              <a:t>Interest by faculty intersegmentally.</a:t>
            </a:r>
          </a:p>
          <a:p>
            <a:pPr marL="514350" indent="-514350">
              <a:buAutoNum type="arabicPeriod"/>
            </a:pPr>
            <a:r>
              <a:rPr lang="en-US" dirty="0"/>
              <a:t>A willingness of at least 4 CSUs to accept an ADT with any possible combination of courses permitted by the TMC.</a:t>
            </a:r>
          </a:p>
          <a:p>
            <a:pPr marL="514350" indent="-514350">
              <a:buAutoNum type="arabicPeriod"/>
            </a:pPr>
            <a:r>
              <a:rPr lang="en-US" dirty="0"/>
              <a:t>A minimum of 200 students who transfer into the CSU with the discipline as their declared major. </a:t>
            </a:r>
          </a:p>
          <a:p>
            <a:endParaRPr lang="en-US" dirty="0"/>
          </a:p>
        </p:txBody>
      </p:sp>
      <p:sp>
        <p:nvSpPr>
          <p:cNvPr id="4" name="Slide Number Placeholder 3">
            <a:extLst>
              <a:ext uri="{FF2B5EF4-FFF2-40B4-BE49-F238E27FC236}">
                <a16:creationId xmlns:a16="http://schemas.microsoft.com/office/drawing/2014/main" id="{2D2584CC-D40A-5103-63AA-7FB4CD482C0C}"/>
              </a:ext>
            </a:extLst>
          </p:cNvPr>
          <p:cNvSpPr>
            <a:spLocks noGrp="1"/>
          </p:cNvSpPr>
          <p:nvPr>
            <p:ph type="sldNum" sz="quarter" idx="10"/>
          </p:nvPr>
        </p:nvSpPr>
        <p:spPr/>
        <p:txBody>
          <a:bodyPr/>
          <a:lstStyle/>
          <a:p>
            <a:pPr>
              <a:defRPr/>
            </a:pPr>
            <a:fld id="{0F61B9A2-6873-5846-8BDD-3D2DF08C9DB1}" type="slidenum">
              <a:rPr lang="en-US" altLang="en-US" smtClean="0"/>
              <a:pPr>
                <a:defRPr/>
              </a:pPr>
              <a:t>8</a:t>
            </a:fld>
            <a:endParaRPr lang="en-US" altLang="en-US" dirty="0"/>
          </a:p>
        </p:txBody>
      </p:sp>
    </p:spTree>
    <p:extLst>
      <p:ext uri="{BB962C8B-B14F-4D97-AF65-F5344CB8AC3E}">
        <p14:creationId xmlns:p14="http://schemas.microsoft.com/office/powerpoint/2010/main" val="310079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83DFB-49F6-9147-9B21-B059275DF301}"/>
              </a:ext>
            </a:extLst>
          </p:cNvPr>
          <p:cNvSpPr>
            <a:spLocks noGrp="1"/>
          </p:cNvSpPr>
          <p:nvPr>
            <p:ph type="title"/>
          </p:nvPr>
        </p:nvSpPr>
        <p:spPr>
          <a:xfrm>
            <a:off x="1212273" y="696267"/>
            <a:ext cx="10314708" cy="586434"/>
          </a:xfrm>
        </p:spPr>
        <p:txBody>
          <a:bodyPr/>
          <a:lstStyle/>
          <a:p>
            <a:pPr algn="ctr"/>
            <a:r>
              <a:rPr lang="en-US" dirty="0"/>
              <a:t>TMC Discipline Selection</a:t>
            </a:r>
          </a:p>
        </p:txBody>
      </p:sp>
      <p:sp>
        <p:nvSpPr>
          <p:cNvPr id="3" name="Content Placeholder 2">
            <a:extLst>
              <a:ext uri="{FF2B5EF4-FFF2-40B4-BE49-F238E27FC236}">
                <a16:creationId xmlns:a16="http://schemas.microsoft.com/office/drawing/2014/main" id="{F06D2FDF-D607-42DD-7842-06D8FF6FBA34}"/>
              </a:ext>
            </a:extLst>
          </p:cNvPr>
          <p:cNvSpPr>
            <a:spLocks noGrp="1"/>
          </p:cNvSpPr>
          <p:nvPr>
            <p:ph sz="half" idx="1"/>
          </p:nvPr>
        </p:nvSpPr>
        <p:spPr>
          <a:xfrm>
            <a:off x="1212273" y="1473201"/>
            <a:ext cx="10314708" cy="4688534"/>
          </a:xfrm>
        </p:spPr>
        <p:txBody>
          <a:bodyPr>
            <a:normAutofit/>
          </a:bodyPr>
          <a:lstStyle/>
          <a:p>
            <a:pPr marL="0" indent="0">
              <a:buNone/>
            </a:pPr>
            <a:r>
              <a:rPr lang="en-US" sz="2000" dirty="0"/>
              <a:t>In December 2023, the Intersegmental Curriculum Committee (ICC) approved the following updates to the C-ID discipline selection criteria:</a:t>
            </a:r>
            <a:endParaRPr lang="en-US" sz="1900" dirty="0"/>
          </a:p>
          <a:p>
            <a:pPr marL="0" indent="0">
              <a:buNone/>
            </a:pPr>
            <a:r>
              <a:rPr lang="en-US" sz="1900" dirty="0"/>
              <a:t>A new TMC may be considered for development if all the following are met: </a:t>
            </a:r>
          </a:p>
          <a:p>
            <a:r>
              <a:rPr lang="en-US" sz="1900" dirty="0"/>
              <a:t>Interest by faculty and students intersegmentally in the creation of a TMC that will create a framework for Associate Degrees for Transfer that will provide authentic pathways and access for students;</a:t>
            </a:r>
          </a:p>
          <a:p>
            <a:r>
              <a:rPr lang="en-US" sz="1900" dirty="0">
                <a:effectLst/>
                <a:latin typeface="Calibri body"/>
                <a:ea typeface="Times New Roman" panose="02020603050405020304" pitchFamily="18" charset="0"/>
                <a:cs typeface="Times New Roman" panose="02020603050405020304" pitchFamily="18" charset="0"/>
              </a:rPr>
              <a:t>A minimum of four CSU campuses with similar baccalaureate programs that are current or a</a:t>
            </a:r>
            <a:r>
              <a:rPr lang="en-US" sz="1900" dirty="0">
                <a:latin typeface="Calibri body"/>
                <a:ea typeface="Times New Roman" panose="02020603050405020304" pitchFamily="18" charset="0"/>
                <a:cs typeface="Times New Roman" panose="02020603050405020304" pitchFamily="18" charset="0"/>
              </a:rPr>
              <a:t>re in development that demonstrate some element of consistency in the lower division preparation for the major across the CSU campuses;</a:t>
            </a:r>
          </a:p>
          <a:p>
            <a:r>
              <a:rPr lang="en-US" sz="1900" dirty="0">
                <a:effectLst/>
                <a:latin typeface="Calibri body"/>
                <a:ea typeface="Times New Roman" panose="02020603050405020304" pitchFamily="18" charset="0"/>
                <a:cs typeface="Times New Roman" panose="02020603050405020304" pitchFamily="18" charset="0"/>
              </a:rPr>
              <a:t>Regional diversity of CSU and CCC campuses offering the degree;</a:t>
            </a:r>
          </a:p>
          <a:p>
            <a:r>
              <a:rPr lang="en-US" sz="1900" dirty="0">
                <a:latin typeface="Calibri body"/>
                <a:ea typeface="Times New Roman" panose="02020603050405020304" pitchFamily="18" charset="0"/>
                <a:cs typeface="Times New Roman" panose="02020603050405020304" pitchFamily="18" charset="0"/>
              </a:rPr>
              <a:t>A minimum of 100 students transferring to the CSU system annually in the major OR evidence of significant growth of transfer numbers over the preceding three years</a:t>
            </a:r>
            <a:endParaRPr lang="en-US" sz="1900" dirty="0">
              <a:effectLst/>
              <a:latin typeface="Calibri body"/>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900" dirty="0">
              <a:effectLst/>
              <a:latin typeface="Calibri body"/>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Calibri body"/>
                <a:ea typeface="Calibri" panose="020F0502020204030204" pitchFamily="34" charset="0"/>
                <a:cs typeface="Times New Roman" panose="02020603050405020304" pitchFamily="18" charset="0"/>
              </a:rPr>
              <a:t>The development of new TMCs each academic year will be based in part on resources (financial, human, etc.) to create the TMCs, as well as legal or regulatory mandates.</a:t>
            </a:r>
          </a:p>
          <a:p>
            <a:endParaRPr lang="en-US" dirty="0"/>
          </a:p>
        </p:txBody>
      </p:sp>
      <p:sp>
        <p:nvSpPr>
          <p:cNvPr id="4" name="Slide Number Placeholder 3">
            <a:extLst>
              <a:ext uri="{FF2B5EF4-FFF2-40B4-BE49-F238E27FC236}">
                <a16:creationId xmlns:a16="http://schemas.microsoft.com/office/drawing/2014/main" id="{EAB5FA74-29D5-6318-7621-36C30DEE5A18}"/>
              </a:ext>
            </a:extLst>
          </p:cNvPr>
          <p:cNvSpPr>
            <a:spLocks noGrp="1"/>
          </p:cNvSpPr>
          <p:nvPr>
            <p:ph type="sldNum" sz="quarter" idx="10"/>
          </p:nvPr>
        </p:nvSpPr>
        <p:spPr/>
        <p:txBody>
          <a:bodyPr/>
          <a:lstStyle/>
          <a:p>
            <a:pPr>
              <a:defRPr/>
            </a:pPr>
            <a:fld id="{0F61B9A2-6873-5846-8BDD-3D2DF08C9DB1}" type="slidenum">
              <a:rPr lang="en-US" altLang="en-US" smtClean="0"/>
              <a:pPr>
                <a:defRPr/>
              </a:pPr>
              <a:t>9</a:t>
            </a:fld>
            <a:endParaRPr lang="en-US" altLang="en-US" dirty="0"/>
          </a:p>
        </p:txBody>
      </p:sp>
    </p:spTree>
    <p:extLst>
      <p:ext uri="{BB962C8B-B14F-4D97-AF65-F5344CB8AC3E}">
        <p14:creationId xmlns:p14="http://schemas.microsoft.com/office/powerpoint/2010/main" val="3983099635"/>
      </p:ext>
    </p:extLst>
  </p:cSld>
  <p:clrMapOvr>
    <a:masterClrMapping/>
  </p:clrMapOvr>
</p:sld>
</file>

<file path=ppt/theme/theme1.xml><?xml version="1.0" encoding="utf-8"?>
<a:theme xmlns:a="http://schemas.openxmlformats.org/drawingml/2006/main" name="Office Theme">
  <a:themeElements>
    <a:clrScheme name="Custom 1">
      <a:dk1>
        <a:srgbClr val="2B6190"/>
      </a:dk1>
      <a:lt1>
        <a:srgbClr val="FFFFFF"/>
      </a:lt1>
      <a:dk2>
        <a:srgbClr val="185879"/>
      </a:dk2>
      <a:lt2>
        <a:srgbClr val="E7E6E6"/>
      </a:lt2>
      <a:accent1>
        <a:srgbClr val="80A6BC"/>
      </a:accent1>
      <a:accent2>
        <a:srgbClr val="ED7D31"/>
      </a:accent2>
      <a:accent3>
        <a:srgbClr val="A5A5A5"/>
      </a:accent3>
      <a:accent4>
        <a:srgbClr val="FFC000"/>
      </a:accent4>
      <a:accent5>
        <a:srgbClr val="5B9BD5"/>
      </a:accent5>
      <a:accent6>
        <a:srgbClr val="70AD47"/>
      </a:accent6>
      <a:hlink>
        <a:srgbClr val="2B6190"/>
      </a:hlink>
      <a:folHlink>
        <a:srgbClr val="7FA6BC"/>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D ppt template 2024.pptx" id="{A3A64142-251F-BB44-B7BE-3D301339B92B}" vid="{040AFC46-2349-F54A-AC44-50B16B333E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C-ID ppt template 2024 (1)</Template>
  <TotalTime>11607</TotalTime>
  <Words>1187</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body</vt:lpstr>
      <vt:lpstr>Office Theme</vt:lpstr>
      <vt:lpstr>C-ID Executive Committee Update</vt:lpstr>
      <vt:lpstr>Overview</vt:lpstr>
      <vt:lpstr>C-ID Related Initiatives</vt:lpstr>
      <vt:lpstr>C-ID and Cal-GETC</vt:lpstr>
      <vt:lpstr>C-ID Discipline Input Groups (DIG)</vt:lpstr>
      <vt:lpstr>C-ID Discipline Input Groups (DIG)</vt:lpstr>
      <vt:lpstr>Public Health</vt:lpstr>
      <vt:lpstr>TMC Discipline Selection</vt:lpstr>
      <vt:lpstr>TMC Discipline Selection</vt:lpstr>
      <vt:lpstr>Model Curriculum Workgroup (MCW)</vt:lpstr>
      <vt:lpstr>C-ID Faculty Appointments</vt:lpstr>
      <vt:lpstr>C-ID Website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SCIAC UPDATE</dc:title>
  <dc:creator>Miguel Rother</dc:creator>
  <cp:lastModifiedBy>Miguel Rother</cp:lastModifiedBy>
  <cp:revision>24</cp:revision>
  <dcterms:created xsi:type="dcterms:W3CDTF">2024-01-31T16:38:22Z</dcterms:created>
  <dcterms:modified xsi:type="dcterms:W3CDTF">2024-02-08T21:54:12Z</dcterms:modified>
</cp:coreProperties>
</file>