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36"/>
  </p:notesMasterIdLst>
  <p:sldIdLst>
    <p:sldId id="258" r:id="rId3"/>
    <p:sldId id="259" r:id="rId4"/>
    <p:sldId id="260" r:id="rId5"/>
    <p:sldId id="294" r:id="rId6"/>
    <p:sldId id="261" r:id="rId7"/>
    <p:sldId id="262" r:id="rId8"/>
    <p:sldId id="29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95" r:id="rId18"/>
    <p:sldId id="272" r:id="rId19"/>
    <p:sldId id="273" r:id="rId20"/>
    <p:sldId id="274" r:id="rId21"/>
    <p:sldId id="275" r:id="rId22"/>
    <p:sldId id="276" r:id="rId23"/>
    <p:sldId id="277" r:id="rId24"/>
    <p:sldId id="296" r:id="rId25"/>
    <p:sldId id="278" r:id="rId26"/>
    <p:sldId id="279" r:id="rId27"/>
    <p:sldId id="280" r:id="rId28"/>
    <p:sldId id="281" r:id="rId29"/>
    <p:sldId id="298" r:id="rId30"/>
    <p:sldId id="282" r:id="rId31"/>
    <p:sldId id="290" r:id="rId32"/>
    <p:sldId id="291" r:id="rId33"/>
    <p:sldId id="292" r:id="rId34"/>
    <p:sldId id="293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9ABB3-3F99-4CC4-AB64-A3A6369ABAC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827BE-06CA-46C9-A1A9-32D9A906B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74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448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9540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3727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4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0390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0535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397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40632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19124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72773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2957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1798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0978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48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11658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0333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25214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4793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351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542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162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5890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061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0894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7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EAC2-157E-434C-9995-73CD4FD359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3097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4D3CFF-E831-461F-9581-3BAAD75A82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53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7"/>
            <a:ext cx="3932237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87427"/>
            <a:ext cx="617220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8122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E3F34-5C45-4DB8-8327-E69EE255C0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10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F421-5901-4EBC-9B14-F85694F9D3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70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2F59-A2F1-43EA-8B21-24D28D7908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550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923925"/>
            <a:ext cx="2628900" cy="5253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923925"/>
            <a:ext cx="7734300" cy="5253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720A-187C-45C7-B0D2-DCC329A88F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291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F861-2192-4D8F-ADE3-A4DD7E587D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94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BDA5-D7DD-4D38-8907-A241E4CE37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51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260544-4A87-49A3-86C3-9DC242E79B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2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BDA5-D7DD-4D38-8907-A241E4CE37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51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C266D-BFBD-4B37-BFA4-C37E180350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3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0BF76-86E5-40D3-A439-7A61F707CE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91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95351"/>
            <a:ext cx="10515600" cy="7953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E486-BC6E-4DEB-B45D-2571709A5D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1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2A4A-C73D-46B0-89A3-C7D1410DBD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20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FABE-1CD7-4086-A148-8FEE73AB72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15BB5-8096-4DDB-A05D-069F507334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05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1927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3B54B-F1EF-4DDD-A4C9-DB6441CA86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26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jc.org/wp-content/uploads/2015/07/Checklist_for_Evaluating_Compliance_with_Fed_Regs__Commission_Policies_July_2015.pdf" TargetMode="External"/><Relationship Id="rId2" Type="http://schemas.openxmlformats.org/officeDocument/2006/relationships/hyperlink" Target="http://www.accjc.org/wp-content/uploads/2016/08/Accreditation_Reference_Handbook_July_2016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accjc.org/wp-content/uploads/2013/08/Guide_to_Evaluating_DE_and_CE_2013.pdf" TargetMode="External"/><Relationship Id="rId5" Type="http://schemas.openxmlformats.org/officeDocument/2006/relationships/hyperlink" Target="http://www.accjc.org/wp-content/uploads/2015/10/Guide_to_Evaluating_and_Improving_Institutions_July_2015_REVISED.pdf" TargetMode="External"/><Relationship Id="rId4" Type="http://schemas.openxmlformats.org/officeDocument/2006/relationships/hyperlink" Target="http://www.accjc.org/wp-content/uploads/2015/09/Eligibility_Candidacy_and_Initial_Accreditation_Manual_August_2015.pdf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cc.org/directory/accreditation-committee-0" TargetMode="External"/><Relationship Id="rId2" Type="http://schemas.openxmlformats.org/officeDocument/2006/relationships/hyperlink" Target="http://www.asccc.org/sites/default/files/ASCCC%20Accreditation%20Paper%20Final.pdf" TargetMode="Externa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Sfoster@full.edu" TargetMode="External"/><Relationship Id="rId2" Type="http://schemas.openxmlformats.org/officeDocument/2006/relationships/hyperlink" Target="mailto:davisondolores@foothill.edu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zaida_ocon@yahoo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56317"/>
            <a:ext cx="12192000" cy="1794048"/>
          </a:xfrm>
        </p:spPr>
        <p:txBody>
          <a:bodyPr>
            <a:normAutofit/>
          </a:bodyPr>
          <a:lstStyle/>
          <a:p>
            <a:r>
              <a:rPr lang="en-US" dirty="0"/>
              <a:t>All About Resources:</a:t>
            </a:r>
            <a:br>
              <a:rPr lang="en-US" dirty="0"/>
            </a:br>
            <a:r>
              <a:rPr lang="en-US" sz="4800" dirty="0"/>
              <a:t>Standard III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7853"/>
            <a:ext cx="9144000" cy="2280147"/>
          </a:xfrm>
        </p:spPr>
        <p:txBody>
          <a:bodyPr>
            <a:normAutofit/>
          </a:bodyPr>
          <a:lstStyle/>
          <a:p>
            <a:pPr algn="r"/>
            <a:r>
              <a:rPr lang="en-US" sz="2800" dirty="0"/>
              <a:t>Dolores Davison, ASCCC Secretary</a:t>
            </a:r>
          </a:p>
          <a:p>
            <a:pPr algn="r"/>
            <a:r>
              <a:rPr lang="en-US" sz="2800" dirty="0"/>
              <a:t>Sam Foster, ASCCC South Representative</a:t>
            </a:r>
          </a:p>
          <a:p>
            <a:r>
              <a:rPr lang="en-US" sz="2800" dirty="0"/>
              <a:t>Zaida O’Connor, College of the Canyons</a:t>
            </a:r>
          </a:p>
        </p:txBody>
      </p:sp>
    </p:spTree>
    <p:extLst>
      <p:ext uri="{BB962C8B-B14F-4D97-AF65-F5344CB8AC3E}">
        <p14:creationId xmlns:p14="http://schemas.microsoft.com/office/powerpoint/2010/main" val="3970927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155593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Which substandard was the easiest to integrate with distance education?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39034"/>
            <a:ext cx="10515600" cy="3382439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buAutoNum type="alphaUcPeriod"/>
            </a:pPr>
            <a:r>
              <a:rPr lang="en-US" sz="3600" dirty="0"/>
              <a:t>Human Resources</a:t>
            </a:r>
          </a:p>
          <a:p>
            <a:pPr marL="742950" indent="-742950">
              <a:lnSpc>
                <a:spcPct val="100000"/>
              </a:lnSpc>
              <a:buAutoNum type="alphaUcPeriod"/>
            </a:pPr>
            <a:r>
              <a:rPr lang="en-US" sz="3600" dirty="0"/>
              <a:t>Physical Resources</a:t>
            </a:r>
          </a:p>
          <a:p>
            <a:pPr marL="742950" indent="-742950">
              <a:lnSpc>
                <a:spcPct val="100000"/>
              </a:lnSpc>
              <a:buAutoNum type="alphaUcPeriod"/>
            </a:pPr>
            <a:r>
              <a:rPr lang="en-US" sz="3600" dirty="0"/>
              <a:t>Technology Resources</a:t>
            </a:r>
          </a:p>
          <a:p>
            <a:pPr marL="742950" indent="-742950">
              <a:lnSpc>
                <a:spcPct val="100000"/>
              </a:lnSpc>
              <a:buAutoNum type="alphaUcPeriod"/>
            </a:pPr>
            <a:r>
              <a:rPr lang="en-US" sz="3600" dirty="0"/>
              <a:t>Financial Resources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750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17307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Which substandard was the most challenging to integrate with distance education?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58353"/>
            <a:ext cx="10515600" cy="3463120"/>
          </a:xfrm>
        </p:spPr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en-US" sz="3600" dirty="0"/>
              <a:t>Human Resources</a:t>
            </a:r>
          </a:p>
          <a:p>
            <a:pPr marL="742950" indent="-742950">
              <a:buAutoNum type="alphaUcPeriod"/>
            </a:pPr>
            <a:r>
              <a:rPr lang="en-US" sz="3600" dirty="0"/>
              <a:t>Physical Resources</a:t>
            </a:r>
          </a:p>
          <a:p>
            <a:pPr marL="742950" indent="-742950">
              <a:buAutoNum type="alphaUcPeriod"/>
            </a:pPr>
            <a:r>
              <a:rPr lang="en-US" sz="3600" dirty="0"/>
              <a:t>Technology Resources</a:t>
            </a:r>
          </a:p>
          <a:p>
            <a:pPr marL="742950" indent="-742950">
              <a:buAutoNum type="alphaUcPeriod"/>
            </a:pPr>
            <a:r>
              <a:rPr lang="en-US" sz="3600" dirty="0"/>
              <a:t>Financial Resources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171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143074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Human Resources (Standard III.A)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5624"/>
            <a:ext cx="10515600" cy="37858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Administrator Roles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Faculty Roles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Single- or Multi-College District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499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Major Components of Standard III.A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0136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600" dirty="0"/>
              <a:t>Qualifications and hiring criteria for faculty and administrators and staff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600" dirty="0"/>
              <a:t>Evaluations of faculty and staff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600" dirty="0"/>
              <a:t>Appropriate staffing levels for full time and part time faculty, administrators and support personnel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600" dirty="0"/>
              <a:t>Professional development and support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6626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 Deeper 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013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Evaluations	</a:t>
            </a:r>
          </a:p>
          <a:p>
            <a:pPr marL="857250" indent="-857250">
              <a:buFont typeface="+mj-lt"/>
              <a:buAutoNum type="alphaUcPeriod"/>
            </a:pPr>
            <a:r>
              <a:rPr lang="en-US" sz="3600" dirty="0"/>
              <a:t>Is the use of distance education a component of evaluation for faculty that teach using that methodology?</a:t>
            </a:r>
          </a:p>
          <a:p>
            <a:pPr marL="857250" indent="-857250">
              <a:buFont typeface="+mj-lt"/>
              <a:buAutoNum type="alphaUcPeriod"/>
            </a:pPr>
            <a:r>
              <a:rPr lang="en-US" sz="3600" dirty="0"/>
              <a:t>Are results of outcome assessments used to improve teaching and learning?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5609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129"/>
            <a:ext cx="10515600" cy="5301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Appropriate Staffing Levels</a:t>
            </a:r>
          </a:p>
          <a:p>
            <a:pPr marL="1200150" lvl="1" indent="-742950">
              <a:lnSpc>
                <a:spcPct val="100000"/>
              </a:lnSpc>
              <a:buFont typeface="+mj-lt"/>
              <a:buAutoNum type="alphaUcPeriod"/>
            </a:pPr>
            <a:r>
              <a:rPr lang="en-US" sz="3600" b="1" i="1" dirty="0"/>
              <a:t>Who determines this?</a:t>
            </a:r>
          </a:p>
          <a:p>
            <a:pPr marL="1200150" lvl="1" indent="-742950">
              <a:lnSpc>
                <a:spcPct val="100000"/>
              </a:lnSpc>
              <a:buFont typeface="+mj-lt"/>
              <a:buAutoNum type="alphaUcPeriod"/>
            </a:pPr>
            <a:r>
              <a:rPr lang="en-US" sz="3600" b="1" i="1" dirty="0"/>
              <a:t>How is it documented?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Professional Development and support for all personnel</a:t>
            </a:r>
          </a:p>
          <a:p>
            <a:pPr marL="1200150" lvl="1" indent="-742950">
              <a:lnSpc>
                <a:spcPct val="100000"/>
              </a:lnSpc>
              <a:buFont typeface="+mj-lt"/>
              <a:buAutoNum type="alphaUcPeriod"/>
            </a:pPr>
            <a:r>
              <a:rPr lang="en-US" sz="3600" b="1" i="1" dirty="0"/>
              <a:t>Who determines what is needed?</a:t>
            </a:r>
          </a:p>
          <a:p>
            <a:pPr marL="1200150" lvl="1" indent="-742950">
              <a:lnSpc>
                <a:spcPct val="100000"/>
              </a:lnSpc>
              <a:buFont typeface="+mj-lt"/>
              <a:buAutoNum type="alphaUcPeriod"/>
            </a:pPr>
            <a:r>
              <a:rPr lang="en-US" sz="3600" b="1" i="1" dirty="0"/>
              <a:t>Are Board members included?</a:t>
            </a:r>
          </a:p>
          <a:p>
            <a:pPr marL="1200150" lvl="1" indent="-742950">
              <a:lnSpc>
                <a:spcPct val="100000"/>
              </a:lnSpc>
              <a:buFont typeface="+mj-lt"/>
              <a:buAutoNum type="alphaUcPeriod"/>
            </a:pPr>
            <a:r>
              <a:rPr lang="en-US" sz="3600" b="1" i="1" dirty="0"/>
              <a:t>How is it documented?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6586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Documentation is Crucial</a:t>
            </a:r>
          </a:p>
        </p:txBody>
      </p:sp>
      <p:pic>
        <p:nvPicPr>
          <p:cNvPr id="6" name="Content Placeholder 5" descr="Assessment Pla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286" r="-43286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71651"/>
            <a:ext cx="2743200" cy="365125"/>
          </a:xfrm>
        </p:spPr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998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Physical Resources:  Standard III.B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013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Is this just the job of the facilities personnel?</a:t>
            </a:r>
          </a:p>
          <a:p>
            <a:pPr marL="0" indent="0">
              <a:buNone/>
            </a:pPr>
            <a:r>
              <a:rPr lang="en-US" sz="3600" dirty="0"/>
              <a:t>What role do faculty and other staff have in meeting this standard?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2383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169040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Consider these questions about physical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70094"/>
            <a:ext cx="10515600" cy="3312654"/>
          </a:xfrm>
        </p:spPr>
        <p:txBody>
          <a:bodyPr>
            <a:normAutofit/>
          </a:bodyPr>
          <a:lstStyle/>
          <a:p>
            <a:pPr marL="742950" indent="-742950">
              <a:spcBef>
                <a:spcPts val="2400"/>
              </a:spcBef>
              <a:buFont typeface="+mj-lt"/>
              <a:buAutoNum type="arabicPeriod"/>
            </a:pPr>
            <a:r>
              <a:rPr lang="en-US" sz="3600" dirty="0"/>
              <a:t>How is access to facilities and the quality of those facilities assured, especially for off-site locations?</a:t>
            </a:r>
          </a:p>
          <a:p>
            <a:pPr marL="742950" indent="-742950">
              <a:spcBef>
                <a:spcPts val="2400"/>
              </a:spcBef>
              <a:buFont typeface="+mj-lt"/>
              <a:buAutoNum type="arabicPeriod"/>
            </a:pPr>
            <a:r>
              <a:rPr lang="en-US" sz="3600" dirty="0"/>
              <a:t>What about facilities and equipment to support distance education?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426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  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0136"/>
            <a:ext cx="10515600" cy="4351338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spcBef>
                <a:spcPts val="1800"/>
              </a:spcBef>
              <a:buFont typeface="+mj-lt"/>
              <a:buAutoNum type="arabicPeriod" startAt="3"/>
            </a:pPr>
            <a:r>
              <a:rPr lang="en-US" sz="3600" dirty="0"/>
              <a:t>What are your plans for maintaining and updated facilities resources?</a:t>
            </a:r>
          </a:p>
          <a:p>
            <a:pPr marL="742950" indent="-742950">
              <a:lnSpc>
                <a:spcPct val="100000"/>
              </a:lnSpc>
              <a:spcBef>
                <a:spcPts val="1800"/>
              </a:spcBef>
              <a:buFont typeface="+mj-lt"/>
              <a:buAutoNum type="arabicPeriod" startAt="3"/>
            </a:pPr>
            <a:r>
              <a:rPr lang="en-US" sz="3600" dirty="0"/>
              <a:t>What are your long range capital plans to support improvement of resources (Master Plan)?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741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Let’s Get to Know Each 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0104"/>
            <a:ext cx="10515600" cy="42613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600" dirty="0"/>
              <a:t>What is your role on your local campus/district?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600" dirty="0"/>
              <a:t>Are you from a single- or multi-campus district?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600" dirty="0"/>
              <a:t>How soon is your next accreditation visit?</a:t>
            </a:r>
          </a:p>
          <a:p>
            <a:pPr marL="0" indent="0">
              <a:lnSpc>
                <a:spcPct val="130000"/>
              </a:lnSpc>
              <a:spcBef>
                <a:spcPts val="1800"/>
              </a:spcBef>
              <a:buNone/>
            </a:pP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2320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Technology Resources:  Standard III.C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0136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3600" dirty="0"/>
              <a:t>What are the roles of faculty, staff, and administrators in addressing this standard?</a:t>
            </a:r>
          </a:p>
          <a:p>
            <a:pPr>
              <a:spcBef>
                <a:spcPts val="2400"/>
              </a:spcBef>
            </a:pPr>
            <a:r>
              <a:rPr lang="en-US" sz="3600" dirty="0"/>
              <a:t>Does your institution have a technology plan?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59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A </a:t>
            </a:r>
            <a:r>
              <a:rPr lang="en-US" sz="4000" dirty="0" smtClean="0"/>
              <a:t>Deeper Look </a:t>
            </a:r>
            <a:r>
              <a:rPr lang="en-US" sz="4000" dirty="0"/>
              <a:t>at the Technology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0136"/>
            <a:ext cx="10515600" cy="4351338"/>
          </a:xfrm>
        </p:spPr>
        <p:txBody>
          <a:bodyPr>
            <a:normAutofit/>
          </a:bodyPr>
          <a:lstStyle/>
          <a:p>
            <a:pPr marL="742950" indent="-742950">
              <a:spcAft>
                <a:spcPts val="1800"/>
              </a:spcAft>
              <a:buFont typeface="+mj-lt"/>
              <a:buAutoNum type="alphaUcPeriod"/>
            </a:pPr>
            <a:r>
              <a:rPr lang="en-US" sz="3600" dirty="0"/>
              <a:t>Does your institution have adequate technology?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3200" b="1" i="1" dirty="0"/>
              <a:t>How do you know?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3200" b="1" i="1" dirty="0"/>
              <a:t>Who decides?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3200" b="1" i="1" dirty="0"/>
              <a:t>When do you upgrade technology?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3200" b="1" i="1" dirty="0"/>
              <a:t>Is there a plan?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50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4915403"/>
          </a:xfrm>
        </p:spPr>
        <p:txBody>
          <a:bodyPr>
            <a:normAutofit/>
          </a:bodyPr>
          <a:lstStyle/>
          <a:p>
            <a:pPr marL="742950" indent="-742950">
              <a:spcBef>
                <a:spcPts val="1800"/>
              </a:spcBef>
              <a:buFont typeface="+mj-lt"/>
              <a:buAutoNum type="alphaUcPeriod" startAt="2"/>
            </a:pPr>
            <a:r>
              <a:rPr lang="en-US" sz="3600" dirty="0"/>
              <a:t>How are faculty and staff trained to use technology?</a:t>
            </a:r>
          </a:p>
          <a:p>
            <a:pPr marL="742950" indent="-742950">
              <a:spcBef>
                <a:spcPts val="1800"/>
              </a:spcBef>
              <a:buFont typeface="+mj-lt"/>
              <a:buAutoNum type="alphaUcPeriod" startAt="2"/>
            </a:pPr>
            <a:r>
              <a:rPr lang="en-US" sz="3600" dirty="0"/>
              <a:t>How are the needs of faculty responsible for distance education courses accounted for?</a:t>
            </a:r>
          </a:p>
          <a:p>
            <a:pPr marL="742950" indent="-742950">
              <a:spcBef>
                <a:spcPts val="1800"/>
              </a:spcBef>
              <a:buFont typeface="+mj-lt"/>
              <a:buAutoNum type="alphaUcPeriod" startAt="2"/>
            </a:pPr>
            <a:r>
              <a:rPr lang="en-US" sz="3600" dirty="0"/>
              <a:t>What is your overall plan for technology?</a:t>
            </a:r>
          </a:p>
          <a:p>
            <a:pPr marL="742950" indent="-742950">
              <a:spcBef>
                <a:spcPts val="1800"/>
              </a:spcBef>
              <a:buFont typeface="+mj-lt"/>
              <a:buAutoNum type="alphaUcPeriod" startAt="2"/>
            </a:pPr>
            <a:r>
              <a:rPr lang="en-US" sz="3600" dirty="0"/>
              <a:t>How do you know it’s working?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02215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That Tech Plan …</a:t>
            </a:r>
          </a:p>
        </p:txBody>
      </p:sp>
      <p:pic>
        <p:nvPicPr>
          <p:cNvPr id="8" name="Content Placeholder 7" descr="Unshelved LBCC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932" b="-7932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591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Financial Resources:  Standard III.D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866078"/>
              </p:ext>
            </p:extLst>
          </p:nvPr>
        </p:nvGraphicFramePr>
        <p:xfrm>
          <a:off x="838200" y="2138083"/>
          <a:ext cx="10515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647">
                  <a:extLst>
                    <a:ext uri="{9D8B030D-6E8A-4147-A177-3AD203B41FA5}">
                      <a16:colId xmlns="" xmlns:a16="http://schemas.microsoft.com/office/drawing/2014/main" val="3892406382"/>
                    </a:ext>
                  </a:extLst>
                </a:gridCol>
                <a:gridCol w="8139953">
                  <a:extLst>
                    <a:ext uri="{9D8B030D-6E8A-4147-A177-3AD203B41FA5}">
                      <a16:colId xmlns="" xmlns:a16="http://schemas.microsoft.com/office/drawing/2014/main" val="3296064136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800" dirty="0"/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095496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3000" dirty="0"/>
                        <a:t>III.D.1-3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Fiscal Resources: Planning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640869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3000" dirty="0"/>
                        <a:t>III.D.4-10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Fiscal</a:t>
                      </a:r>
                      <a:r>
                        <a:rPr lang="en-US" sz="3000" baseline="0" dirty="0"/>
                        <a:t> Resources: Fiscal Responsibility and Stability</a:t>
                      </a:r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4642822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3000" dirty="0"/>
                        <a:t>III.D.11-15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Fiscal Resources: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67009158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3000" dirty="0"/>
                        <a:t>III.D.16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Fiscal Resources: Contractual</a:t>
                      </a:r>
                      <a:r>
                        <a:rPr lang="en-US" sz="3000" baseline="0" dirty="0"/>
                        <a:t> Agreements</a:t>
                      </a:r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21214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0663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0136"/>
            <a:ext cx="10515600" cy="435133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How is it done and what does it include?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Does planning drive the budget?  What evidence supports that?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What is the role of faculty and the college governance structure?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How is allocation among multiple sites determined?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4644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Financial Responsibility and 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0136"/>
            <a:ext cx="10515600" cy="435133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How are funding priorities established?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Do those doing the planning have access to accurate financial information?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How is the financial record keeping evaluated?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991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Liabilities:  Why should we care?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0136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Can we pay our bills?</a:t>
            </a:r>
          </a:p>
          <a:p>
            <a:r>
              <a:rPr lang="en-US" sz="3600" dirty="0"/>
              <a:t>Are there short term and long term plans to address our liabilities?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00943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Documenting Our Good Work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902" y="1956441"/>
            <a:ext cx="5755698" cy="439991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191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Documenting Our Good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0136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3600" dirty="0"/>
              <a:t>What are types of evidence that can be used to support Standard III</a:t>
            </a:r>
            <a:r>
              <a:rPr lang="en-US" sz="3600" dirty="0" smtClean="0"/>
              <a:t>?</a:t>
            </a:r>
          </a:p>
          <a:p>
            <a:pPr>
              <a:spcBef>
                <a:spcPts val="2400"/>
              </a:spcBef>
            </a:pPr>
            <a:r>
              <a:rPr lang="en-US" sz="3600" dirty="0" smtClean="0"/>
              <a:t>What items are more difficult to document?</a:t>
            </a:r>
          </a:p>
          <a:p>
            <a:pPr>
              <a:spcBef>
                <a:spcPts val="2400"/>
              </a:spcBef>
            </a:pPr>
            <a:r>
              <a:rPr lang="en-US" sz="3600" dirty="0" smtClean="0"/>
              <a:t>Are there any creative ways that have been used to document relevant activity?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4336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0136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600" dirty="0"/>
              <a:t>Do you have sites away from the main campus that offer courses?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600" dirty="0"/>
              <a:t>Do you have significant distance education/online offerings?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600" dirty="0"/>
              <a:t>Do you offer any correspondence courses?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56036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1157861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Standard III in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2506662"/>
            <a:ext cx="11468100" cy="3405765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3600" dirty="0" smtClean="0">
                <a:solidFill>
                  <a:srgbClr val="261300"/>
                </a:solidFill>
              </a:rPr>
              <a:t>We must continue to utilize our resources to achieve our college mission.  </a:t>
            </a:r>
          </a:p>
          <a:p>
            <a:pPr>
              <a:spcBef>
                <a:spcPts val="2400"/>
              </a:spcBef>
            </a:pPr>
            <a:r>
              <a:rPr lang="en-US" sz="3600" dirty="0" smtClean="0">
                <a:solidFill>
                  <a:srgbClr val="261300"/>
                </a:solidFill>
              </a:rPr>
              <a:t>We must document how we do it.</a:t>
            </a:r>
            <a:endParaRPr lang="en-US" sz="3600" dirty="0">
              <a:solidFill>
                <a:srgbClr val="2613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980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Available Resources from ACCJC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7267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b="0" i="0" dirty="0">
                <a:hlinkClick r:id="rId2"/>
              </a:rPr>
              <a:t>Accreditation Reference Handbook</a:t>
            </a:r>
            <a:endParaRPr lang="en-US" sz="3200" b="0" i="0" dirty="0"/>
          </a:p>
          <a:p>
            <a:r>
              <a:rPr lang="en-US" sz="3200" b="0" i="0" dirty="0">
                <a:hlinkClick r:id="rId3"/>
              </a:rPr>
              <a:t>Checklist for Evaluating Compliance with Federal Regulations and Related Commission Policies</a:t>
            </a:r>
            <a:endParaRPr lang="en-US" sz="3200" b="0" i="0" dirty="0"/>
          </a:p>
          <a:p>
            <a:r>
              <a:rPr lang="en-US" sz="3200" b="0" i="0" dirty="0">
                <a:hlinkClick r:id="rId4"/>
              </a:rPr>
              <a:t>Eligibility, Candidacy, and Initial Accreditation Manual</a:t>
            </a:r>
            <a:endParaRPr lang="en-US" sz="3200" b="0" i="0" dirty="0"/>
          </a:p>
          <a:p>
            <a:r>
              <a:rPr lang="en-US" sz="3200" b="0" i="0" dirty="0">
                <a:hlinkClick r:id="rId5"/>
              </a:rPr>
              <a:t>Guide to Evaluating &amp; Improving Institutions</a:t>
            </a:r>
            <a:endParaRPr lang="en-US" sz="3200" b="0" i="0" dirty="0"/>
          </a:p>
          <a:p>
            <a:r>
              <a:rPr lang="en-US" sz="3200" b="0" i="0" dirty="0">
                <a:hlinkClick r:id="rId6"/>
              </a:rPr>
              <a:t>Guide to Evaluating Distance Education and Correspondence Education</a:t>
            </a:r>
            <a:endParaRPr lang="en-US" sz="3200" b="0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11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Available Resources from ASCCC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5491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b="0" i="0" dirty="0">
                <a:hlinkClick r:id="rId2" invalidUrl="http://www.asccc.org/sites/default/files/ASCCC Accreditation Paper Final.pdf"/>
              </a:rPr>
              <a:t>Effective Practices in Accreditation</a:t>
            </a:r>
            <a:endParaRPr lang="en-US" sz="3600" b="0" i="0" dirty="0"/>
          </a:p>
          <a:p>
            <a:r>
              <a:rPr lang="en-US" sz="3600" b="0" i="0" dirty="0"/>
              <a:t> </a:t>
            </a:r>
            <a:r>
              <a:rPr lang="en-US" sz="3600" b="0" i="0" dirty="0">
                <a:hlinkClick r:id="rId3"/>
              </a:rPr>
              <a:t>ASCCC Accreditation Committee web page</a:t>
            </a:r>
            <a:endParaRPr lang="en-US" sz="3600" b="0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1900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1281733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46783"/>
            <a:ext cx="10515600" cy="2923832"/>
          </a:xfrm>
        </p:spPr>
        <p:txBody>
          <a:bodyPr>
            <a:normAutofit/>
          </a:bodyPr>
          <a:lstStyle/>
          <a:p>
            <a:r>
              <a:rPr lang="en-US" sz="2800" dirty="0"/>
              <a:t>Dolores Davison (</a:t>
            </a:r>
            <a:r>
              <a:rPr lang="en-US" sz="2800" dirty="0">
                <a:hlinkClick r:id="rId2"/>
              </a:rPr>
              <a:t>davisondolores@foothill.edu</a:t>
            </a:r>
            <a:r>
              <a:rPr lang="en-US" sz="2800" dirty="0"/>
              <a:t>)</a:t>
            </a:r>
          </a:p>
          <a:p>
            <a:r>
              <a:rPr lang="en-US" sz="2800" dirty="0"/>
              <a:t>Sam Foster (</a:t>
            </a:r>
            <a:r>
              <a:rPr lang="en-US" sz="2800" dirty="0">
                <a:hlinkClick r:id="rId3"/>
              </a:rPr>
              <a:t>SFoster@fullcoll.edu</a:t>
            </a:r>
            <a:r>
              <a:rPr lang="en-US" sz="2800" dirty="0"/>
              <a:t>)</a:t>
            </a:r>
          </a:p>
          <a:p>
            <a:r>
              <a:rPr lang="en-US" sz="2800" dirty="0" err="1"/>
              <a:t>Zaida</a:t>
            </a:r>
            <a:r>
              <a:rPr lang="en-US" sz="2800" dirty="0"/>
              <a:t> O’Connor (</a:t>
            </a:r>
            <a:r>
              <a:rPr lang="en-US" sz="2800" dirty="0">
                <a:hlinkClick r:id="rId4"/>
              </a:rPr>
              <a:t>zaida_ocon@yahoo.com</a:t>
            </a:r>
            <a:r>
              <a:rPr lang="en-US" sz="2800" dirty="0"/>
              <a:t> 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502" y="994468"/>
            <a:ext cx="10515600" cy="810874"/>
          </a:xfrm>
        </p:spPr>
        <p:txBody>
          <a:bodyPr>
            <a:normAutofit fontScale="90000"/>
          </a:bodyPr>
          <a:lstStyle/>
          <a:p>
            <a:r>
              <a:rPr lang="en-US" dirty="0"/>
              <a:t>If This Applies, It’s A Correspondence Course</a:t>
            </a:r>
          </a:p>
        </p:txBody>
      </p:sp>
      <p:pic>
        <p:nvPicPr>
          <p:cNvPr id="10" name="Content Placeholder 9" descr="Peter Steiner NYorker Internet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929" r="-84929"/>
          <a:stretch/>
        </p:blipFill>
        <p:spPr>
          <a:xfrm>
            <a:off x="256864" y="1910992"/>
            <a:ext cx="10515600" cy="435133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2017 ASCCC Accreditation Institute, Napa,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4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0136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/>
              <a:t>Discuss effective practices in utilizing resources to meet Standard III including how distance education and off campus courses are supported.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4877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195759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800" dirty="0"/>
              <a:t>Standard III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All About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01118"/>
            <a:ext cx="10515600" cy="27034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/>
              <a:t>How are we using our resources to support the mission of the college?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How is it documented?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4088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11624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Exploring Standard III:  Resources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638453"/>
              </p:ext>
            </p:extLst>
          </p:nvPr>
        </p:nvGraphicFramePr>
        <p:xfrm>
          <a:off x="838200" y="2345635"/>
          <a:ext cx="10515600" cy="355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957">
                  <a:extLst>
                    <a:ext uri="{9D8B030D-6E8A-4147-A177-3AD203B41FA5}">
                      <a16:colId xmlns="" xmlns:a16="http://schemas.microsoft.com/office/drawing/2014/main" val="273239322"/>
                    </a:ext>
                  </a:extLst>
                </a:gridCol>
                <a:gridCol w="8875643">
                  <a:extLst>
                    <a:ext uri="{9D8B030D-6E8A-4147-A177-3AD203B41FA5}">
                      <a16:colId xmlns="" xmlns:a16="http://schemas.microsoft.com/office/drawing/2014/main" val="1762553256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800" dirty="0"/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3993405"/>
                  </a:ext>
                </a:extLst>
              </a:tr>
              <a:tr h="75205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/>
                        <a:t>III.A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Human 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5248447"/>
                  </a:ext>
                </a:extLst>
              </a:tr>
              <a:tr h="752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III.B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Physical 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0065227"/>
                  </a:ext>
                </a:extLst>
              </a:tr>
              <a:tr h="752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III.C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Technology 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7372471"/>
                  </a:ext>
                </a:extLst>
              </a:tr>
              <a:tr h="752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III.D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Financial 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83523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28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158283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Which substandard do you feel most confident about?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02860"/>
            <a:ext cx="10515600" cy="3442446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buAutoNum type="alphaUcPeriod"/>
            </a:pPr>
            <a:r>
              <a:rPr lang="en-US" sz="3600" dirty="0"/>
              <a:t>Human Resources</a:t>
            </a:r>
          </a:p>
          <a:p>
            <a:pPr marL="742950" indent="-742950">
              <a:lnSpc>
                <a:spcPct val="100000"/>
              </a:lnSpc>
              <a:buAutoNum type="alphaUcPeriod"/>
            </a:pPr>
            <a:r>
              <a:rPr lang="en-US" sz="3600" dirty="0"/>
              <a:t>Physical Resources</a:t>
            </a:r>
          </a:p>
          <a:p>
            <a:pPr marL="742950" indent="-742950">
              <a:lnSpc>
                <a:spcPct val="100000"/>
              </a:lnSpc>
              <a:buAutoNum type="alphaUcPeriod"/>
            </a:pPr>
            <a:r>
              <a:rPr lang="en-US" sz="3600" dirty="0"/>
              <a:t>Technology Resources</a:t>
            </a:r>
          </a:p>
          <a:p>
            <a:pPr marL="742950" indent="-742950">
              <a:lnSpc>
                <a:spcPct val="100000"/>
              </a:lnSpc>
              <a:buAutoNum type="alphaUcPeriod"/>
            </a:pPr>
            <a:r>
              <a:rPr lang="en-US" sz="3600" dirty="0"/>
              <a:t>Financial Resources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2956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163661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Which substandard do you feel you need the most help with?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9752"/>
            <a:ext cx="10515600" cy="3691721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buAutoNum type="alphaUcPeriod"/>
            </a:pPr>
            <a:r>
              <a:rPr lang="en-US" sz="3600" dirty="0"/>
              <a:t>Human Resources</a:t>
            </a:r>
          </a:p>
          <a:p>
            <a:pPr marL="742950" indent="-742950">
              <a:lnSpc>
                <a:spcPct val="100000"/>
              </a:lnSpc>
              <a:buAutoNum type="alphaUcPeriod"/>
            </a:pPr>
            <a:r>
              <a:rPr lang="en-US" sz="3600" dirty="0"/>
              <a:t>Physical Resources</a:t>
            </a:r>
          </a:p>
          <a:p>
            <a:pPr marL="742950" indent="-742950">
              <a:lnSpc>
                <a:spcPct val="100000"/>
              </a:lnSpc>
              <a:buAutoNum type="alphaUcPeriod"/>
            </a:pPr>
            <a:r>
              <a:rPr lang="en-US" sz="3600" dirty="0"/>
              <a:t>Technology Resources</a:t>
            </a:r>
          </a:p>
          <a:p>
            <a:pPr marL="742950" indent="-742950">
              <a:lnSpc>
                <a:spcPct val="100000"/>
              </a:lnSpc>
              <a:buAutoNum type="alphaUcPeriod"/>
            </a:pPr>
            <a:r>
              <a:rPr lang="en-US" sz="3600" dirty="0"/>
              <a:t>Financial Resources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ASCCC Accreditation Institute, Napa, CA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F6F13D-F0A3-46C2-B698-AB3A8038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55026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6C0C59A-314C-476A-9EA5-9BC28D9283A5}" vid="{6A25FF00-F3F4-435C-AC82-54739F77B3A6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8B9877-1A5F-4C8C-AE8B-A393F1B2205C}" vid="{6C1C3204-970A-4D19-960B-0C81057B61D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3561</TotalTime>
  <Words>1103</Words>
  <Application>Microsoft Office PowerPoint</Application>
  <PresentationFormat>Widescreen</PresentationFormat>
  <Paragraphs>228</Paragraphs>
  <Slides>33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Georgia</vt:lpstr>
      <vt:lpstr>1_Office Theme</vt:lpstr>
      <vt:lpstr>Office Theme</vt:lpstr>
      <vt:lpstr>All About Resources: Standard III</vt:lpstr>
      <vt:lpstr>Let’s Get to Know Each Other</vt:lpstr>
      <vt:lpstr>  </vt:lpstr>
      <vt:lpstr>If This Applies, It’s A Correspondence Course</vt:lpstr>
      <vt:lpstr>Objective</vt:lpstr>
      <vt:lpstr>Standard III All About Resources</vt:lpstr>
      <vt:lpstr>Exploring Standard III:  Resources</vt:lpstr>
      <vt:lpstr>Which substandard do you feel most confident about?</vt:lpstr>
      <vt:lpstr>Which substandard do you feel you need the most help with?</vt:lpstr>
      <vt:lpstr>Which substandard was the easiest to integrate with distance education?</vt:lpstr>
      <vt:lpstr>Which substandard was the most challenging to integrate with distance education?</vt:lpstr>
      <vt:lpstr>Human Resources (Standard III.A)</vt:lpstr>
      <vt:lpstr>Major Components of Standard III.A</vt:lpstr>
      <vt:lpstr>A Deeper Look</vt:lpstr>
      <vt:lpstr>PowerPoint Presentation</vt:lpstr>
      <vt:lpstr>Documentation is Crucial</vt:lpstr>
      <vt:lpstr>Physical Resources:  Standard III.B</vt:lpstr>
      <vt:lpstr>Consider these questions about physical resources</vt:lpstr>
      <vt:lpstr>   </vt:lpstr>
      <vt:lpstr>Technology Resources:  Standard III.C</vt:lpstr>
      <vt:lpstr>A Deeper Look at the Technology Standard</vt:lpstr>
      <vt:lpstr>PowerPoint Presentation</vt:lpstr>
      <vt:lpstr>About That Tech Plan …</vt:lpstr>
      <vt:lpstr>Financial Resources:  Standard III.D</vt:lpstr>
      <vt:lpstr>Planning</vt:lpstr>
      <vt:lpstr>Financial Responsibility and Stability</vt:lpstr>
      <vt:lpstr>Liabilities:  Why should we care?</vt:lpstr>
      <vt:lpstr>Documenting Our Good Work</vt:lpstr>
      <vt:lpstr>Documenting Our Good Work</vt:lpstr>
      <vt:lpstr>Standard III in Summary</vt:lpstr>
      <vt:lpstr>Available Resources from ACCJC</vt:lpstr>
      <vt:lpstr>Available Resources from ASCCC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Resources</dc:title>
  <dc:creator>chemd</dc:creator>
  <cp:lastModifiedBy>Samuel Foster</cp:lastModifiedBy>
  <cp:revision>42</cp:revision>
  <dcterms:created xsi:type="dcterms:W3CDTF">2017-02-10T22:00:30Z</dcterms:created>
  <dcterms:modified xsi:type="dcterms:W3CDTF">2017-02-15T01:44:08Z</dcterms:modified>
</cp:coreProperties>
</file>