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8"/>
  </p:notesMasterIdLst>
  <p:handoutMasterIdLst>
    <p:handoutMasterId r:id="rId19"/>
  </p:handoutMasterIdLst>
  <p:sldIdLst>
    <p:sldId id="256" r:id="rId2"/>
    <p:sldId id="257" r:id="rId3"/>
    <p:sldId id="292" r:id="rId4"/>
    <p:sldId id="293" r:id="rId5"/>
    <p:sldId id="298" r:id="rId6"/>
    <p:sldId id="300" r:id="rId7"/>
    <p:sldId id="291" r:id="rId8"/>
    <p:sldId id="284" r:id="rId9"/>
    <p:sldId id="285" r:id="rId10"/>
    <p:sldId id="294" r:id="rId11"/>
    <p:sldId id="295" r:id="rId12"/>
    <p:sldId id="289" r:id="rId13"/>
    <p:sldId id="296" r:id="rId14"/>
    <p:sldId id="297" r:id="rId15"/>
    <p:sldId id="299"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66" autoAdjust="0"/>
    <p:restoredTop sz="94660"/>
  </p:normalViewPr>
  <p:slideViewPr>
    <p:cSldViewPr snapToGrid="0" snapToObjects="1">
      <p:cViewPr varScale="1">
        <p:scale>
          <a:sx n="74" d="100"/>
          <a:sy n="74" d="100"/>
        </p:scale>
        <p:origin x="51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6/14/2019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6/14/2019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June 14,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June 14,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June 14,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June 14,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June 14,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June 14,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June 14,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June 14,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June 14,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June 14,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June 14,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June 14,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resolutions@ascc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esolutions@asccc.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610" y="1724424"/>
            <a:ext cx="7748789" cy="941503"/>
          </a:xfrm>
        </p:spPr>
        <p:txBody>
          <a:bodyPr/>
          <a:lstStyle/>
          <a:p>
            <a:pPr algn="ctr"/>
            <a:r>
              <a:rPr lang="en-US" sz="4000" cap="none" dirty="0" smtClean="0">
                <a:latin typeface="Bahnschrift Condensed" panose="020B0502040204020203" pitchFamily="34" charset="0"/>
                <a:cs typeface="Times New Roman"/>
              </a:rPr>
              <a:t>Resolution Amendment Writing </a:t>
            </a:r>
            <a:br>
              <a:rPr lang="en-US" sz="4000" cap="none" dirty="0" smtClean="0">
                <a:latin typeface="Bahnschrift Condensed" panose="020B0502040204020203" pitchFamily="34" charset="0"/>
                <a:cs typeface="Times New Roman"/>
              </a:rPr>
            </a:br>
            <a:endParaRPr lang="en-US" sz="4000" cap="none" dirty="0">
              <a:latin typeface="Bahnschrift Condensed" panose="020B0502040204020203" pitchFamily="34" charset="0"/>
              <a:cs typeface="Times New Roman"/>
            </a:endParaRPr>
          </a:p>
        </p:txBody>
      </p:sp>
      <p:sp>
        <p:nvSpPr>
          <p:cNvPr id="3" name="Subtitle 2"/>
          <p:cNvSpPr>
            <a:spLocks noGrp="1"/>
          </p:cNvSpPr>
          <p:nvPr>
            <p:ph type="subTitle" idx="1"/>
          </p:nvPr>
        </p:nvSpPr>
        <p:spPr>
          <a:xfrm>
            <a:off x="685800" y="3505199"/>
            <a:ext cx="7848600" cy="3180800"/>
          </a:xfrm>
        </p:spPr>
        <p:txBody>
          <a:bodyPr>
            <a:normAutofit/>
          </a:bodyPr>
          <a:lstStyle/>
          <a:p>
            <a:r>
              <a:rPr lang="en-US" dirty="0" smtClean="0">
                <a:latin typeface="Centaur" panose="02030504050205020304" pitchFamily="18" charset="0"/>
                <a:cs typeface="Times New Roman"/>
              </a:rPr>
              <a:t>Geoffrey Dyer, Area A Representative</a:t>
            </a:r>
          </a:p>
          <a:p>
            <a:endParaRPr lang="en-US" dirty="0">
              <a:latin typeface="Times New Roman"/>
              <a:cs typeface="Times New Roman"/>
            </a:endParaRPr>
          </a:p>
          <a:p>
            <a:endParaRPr lang="en-US" dirty="0" smtClean="0">
              <a:latin typeface="Times New Roman"/>
              <a:cs typeface="Times New Roman"/>
            </a:endParaRPr>
          </a:p>
          <a:p>
            <a:endParaRPr lang="en-US" dirty="0">
              <a:solidFill>
                <a:schemeClr val="tx1"/>
              </a:solidFill>
              <a:latin typeface="Centaur" panose="02030504050205020304" pitchFamily="18" charset="0"/>
              <a:cs typeface="Times New Roman"/>
            </a:endParaRPr>
          </a:p>
          <a:p>
            <a:endParaRPr lang="en-US" dirty="0">
              <a:solidFill>
                <a:schemeClr val="tx1"/>
              </a:solidFill>
              <a:latin typeface="Centaur" panose="02030504050205020304" pitchFamily="18" charset="0"/>
              <a:cs typeface="Times New Roman"/>
            </a:endParaRPr>
          </a:p>
          <a:p>
            <a:pPr algn="ctr"/>
            <a:endParaRPr lang="en-US" sz="1800" dirty="0">
              <a:solidFill>
                <a:srgbClr val="FF0000"/>
              </a:solidFill>
              <a:latin typeface="Times New Roman"/>
              <a:cs typeface="Times New Roman"/>
            </a:endParaRPr>
          </a:p>
        </p:txBody>
      </p:sp>
      <p:pic>
        <p:nvPicPr>
          <p:cNvPr id="5" name="Picture 4"/>
          <p:cNvPicPr/>
          <p:nvPr/>
        </p:nvPicPr>
        <p:blipFill>
          <a:blip r:embed="rId3" cstate="email">
            <a:extLst>
              <a:ext uri="{28A0092B-C50C-407E-A947-70E740481C1C}">
                <a14:useLocalDpi xmlns:a14="http://schemas.microsoft.com/office/drawing/2010/main" val="0"/>
              </a:ext>
            </a:extLst>
          </a:blip>
          <a:stretch>
            <a:fillRect/>
          </a:stretch>
        </p:blipFill>
        <p:spPr bwMode="auto">
          <a:xfrm>
            <a:off x="2665112" y="400050"/>
            <a:ext cx="3400459" cy="786470"/>
          </a:xfrm>
          <a:prstGeom prst="rect">
            <a:avLst/>
          </a:prstGeom>
          <a:noFill/>
          <a:ln w="9525">
            <a:noFill/>
            <a:miter lim="800000"/>
            <a:headEnd/>
            <a:tailEnd/>
          </a:ln>
        </p:spPr>
      </p:pic>
      <p:pic>
        <p:nvPicPr>
          <p:cNvPr id="1026" name="Picture 2" descr="Image result for amendment"/>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138420" y="3695672"/>
            <a:ext cx="3987103" cy="2990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385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895" y="-252211"/>
            <a:ext cx="8229600" cy="844639"/>
          </a:xfrm>
        </p:spPr>
        <p:txBody>
          <a:bodyPr>
            <a:normAutofit/>
          </a:bodyPr>
          <a:lstStyle/>
          <a:p>
            <a:r>
              <a:rPr lang="en-US" sz="2000" dirty="0" smtClean="0">
                <a:solidFill>
                  <a:schemeClr val="bg1"/>
                </a:solidFill>
                <a:latin typeface="Bahnschrift Condensed" panose="020B0502040204020203" pitchFamily="34" charset="0"/>
              </a:rPr>
              <a:t>A Real Example</a:t>
            </a:r>
            <a:endParaRPr lang="en-US" sz="2000" dirty="0">
              <a:solidFill>
                <a:schemeClr val="bg1"/>
              </a:solidFill>
              <a:latin typeface="Bahnschrift Condensed" panose="020B0502040204020203" pitchFamily="34" charset="0"/>
            </a:endParaRPr>
          </a:p>
        </p:txBody>
      </p:sp>
      <p:sp>
        <p:nvSpPr>
          <p:cNvPr id="3" name="Content Placeholder 2"/>
          <p:cNvSpPr>
            <a:spLocks noGrp="1"/>
          </p:cNvSpPr>
          <p:nvPr>
            <p:ph idx="1"/>
          </p:nvPr>
        </p:nvSpPr>
        <p:spPr>
          <a:xfrm>
            <a:off x="0" y="425003"/>
            <a:ext cx="9143999" cy="6246253"/>
          </a:xfrm>
        </p:spPr>
        <p:txBody>
          <a:bodyPr>
            <a:normAutofit fontScale="32500" lnSpcReduction="20000"/>
          </a:bodyPr>
          <a:lstStyle/>
          <a:p>
            <a:pPr marL="0" indent="0">
              <a:buNone/>
            </a:pPr>
            <a:r>
              <a:rPr lang="en-US" sz="4000" b="1" dirty="0"/>
              <a:t>+6.01.01	 S19 Amend Resolution 6.01</a:t>
            </a:r>
          </a:p>
          <a:p>
            <a:pPr marL="0" indent="0">
              <a:buNone/>
            </a:pPr>
            <a:r>
              <a:rPr lang="en-US" sz="4000" dirty="0"/>
              <a:t>Amend Title:</a:t>
            </a:r>
          </a:p>
          <a:p>
            <a:pPr marL="0" indent="0">
              <a:buNone/>
            </a:pPr>
            <a:r>
              <a:rPr lang="en-US" sz="4000" strike="sngStrike" dirty="0"/>
              <a:t>Provisionally Support</a:t>
            </a:r>
            <a:r>
              <a:rPr lang="en-US" sz="4000" dirty="0"/>
              <a:t> </a:t>
            </a:r>
            <a:r>
              <a:rPr lang="en-US" sz="4000" u="sng" dirty="0"/>
              <a:t>Oppose</a:t>
            </a:r>
            <a:r>
              <a:rPr lang="en-US" sz="4000" dirty="0"/>
              <a:t> AB 130 (Low, </a:t>
            </a:r>
            <a:r>
              <a:rPr lang="en-US" sz="4000" strike="sngStrike" dirty="0"/>
              <a:t>as of 25 February</a:t>
            </a:r>
            <a:r>
              <a:rPr lang="en-US" sz="4000" dirty="0"/>
              <a:t> as of </a:t>
            </a:r>
            <a:r>
              <a:rPr lang="en-US" sz="4000" u="sng" dirty="0"/>
              <a:t>April 10, 2019</a:t>
            </a:r>
            <a:r>
              <a:rPr lang="en-US" sz="4000" dirty="0"/>
              <a:t>) </a:t>
            </a:r>
            <a:r>
              <a:rPr lang="en-US" sz="4000" u="sng" dirty="0"/>
              <a:t>Unless Amended</a:t>
            </a:r>
            <a:endParaRPr lang="en-US" sz="4000" dirty="0"/>
          </a:p>
          <a:p>
            <a:pPr marL="0" indent="0">
              <a:buNone/>
            </a:pPr>
            <a:r>
              <a:rPr lang="en-US" sz="4000" dirty="0"/>
              <a:t> </a:t>
            </a:r>
          </a:p>
          <a:p>
            <a:pPr marL="0" indent="0">
              <a:buNone/>
            </a:pPr>
            <a:r>
              <a:rPr lang="en-US" sz="4000" dirty="0"/>
              <a:t>Amend Second Whereas:</a:t>
            </a:r>
          </a:p>
          <a:p>
            <a:pPr marL="0" indent="0">
              <a:buNone/>
            </a:pPr>
            <a:r>
              <a:rPr lang="en-US" sz="4000" dirty="0"/>
              <a:t> </a:t>
            </a:r>
          </a:p>
          <a:p>
            <a:pPr marL="0" indent="0">
              <a:buNone/>
            </a:pPr>
            <a:r>
              <a:rPr lang="en-US" sz="4000" dirty="0"/>
              <a:t>Whereas, AB 130 (Low, as of </a:t>
            </a:r>
            <a:r>
              <a:rPr lang="en-US" sz="4000" strike="sngStrike" dirty="0"/>
              <a:t>25 February 2019</a:t>
            </a:r>
            <a:r>
              <a:rPr lang="en-US" sz="4000" dirty="0"/>
              <a:t> </a:t>
            </a:r>
            <a:r>
              <a:rPr lang="en-US" sz="4000" u="sng" dirty="0"/>
              <a:t>April 10, 2019</a:t>
            </a:r>
            <a:r>
              <a:rPr lang="en-US" sz="4000" dirty="0"/>
              <a:t>) would create the Office of Higher Education Performance and Accountability, which would, among other functions, “review and make recommendations, as necessary, regarding cross-segmental and interagency initiatives and programs in areas that may include, but are not necessarily limited to, efficiencies in instructional delivery, financial aid, transfer, and workforce coordination” and “act as a clearinghouse for postsecondary education information and as a primary source of information for the Legislature, the Governor, and other agencies,” thus potentially providing support for California Higher Education that has been needed since the defunding of CPEC;</a:t>
            </a:r>
          </a:p>
          <a:p>
            <a:pPr marL="0" indent="0">
              <a:buNone/>
            </a:pPr>
            <a:r>
              <a:rPr lang="en-US" sz="4000" dirty="0"/>
              <a:t> </a:t>
            </a:r>
          </a:p>
          <a:p>
            <a:pPr marL="0" indent="0">
              <a:buNone/>
            </a:pPr>
            <a:r>
              <a:rPr lang="en-US" sz="4000" dirty="0"/>
              <a:t>Amend Third Whereas:</a:t>
            </a:r>
          </a:p>
          <a:p>
            <a:pPr marL="0" indent="0">
              <a:buNone/>
            </a:pPr>
            <a:r>
              <a:rPr lang="en-US" sz="4000" dirty="0"/>
              <a:t> </a:t>
            </a:r>
          </a:p>
          <a:p>
            <a:pPr marL="0" indent="0">
              <a:buNone/>
            </a:pPr>
            <a:r>
              <a:rPr lang="en-US" sz="4000" dirty="0"/>
              <a:t>Whereas, The Office of Higher Education Performance and Accountability created AB 130 (Low, as of </a:t>
            </a:r>
            <a:r>
              <a:rPr lang="en-US" sz="4000" strike="sngStrike" dirty="0"/>
              <a:t>25 February 2019</a:t>
            </a:r>
            <a:r>
              <a:rPr lang="en-US" sz="4000" dirty="0"/>
              <a:t> </a:t>
            </a:r>
            <a:r>
              <a:rPr lang="en-US" sz="4000" u="sng" dirty="0"/>
              <a:t>April 10, 2019</a:t>
            </a:r>
            <a:r>
              <a:rPr lang="en-US" sz="4000" dirty="0"/>
              <a:t>) would be overseen by an executive director and would include an advisory board consisting of “</a:t>
            </a:r>
            <a:r>
              <a:rPr lang="en-US" sz="4000" strike="sngStrike" dirty="0"/>
              <a:t>the Chairperson of the Senate Committee on Education and the Chairperson of the Assembly Committee on Higher Education, who serve as ex officio members, and</a:t>
            </a:r>
            <a:r>
              <a:rPr lang="en-US" sz="4000" dirty="0"/>
              <a:t> six public members with experience in postsecondary education,” </a:t>
            </a:r>
            <a:r>
              <a:rPr lang="en-US" sz="4000" u="sng" dirty="0"/>
              <a:t>and while the language has been amended to include a meeting once a year with stakeholders, with the “chairperson of the Intersegmental Committee of the Academic Senates, or the chairperson’s designee” as a member of the stakeholders group, the bill does not allow for Academic Senate appointments to the advisory board; </a:t>
            </a:r>
            <a:r>
              <a:rPr lang="en-US" sz="4000" dirty="0"/>
              <a:t>and</a:t>
            </a:r>
          </a:p>
          <a:p>
            <a:pPr marL="0" indent="0">
              <a:buNone/>
            </a:pPr>
            <a:r>
              <a:rPr lang="en-US" sz="4000" dirty="0"/>
              <a:t> </a:t>
            </a:r>
          </a:p>
          <a:p>
            <a:pPr marL="0" indent="0">
              <a:buNone/>
            </a:pPr>
            <a:r>
              <a:rPr lang="en-US" sz="4000" dirty="0"/>
              <a:t>Amend Resolved:</a:t>
            </a:r>
          </a:p>
          <a:p>
            <a:pPr marL="0" indent="0">
              <a:buNone/>
            </a:pPr>
            <a:r>
              <a:rPr lang="en-US" sz="4000" dirty="0"/>
              <a:t> </a:t>
            </a:r>
          </a:p>
          <a:p>
            <a:pPr marL="0" indent="0">
              <a:buNone/>
            </a:pPr>
            <a:r>
              <a:rPr lang="en-US" sz="4000" dirty="0"/>
              <a:t>Resolved, That the Academic Senate for California Community Colleges </a:t>
            </a:r>
            <a:r>
              <a:rPr lang="en-US" sz="4000" strike="sngStrike" dirty="0"/>
              <a:t>support</a:t>
            </a:r>
            <a:r>
              <a:rPr lang="en-US" sz="4000" dirty="0"/>
              <a:t> </a:t>
            </a:r>
            <a:r>
              <a:rPr lang="en-US" sz="4000" u="sng" dirty="0"/>
              <a:t>oppose</a:t>
            </a:r>
            <a:r>
              <a:rPr lang="en-US" sz="4000" dirty="0"/>
              <a:t> AB 130 (Low, as of </a:t>
            </a:r>
            <a:r>
              <a:rPr lang="en-US" sz="4000" strike="sngStrike" dirty="0"/>
              <a:t>25 February 2019</a:t>
            </a:r>
            <a:r>
              <a:rPr lang="en-US" sz="4000" dirty="0"/>
              <a:t> </a:t>
            </a:r>
            <a:r>
              <a:rPr lang="en-US" sz="4000" u="sng" dirty="0"/>
              <a:t>April 10, 2019</a:t>
            </a:r>
            <a:r>
              <a:rPr lang="en-US" sz="4000" dirty="0"/>
              <a:t>) to create the Office of Higher Education Performance and Accountability</a:t>
            </a:r>
            <a:r>
              <a:rPr lang="en-US" sz="4000" strike="sngStrike" dirty="0"/>
              <a:t> only in the event that</a:t>
            </a:r>
            <a:r>
              <a:rPr lang="en-US" sz="4000" dirty="0"/>
              <a:t> </a:t>
            </a:r>
            <a:r>
              <a:rPr lang="en-US" sz="4000" u="sng" dirty="0"/>
              <a:t>unless </a:t>
            </a:r>
            <a:r>
              <a:rPr lang="en-US" sz="4000" dirty="0"/>
              <a:t>the legislation is amended to include the appointment of faculty representatives appointed by their respective academic senates from each of the segments of public higher education in California among the members of the advisory board for the office.</a:t>
            </a:r>
          </a:p>
          <a:p>
            <a:pPr marL="0" indent="0">
              <a:buNone/>
            </a:pPr>
            <a:r>
              <a:rPr lang="en-US" sz="4000" dirty="0"/>
              <a:t> </a:t>
            </a:r>
          </a:p>
          <a:p>
            <a:pPr marL="0" indent="0">
              <a:buNone/>
            </a:pPr>
            <a:r>
              <a:rPr lang="en-US" sz="4000" dirty="0"/>
              <a:t>Contact:  Dolores Davison, Foothill College </a:t>
            </a:r>
          </a:p>
        </p:txBody>
      </p:sp>
    </p:spTree>
    <p:extLst>
      <p:ext uri="{BB962C8B-B14F-4D97-AF65-F5344CB8AC3E}">
        <p14:creationId xmlns:p14="http://schemas.microsoft.com/office/powerpoint/2010/main" val="527165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hnschrift Condensed" panose="020B0502040204020203" pitchFamily="34" charset="0"/>
              </a:rPr>
              <a:t>Add a Resolved or Whereas . . . </a:t>
            </a:r>
            <a:endParaRPr lang="en-US" dirty="0">
              <a:latin typeface="Bahnschrift Condensed" panose="020B0502040204020203" pitchFamily="34" charset="0"/>
            </a:endParaRPr>
          </a:p>
        </p:txBody>
      </p:sp>
      <p:sp>
        <p:nvSpPr>
          <p:cNvPr id="5" name="TextBox 4"/>
          <p:cNvSpPr txBox="1"/>
          <p:nvPr/>
        </p:nvSpPr>
        <p:spPr>
          <a:xfrm>
            <a:off x="270510" y="4768581"/>
            <a:ext cx="8572500" cy="523220"/>
          </a:xfrm>
          <a:prstGeom prst="rect">
            <a:avLst/>
          </a:prstGeom>
          <a:noFill/>
        </p:spPr>
        <p:txBody>
          <a:bodyPr wrap="square" rtlCol="0">
            <a:spAutoFit/>
          </a:bodyPr>
          <a:lstStyle/>
          <a:p>
            <a:r>
              <a:rPr lang="en-US" sz="2800" b="1" dirty="0" smtClean="0">
                <a:solidFill>
                  <a:srgbClr val="FF0000"/>
                </a:solidFill>
                <a:latin typeface="Centaur" panose="02030504050205020304" pitchFamily="18" charset="0"/>
              </a:rPr>
              <a:t>Adding a “Resolved” may require adding support in “Whereas” </a:t>
            </a:r>
            <a:endParaRPr lang="en-US" sz="2800" b="1" dirty="0">
              <a:solidFill>
                <a:srgbClr val="FF0000"/>
              </a:solidFill>
              <a:latin typeface="Centaur" panose="02030504050205020304" pitchFamily="18" charset="0"/>
            </a:endParaRPr>
          </a:p>
        </p:txBody>
      </p:sp>
      <p:sp>
        <p:nvSpPr>
          <p:cNvPr id="3" name="TextBox 2"/>
          <p:cNvSpPr txBox="1"/>
          <p:nvPr/>
        </p:nvSpPr>
        <p:spPr>
          <a:xfrm>
            <a:off x="457200" y="1867437"/>
            <a:ext cx="7965583" cy="2862322"/>
          </a:xfrm>
          <a:prstGeom prst="rect">
            <a:avLst/>
          </a:prstGeom>
          <a:noFill/>
        </p:spPr>
        <p:txBody>
          <a:bodyPr wrap="square" rtlCol="0">
            <a:spAutoFit/>
          </a:bodyPr>
          <a:lstStyle/>
          <a:p>
            <a:r>
              <a:rPr lang="en-US" b="1"/>
              <a:t>+5.02.01	S19 Amend Resolution 5.02</a:t>
            </a:r>
          </a:p>
          <a:p>
            <a:r>
              <a:rPr lang="en-US"/>
              <a:t> </a:t>
            </a:r>
          </a:p>
          <a:p>
            <a:r>
              <a:rPr lang="en-US"/>
              <a:t>Add new third Resolved:</a:t>
            </a:r>
          </a:p>
          <a:p>
            <a:r>
              <a:rPr lang="en-US"/>
              <a:t> </a:t>
            </a:r>
          </a:p>
          <a:p>
            <a:r>
              <a:rPr lang="en-US" u="sng"/>
              <a:t>Resolved, That the Academic Senate for California Community Colleges work with the California Community Colleges Chancellor’s Office and system partners to make available information regarding how statewide resources have been invested in the design and implementation of guided pathways.</a:t>
            </a:r>
            <a:endParaRPr lang="en-US"/>
          </a:p>
          <a:p>
            <a:r>
              <a:rPr lang="en-US"/>
              <a:t> </a:t>
            </a:r>
          </a:p>
          <a:p>
            <a:r>
              <a:rPr lang="en-US"/>
              <a:t>Contact: Jeffrey Hernandez, East Los Angeles College, Area C</a:t>
            </a:r>
          </a:p>
        </p:txBody>
      </p:sp>
    </p:spTree>
    <p:extLst>
      <p:ext uri="{BB962C8B-B14F-4D97-AF65-F5344CB8AC3E}">
        <p14:creationId xmlns:p14="http://schemas.microsoft.com/office/powerpoint/2010/main" val="3003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hnschrift SemiBold Condensed" panose="020B0502040204020203" pitchFamily="34" charset="0"/>
                <a:cs typeface="Times New Roman"/>
              </a:rPr>
              <a:t>Nuts and Bolts</a:t>
            </a:r>
            <a:endParaRPr lang="en-US" dirty="0">
              <a:latin typeface="Bahnschrift SemiBold Condensed" panose="020B0502040204020203" pitchFamily="34" charset="0"/>
              <a:cs typeface="Times New Roman"/>
            </a:endParaRPr>
          </a:p>
        </p:txBody>
      </p:sp>
      <p:sp>
        <p:nvSpPr>
          <p:cNvPr id="3" name="Content Placeholder 2"/>
          <p:cNvSpPr>
            <a:spLocks noGrp="1"/>
          </p:cNvSpPr>
          <p:nvPr>
            <p:ph idx="1"/>
          </p:nvPr>
        </p:nvSpPr>
        <p:spPr/>
        <p:txBody>
          <a:bodyPr>
            <a:normAutofit/>
          </a:bodyPr>
          <a:lstStyle/>
          <a:p>
            <a:pPr marL="0" indent="0">
              <a:buNone/>
            </a:pPr>
            <a:r>
              <a:rPr lang="en-US" dirty="0" smtClean="0">
                <a:latin typeface="Centaur" panose="02030504050205020304" pitchFamily="18" charset="0"/>
                <a:cs typeface="Times New Roman"/>
              </a:rPr>
              <a:t>Must check the following:</a:t>
            </a:r>
          </a:p>
          <a:p>
            <a:r>
              <a:rPr lang="en-US" dirty="0" smtClean="0">
                <a:latin typeface="Centaur" panose="02030504050205020304" pitchFamily="18" charset="0"/>
                <a:cs typeface="Times New Roman"/>
              </a:rPr>
              <a:t>Duplication of Position</a:t>
            </a:r>
          </a:p>
          <a:p>
            <a:r>
              <a:rPr lang="en-US" dirty="0" smtClean="0">
                <a:latin typeface="Centaur" panose="02030504050205020304" pitchFamily="18" charset="0"/>
                <a:cs typeface="Times New Roman"/>
              </a:rPr>
              <a:t>Reversal of Position</a:t>
            </a:r>
            <a:endParaRPr lang="en-US" dirty="0">
              <a:latin typeface="Centaur" panose="02030504050205020304" pitchFamily="18" charset="0"/>
              <a:cs typeface="Times New Roman"/>
            </a:endParaRPr>
          </a:p>
          <a:p>
            <a:r>
              <a:rPr lang="en-US" dirty="0" smtClean="0">
                <a:latin typeface="Centaur" panose="02030504050205020304" pitchFamily="18" charset="0"/>
                <a:cs typeface="Times New Roman"/>
              </a:rPr>
              <a:t>Clarity, Readability, Understanding, Intent</a:t>
            </a:r>
          </a:p>
          <a:p>
            <a:r>
              <a:rPr lang="en-US" dirty="0" smtClean="0">
                <a:latin typeface="Centaur" panose="02030504050205020304" pitchFamily="18" charset="0"/>
                <a:cs typeface="Times New Roman"/>
              </a:rPr>
              <a:t>Senate Purview</a:t>
            </a:r>
          </a:p>
        </p:txBody>
      </p:sp>
      <p:pic>
        <p:nvPicPr>
          <p:cNvPr id="4" name="Picture 3"/>
          <p:cNvPicPr>
            <a:picLocks noChangeAspect="1"/>
          </p:cNvPicPr>
          <p:nvPr/>
        </p:nvPicPr>
        <p:blipFill>
          <a:blip r:embed="rId2"/>
          <a:stretch>
            <a:fillRect/>
          </a:stretch>
        </p:blipFill>
        <p:spPr>
          <a:xfrm>
            <a:off x="2969999" y="4115272"/>
            <a:ext cx="3454400" cy="2133600"/>
          </a:xfrm>
          <a:prstGeom prst="rect">
            <a:avLst/>
          </a:prstGeom>
        </p:spPr>
      </p:pic>
    </p:spTree>
    <p:extLst>
      <p:ext uri="{BB962C8B-B14F-4D97-AF65-F5344CB8AC3E}">
        <p14:creationId xmlns:p14="http://schemas.microsoft.com/office/powerpoint/2010/main" val="3096389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38100"/>
            <a:ext cx="8229600" cy="990600"/>
          </a:xfrm>
        </p:spPr>
        <p:txBody>
          <a:bodyPr/>
          <a:lstStyle/>
          <a:p>
            <a:pPr algn="ctr"/>
            <a:r>
              <a:rPr lang="en-US" dirty="0" smtClean="0">
                <a:latin typeface="Bahnschrift SemiBold Condensed" panose="020B0502040204020203" pitchFamily="34" charset="0"/>
                <a:cs typeface="Times New Roman"/>
              </a:rPr>
              <a:t>Confer with Contacts </a:t>
            </a:r>
            <a:endParaRPr lang="en-US" dirty="0">
              <a:latin typeface="Bahnschrift SemiBold Condensed" panose="020B0502040204020203" pitchFamily="34" charset="0"/>
              <a:cs typeface="Times New Roman"/>
            </a:endParaRPr>
          </a:p>
        </p:txBody>
      </p:sp>
      <p:sp>
        <p:nvSpPr>
          <p:cNvPr id="3" name="Content Placeholder 2"/>
          <p:cNvSpPr>
            <a:spLocks noGrp="1"/>
          </p:cNvSpPr>
          <p:nvPr>
            <p:ph idx="1"/>
          </p:nvPr>
        </p:nvSpPr>
        <p:spPr>
          <a:xfrm>
            <a:off x="425003" y="1028700"/>
            <a:ext cx="8261797" cy="5448300"/>
          </a:xfrm>
        </p:spPr>
        <p:txBody>
          <a:bodyPr>
            <a:normAutofit/>
          </a:bodyPr>
          <a:lstStyle/>
          <a:p>
            <a:r>
              <a:rPr lang="en-US" dirty="0" smtClean="0">
                <a:latin typeface="Centaur" panose="02030504050205020304" pitchFamily="18" charset="0"/>
                <a:cs typeface="Times New Roman"/>
              </a:rPr>
              <a:t>If possible, discuss your amendment with the resolution’s contact prior to submitting</a:t>
            </a:r>
          </a:p>
          <a:p>
            <a:r>
              <a:rPr lang="en-US" dirty="0" smtClean="0">
                <a:latin typeface="Centaur" panose="02030504050205020304" pitchFamily="18" charset="0"/>
                <a:cs typeface="Times New Roman"/>
              </a:rPr>
              <a:t>Attend mandatory session for contacts at session on day of submission </a:t>
            </a:r>
          </a:p>
          <a:p>
            <a:r>
              <a:rPr lang="en-US" dirty="0" smtClean="0">
                <a:latin typeface="Centaur" panose="02030504050205020304" pitchFamily="18" charset="0"/>
                <a:cs typeface="Times New Roman"/>
              </a:rPr>
              <a:t>Confer with contacts of any other amendments to same resolution at mandatory session for contacts</a:t>
            </a: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0913" y="3207436"/>
            <a:ext cx="8145887" cy="3650564"/>
          </a:xfrm>
          <a:prstGeom prst="rect">
            <a:avLst/>
          </a:prstGeom>
        </p:spPr>
      </p:pic>
    </p:spTree>
    <p:extLst>
      <p:ext uri="{BB962C8B-B14F-4D97-AF65-F5344CB8AC3E}">
        <p14:creationId xmlns:p14="http://schemas.microsoft.com/office/powerpoint/2010/main" val="2224065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016" y="38100"/>
            <a:ext cx="8229600" cy="990600"/>
          </a:xfrm>
        </p:spPr>
        <p:txBody>
          <a:bodyPr>
            <a:normAutofit/>
          </a:bodyPr>
          <a:lstStyle/>
          <a:p>
            <a:r>
              <a:rPr lang="en-US" dirty="0" smtClean="0">
                <a:latin typeface="Bahnschrift Condensed" panose="020B0502040204020203" pitchFamily="34" charset="0"/>
              </a:rPr>
              <a:t>Multiple Amendments to Same Resolution?</a:t>
            </a:r>
            <a:endParaRPr lang="en-US" dirty="0">
              <a:latin typeface="Bahnschrift Condensed" panose="020B0502040204020203" pitchFamily="34" charset="0"/>
            </a:endParaRPr>
          </a:p>
        </p:txBody>
      </p:sp>
      <p:sp>
        <p:nvSpPr>
          <p:cNvPr id="3" name="Content Placeholder 2"/>
          <p:cNvSpPr>
            <a:spLocks noGrp="1"/>
          </p:cNvSpPr>
          <p:nvPr>
            <p:ph idx="1"/>
          </p:nvPr>
        </p:nvSpPr>
        <p:spPr>
          <a:xfrm>
            <a:off x="450761" y="1028699"/>
            <a:ext cx="8229600" cy="5359221"/>
          </a:xfrm>
        </p:spPr>
        <p:txBody>
          <a:bodyPr/>
          <a:lstStyle/>
          <a:p>
            <a:r>
              <a:rPr lang="en-US" sz="3200" dirty="0" smtClean="0">
                <a:latin typeface="Times New Roman" panose="02020603050405020304" pitchFamily="18" charset="0"/>
                <a:cs typeface="Times New Roman" panose="02020603050405020304" pitchFamily="18" charset="0"/>
              </a:rPr>
              <a:t>Contacts will discuss during mandatory session at Plenary </a:t>
            </a:r>
          </a:p>
          <a:p>
            <a:r>
              <a:rPr lang="en-US" sz="3200" dirty="0" smtClean="0">
                <a:latin typeface="Times New Roman" panose="02020603050405020304" pitchFamily="18" charset="0"/>
                <a:cs typeface="Times New Roman" panose="02020603050405020304" pitchFamily="18" charset="0"/>
              </a:rPr>
              <a:t>If each amends different language, multiple adopted amendments can perfect same adopted resolution</a:t>
            </a:r>
          </a:p>
          <a:p>
            <a:r>
              <a:rPr lang="en-US" sz="3200" dirty="0" smtClean="0">
                <a:latin typeface="Times New Roman" panose="02020603050405020304" pitchFamily="18" charset="0"/>
                <a:cs typeface="Times New Roman" panose="02020603050405020304" pitchFamily="18" charset="0"/>
              </a:rPr>
              <a:t>If each seeks to amend same language differently, only one of the amendments can be adopted</a:t>
            </a:r>
          </a:p>
          <a:p>
            <a:pPr marL="0" indent="0">
              <a:buNone/>
            </a:pPr>
            <a:endParaRPr lang="en-US" dirty="0"/>
          </a:p>
        </p:txBody>
      </p:sp>
    </p:spTree>
    <p:extLst>
      <p:ext uri="{BB962C8B-B14F-4D97-AF65-F5344CB8AC3E}">
        <p14:creationId xmlns:p14="http://schemas.microsoft.com/office/powerpoint/2010/main" val="3875988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hnschrift Condensed" panose="020B0502040204020203" pitchFamily="34" charset="0"/>
              </a:rPr>
              <a:t>Format </a:t>
            </a:r>
            <a:endParaRPr lang="en-US" dirty="0">
              <a:latin typeface="Bahnschrift Condensed" panose="020B0502040204020203" pitchFamily="34"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Use </a:t>
            </a:r>
            <a:r>
              <a:rPr lang="en-US" strike="sngStrike" dirty="0" smtClean="0">
                <a:latin typeface="Times New Roman" panose="02020603050405020304" pitchFamily="18" charset="0"/>
                <a:cs typeface="Times New Roman" panose="02020603050405020304" pitchFamily="18" charset="0"/>
              </a:rPr>
              <a:t>strikethrough</a:t>
            </a:r>
            <a:r>
              <a:rPr lang="en-US" dirty="0" smtClean="0">
                <a:latin typeface="Times New Roman" panose="02020603050405020304" pitchFamily="18" charset="0"/>
                <a:cs typeface="Times New Roman" panose="02020603050405020304" pitchFamily="18" charset="0"/>
              </a:rPr>
              <a:t> to remove language. </a:t>
            </a:r>
            <a:r>
              <a:rPr lang="en-US" u="sng" dirty="0" smtClean="0">
                <a:latin typeface="Times New Roman" panose="02020603050405020304" pitchFamily="18" charset="0"/>
                <a:cs typeface="Times New Roman" panose="02020603050405020304" pitchFamily="18" charset="0"/>
              </a:rPr>
              <a:t>Underline</a:t>
            </a:r>
            <a:r>
              <a:rPr lang="en-US" dirty="0" smtClean="0">
                <a:latin typeface="Times New Roman" panose="02020603050405020304" pitchFamily="18" charset="0"/>
                <a:cs typeface="Times New Roman" panose="02020603050405020304" pitchFamily="18" charset="0"/>
              </a:rPr>
              <a:t> new language. </a:t>
            </a:r>
          </a:p>
          <a:p>
            <a:r>
              <a:rPr lang="en-US" dirty="0" smtClean="0">
                <a:latin typeface="Times New Roman" panose="02020603050405020304" pitchFamily="18" charset="0"/>
                <a:cs typeface="Times New Roman" panose="02020603050405020304" pitchFamily="18" charset="0"/>
              </a:rPr>
              <a:t>Do not use track changes! </a:t>
            </a:r>
          </a:p>
          <a:p>
            <a:r>
              <a:rPr lang="en-US" dirty="0" smtClean="0">
                <a:latin typeface="Times New Roman" panose="02020603050405020304" pitchFamily="18" charset="0"/>
                <a:cs typeface="Times New Roman" panose="02020603050405020304" pitchFamily="18" charset="0"/>
              </a:rPr>
              <a:t>Above proposed changes to a section of the amendment, note “Strike the First Resolved,” “Amend the First Resolved,” “Add a New (Second/Final) Whereas,” etc. </a:t>
            </a:r>
          </a:p>
          <a:p>
            <a:r>
              <a:rPr lang="en-US" dirty="0" smtClean="0">
                <a:latin typeface="Times New Roman" panose="02020603050405020304" pitchFamily="18" charset="0"/>
                <a:cs typeface="Times New Roman" panose="02020603050405020304" pitchFamily="18" charset="0"/>
              </a:rPr>
              <a:t>Be conscious of suggested order when adding/removing elements. </a:t>
            </a:r>
          </a:p>
          <a:p>
            <a:r>
              <a:rPr lang="en-US" dirty="0" smtClean="0">
                <a:latin typeface="Times New Roman" panose="02020603050405020304" pitchFamily="18" charset="0"/>
                <a:cs typeface="Times New Roman" panose="02020603050405020304" pitchFamily="18" charset="0"/>
              </a:rPr>
              <a:t>This can be impacted by additional amendments to same resolution! </a:t>
            </a:r>
          </a:p>
          <a:p>
            <a:r>
              <a:rPr lang="en-US" dirty="0" smtClean="0">
                <a:latin typeface="Times New Roman" panose="02020603050405020304" pitchFamily="18" charset="0"/>
                <a:cs typeface="Times New Roman" panose="02020603050405020304" pitchFamily="18" charset="0"/>
              </a:rPr>
              <a:t>List yourself and your college as </a:t>
            </a:r>
            <a:r>
              <a:rPr lang="en-US" dirty="0" smtClean="0">
                <a:latin typeface="Times New Roman" panose="02020603050405020304" pitchFamily="18" charset="0"/>
                <a:cs typeface="Times New Roman" panose="02020603050405020304" pitchFamily="18" charset="0"/>
              </a:rPr>
              <a:t>contact.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152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80">
                                          <p:stCondLst>
                                            <p:cond delay="0"/>
                                          </p:stCondLst>
                                        </p:cTn>
                                        <p:tgtEl>
                                          <p:spTgt spid="3">
                                            <p:txEl>
                                              <p:pRg st="5" end="5"/>
                                            </p:txEl>
                                          </p:spTgt>
                                        </p:tgtEl>
                                      </p:cBhvr>
                                    </p:animEffect>
                                    <p:anim calcmode="lin" valueType="num">
                                      <p:cBhvr>
                                        <p:cTn id="3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5" end="5"/>
                                            </p:txEl>
                                          </p:spTgt>
                                        </p:tgtEl>
                                      </p:cBhvr>
                                      <p:to x="100000" y="60000"/>
                                    </p:animScale>
                                    <p:animScale>
                                      <p:cBhvr>
                                        <p:cTn id="39" dur="166" decel="50000">
                                          <p:stCondLst>
                                            <p:cond delay="676"/>
                                          </p:stCondLst>
                                        </p:cTn>
                                        <p:tgtEl>
                                          <p:spTgt spid="3">
                                            <p:txEl>
                                              <p:pRg st="5" end="5"/>
                                            </p:txEl>
                                          </p:spTgt>
                                        </p:tgtEl>
                                      </p:cBhvr>
                                      <p:to x="100000" y="100000"/>
                                    </p:animScale>
                                    <p:animScale>
                                      <p:cBhvr>
                                        <p:cTn id="40" dur="26">
                                          <p:stCondLst>
                                            <p:cond delay="1312"/>
                                          </p:stCondLst>
                                        </p:cTn>
                                        <p:tgtEl>
                                          <p:spTgt spid="3">
                                            <p:txEl>
                                              <p:pRg st="5" end="5"/>
                                            </p:txEl>
                                          </p:spTgt>
                                        </p:tgtEl>
                                      </p:cBhvr>
                                      <p:to x="100000" y="80000"/>
                                    </p:animScale>
                                    <p:animScale>
                                      <p:cBhvr>
                                        <p:cTn id="41" dur="166" decel="50000">
                                          <p:stCondLst>
                                            <p:cond delay="1338"/>
                                          </p:stCondLst>
                                        </p:cTn>
                                        <p:tgtEl>
                                          <p:spTgt spid="3">
                                            <p:txEl>
                                              <p:pRg st="5" end="5"/>
                                            </p:txEl>
                                          </p:spTgt>
                                        </p:tgtEl>
                                      </p:cBhvr>
                                      <p:to x="100000" y="100000"/>
                                    </p:animScale>
                                    <p:animScale>
                                      <p:cBhvr>
                                        <p:cTn id="42" dur="26">
                                          <p:stCondLst>
                                            <p:cond delay="1642"/>
                                          </p:stCondLst>
                                        </p:cTn>
                                        <p:tgtEl>
                                          <p:spTgt spid="3">
                                            <p:txEl>
                                              <p:pRg st="5" end="5"/>
                                            </p:txEl>
                                          </p:spTgt>
                                        </p:tgtEl>
                                      </p:cBhvr>
                                      <p:to x="100000" y="90000"/>
                                    </p:animScale>
                                    <p:animScale>
                                      <p:cBhvr>
                                        <p:cTn id="43" dur="166" decel="50000">
                                          <p:stCondLst>
                                            <p:cond delay="1668"/>
                                          </p:stCondLst>
                                        </p:cTn>
                                        <p:tgtEl>
                                          <p:spTgt spid="3">
                                            <p:txEl>
                                              <p:pRg st="5" end="5"/>
                                            </p:txEl>
                                          </p:spTgt>
                                        </p:tgtEl>
                                      </p:cBhvr>
                                      <p:to x="100000" y="100000"/>
                                    </p:animScale>
                                    <p:animScale>
                                      <p:cBhvr>
                                        <p:cTn id="44" dur="26">
                                          <p:stCondLst>
                                            <p:cond delay="1808"/>
                                          </p:stCondLst>
                                        </p:cTn>
                                        <p:tgtEl>
                                          <p:spTgt spid="3">
                                            <p:txEl>
                                              <p:pRg st="5" end="5"/>
                                            </p:txEl>
                                          </p:spTgt>
                                        </p:tgtEl>
                                      </p:cBhvr>
                                      <p:to x="100000" y="95000"/>
                                    </p:animScale>
                                    <p:animScale>
                                      <p:cBhvr>
                                        <p:cTn id="45"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hnschrift SemiBold Condensed" panose="020B0502040204020203" pitchFamily="34" charset="0"/>
                <a:cs typeface="Times New Roman"/>
              </a:rPr>
              <a:t>Your Turn</a:t>
            </a:r>
            <a:r>
              <a:rPr lang="mr-IN" dirty="0" smtClean="0">
                <a:latin typeface="Bahnschrift SemiBold Condensed" panose="020B0502040204020203" pitchFamily="34" charset="0"/>
                <a:cs typeface="Times New Roman"/>
              </a:rPr>
              <a:t>…</a:t>
            </a:r>
            <a:endParaRPr lang="en-US" dirty="0">
              <a:latin typeface="Bahnschrift SemiBold Condensed" panose="020B0502040204020203" pitchFamily="34" charset="0"/>
              <a:cs typeface="Times New Roman"/>
            </a:endParaRPr>
          </a:p>
        </p:txBody>
      </p:sp>
      <p:sp>
        <p:nvSpPr>
          <p:cNvPr id="3" name="Content Placeholder 2"/>
          <p:cNvSpPr>
            <a:spLocks noGrp="1"/>
          </p:cNvSpPr>
          <p:nvPr>
            <p:ph idx="1"/>
          </p:nvPr>
        </p:nvSpPr>
        <p:spPr>
          <a:xfrm>
            <a:off x="605307" y="1523999"/>
            <a:ext cx="8081493" cy="3859369"/>
          </a:xfrm>
        </p:spPr>
        <p:txBody>
          <a:bodyPr>
            <a:normAutofit fontScale="77500" lnSpcReduction="20000"/>
          </a:bodyPr>
          <a:lstStyle/>
          <a:p>
            <a:pPr>
              <a:spcAft>
                <a:spcPts val="600"/>
              </a:spcAft>
            </a:pPr>
            <a:r>
              <a:rPr lang="en-US" sz="4000" dirty="0" smtClean="0">
                <a:latin typeface="Centaur" panose="02030504050205020304" pitchFamily="18" charset="0"/>
                <a:cs typeface="Times New Roman"/>
              </a:rPr>
              <a:t>Write an Amendment with colleagues to any of the mock resolutions in today’s packet</a:t>
            </a:r>
            <a:r>
              <a:rPr lang="mr-IN" sz="4000" dirty="0" smtClean="0">
                <a:latin typeface="Centaur" panose="02030504050205020304" pitchFamily="18" charset="0"/>
                <a:cs typeface="Times New Roman"/>
              </a:rPr>
              <a:t>…</a:t>
            </a:r>
            <a:endParaRPr lang="en-US" sz="4000" dirty="0" smtClean="0">
              <a:latin typeface="Centaur" panose="02030504050205020304" pitchFamily="18" charset="0"/>
              <a:cs typeface="Times New Roman"/>
            </a:endParaRPr>
          </a:p>
          <a:p>
            <a:pPr>
              <a:spcAft>
                <a:spcPts val="600"/>
              </a:spcAft>
            </a:pPr>
            <a:r>
              <a:rPr lang="en-US" sz="4000" dirty="0" smtClean="0">
                <a:latin typeface="Centaur" panose="02030504050205020304" pitchFamily="18" charset="0"/>
                <a:cs typeface="Times New Roman"/>
              </a:rPr>
              <a:t>Amendments are due: Today, June 14, 6:00 pm!</a:t>
            </a:r>
          </a:p>
          <a:p>
            <a:pPr>
              <a:spcAft>
                <a:spcPts val="600"/>
              </a:spcAft>
            </a:pPr>
            <a:r>
              <a:rPr lang="en-US" sz="4000" dirty="0" smtClean="0">
                <a:latin typeface="Centaur" panose="02030504050205020304" pitchFamily="18" charset="0"/>
                <a:cs typeface="Times New Roman"/>
              </a:rPr>
              <a:t>Mock Plenary Session: Saturday, June 15, 10:15 am!</a:t>
            </a:r>
          </a:p>
          <a:p>
            <a:pPr>
              <a:spcAft>
                <a:spcPts val="600"/>
              </a:spcAft>
            </a:pPr>
            <a:r>
              <a:rPr lang="en-US" sz="4000" b="1" dirty="0" smtClean="0">
                <a:solidFill>
                  <a:srgbClr val="C00000"/>
                </a:solidFill>
                <a:latin typeface="Centaur" panose="02030504050205020304" pitchFamily="18" charset="0"/>
                <a:cs typeface="Times New Roman"/>
              </a:rPr>
              <a:t>Email Amendments </a:t>
            </a:r>
            <a:r>
              <a:rPr lang="en-US" sz="4000" b="1" dirty="0" smtClean="0">
                <a:latin typeface="Centaur" panose="02030504050205020304" pitchFamily="18" charset="0"/>
                <a:cs typeface="Times New Roman"/>
              </a:rPr>
              <a:t>to </a:t>
            </a:r>
            <a:r>
              <a:rPr lang="en-US" sz="4000" b="1" dirty="0" smtClean="0">
                <a:latin typeface="Centaur" panose="02030504050205020304" pitchFamily="18" charset="0"/>
                <a:cs typeface="Times New Roman"/>
                <a:hlinkClick r:id="rId2"/>
              </a:rPr>
              <a:t>resolutions@asccc.org</a:t>
            </a:r>
            <a:endParaRPr lang="en-US" sz="4000" b="1" dirty="0">
              <a:latin typeface="Centaur" panose="02030504050205020304" pitchFamily="18" charset="0"/>
              <a:cs typeface="Times New Roman"/>
            </a:endParaRPr>
          </a:p>
          <a:p>
            <a:pPr>
              <a:spcAft>
                <a:spcPts val="600"/>
              </a:spcAft>
            </a:pPr>
            <a:r>
              <a:rPr lang="en-US" sz="4000" b="1" dirty="0" smtClean="0">
                <a:solidFill>
                  <a:srgbClr val="C00000"/>
                </a:solidFill>
                <a:latin typeface="Centaur" panose="02030504050205020304" pitchFamily="18" charset="0"/>
                <a:cs typeface="Times New Roman"/>
              </a:rPr>
              <a:t>Submit Amendment signature page </a:t>
            </a:r>
            <a:r>
              <a:rPr lang="en-US" sz="4000" dirty="0" smtClean="0">
                <a:latin typeface="Centaur" panose="02030504050205020304" pitchFamily="18" charset="0"/>
                <a:cs typeface="Times New Roman"/>
              </a:rPr>
              <a:t>with signatures of four attendees to Resolutions Chair</a:t>
            </a:r>
          </a:p>
          <a:p>
            <a:pPr>
              <a:spcAft>
                <a:spcPts val="600"/>
              </a:spcAft>
            </a:pPr>
            <a:endParaRPr lang="en-US" sz="2500" dirty="0" smtClean="0">
              <a:latin typeface="Times New Roman"/>
              <a:cs typeface="Times New Roman"/>
            </a:endParaRPr>
          </a:p>
          <a:p>
            <a:pPr>
              <a:spcAft>
                <a:spcPts val="600"/>
              </a:spcAft>
            </a:pPr>
            <a:endParaRPr lang="en-US" sz="2500" dirty="0" smtClean="0">
              <a:latin typeface="Times New Roman"/>
              <a:cs typeface="Times New Roman"/>
            </a:endParaRPr>
          </a:p>
        </p:txBody>
      </p:sp>
      <p:sp>
        <p:nvSpPr>
          <p:cNvPr id="5" name="TextBox 4"/>
          <p:cNvSpPr txBox="1"/>
          <p:nvPr/>
        </p:nvSpPr>
        <p:spPr>
          <a:xfrm>
            <a:off x="822960" y="3634740"/>
            <a:ext cx="7406640" cy="769441"/>
          </a:xfrm>
          <a:prstGeom prst="rect">
            <a:avLst/>
          </a:prstGeom>
          <a:noFill/>
        </p:spPr>
        <p:txBody>
          <a:bodyPr wrap="square" rtlCol="0">
            <a:spAutoFit/>
          </a:bodyPr>
          <a:lstStyle/>
          <a:p>
            <a:endParaRPr lang="en-US" sz="4400" dirty="0"/>
          </a:p>
        </p:txBody>
      </p:sp>
    </p:spTree>
    <p:extLst>
      <p:ext uri="{BB962C8B-B14F-4D97-AF65-F5344CB8AC3E}">
        <p14:creationId xmlns:p14="http://schemas.microsoft.com/office/powerpoint/2010/main" val="4128512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hnschrift Condensed" panose="020B0502040204020203" pitchFamily="34" charset="0"/>
                <a:cs typeface="Times New Roman"/>
              </a:rPr>
              <a:t>Overview</a:t>
            </a:r>
            <a:endParaRPr lang="en-US" dirty="0">
              <a:latin typeface="Bahnschrift Condensed" panose="020B0502040204020203" pitchFamily="34" charset="0"/>
              <a:cs typeface="Times New Roman"/>
            </a:endParaRPr>
          </a:p>
        </p:txBody>
      </p:sp>
      <p:sp>
        <p:nvSpPr>
          <p:cNvPr id="3" name="Content Placeholder 2"/>
          <p:cNvSpPr>
            <a:spLocks noGrp="1"/>
          </p:cNvSpPr>
          <p:nvPr>
            <p:ph idx="1"/>
          </p:nvPr>
        </p:nvSpPr>
        <p:spPr/>
        <p:txBody>
          <a:bodyPr/>
          <a:lstStyle/>
          <a:p>
            <a:r>
              <a:rPr lang="en-US" dirty="0" smtClean="0">
                <a:latin typeface="Centaur" panose="02030504050205020304" pitchFamily="18" charset="0"/>
                <a:cs typeface="Times New Roman"/>
              </a:rPr>
              <a:t>Amendments in the Resolutions Process </a:t>
            </a:r>
          </a:p>
          <a:p>
            <a:r>
              <a:rPr lang="en-US" dirty="0" smtClean="0">
                <a:latin typeface="Centaur" panose="02030504050205020304" pitchFamily="18" charset="0"/>
                <a:cs typeface="Times New Roman"/>
              </a:rPr>
              <a:t>Nuts and Bolts</a:t>
            </a:r>
          </a:p>
          <a:p>
            <a:r>
              <a:rPr lang="en-US" dirty="0" smtClean="0">
                <a:latin typeface="Centaur" panose="02030504050205020304" pitchFamily="18" charset="0"/>
                <a:cs typeface="Times New Roman"/>
              </a:rPr>
              <a:t>Formatting</a:t>
            </a:r>
            <a:endParaRPr lang="en-US" dirty="0">
              <a:latin typeface="Centaur" panose="02030504050205020304" pitchFamily="18" charset="0"/>
              <a:cs typeface="Times New Roman"/>
            </a:endParaRPr>
          </a:p>
          <a:p>
            <a:r>
              <a:rPr lang="en-US" dirty="0" smtClean="0">
                <a:latin typeface="Centaur" panose="02030504050205020304" pitchFamily="18" charset="0"/>
                <a:cs typeface="Times New Roman"/>
              </a:rPr>
              <a:t>Your Turn</a:t>
            </a:r>
            <a:r>
              <a:rPr lang="mr-IN" dirty="0" smtClean="0">
                <a:latin typeface="Centaur" panose="02030504050205020304" pitchFamily="18" charset="0"/>
                <a:cs typeface="Times New Roman"/>
              </a:rPr>
              <a:t>…</a:t>
            </a:r>
            <a:r>
              <a:rPr lang="en-US" dirty="0" smtClean="0">
                <a:latin typeface="Centaur" panose="02030504050205020304" pitchFamily="18" charset="0"/>
                <a:cs typeface="Times New Roman"/>
              </a:rPr>
              <a:t>Write an Amendment!</a:t>
            </a:r>
          </a:p>
          <a:p>
            <a:endParaRPr lang="en-US" dirty="0">
              <a:latin typeface="Times New Roman"/>
              <a:cs typeface="Times New Roman"/>
            </a:endParaRPr>
          </a:p>
          <a:p>
            <a:pPr marL="0" indent="0">
              <a:buNone/>
            </a:pPr>
            <a:endParaRPr lang="en-US" dirty="0" smtClean="0">
              <a:latin typeface="Times New Roman"/>
              <a:cs typeface="Times New Roman"/>
            </a:endParaRPr>
          </a:p>
          <a:p>
            <a:pPr marL="0" indent="0">
              <a:buNone/>
            </a:pPr>
            <a:endParaRPr lang="en-US" i="1" dirty="0" smtClean="0">
              <a:latin typeface="Times New Roman"/>
              <a:cs typeface="Times New Roman"/>
            </a:endParaRPr>
          </a:p>
          <a:p>
            <a:pPr marL="0" indent="0">
              <a:buNone/>
            </a:pPr>
            <a:endParaRPr lang="en-US" dirty="0" smtClean="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2762427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hnschrift Condensed" panose="020B0502040204020203" pitchFamily="34" charset="0"/>
              </a:rPr>
              <a:t>Amendments Timeline &amp; Process </a:t>
            </a:r>
            <a:endParaRPr lang="en-US" dirty="0">
              <a:latin typeface="Bahnschrift Condensed" panose="020B0502040204020203" pitchFamily="34" charset="0"/>
            </a:endParaRPr>
          </a:p>
        </p:txBody>
      </p:sp>
      <p:sp>
        <p:nvSpPr>
          <p:cNvPr id="3" name="Content Placeholder 2"/>
          <p:cNvSpPr>
            <a:spLocks noGrp="1"/>
          </p:cNvSpPr>
          <p:nvPr>
            <p:ph idx="1"/>
          </p:nvPr>
        </p:nvSpPr>
        <p:spPr/>
        <p:txBody>
          <a:bodyPr>
            <a:normAutofit lnSpcReduction="10000"/>
          </a:bodyPr>
          <a:lstStyle/>
          <a:p>
            <a:r>
              <a:rPr lang="en-US" sz="3200" dirty="0" smtClean="0">
                <a:latin typeface="Centaur" panose="02030504050205020304" pitchFamily="18" charset="0"/>
              </a:rPr>
              <a:t>For plenaries, amendments can be submitted at pre-session area meetings and up until posted deadline on second day of plenary. </a:t>
            </a:r>
          </a:p>
          <a:p>
            <a:r>
              <a:rPr lang="en-US" sz="3200" dirty="0" smtClean="0">
                <a:latin typeface="Centaur" panose="02030504050205020304" pitchFamily="18" charset="0"/>
              </a:rPr>
              <a:t>Today, mock amendments must be submitted electronically by 6:00pm to </a:t>
            </a:r>
            <a:r>
              <a:rPr lang="en-US" sz="3200" dirty="0" smtClean="0">
                <a:latin typeface="Centaur" panose="02030504050205020304" pitchFamily="18" charset="0"/>
                <a:hlinkClick r:id="rId2"/>
              </a:rPr>
              <a:t>resolutions@asccc.org</a:t>
            </a:r>
            <a:r>
              <a:rPr lang="en-US" sz="3200" dirty="0" smtClean="0">
                <a:latin typeface="Centaur" panose="02030504050205020304" pitchFamily="18" charset="0"/>
              </a:rPr>
              <a:t>. </a:t>
            </a:r>
          </a:p>
          <a:p>
            <a:r>
              <a:rPr lang="en-US" sz="3200" dirty="0" smtClean="0">
                <a:latin typeface="Centaur" panose="02030504050205020304" pitchFamily="18" charset="0"/>
              </a:rPr>
              <a:t>Pink amendment signature page with four signatures required. </a:t>
            </a:r>
          </a:p>
          <a:p>
            <a:r>
              <a:rPr lang="en-US" sz="3200" dirty="0" smtClean="0">
                <a:latin typeface="Centaur" panose="02030504050205020304" pitchFamily="18" charset="0"/>
              </a:rPr>
              <a:t>We will work during this session on mock amendments, and you can also submit them during your area meeting subsequent. </a:t>
            </a:r>
            <a:endParaRPr lang="en-US" sz="3200" dirty="0">
              <a:latin typeface="Centaur" panose="02030504050205020304" pitchFamily="18" charset="0"/>
            </a:endParaRPr>
          </a:p>
        </p:txBody>
      </p:sp>
    </p:spTree>
    <p:extLst>
      <p:ext uri="{BB962C8B-B14F-4D97-AF65-F5344CB8AC3E}">
        <p14:creationId xmlns:p14="http://schemas.microsoft.com/office/powerpoint/2010/main" val="222417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748024" y="1028700"/>
            <a:ext cx="7785112" cy="5234940"/>
          </a:xfrm>
          <a:prstGeom prst="rect">
            <a:avLst/>
          </a:prstGeom>
        </p:spPr>
      </p:pic>
      <p:sp>
        <p:nvSpPr>
          <p:cNvPr id="2" name="Title 1"/>
          <p:cNvSpPr>
            <a:spLocks noGrp="1"/>
          </p:cNvSpPr>
          <p:nvPr>
            <p:ph type="title"/>
          </p:nvPr>
        </p:nvSpPr>
        <p:spPr>
          <a:xfrm>
            <a:off x="137160" y="38100"/>
            <a:ext cx="9006840" cy="990600"/>
          </a:xfrm>
        </p:spPr>
        <p:txBody>
          <a:bodyPr/>
          <a:lstStyle/>
          <a:p>
            <a:r>
              <a:rPr lang="en-US" dirty="0" smtClean="0">
                <a:solidFill>
                  <a:srgbClr val="C00000"/>
                </a:solidFill>
                <a:effectLst>
                  <a:outerShdw blurRad="38100" dist="38100" dir="2700000" algn="tl">
                    <a:srgbClr val="000000">
                      <a:alpha val="43137"/>
                    </a:srgbClr>
                  </a:outerShdw>
                </a:effectLst>
                <a:latin typeface="Bahnschrift SemiBold Condensed" panose="020B0502040204020203" pitchFamily="34" charset="0"/>
              </a:rPr>
              <a:t>Resolutions &amp; Amendments Timeline </a:t>
            </a:r>
            <a:endParaRPr lang="en-US" dirty="0">
              <a:solidFill>
                <a:srgbClr val="C00000"/>
              </a:solidFill>
              <a:effectLst>
                <a:outerShdw blurRad="38100" dist="38100" dir="2700000" algn="tl">
                  <a:srgbClr val="000000">
                    <a:alpha val="43137"/>
                  </a:srgbClr>
                </a:outerShdw>
              </a:effectLst>
              <a:latin typeface="Bahnschrift SemiBold Condensed" panose="020B0502040204020203" pitchFamily="34" charset="0"/>
            </a:endParaRPr>
          </a:p>
        </p:txBody>
      </p:sp>
      <p:sp>
        <p:nvSpPr>
          <p:cNvPr id="8" name="Oval 7"/>
          <p:cNvSpPr/>
          <p:nvPr/>
        </p:nvSpPr>
        <p:spPr>
          <a:xfrm>
            <a:off x="735673" y="2308860"/>
            <a:ext cx="1733207" cy="54864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814958" y="3143250"/>
            <a:ext cx="1554480" cy="284607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74870" y="2994660"/>
            <a:ext cx="1863090" cy="318897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911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hnschrift Condensed" panose="020B0502040204020203" pitchFamily="34" charset="0"/>
              </a:rPr>
              <a:t>During Saturday Voting . . . </a:t>
            </a:r>
            <a:endParaRPr lang="en-US" dirty="0">
              <a:latin typeface="Bahnschrift Condensed" panose="020B0502040204020203" pitchFamily="34" charset="0"/>
            </a:endParaRPr>
          </a:p>
        </p:txBody>
      </p:sp>
      <p:sp>
        <p:nvSpPr>
          <p:cNvPr id="3" name="Content Placeholder 2"/>
          <p:cNvSpPr>
            <a:spLocks noGrp="1"/>
          </p:cNvSpPr>
          <p:nvPr>
            <p:ph idx="1"/>
          </p:nvPr>
        </p:nvSpPr>
        <p:spPr/>
        <p:txBody>
          <a:bodyPr/>
          <a:lstStyle/>
          <a:p>
            <a:pPr marL="0" indent="0">
              <a:buNone/>
            </a:pPr>
            <a:r>
              <a:rPr lang="en-US" i="1" dirty="0" smtClean="0">
                <a:latin typeface="Times New Roman" panose="02020603050405020304" pitchFamily="18" charset="0"/>
                <a:cs typeface="Times New Roman" panose="02020603050405020304" pitchFamily="18" charset="0"/>
              </a:rPr>
              <a:t>“Debate on each resolution, including its amendments and the motions and inquiries made at the parliamentary microphone, during the debate, is limited to a total of fifteen minutes.”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Amendments are debated and voted on before their respective resolutions!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72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918" y="747500"/>
            <a:ext cx="10834844" cy="7205171"/>
          </a:xfrm>
          <a:prstGeom prst="rect">
            <a:avLst/>
          </a:prstGeom>
        </p:spPr>
      </p:pic>
      <p:sp>
        <p:nvSpPr>
          <p:cNvPr id="2" name="Title 1"/>
          <p:cNvSpPr>
            <a:spLocks noGrp="1"/>
          </p:cNvSpPr>
          <p:nvPr>
            <p:ph type="title"/>
          </p:nvPr>
        </p:nvSpPr>
        <p:spPr/>
        <p:txBody>
          <a:bodyPr/>
          <a:lstStyle/>
          <a:p>
            <a:r>
              <a:rPr lang="en-US" dirty="0" smtClean="0">
                <a:solidFill>
                  <a:schemeClr val="bg1"/>
                </a:solidFill>
                <a:latin typeface="Bahnschrift Condensed" panose="020B0502040204020203" pitchFamily="34" charset="0"/>
              </a:rPr>
              <a:t>Fun Activity! </a:t>
            </a:r>
            <a:endParaRPr lang="en-US" dirty="0">
              <a:solidFill>
                <a:schemeClr val="bg1"/>
              </a:solidFill>
              <a:latin typeface="Bahnschrift Condensed" panose="020B0502040204020203" pitchFamily="34" charset="0"/>
            </a:endParaRPr>
          </a:p>
        </p:txBody>
      </p:sp>
      <p:sp>
        <p:nvSpPr>
          <p:cNvPr id="3" name="Content Placeholder 2"/>
          <p:cNvSpPr>
            <a:spLocks noGrp="1"/>
          </p:cNvSpPr>
          <p:nvPr>
            <p:ph idx="1"/>
          </p:nvPr>
        </p:nvSpPr>
        <p:spPr>
          <a:xfrm>
            <a:off x="457200" y="1600200"/>
            <a:ext cx="8229600" cy="3671047"/>
          </a:xfrm>
        </p:spPr>
        <p:txBody>
          <a:bodyPr/>
          <a:lstStyle/>
          <a:p>
            <a:r>
              <a:rPr lang="en-US" dirty="0" smtClean="0">
                <a:solidFill>
                  <a:schemeClr val="bg1"/>
                </a:solidFill>
                <a:latin typeface="Times New Roman" panose="02020603050405020304" pitchFamily="18" charset="0"/>
                <a:cs typeface="Times New Roman" panose="02020603050405020304" pitchFamily="18" charset="0"/>
              </a:rPr>
              <a:t>Write a mock amendment for Tomorrow’s Mock Plenary! </a:t>
            </a:r>
          </a:p>
          <a:p>
            <a:r>
              <a:rPr lang="en-US" dirty="0" smtClean="0">
                <a:solidFill>
                  <a:schemeClr val="bg1"/>
                </a:solidFill>
                <a:latin typeface="Times New Roman" panose="02020603050405020304" pitchFamily="18" charset="0"/>
                <a:cs typeface="Times New Roman" panose="02020603050405020304" pitchFamily="18" charset="0"/>
              </a:rPr>
              <a:t>Take a few minutes to review the mock resolutions in today’s packet. </a:t>
            </a:r>
          </a:p>
          <a:p>
            <a:r>
              <a:rPr lang="en-US" dirty="0">
                <a:solidFill>
                  <a:schemeClr val="bg1"/>
                </a:solidFill>
                <a:latin typeface="Times New Roman" panose="02020603050405020304" pitchFamily="18" charset="0"/>
                <a:cs typeface="Times New Roman" panose="02020603050405020304" pitchFamily="18" charset="0"/>
              </a:rPr>
              <a:t>Choose a resolution to write </a:t>
            </a:r>
            <a:r>
              <a:rPr lang="en-US" dirty="0" smtClean="0">
                <a:solidFill>
                  <a:schemeClr val="bg1"/>
                </a:solidFill>
                <a:latin typeface="Times New Roman" panose="02020603050405020304" pitchFamily="18" charset="0"/>
                <a:cs typeface="Times New Roman" panose="02020603050405020304" pitchFamily="18" charset="0"/>
              </a:rPr>
              <a:t>an </a:t>
            </a:r>
            <a:br>
              <a:rPr lang="en-US" dirty="0" smtClean="0">
                <a:solidFill>
                  <a:schemeClr val="bg1"/>
                </a:solidFill>
                <a:latin typeface="Times New Roman" panose="02020603050405020304" pitchFamily="18" charset="0"/>
                <a:cs typeface="Times New Roman" panose="02020603050405020304" pitchFamily="18" charset="0"/>
              </a:rPr>
            </a:br>
            <a:r>
              <a:rPr lang="en-US" dirty="0" smtClean="0">
                <a:solidFill>
                  <a:schemeClr val="bg1"/>
                </a:solidFill>
                <a:latin typeface="Times New Roman" panose="02020603050405020304" pitchFamily="18" charset="0"/>
                <a:cs typeface="Times New Roman" panose="02020603050405020304" pitchFamily="18" charset="0"/>
              </a:rPr>
              <a:t>amendment to improve.</a:t>
            </a:r>
          </a:p>
          <a:p>
            <a:r>
              <a:rPr lang="en-US" dirty="0" smtClean="0">
                <a:solidFill>
                  <a:schemeClr val="bg1"/>
                </a:solidFill>
                <a:latin typeface="Times New Roman" panose="02020603050405020304" pitchFamily="18" charset="0"/>
                <a:cs typeface="Times New Roman" panose="02020603050405020304" pitchFamily="18" charset="0"/>
              </a:rPr>
              <a:t>What could be changed, added to,</a:t>
            </a:r>
            <a:br>
              <a:rPr lang="en-US" dirty="0" smtClean="0">
                <a:solidFill>
                  <a:schemeClr val="bg1"/>
                </a:solidFill>
                <a:latin typeface="Times New Roman" panose="02020603050405020304" pitchFamily="18" charset="0"/>
                <a:cs typeface="Times New Roman" panose="02020603050405020304" pitchFamily="18" charset="0"/>
              </a:rPr>
            </a:br>
            <a:r>
              <a:rPr lang="en-US" dirty="0" smtClean="0">
                <a:solidFill>
                  <a:schemeClr val="bg1"/>
                </a:solidFill>
                <a:latin typeface="Times New Roman" panose="02020603050405020304" pitchFamily="18" charset="0"/>
                <a:cs typeface="Times New Roman" panose="02020603050405020304" pitchFamily="18" charset="0"/>
              </a:rPr>
              <a:t>or removed from one of the </a:t>
            </a:r>
            <a:br>
              <a:rPr lang="en-US" dirty="0" smtClean="0">
                <a:solidFill>
                  <a:schemeClr val="bg1"/>
                </a:solidFill>
                <a:latin typeface="Times New Roman" panose="02020603050405020304" pitchFamily="18" charset="0"/>
                <a:cs typeface="Times New Roman" panose="02020603050405020304" pitchFamily="18" charset="0"/>
              </a:rPr>
            </a:br>
            <a:r>
              <a:rPr lang="en-US" dirty="0" smtClean="0">
                <a:solidFill>
                  <a:schemeClr val="bg1"/>
                </a:solidFill>
                <a:latin typeface="Times New Roman" panose="02020603050405020304" pitchFamily="18" charset="0"/>
                <a:cs typeface="Times New Roman" panose="02020603050405020304" pitchFamily="18" charset="0"/>
              </a:rPr>
              <a:t>resolutions to improve it or </a:t>
            </a:r>
            <a:br>
              <a:rPr lang="en-US" dirty="0" smtClean="0">
                <a:solidFill>
                  <a:schemeClr val="bg1"/>
                </a:solidFill>
                <a:latin typeface="Times New Roman" panose="02020603050405020304" pitchFamily="18" charset="0"/>
                <a:cs typeface="Times New Roman" panose="02020603050405020304" pitchFamily="18" charset="0"/>
              </a:rPr>
            </a:br>
            <a:r>
              <a:rPr lang="en-US" dirty="0" smtClean="0">
                <a:solidFill>
                  <a:schemeClr val="bg1"/>
                </a:solidFill>
                <a:latin typeface="Times New Roman" panose="02020603050405020304" pitchFamily="18" charset="0"/>
                <a:cs typeface="Times New Roman" panose="02020603050405020304" pitchFamily="18" charset="0"/>
              </a:rPr>
              <a:t>make it more fun?</a:t>
            </a:r>
          </a:p>
        </p:txBody>
      </p:sp>
      <p:sp>
        <p:nvSpPr>
          <p:cNvPr id="5" name="TextBox 4"/>
          <p:cNvSpPr txBox="1"/>
          <p:nvPr/>
        </p:nvSpPr>
        <p:spPr>
          <a:xfrm>
            <a:off x="457200" y="5485347"/>
            <a:ext cx="4827494" cy="830997"/>
          </a:xfrm>
          <a:prstGeom prst="rect">
            <a:avLst/>
          </a:prstGeom>
          <a:noFill/>
        </p:spPr>
        <p:txBody>
          <a:bodyPr wrap="square" rtlCol="0">
            <a:spAutoFit/>
          </a:bodyPr>
          <a:lstStyle/>
          <a:p>
            <a:r>
              <a:rPr lang="en-US" sz="2400" i="1" dirty="0" smtClean="0">
                <a:solidFill>
                  <a:schemeClr val="bg1"/>
                </a:solidFill>
                <a:latin typeface="Times New Roman" panose="02020603050405020304" pitchFamily="18" charset="0"/>
                <a:cs typeface="Times New Roman" panose="02020603050405020304" pitchFamily="18" charset="0"/>
              </a:rPr>
              <a:t>Keep this idea in mind as we </a:t>
            </a:r>
            <a:br>
              <a:rPr lang="en-US" sz="2400" i="1" dirty="0" smtClean="0">
                <a:solidFill>
                  <a:schemeClr val="bg1"/>
                </a:solidFill>
                <a:latin typeface="Times New Roman" panose="02020603050405020304" pitchFamily="18" charset="0"/>
                <a:cs typeface="Times New Roman" panose="02020603050405020304" pitchFamily="18" charset="0"/>
              </a:rPr>
            </a:br>
            <a:r>
              <a:rPr lang="en-US" sz="2400" i="1" dirty="0" smtClean="0">
                <a:solidFill>
                  <a:schemeClr val="bg1"/>
                </a:solidFill>
                <a:latin typeface="Times New Roman" panose="02020603050405020304" pitchFamily="18" charset="0"/>
                <a:cs typeface="Times New Roman" panose="02020603050405020304" pitchFamily="18" charset="0"/>
              </a:rPr>
              <a:t>review</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smtClean="0">
                <a:solidFill>
                  <a:schemeClr val="bg1"/>
                </a:solidFill>
                <a:latin typeface="Times New Roman" panose="02020603050405020304" pitchFamily="18" charset="0"/>
                <a:cs typeface="Times New Roman" panose="02020603050405020304" pitchFamily="18" charset="0"/>
              </a:rPr>
              <a:t>amendment guidelines </a:t>
            </a:r>
            <a:endParaRPr lang="en-US" sz="24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90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 calcmode="lin" valueType="num">
                                      <p:cBhvr additive="base">
                                        <p:cTn id="2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
            <a:ext cx="8229600" cy="990600"/>
          </a:xfrm>
        </p:spPr>
        <p:txBody>
          <a:bodyPr/>
          <a:lstStyle/>
          <a:p>
            <a:pPr algn="ctr"/>
            <a:r>
              <a:rPr lang="en-US" dirty="0" smtClean="0">
                <a:latin typeface="Bahnschrift Condensed" panose="020B0502040204020203" pitchFamily="34" charset="0"/>
                <a:cs typeface="Times New Roman"/>
              </a:rPr>
              <a:t>Nuts and Bolts</a:t>
            </a:r>
            <a:endParaRPr lang="en-US" dirty="0">
              <a:latin typeface="Bahnschrift Condensed" panose="020B0502040204020203" pitchFamily="34" charset="0"/>
              <a:cs typeface="Times New Roman"/>
            </a:endParaRPr>
          </a:p>
        </p:txBody>
      </p:sp>
      <p:sp>
        <p:nvSpPr>
          <p:cNvPr id="3" name="Content Placeholder 2"/>
          <p:cNvSpPr>
            <a:spLocks noGrp="1"/>
          </p:cNvSpPr>
          <p:nvPr>
            <p:ph idx="1"/>
          </p:nvPr>
        </p:nvSpPr>
        <p:spPr>
          <a:xfrm>
            <a:off x="457200" y="1112520"/>
            <a:ext cx="8229600" cy="4876800"/>
          </a:xfrm>
        </p:spPr>
        <p:txBody>
          <a:bodyPr>
            <a:normAutofit/>
          </a:bodyPr>
          <a:lstStyle/>
          <a:p>
            <a:pPr marL="0" indent="0">
              <a:buNone/>
            </a:pPr>
            <a:r>
              <a:rPr lang="en-US" b="1" dirty="0" smtClean="0">
                <a:solidFill>
                  <a:srgbClr val="AD0101"/>
                </a:solidFill>
                <a:latin typeface="Centaur" panose="02030504050205020304" pitchFamily="18" charset="0"/>
                <a:cs typeface="Times New Roman"/>
              </a:rPr>
              <a:t>Amendments</a:t>
            </a:r>
            <a:r>
              <a:rPr lang="en-US" dirty="0" smtClean="0">
                <a:latin typeface="Centaur" panose="02030504050205020304" pitchFamily="18" charset="0"/>
                <a:cs typeface="Times New Roman"/>
              </a:rPr>
              <a:t>:</a:t>
            </a:r>
          </a:p>
          <a:p>
            <a:r>
              <a:rPr lang="en-US" dirty="0">
                <a:latin typeface="Centaur" panose="02030504050205020304" pitchFamily="18" charset="0"/>
                <a:cs typeface="Times New Roman"/>
              </a:rPr>
              <a:t>Added to help clarify </a:t>
            </a:r>
            <a:r>
              <a:rPr lang="en-US" dirty="0" smtClean="0">
                <a:latin typeface="Centaur" panose="02030504050205020304" pitchFamily="18" charset="0"/>
                <a:cs typeface="Times New Roman"/>
              </a:rPr>
              <a:t>intent and/or expand </a:t>
            </a:r>
            <a:r>
              <a:rPr lang="en-US" dirty="0">
                <a:latin typeface="Centaur" panose="02030504050205020304" pitchFamily="18" charset="0"/>
                <a:cs typeface="Times New Roman"/>
              </a:rPr>
              <a:t>scope</a:t>
            </a:r>
          </a:p>
          <a:p>
            <a:r>
              <a:rPr lang="en-US" dirty="0" smtClean="0">
                <a:latin typeface="Centaur" panose="02030504050205020304" pitchFamily="18" charset="0"/>
                <a:cs typeface="Times New Roman"/>
              </a:rPr>
              <a:t>Use underscores </a:t>
            </a:r>
            <a:r>
              <a:rPr lang="en-US" dirty="0">
                <a:latin typeface="Centaur" panose="02030504050205020304" pitchFamily="18" charset="0"/>
                <a:cs typeface="Times New Roman"/>
              </a:rPr>
              <a:t>and strikethroughs, not track </a:t>
            </a:r>
            <a:r>
              <a:rPr lang="en-US" dirty="0" smtClean="0">
                <a:latin typeface="Centaur" panose="02030504050205020304" pitchFamily="18" charset="0"/>
                <a:cs typeface="Times New Roman"/>
              </a:rPr>
              <a:t>changes</a:t>
            </a:r>
            <a:endParaRPr lang="en-US" dirty="0">
              <a:latin typeface="Centaur" panose="02030504050205020304" pitchFamily="18" charset="0"/>
              <a:cs typeface="Times New Roman"/>
            </a:endParaRPr>
          </a:p>
          <a:p>
            <a:r>
              <a:rPr lang="en-US" dirty="0">
                <a:latin typeface="Centaur" panose="02030504050205020304" pitchFamily="18" charset="0"/>
                <a:cs typeface="Times New Roman"/>
              </a:rPr>
              <a:t>Review the title after adding an </a:t>
            </a:r>
            <a:r>
              <a:rPr lang="en-US" dirty="0" smtClean="0">
                <a:latin typeface="Centaur" panose="02030504050205020304" pitchFamily="18" charset="0"/>
                <a:cs typeface="Times New Roman"/>
              </a:rPr>
              <a:t>amendment, and amend </a:t>
            </a:r>
            <a:r>
              <a:rPr lang="en-US" dirty="0">
                <a:latin typeface="Centaur" panose="02030504050205020304" pitchFamily="18" charset="0"/>
                <a:cs typeface="Times New Roman"/>
              </a:rPr>
              <a:t>if </a:t>
            </a:r>
            <a:r>
              <a:rPr lang="en-US" dirty="0" smtClean="0">
                <a:latin typeface="Centaur" panose="02030504050205020304" pitchFamily="18" charset="0"/>
                <a:cs typeface="Times New Roman"/>
              </a:rPr>
              <a:t>necessar</a:t>
            </a:r>
            <a:r>
              <a:rPr lang="en-US" dirty="0">
                <a:latin typeface="Centaur" panose="02030504050205020304" pitchFamily="18" charset="0"/>
                <a:cs typeface="Times New Roman"/>
              </a:rPr>
              <a:t>y</a:t>
            </a:r>
          </a:p>
          <a:p>
            <a:r>
              <a:rPr lang="en-US" dirty="0">
                <a:latin typeface="Centaur" panose="02030504050205020304" pitchFamily="18" charset="0"/>
                <a:cs typeface="Times New Roman"/>
              </a:rPr>
              <a:t>Make sure amendments don’t result in inconsistencies within a </a:t>
            </a:r>
            <a:r>
              <a:rPr lang="en-US" dirty="0" smtClean="0">
                <a:latin typeface="Centaur" panose="02030504050205020304" pitchFamily="18" charset="0"/>
                <a:cs typeface="Times New Roman"/>
              </a:rPr>
              <a:t>resolution</a:t>
            </a:r>
            <a:r>
              <a:rPr lang="en-US" dirty="0">
                <a:latin typeface="Centaur" panose="02030504050205020304" pitchFamily="18" charset="0"/>
                <a:cs typeface="Times New Roman"/>
              </a:rPr>
              <a:t> </a:t>
            </a:r>
            <a:r>
              <a:rPr lang="en-US" dirty="0" smtClean="0">
                <a:latin typeface="Centaur" panose="02030504050205020304" pitchFamily="18" charset="0"/>
                <a:cs typeface="Times New Roman"/>
              </a:rPr>
              <a:t>or reverse the intent of the resolution (better to vote the resolution down if it </a:t>
            </a:r>
            <a:r>
              <a:rPr lang="en-US" b="1" dirty="0" smtClean="0">
                <a:latin typeface="Centaur" panose="02030504050205020304" pitchFamily="18" charset="0"/>
                <a:cs typeface="Times New Roman"/>
              </a:rPr>
              <a:t>reverses</a:t>
            </a:r>
            <a:r>
              <a:rPr lang="en-US" dirty="0" smtClean="0">
                <a:latin typeface="Centaur" panose="02030504050205020304" pitchFamily="18" charset="0"/>
                <a:cs typeface="Times New Roman"/>
              </a:rPr>
              <a:t> intent)</a:t>
            </a:r>
          </a:p>
          <a:p>
            <a:r>
              <a:rPr lang="en-US" dirty="0" smtClean="0">
                <a:latin typeface="Centaur" panose="02030504050205020304" pitchFamily="18" charset="0"/>
                <a:cs typeface="Times New Roman"/>
              </a:rPr>
              <a:t>If an amendment to a Resolved </a:t>
            </a:r>
            <a:r>
              <a:rPr lang="en-US" b="1" dirty="0" smtClean="0">
                <a:latin typeface="Centaur" panose="02030504050205020304" pitchFamily="18" charset="0"/>
                <a:cs typeface="Times New Roman"/>
              </a:rPr>
              <a:t>changes</a:t>
            </a:r>
            <a:r>
              <a:rPr lang="en-US" dirty="0" smtClean="0">
                <a:latin typeface="Centaur" panose="02030504050205020304" pitchFamily="18" charset="0"/>
                <a:cs typeface="Times New Roman"/>
              </a:rPr>
              <a:t> </a:t>
            </a:r>
            <a:br>
              <a:rPr lang="en-US" dirty="0" smtClean="0">
                <a:latin typeface="Centaur" panose="02030504050205020304" pitchFamily="18" charset="0"/>
                <a:cs typeface="Times New Roman"/>
              </a:rPr>
            </a:br>
            <a:r>
              <a:rPr lang="en-US" dirty="0" smtClean="0">
                <a:latin typeface="Centaur" panose="02030504050205020304" pitchFamily="18" charset="0"/>
                <a:cs typeface="Times New Roman"/>
              </a:rPr>
              <a:t>the intent, changes to Whereas statements </a:t>
            </a:r>
            <a:br>
              <a:rPr lang="en-US" dirty="0" smtClean="0">
                <a:latin typeface="Centaur" panose="02030504050205020304" pitchFamily="18" charset="0"/>
                <a:cs typeface="Times New Roman"/>
              </a:rPr>
            </a:br>
            <a:r>
              <a:rPr lang="en-US" dirty="0" smtClean="0">
                <a:latin typeface="Centaur" panose="02030504050205020304" pitchFamily="18" charset="0"/>
                <a:cs typeface="Times New Roman"/>
              </a:rPr>
              <a:t>may be needed. </a:t>
            </a:r>
            <a:endParaRPr lang="en-US" dirty="0">
              <a:latin typeface="Centaur" panose="02030504050205020304" pitchFamily="18" charset="0"/>
              <a:cs typeface="Times New Roman"/>
            </a:endParaRPr>
          </a:p>
          <a:p>
            <a:r>
              <a:rPr lang="en-US" dirty="0">
                <a:latin typeface="Centaur" panose="02030504050205020304" pitchFamily="18" charset="0"/>
                <a:cs typeface="Times New Roman"/>
              </a:rPr>
              <a:t>Include contacts for each </a:t>
            </a:r>
            <a:r>
              <a:rPr lang="en-US" dirty="0" smtClean="0">
                <a:latin typeface="Centaur" panose="02030504050205020304" pitchFamily="18" charset="0"/>
                <a:cs typeface="Times New Roman"/>
              </a:rPr>
              <a:t>amendment </a:t>
            </a:r>
            <a:endParaRPr lang="en-US" dirty="0">
              <a:latin typeface="Centaur" panose="02030504050205020304" pitchFamily="18" charset="0"/>
              <a:cs typeface="Times New Roman"/>
            </a:endParaRPr>
          </a:p>
        </p:txBody>
      </p:sp>
      <p:pic>
        <p:nvPicPr>
          <p:cNvPr id="2050" name="Picture 2" descr="Image result for nuts and bolts"/>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735996" y="4583429"/>
            <a:ext cx="3258778" cy="2173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404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186"/>
            <a:ext cx="8229600" cy="990600"/>
          </a:xfrm>
        </p:spPr>
        <p:txBody>
          <a:bodyPr/>
          <a:lstStyle/>
          <a:p>
            <a:pPr algn="ctr"/>
            <a:r>
              <a:rPr lang="en-US" dirty="0" smtClean="0">
                <a:latin typeface="Bahnschrift SemiBold Condensed" panose="020B0502040204020203" pitchFamily="34" charset="0"/>
                <a:cs typeface="Times New Roman"/>
              </a:rPr>
              <a:t>Nuts and Bolts</a:t>
            </a:r>
            <a:endParaRPr lang="en-US" dirty="0">
              <a:latin typeface="Bahnschrift SemiBold Condensed" panose="020B0502040204020203" pitchFamily="34" charset="0"/>
              <a:cs typeface="Times New Roman"/>
            </a:endParaRPr>
          </a:p>
        </p:txBody>
      </p:sp>
      <p:sp>
        <p:nvSpPr>
          <p:cNvPr id="3" name="Content Placeholder 2"/>
          <p:cNvSpPr>
            <a:spLocks noGrp="1"/>
          </p:cNvSpPr>
          <p:nvPr>
            <p:ph idx="1"/>
          </p:nvPr>
        </p:nvSpPr>
        <p:spPr>
          <a:xfrm>
            <a:off x="457200" y="1227786"/>
            <a:ext cx="8229600" cy="5249214"/>
          </a:xfrm>
        </p:spPr>
        <p:txBody>
          <a:bodyPr>
            <a:normAutofit/>
          </a:bodyPr>
          <a:lstStyle/>
          <a:p>
            <a:r>
              <a:rPr lang="en-US" dirty="0" smtClean="0">
                <a:latin typeface="Centaur" panose="02030504050205020304" pitchFamily="18" charset="0"/>
                <a:cs typeface="Times New Roman"/>
              </a:rPr>
              <a:t>You can:</a:t>
            </a:r>
          </a:p>
          <a:p>
            <a:pPr lvl="1"/>
            <a:r>
              <a:rPr lang="en-US" sz="2400" dirty="0" smtClean="0">
                <a:latin typeface="Centaur" panose="02030504050205020304" pitchFamily="18" charset="0"/>
                <a:cs typeface="Times New Roman"/>
              </a:rPr>
              <a:t>Amend a resolved or whereas</a:t>
            </a:r>
          </a:p>
          <a:p>
            <a:pPr lvl="2"/>
            <a:r>
              <a:rPr lang="en-US" sz="2200" strike="sngStrike" dirty="0" smtClean="0">
                <a:latin typeface="Centaur" panose="02030504050205020304" pitchFamily="18" charset="0"/>
                <a:cs typeface="Times New Roman"/>
              </a:rPr>
              <a:t>Remove</a:t>
            </a:r>
            <a:r>
              <a:rPr lang="en-US" sz="2200" dirty="0" smtClean="0">
                <a:latin typeface="Centaur" panose="02030504050205020304" pitchFamily="18" charset="0"/>
                <a:cs typeface="Times New Roman"/>
              </a:rPr>
              <a:t> and/or </a:t>
            </a:r>
            <a:r>
              <a:rPr lang="en-US" sz="2200" u="sng" dirty="0" smtClean="0">
                <a:latin typeface="Centaur" panose="02030504050205020304" pitchFamily="18" charset="0"/>
                <a:cs typeface="Times New Roman"/>
              </a:rPr>
              <a:t>add </a:t>
            </a:r>
            <a:r>
              <a:rPr lang="en-US" sz="2200" dirty="0" smtClean="0">
                <a:latin typeface="Centaur" panose="02030504050205020304" pitchFamily="18" charset="0"/>
                <a:cs typeface="Times New Roman"/>
              </a:rPr>
              <a:t>language</a:t>
            </a:r>
          </a:p>
          <a:p>
            <a:pPr lvl="1"/>
            <a:r>
              <a:rPr lang="en-US" sz="2400" dirty="0" smtClean="0">
                <a:latin typeface="Centaur" panose="02030504050205020304" pitchFamily="18" charset="0"/>
                <a:cs typeface="Times New Roman"/>
              </a:rPr>
              <a:t>Add a resolved or whereas</a:t>
            </a:r>
          </a:p>
          <a:p>
            <a:pPr lvl="1"/>
            <a:r>
              <a:rPr lang="en-US" sz="2400" dirty="0" smtClean="0">
                <a:latin typeface="Centaur" panose="02030504050205020304" pitchFamily="18" charset="0"/>
                <a:cs typeface="Times New Roman"/>
              </a:rPr>
              <a:t>Strike a resolved or whereas</a:t>
            </a:r>
          </a:p>
          <a:p>
            <a:endParaRPr lang="en-US" dirty="0" smtClean="0">
              <a:latin typeface="Centaur" panose="02030504050205020304" pitchFamily="18" charset="0"/>
              <a:cs typeface="Times New Roman"/>
            </a:endParaRPr>
          </a:p>
          <a:p>
            <a:r>
              <a:rPr lang="en-US" dirty="0" smtClean="0">
                <a:latin typeface="Centaur" panose="02030504050205020304" pitchFamily="18" charset="0"/>
                <a:cs typeface="Times New Roman"/>
              </a:rPr>
              <a:t>You can’t: </a:t>
            </a:r>
          </a:p>
          <a:p>
            <a:pPr lvl="1"/>
            <a:r>
              <a:rPr lang="en-US" sz="2400" dirty="0" smtClean="0">
                <a:latin typeface="Centaur" panose="02030504050205020304" pitchFamily="18" charset="0"/>
                <a:cs typeface="Times New Roman"/>
              </a:rPr>
              <a:t>Submit an amendment to an amendment! </a:t>
            </a:r>
            <a:endParaRPr lang="en-US" sz="2400" dirty="0">
              <a:latin typeface="Centaur" panose="02030504050205020304" pitchFamily="18" charset="0"/>
              <a:cs typeface="Times New Roman"/>
            </a:endParaRPr>
          </a:p>
        </p:txBody>
      </p:sp>
      <p:pic>
        <p:nvPicPr>
          <p:cNvPr id="4" name="Picture 3"/>
          <p:cNvPicPr>
            <a:picLocks noChangeAspect="1"/>
          </p:cNvPicPr>
          <p:nvPr/>
        </p:nvPicPr>
        <p:blipFill>
          <a:blip r:embed="rId2"/>
          <a:stretch>
            <a:fillRect/>
          </a:stretch>
        </p:blipFill>
        <p:spPr>
          <a:xfrm>
            <a:off x="5321300" y="1524000"/>
            <a:ext cx="3365500" cy="2336800"/>
          </a:xfrm>
          <a:prstGeom prst="rect">
            <a:avLst/>
          </a:prstGeom>
        </p:spPr>
      </p:pic>
    </p:spTree>
    <p:extLst>
      <p:ext uri="{BB962C8B-B14F-4D97-AF65-F5344CB8AC3E}">
        <p14:creationId xmlns:p14="http://schemas.microsoft.com/office/powerpoint/2010/main" val="313142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hnschrift SemiBold Condensed" panose="020B0502040204020203" pitchFamily="34" charset="0"/>
                <a:cs typeface="Times New Roman"/>
              </a:rPr>
              <a:t>Nuts and Bolts</a:t>
            </a:r>
            <a:endParaRPr lang="en-US" dirty="0">
              <a:latin typeface="Bahnschrift SemiBold Condensed" panose="020B0502040204020203" pitchFamily="34" charset="0"/>
              <a:cs typeface="Times New Roman"/>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rgbClr val="AD0101"/>
                </a:solidFill>
                <a:latin typeface="Centaur" panose="02030504050205020304" pitchFamily="18" charset="0"/>
                <a:cs typeface="Times New Roman"/>
              </a:rPr>
              <a:t>Format</a:t>
            </a:r>
            <a:r>
              <a:rPr lang="en-US" dirty="0" smtClean="0">
                <a:latin typeface="Centaur" panose="02030504050205020304" pitchFamily="18" charset="0"/>
                <a:cs typeface="Times New Roman"/>
              </a:rPr>
              <a:t>:</a:t>
            </a:r>
          </a:p>
          <a:p>
            <a:r>
              <a:rPr lang="en-US" dirty="0" smtClean="0">
                <a:latin typeface="Centaur" panose="02030504050205020304" pitchFamily="18" charset="0"/>
                <a:cs typeface="Times New Roman"/>
              </a:rPr>
              <a:t>Can’t result in more than four “whereas” and four “resolved” statements:</a:t>
            </a:r>
            <a:endParaRPr lang="en-US" u="sng" dirty="0" smtClean="0">
              <a:latin typeface="Centaur" panose="02030504050205020304" pitchFamily="18" charset="0"/>
              <a:cs typeface="Times New Roman"/>
            </a:endParaRPr>
          </a:p>
          <a:p>
            <a:pPr marL="0" indent="0" algn="ctr">
              <a:buNone/>
            </a:pPr>
            <a:r>
              <a:rPr lang="en-US" u="sng" dirty="0" smtClean="0">
                <a:latin typeface="Centaur" panose="02030504050205020304" pitchFamily="18" charset="0"/>
                <a:cs typeface="Times New Roman"/>
              </a:rPr>
              <a:t>Sample</a:t>
            </a:r>
          </a:p>
          <a:p>
            <a:pPr marL="0" indent="0">
              <a:buNone/>
            </a:pPr>
            <a:r>
              <a:rPr lang="en-US" b="1" dirty="0" smtClean="0">
                <a:latin typeface="Centaur" panose="02030504050205020304" pitchFamily="18" charset="0"/>
                <a:cs typeface="Times New Roman"/>
              </a:rPr>
              <a:t>Amend Resolution 3.14</a:t>
            </a:r>
          </a:p>
          <a:p>
            <a:pPr marL="0" indent="0">
              <a:buNone/>
            </a:pPr>
            <a:r>
              <a:rPr lang="en-US" dirty="0" smtClean="0">
                <a:latin typeface="Centaur" panose="02030504050205020304" pitchFamily="18" charset="0"/>
                <a:cs typeface="Times New Roman"/>
              </a:rPr>
              <a:t>Amend the first whereas:</a:t>
            </a:r>
            <a:endParaRPr lang="en-US" dirty="0">
              <a:latin typeface="Centaur" panose="02030504050205020304" pitchFamily="18" charset="0"/>
              <a:cs typeface="Times New Roman"/>
            </a:endParaRPr>
          </a:p>
          <a:p>
            <a:pPr marL="0" indent="0">
              <a:buNone/>
            </a:pPr>
            <a:r>
              <a:rPr lang="en-US" dirty="0" smtClean="0">
                <a:latin typeface="Centaur" panose="02030504050205020304" pitchFamily="18" charset="0"/>
                <a:cs typeface="Times New Roman"/>
              </a:rPr>
              <a:t>	Whereas, Blah, blah de </a:t>
            </a:r>
            <a:r>
              <a:rPr lang="en-US" strike="sngStrike" dirty="0" smtClean="0">
                <a:latin typeface="Centaur" panose="02030504050205020304" pitchFamily="18" charset="0"/>
                <a:cs typeface="Times New Roman"/>
              </a:rPr>
              <a:t>dah</a:t>
            </a:r>
            <a:r>
              <a:rPr lang="en-US" dirty="0" smtClean="0">
                <a:latin typeface="Centaur" panose="02030504050205020304" pitchFamily="18" charset="0"/>
                <a:cs typeface="Times New Roman"/>
              </a:rPr>
              <a:t> </a:t>
            </a:r>
            <a:r>
              <a:rPr lang="en-US" u="sng" dirty="0" smtClean="0">
                <a:latin typeface="Centaur" panose="02030504050205020304" pitchFamily="18" charset="0"/>
                <a:cs typeface="Times New Roman"/>
              </a:rPr>
              <a:t>blip</a:t>
            </a:r>
            <a:r>
              <a:rPr lang="en-US" dirty="0" smtClean="0">
                <a:latin typeface="Centaur" panose="02030504050205020304" pitchFamily="18" charset="0"/>
                <a:cs typeface="Times New Roman"/>
              </a:rPr>
              <a:t>; and </a:t>
            </a:r>
          </a:p>
          <a:p>
            <a:pPr marL="0" indent="0">
              <a:buNone/>
            </a:pPr>
            <a:endParaRPr lang="en-US" dirty="0">
              <a:latin typeface="Centaur" panose="02030504050205020304" pitchFamily="18" charset="0"/>
              <a:cs typeface="Times New Roman"/>
            </a:endParaRPr>
          </a:p>
          <a:p>
            <a:pPr marL="0" indent="0">
              <a:buNone/>
            </a:pPr>
            <a:r>
              <a:rPr lang="en-US" dirty="0" smtClean="0">
                <a:latin typeface="Centaur" panose="02030504050205020304" pitchFamily="18" charset="0"/>
                <a:cs typeface="Times New Roman"/>
              </a:rPr>
              <a:t>Add a second resolved:</a:t>
            </a:r>
          </a:p>
          <a:p>
            <a:pPr marL="0" indent="0">
              <a:buNone/>
            </a:pPr>
            <a:r>
              <a:rPr lang="en-US" dirty="0" smtClean="0">
                <a:latin typeface="Centaur" panose="02030504050205020304" pitchFamily="18" charset="0"/>
                <a:cs typeface="Times New Roman"/>
              </a:rPr>
              <a:t>	</a:t>
            </a:r>
            <a:r>
              <a:rPr lang="en-US" u="sng" dirty="0" smtClean="0">
                <a:latin typeface="Centaur" panose="02030504050205020304" pitchFamily="18" charset="0"/>
                <a:cs typeface="Times New Roman"/>
              </a:rPr>
              <a:t>Resolved, </a:t>
            </a:r>
            <a:r>
              <a:rPr lang="en-US" u="sng" dirty="0" smtClean="0">
                <a:latin typeface="Centaur" panose="02030504050205020304" pitchFamily="18" charset="0"/>
                <a:cs typeface="Times New Roman"/>
              </a:rPr>
              <a:t>That </a:t>
            </a:r>
            <a:r>
              <a:rPr lang="en-US" u="sng" dirty="0" smtClean="0">
                <a:latin typeface="Centaur" panose="02030504050205020304" pitchFamily="18" charset="0"/>
                <a:cs typeface="Times New Roman"/>
              </a:rPr>
              <a:t>the Academic Senate for California </a:t>
            </a:r>
            <a:r>
              <a:rPr lang="en-US" dirty="0" smtClean="0">
                <a:latin typeface="Centaur" panose="02030504050205020304" pitchFamily="18" charset="0"/>
                <a:cs typeface="Times New Roman"/>
              </a:rPr>
              <a:t>	</a:t>
            </a:r>
            <a:r>
              <a:rPr lang="en-US" u="sng" dirty="0" smtClean="0">
                <a:latin typeface="Centaur" panose="02030504050205020304" pitchFamily="18" charset="0"/>
                <a:cs typeface="Times New Roman"/>
              </a:rPr>
              <a:t>Community Colleges</a:t>
            </a:r>
            <a:r>
              <a:rPr lang="mr-IN" u="sng" dirty="0" smtClean="0">
                <a:latin typeface="Centaur" panose="02030504050205020304" pitchFamily="18" charset="0"/>
                <a:cs typeface="Times New Roman"/>
              </a:rPr>
              <a:t>…</a:t>
            </a:r>
            <a:r>
              <a:rPr lang="en-US" u="sng" dirty="0" smtClean="0">
                <a:latin typeface="Centaur" panose="02030504050205020304" pitchFamily="18" charset="0"/>
                <a:cs typeface="Times New Roman"/>
              </a:rPr>
              <a:t> </a:t>
            </a:r>
            <a:endParaRPr lang="en-US" u="sng" dirty="0">
              <a:latin typeface="Centaur" panose="02030504050205020304" pitchFamily="18" charset="0"/>
              <a:cs typeface="Times New Roman"/>
            </a:endParaRPr>
          </a:p>
          <a:p>
            <a:pPr marL="0" indent="0">
              <a:buNone/>
            </a:pPr>
            <a:r>
              <a:rPr lang="en-US" dirty="0" smtClean="0">
                <a:latin typeface="Centaur" panose="02030504050205020304" pitchFamily="18" charset="0"/>
                <a:cs typeface="Times New Roman"/>
              </a:rPr>
              <a:t>	Contact: Qwerty </a:t>
            </a:r>
            <a:r>
              <a:rPr lang="en-US" dirty="0" err="1" smtClean="0">
                <a:latin typeface="Centaur" panose="02030504050205020304" pitchFamily="18" charset="0"/>
                <a:cs typeface="Times New Roman"/>
              </a:rPr>
              <a:t>Tipe</a:t>
            </a:r>
            <a:r>
              <a:rPr lang="en-US" dirty="0" smtClean="0">
                <a:latin typeface="Centaur" panose="02030504050205020304" pitchFamily="18" charset="0"/>
                <a:cs typeface="Times New Roman"/>
              </a:rPr>
              <a:t>,  </a:t>
            </a:r>
            <a:r>
              <a:rPr lang="en-US" dirty="0" err="1" smtClean="0">
                <a:latin typeface="Centaur" panose="02030504050205020304" pitchFamily="18" charset="0"/>
                <a:cs typeface="Times New Roman"/>
              </a:rPr>
              <a:t>Kee</a:t>
            </a:r>
            <a:r>
              <a:rPr lang="en-US" dirty="0" smtClean="0">
                <a:latin typeface="Centaur" panose="02030504050205020304" pitchFamily="18" charset="0"/>
                <a:cs typeface="Times New Roman"/>
              </a:rPr>
              <a:t> </a:t>
            </a:r>
            <a:r>
              <a:rPr lang="en-US" dirty="0" err="1" smtClean="0">
                <a:latin typeface="Centaur" panose="02030504050205020304" pitchFamily="18" charset="0"/>
                <a:cs typeface="Times New Roman"/>
              </a:rPr>
              <a:t>Bord</a:t>
            </a:r>
            <a:r>
              <a:rPr lang="en-US" dirty="0" smtClean="0">
                <a:latin typeface="Centaur" panose="02030504050205020304" pitchFamily="18" charset="0"/>
                <a:cs typeface="Times New Roman"/>
              </a:rPr>
              <a:t> College</a:t>
            </a:r>
          </a:p>
          <a:p>
            <a:pPr marL="0" indent="0">
              <a:buNone/>
            </a:pPr>
            <a:endParaRPr lang="en-US" dirty="0" smtClean="0">
              <a:latin typeface="Times New Roman"/>
              <a:cs typeface="Times New Roman"/>
            </a:endParaRPr>
          </a:p>
        </p:txBody>
      </p:sp>
    </p:spTree>
    <p:extLst>
      <p:ext uri="{BB962C8B-B14F-4D97-AF65-F5344CB8AC3E}">
        <p14:creationId xmlns:p14="http://schemas.microsoft.com/office/powerpoint/2010/main" val="2810374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8">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12DD4"/>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8972</TotalTime>
  <Words>598</Words>
  <Application>Microsoft Office PowerPoint</Application>
  <PresentationFormat>On-screen Show (4:3)</PresentationFormat>
  <Paragraphs>112</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Bahnschrift Condensed</vt:lpstr>
      <vt:lpstr>Bahnschrift SemiBold Condensed</vt:lpstr>
      <vt:lpstr>Calibri</vt:lpstr>
      <vt:lpstr>Centaur</vt:lpstr>
      <vt:lpstr>Times New Roman</vt:lpstr>
      <vt:lpstr>Clarity</vt:lpstr>
      <vt:lpstr>Resolution Amendment Writing  </vt:lpstr>
      <vt:lpstr>Overview</vt:lpstr>
      <vt:lpstr>Amendments Timeline &amp; Process </vt:lpstr>
      <vt:lpstr>Resolutions &amp; Amendments Timeline </vt:lpstr>
      <vt:lpstr>During Saturday Voting . . . </vt:lpstr>
      <vt:lpstr>Fun Activity! </vt:lpstr>
      <vt:lpstr>Nuts and Bolts</vt:lpstr>
      <vt:lpstr>Nuts and Bolts</vt:lpstr>
      <vt:lpstr>Nuts and Bolts</vt:lpstr>
      <vt:lpstr>A Real Example</vt:lpstr>
      <vt:lpstr>Add a Resolved or Whereas . . . </vt:lpstr>
      <vt:lpstr>Nuts and Bolts</vt:lpstr>
      <vt:lpstr>Confer with Contacts </vt:lpstr>
      <vt:lpstr>Multiple Amendments to Same Resolution?</vt:lpstr>
      <vt:lpstr>Format </vt:lpstr>
      <vt:lpstr>Your Turn…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Taft College Laptop</cp:lastModifiedBy>
  <cp:revision>178</cp:revision>
  <dcterms:created xsi:type="dcterms:W3CDTF">2015-10-21T19:14:41Z</dcterms:created>
  <dcterms:modified xsi:type="dcterms:W3CDTF">2019-06-14T14:52:12Z</dcterms:modified>
</cp:coreProperties>
</file>