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2"/>
  </p:notesMasterIdLst>
  <p:sldIdLst>
    <p:sldId id="256" r:id="rId2"/>
    <p:sldId id="263" r:id="rId3"/>
    <p:sldId id="258" r:id="rId4"/>
    <p:sldId id="257" r:id="rId5"/>
    <p:sldId id="266" r:id="rId6"/>
    <p:sldId id="260" r:id="rId7"/>
    <p:sldId id="267" r:id="rId8"/>
    <p:sldId id="262" r:id="rId9"/>
    <p:sldId id="261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7" autoAdjust="0"/>
    <p:restoredTop sz="86305" autoAdjust="0"/>
  </p:normalViewPr>
  <p:slideViewPr>
    <p:cSldViewPr snapToGrid="0">
      <p:cViewPr varScale="1">
        <p:scale>
          <a:sx n="33" d="100"/>
          <a:sy n="33" d="100"/>
        </p:scale>
        <p:origin x="-974" y="-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602" y="1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D67B23-3FE4-4E59-9786-7FF7762D75FB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CD1F94-D430-43FF-B2E6-F588A676C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709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D1F94-D430-43FF-B2E6-F588A676C20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404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D1F94-D430-43FF-B2E6-F588A676C20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6554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D1F94-D430-43FF-B2E6-F588A676C20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4522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D1F94-D430-43FF-B2E6-F588A676C20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2209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D1F94-D430-43FF-B2E6-F588A676C20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4669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D1F94-D430-43FF-B2E6-F588A676C20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777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B8698-34B9-4034-8084-39B290890E0D}" type="datetimeFigureOut">
              <a:rPr lang="en-US" smtClean="0"/>
              <a:t>3/15/2017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D20DD8C8-E4A0-4AA4-A1BA-2A58BE78D8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784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B8698-34B9-4034-8084-39B290890E0D}" type="datetimeFigureOut">
              <a:rPr lang="en-US" smtClean="0"/>
              <a:t>3/15/2017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DD8C8-E4A0-4AA4-A1BA-2A58BE78D8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869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B8698-34B9-4034-8084-39B290890E0D}" type="datetimeFigureOut">
              <a:rPr lang="en-US" smtClean="0"/>
              <a:t>3/15/2017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DD8C8-E4A0-4AA4-A1BA-2A58BE78D8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336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B8698-34B9-4034-8084-39B290890E0D}" type="datetimeFigureOut">
              <a:rPr lang="en-US" smtClean="0"/>
              <a:t>3/15/2017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DD8C8-E4A0-4AA4-A1BA-2A58BE78D8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870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DA9B8698-34B9-4034-8084-39B290890E0D}" type="datetimeFigureOut">
              <a:rPr lang="en-US" smtClean="0"/>
              <a:t>3/15/2017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D20DD8C8-E4A0-4AA4-A1BA-2A58BE78D8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452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B8698-34B9-4034-8084-39B290890E0D}" type="datetimeFigureOut">
              <a:rPr lang="en-US" smtClean="0"/>
              <a:t>3/15/2017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DD8C8-E4A0-4AA4-A1BA-2A58BE78D8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260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B8698-34B9-4034-8084-39B290890E0D}" type="datetimeFigureOut">
              <a:rPr lang="en-US" smtClean="0"/>
              <a:t>3/15/2017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DD8C8-E4A0-4AA4-A1BA-2A58BE78D8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09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B8698-34B9-4034-8084-39B290890E0D}" type="datetimeFigureOut">
              <a:rPr lang="en-US" smtClean="0"/>
              <a:t>3/15/2017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DD8C8-E4A0-4AA4-A1BA-2A58BE78D8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795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B8698-34B9-4034-8084-39B290890E0D}" type="datetimeFigureOut">
              <a:rPr lang="en-US" smtClean="0"/>
              <a:t>3/15/2017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DD8C8-E4A0-4AA4-A1BA-2A58BE78D8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417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B8698-34B9-4034-8084-39B290890E0D}" type="datetimeFigureOut">
              <a:rPr lang="en-US" smtClean="0"/>
              <a:t>3/15/2017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DD8C8-E4A0-4AA4-A1BA-2A58BE78D8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579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B8698-34B9-4034-8084-39B290890E0D}" type="datetimeFigureOut">
              <a:rPr lang="en-US" smtClean="0"/>
              <a:t>3/15/2017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DD8C8-E4A0-4AA4-A1BA-2A58BE78D8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537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DA9B8698-34B9-4034-8084-39B290890E0D}" type="datetimeFigureOut">
              <a:rPr lang="en-US" smtClean="0"/>
              <a:t>3/15/2017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D20DD8C8-E4A0-4AA4-A1BA-2A58BE78D8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15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3240" y="1829429"/>
            <a:ext cx="8749709" cy="166336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Reading the World</a:t>
            </a:r>
            <a:br>
              <a:rPr lang="en-US" dirty="0" smtClean="0"/>
            </a:br>
            <a:r>
              <a:rPr lang="en-US" dirty="0" smtClean="0"/>
              <a:t> in California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1355" y="4809106"/>
            <a:ext cx="7891272" cy="106984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Anne Argyriou</a:t>
            </a:r>
          </a:p>
          <a:p>
            <a:r>
              <a:rPr lang="en-US" dirty="0" smtClean="0"/>
              <a:t>Instructional Design and Innovation Institute</a:t>
            </a:r>
          </a:p>
          <a:p>
            <a:r>
              <a:rPr lang="en-US" dirty="0" smtClean="0"/>
              <a:t>March 17, 2017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833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158"/>
    </mc:Choice>
    <mc:Fallback xmlns="">
      <p:transition spd="slow" advTm="15158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Stanford</a:t>
            </a:r>
          </a:p>
          <a:p>
            <a:pPr lvl="1"/>
            <a:r>
              <a:rPr lang="en-US" dirty="0" smtClean="0"/>
              <a:t>Katherine Welsh, EPIC Program </a:t>
            </a:r>
          </a:p>
          <a:p>
            <a:pPr lvl="1"/>
            <a:r>
              <a:rPr lang="en-US" dirty="0" smtClean="0"/>
              <a:t>Brian </a:t>
            </a:r>
            <a:r>
              <a:rPr lang="en-US" dirty="0" err="1" smtClean="0"/>
              <a:t>Johnsrud</a:t>
            </a:r>
            <a:r>
              <a:rPr lang="en-US" dirty="0" smtClean="0"/>
              <a:t>, Lacuna Director</a:t>
            </a:r>
          </a:p>
          <a:p>
            <a:pPr lvl="1"/>
            <a:r>
              <a:rPr lang="en-US" dirty="0" smtClean="0"/>
              <a:t>Daniel Bush, Instructional Designer</a:t>
            </a:r>
          </a:p>
          <a:p>
            <a:pPr lvl="1"/>
            <a:r>
              <a:rPr lang="en-US" dirty="0" smtClean="0"/>
              <a:t>EPIC Program </a:t>
            </a:r>
          </a:p>
          <a:p>
            <a:r>
              <a:rPr lang="en-US" dirty="0" smtClean="0"/>
              <a:t>De Anza College</a:t>
            </a:r>
          </a:p>
          <a:p>
            <a:pPr lvl="1"/>
            <a:r>
              <a:rPr lang="en-US" dirty="0" smtClean="0"/>
              <a:t>Lorrie </a:t>
            </a:r>
            <a:r>
              <a:rPr lang="en-US" dirty="0" err="1" smtClean="0"/>
              <a:t>Ranck</a:t>
            </a:r>
            <a:r>
              <a:rPr lang="en-US" dirty="0" smtClean="0"/>
              <a:t>, Associate VP Instruction</a:t>
            </a:r>
          </a:p>
          <a:p>
            <a:pPr lvl="1"/>
            <a:r>
              <a:rPr lang="en-US" dirty="0" smtClean="0"/>
              <a:t>Thomas Ray, Dean of Language Arts</a:t>
            </a:r>
          </a:p>
          <a:p>
            <a:pPr lvl="1"/>
            <a:r>
              <a:rPr lang="en-US" dirty="0" err="1" smtClean="0"/>
              <a:t>Deepa</a:t>
            </a:r>
            <a:r>
              <a:rPr lang="en-US" dirty="0" smtClean="0"/>
              <a:t> </a:t>
            </a:r>
            <a:r>
              <a:rPr lang="en-US" dirty="0" err="1" smtClean="0"/>
              <a:t>Yuvaraj</a:t>
            </a:r>
            <a:r>
              <a:rPr lang="en-US" dirty="0" smtClean="0"/>
              <a:t>, Dare Coordinator, iPad Wrangler</a:t>
            </a:r>
          </a:p>
          <a:p>
            <a:pPr lvl="1"/>
            <a:r>
              <a:rPr lang="en-US" dirty="0" smtClean="0"/>
              <a:t>De Anza EPIC Fellows </a:t>
            </a:r>
            <a:r>
              <a:rPr lang="en-US" dirty="0" smtClean="0">
                <a:sym typeface="Wingdings" panose="05000000000000000000" pitchFamily="2" charset="2"/>
              </a:rPr>
              <a:t> Clara Lam, Monika Thomas, Susan Thomas, Anthony Santa Ana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3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211: </a:t>
            </a:r>
            <a:br>
              <a:rPr lang="en-US" dirty="0" smtClean="0"/>
            </a:br>
            <a:r>
              <a:rPr lang="en-US" dirty="0" smtClean="0"/>
              <a:t>Developmental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2205618"/>
            <a:ext cx="10515600" cy="4189866"/>
          </a:xfrm>
        </p:spPr>
        <p:txBody>
          <a:bodyPr>
            <a:normAutofit/>
          </a:bodyPr>
          <a:lstStyle/>
          <a:p>
            <a:r>
              <a:rPr lang="en-US" dirty="0" smtClean="0"/>
              <a:t>Course is one </a:t>
            </a:r>
            <a:r>
              <a:rPr lang="en-US" dirty="0"/>
              <a:t>l</a:t>
            </a:r>
            <a:r>
              <a:rPr lang="en-US" dirty="0" smtClean="0"/>
              <a:t>evel below transfer English</a:t>
            </a:r>
          </a:p>
          <a:p>
            <a:pPr lvl="1"/>
            <a:r>
              <a:rPr lang="en-US" dirty="0" smtClean="0"/>
              <a:t>Students directed to course via placement exam</a:t>
            </a:r>
          </a:p>
          <a:p>
            <a:pPr lvl="1"/>
            <a:r>
              <a:rPr lang="en-US" dirty="0"/>
              <a:t>Students graduated high school but did not place into </a:t>
            </a:r>
            <a:r>
              <a:rPr lang="en-US" dirty="0" smtClean="0"/>
              <a:t>college level </a:t>
            </a:r>
            <a:r>
              <a:rPr lang="en-US" dirty="0"/>
              <a:t>English</a:t>
            </a:r>
          </a:p>
          <a:p>
            <a:pPr lvl="1"/>
            <a:r>
              <a:rPr lang="en-US" dirty="0" smtClean="0"/>
              <a:t>Most transfer courses have an Advisory of EWRT 1A (transfer English)</a:t>
            </a:r>
          </a:p>
          <a:p>
            <a:r>
              <a:rPr lang="en-US" dirty="0" smtClean="0"/>
              <a:t>Developmental Approach</a:t>
            </a:r>
          </a:p>
          <a:p>
            <a:pPr lvl="1"/>
            <a:r>
              <a:rPr lang="en-US" dirty="0"/>
              <a:t>Focus is on developing students’ reading abilities, rather than deficit-model </a:t>
            </a:r>
            <a:endParaRPr lang="en-US" dirty="0" smtClean="0"/>
          </a:p>
          <a:p>
            <a:pPr lvl="1"/>
            <a:r>
              <a:rPr lang="en-US" dirty="0" smtClean="0"/>
              <a:t>Emphasis on reading comprehension and higher-order critical thinking</a:t>
            </a:r>
          </a:p>
          <a:p>
            <a:pPr lvl="1"/>
            <a:r>
              <a:rPr lang="en-US" dirty="0" smtClean="0"/>
              <a:t>Start with what they can do and build on those skills</a:t>
            </a:r>
          </a:p>
          <a:p>
            <a:r>
              <a:rPr lang="en-US" dirty="0" smtClean="0"/>
              <a:t>Demographics</a:t>
            </a:r>
          </a:p>
          <a:p>
            <a:pPr lvl="1"/>
            <a:r>
              <a:rPr lang="en-US" dirty="0" smtClean="0"/>
              <a:t>Most Ss who place into READ also into developmental EWRT</a:t>
            </a:r>
          </a:p>
          <a:p>
            <a:pPr lvl="1"/>
            <a:r>
              <a:rPr lang="en-US" dirty="0" smtClean="0"/>
              <a:t>About 55% are 19 years old (or younger)</a:t>
            </a:r>
          </a:p>
          <a:p>
            <a:pPr lvl="1"/>
            <a:r>
              <a:rPr lang="en-US" dirty="0" smtClean="0"/>
              <a:t>About half are in first year of college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126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621"/>
    </mc:Choice>
    <mc:Fallback xmlns="">
      <p:transition spd="slow" advTm="7462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23758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Internationalize READ 211?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8214" y="2327993"/>
            <a:ext cx="10058400" cy="4012936"/>
          </a:xfrm>
        </p:spPr>
        <p:txBody>
          <a:bodyPr>
            <a:noAutofit/>
          </a:bodyPr>
          <a:lstStyle/>
          <a:p>
            <a:r>
              <a:rPr lang="en-US" sz="2400" dirty="0" smtClean="0"/>
              <a:t>Goals:</a:t>
            </a:r>
          </a:p>
          <a:p>
            <a:pPr lvl="1"/>
            <a:r>
              <a:rPr lang="en-US" sz="2000" dirty="0"/>
              <a:t> </a:t>
            </a:r>
            <a:r>
              <a:rPr lang="en-US" sz="2000" dirty="0" smtClean="0"/>
              <a:t>Add course readings to include more ethnicities to reflect California’s population</a:t>
            </a:r>
          </a:p>
          <a:p>
            <a:pPr lvl="1"/>
            <a:r>
              <a:rPr lang="en-US" sz="2000" dirty="0" smtClean="0"/>
              <a:t>Course text: </a:t>
            </a:r>
            <a:r>
              <a:rPr lang="en-US" sz="2000" i="1" dirty="0" smtClean="0"/>
              <a:t>California Dreams and Realities</a:t>
            </a:r>
            <a:r>
              <a:rPr lang="en-US" sz="2000" dirty="0" smtClean="0"/>
              <a:t>, by </a:t>
            </a:r>
            <a:r>
              <a:rPr lang="en-US" sz="2000" dirty="0" err="1" smtClean="0"/>
              <a:t>Maasik</a:t>
            </a:r>
            <a:r>
              <a:rPr lang="en-US" sz="2000" dirty="0" smtClean="0"/>
              <a:t> and Solomon</a:t>
            </a:r>
          </a:p>
          <a:p>
            <a:pPr lvl="2"/>
            <a:endParaRPr lang="en-US" sz="1800" dirty="0" smtClean="0"/>
          </a:p>
          <a:p>
            <a:pPr lvl="1"/>
            <a:r>
              <a:rPr lang="en-US" sz="2000" dirty="0"/>
              <a:t>Improve R</a:t>
            </a:r>
            <a:r>
              <a:rPr lang="en-US" sz="2000" dirty="0" smtClean="0"/>
              <a:t>eading Skills</a:t>
            </a:r>
            <a:endParaRPr lang="en-US" sz="2000" dirty="0"/>
          </a:p>
          <a:p>
            <a:pPr lvl="2"/>
            <a:r>
              <a:rPr lang="en-US" sz="1800" dirty="0"/>
              <a:t>“Hook</a:t>
            </a:r>
            <a:r>
              <a:rPr lang="en-US" sz="1800" dirty="0" smtClean="0"/>
              <a:t>” via adding more cultures, countries</a:t>
            </a:r>
            <a:endParaRPr lang="en-US" sz="1800" dirty="0"/>
          </a:p>
          <a:p>
            <a:pPr lvl="2"/>
            <a:r>
              <a:rPr lang="en-US" sz="1800" dirty="0"/>
              <a:t>Create, enlarge, activate “schema</a:t>
            </a:r>
            <a:r>
              <a:rPr lang="en-US" sz="1800" dirty="0" smtClean="0"/>
              <a:t>”</a:t>
            </a:r>
          </a:p>
          <a:p>
            <a:pPr marL="548640" lvl="2" indent="0">
              <a:buNone/>
            </a:pPr>
            <a:endParaRPr lang="en-US" sz="1800" dirty="0" smtClean="0"/>
          </a:p>
          <a:p>
            <a:pPr lvl="1"/>
            <a:r>
              <a:rPr lang="en-US" sz="2000" dirty="0" smtClean="0"/>
              <a:t>Encourage Critical Thinking</a:t>
            </a:r>
          </a:p>
          <a:p>
            <a:pPr lvl="2"/>
            <a:r>
              <a:rPr lang="en-US" sz="1800" dirty="0" err="1" smtClean="0"/>
              <a:t>Christenbury’s</a:t>
            </a:r>
            <a:r>
              <a:rPr lang="en-US" sz="1800" dirty="0" smtClean="0"/>
              <a:t> Questioning Circles: Self, Text, World, Other Text</a:t>
            </a:r>
          </a:p>
          <a:p>
            <a:pPr lvl="2"/>
            <a:r>
              <a:rPr lang="en-US" sz="1800" dirty="0" smtClean="0"/>
              <a:t>Comparison of cultures or countries (self, world, other text)</a:t>
            </a:r>
          </a:p>
          <a:p>
            <a:pPr lvl="2"/>
            <a:r>
              <a:rPr lang="en-US" sz="1800" dirty="0"/>
              <a:t>Schema development</a:t>
            </a:r>
          </a:p>
          <a:p>
            <a:pPr lvl="2"/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4210710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5666"/>
    </mc:Choice>
    <mc:Fallback xmlns="">
      <p:transition spd="slow" advTm="125666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7" y="484632"/>
            <a:ext cx="10567487" cy="10198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Internationalize: Course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33396"/>
          </a:xfrm>
        </p:spPr>
        <p:txBody>
          <a:bodyPr>
            <a:normAutofit/>
          </a:bodyPr>
          <a:lstStyle/>
          <a:p>
            <a:r>
              <a:rPr lang="en-US" dirty="0" smtClean="0"/>
              <a:t>Via course materials &amp; assignments, not the Course Outline of Record</a:t>
            </a:r>
          </a:p>
          <a:p>
            <a:r>
              <a:rPr lang="en-US" dirty="0" smtClean="0"/>
              <a:t>Course themes</a:t>
            </a:r>
          </a:p>
          <a:p>
            <a:pPr lvl="1"/>
            <a:r>
              <a:rPr lang="en-US" dirty="0" smtClean="0"/>
              <a:t>Main: California Dreams and Realities (by </a:t>
            </a:r>
            <a:r>
              <a:rPr lang="en-US" dirty="0" err="1" smtClean="0"/>
              <a:t>Maasik</a:t>
            </a:r>
            <a:r>
              <a:rPr lang="en-US" dirty="0" smtClean="0"/>
              <a:t> &amp; Solomon)</a:t>
            </a:r>
          </a:p>
          <a:p>
            <a:pPr lvl="1"/>
            <a:r>
              <a:rPr lang="en-US" dirty="0" smtClean="0"/>
              <a:t>Sub-themes: Immigration; </a:t>
            </a:r>
            <a:r>
              <a:rPr lang="en-US" dirty="0"/>
              <a:t>Education; </a:t>
            </a:r>
            <a:r>
              <a:rPr lang="en-US" dirty="0" smtClean="0"/>
              <a:t>Identity</a:t>
            </a:r>
          </a:p>
          <a:p>
            <a:pPr lvl="1"/>
            <a:r>
              <a:rPr lang="en-US" b="1" dirty="0" smtClean="0"/>
              <a:t>Goal</a:t>
            </a:r>
            <a:r>
              <a:rPr lang="en-US" dirty="0" smtClean="0"/>
              <a:t>: increase ethnicities &amp; cultures represented in Education and Immigration units</a:t>
            </a:r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dirty="0" smtClean="0"/>
              <a:t>Course Materials Added </a:t>
            </a:r>
          </a:p>
          <a:p>
            <a:pPr lvl="1"/>
            <a:r>
              <a:rPr lang="en-US" dirty="0" smtClean="0"/>
              <a:t>Education</a:t>
            </a:r>
          </a:p>
          <a:p>
            <a:pPr lvl="2"/>
            <a:r>
              <a:rPr lang="en-US" dirty="0" smtClean="0"/>
              <a:t>The Smartest Kids in the World (Korea, Finland, Poland)</a:t>
            </a:r>
          </a:p>
          <a:p>
            <a:pPr lvl="2"/>
            <a:r>
              <a:rPr lang="en-US" dirty="0"/>
              <a:t>New High School </a:t>
            </a:r>
            <a:r>
              <a:rPr lang="en-US" dirty="0" smtClean="0"/>
              <a:t>Outsiders (Refugees in USA)</a:t>
            </a:r>
          </a:p>
          <a:p>
            <a:pPr lvl="1"/>
            <a:r>
              <a:rPr lang="en-US" dirty="0" smtClean="0"/>
              <a:t>Immigration</a:t>
            </a:r>
          </a:p>
          <a:p>
            <a:pPr lvl="2"/>
            <a:r>
              <a:rPr lang="en-US" dirty="0" smtClean="0"/>
              <a:t>Fractured Lands: How the Arab World Came Apart (Libya, Syria, </a:t>
            </a:r>
          </a:p>
          <a:p>
            <a:pPr lvl="2"/>
            <a:r>
              <a:rPr lang="en-US" dirty="0" smtClean="0"/>
              <a:t>Young Rural Women in India Chase Big City Dreams</a:t>
            </a:r>
          </a:p>
          <a:p>
            <a:pPr lvl="2"/>
            <a:r>
              <a:rPr lang="en-US" dirty="0" smtClean="0"/>
              <a:t>Japan Limited Immigration; Now It’s Short of Workers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25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7415"/>
    </mc:Choice>
    <mc:Fallback xmlns="">
      <p:transition spd="slow" advTm="157415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282460"/>
          </a:xfrm>
        </p:spPr>
        <p:txBody>
          <a:bodyPr/>
          <a:lstStyle/>
          <a:p>
            <a:r>
              <a:rPr lang="en-US" dirty="0" err="1" smtClean="0"/>
              <a:t>Internationlize</a:t>
            </a:r>
            <a:r>
              <a:rPr lang="en-US" dirty="0" smtClean="0"/>
              <a:t>: Annotations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963436"/>
            <a:ext cx="10058400" cy="4409316"/>
          </a:xfrm>
        </p:spPr>
        <p:txBody>
          <a:bodyPr>
            <a:normAutofit/>
          </a:bodyPr>
          <a:lstStyle/>
          <a:p>
            <a:r>
              <a:rPr lang="en-US" dirty="0" smtClean="0"/>
              <a:t>What changed?</a:t>
            </a:r>
          </a:p>
          <a:p>
            <a:pPr lvl="1"/>
            <a:r>
              <a:rPr lang="en-US" dirty="0" smtClean="0"/>
              <a:t>Prior</a:t>
            </a:r>
          </a:p>
          <a:p>
            <a:pPr lvl="2"/>
            <a:r>
              <a:rPr lang="en-US" dirty="0" smtClean="0"/>
              <a:t>Emphasis on whole text: structure, comprehension, and interpretation</a:t>
            </a:r>
          </a:p>
          <a:p>
            <a:pPr lvl="2"/>
            <a:r>
              <a:rPr lang="en-US" dirty="0" smtClean="0"/>
              <a:t>Teacher led: students would work on questions determined by instructor</a:t>
            </a:r>
          </a:p>
          <a:p>
            <a:pPr lvl="2"/>
            <a:r>
              <a:rPr lang="en-US" dirty="0" smtClean="0"/>
              <a:t>Annotation taught as a strategy, for students’ individual use</a:t>
            </a:r>
          </a:p>
          <a:p>
            <a:pPr lvl="1"/>
            <a:r>
              <a:rPr lang="en-US" dirty="0" smtClean="0"/>
              <a:t>Lacuna</a:t>
            </a:r>
          </a:p>
          <a:p>
            <a:pPr lvl="2"/>
            <a:r>
              <a:rPr lang="en-US" dirty="0" smtClean="0"/>
              <a:t>Annotation becomes centerpiece of the course</a:t>
            </a:r>
          </a:p>
          <a:p>
            <a:pPr lvl="2"/>
            <a:r>
              <a:rPr lang="en-US" dirty="0" smtClean="0"/>
              <a:t>Students identify passages to focus on</a:t>
            </a:r>
          </a:p>
          <a:p>
            <a:pPr lvl="2"/>
            <a:r>
              <a:rPr lang="en-US" dirty="0" smtClean="0"/>
              <a:t>Students comment on passage, to develop into fuller analysis</a:t>
            </a:r>
          </a:p>
          <a:p>
            <a:pPr lvl="1"/>
            <a:r>
              <a:rPr lang="en-US" dirty="0" smtClean="0"/>
              <a:t>Student Writing</a:t>
            </a:r>
          </a:p>
          <a:p>
            <a:pPr lvl="2"/>
            <a:r>
              <a:rPr lang="en-US" dirty="0" smtClean="0"/>
              <a:t>Annotations have a 4 sentence minimum, but </a:t>
            </a:r>
            <a:r>
              <a:rPr lang="en-US" dirty="0" err="1" smtClean="0"/>
              <a:t>Ss</a:t>
            </a:r>
            <a:r>
              <a:rPr lang="en-US" dirty="0" smtClean="0"/>
              <a:t> need guidance</a:t>
            </a:r>
          </a:p>
          <a:p>
            <a:pPr lvl="2"/>
            <a:r>
              <a:rPr lang="en-US" dirty="0" smtClean="0"/>
              <a:t>Paragraphs answer an interpretive question, using “quote sandwiches”</a:t>
            </a:r>
          </a:p>
          <a:p>
            <a:pPr lvl="2"/>
            <a:r>
              <a:rPr lang="en-US" dirty="0" smtClean="0"/>
              <a:t>“Responses” on Lacuna: lengthier, 1-page responses, multiple quote sandwiches</a:t>
            </a:r>
          </a:p>
          <a:p>
            <a:pPr marL="548640" lvl="2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96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078354"/>
          </a:xfrm>
        </p:spPr>
        <p:txBody>
          <a:bodyPr/>
          <a:lstStyle/>
          <a:p>
            <a:r>
              <a:rPr lang="en-US" dirty="0" smtClean="0"/>
              <a:t>Lacuna: 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775637"/>
            <a:ext cx="10515600" cy="4613977"/>
          </a:xfrm>
        </p:spPr>
        <p:txBody>
          <a:bodyPr>
            <a:normAutofit/>
          </a:bodyPr>
          <a:lstStyle/>
          <a:p>
            <a:r>
              <a:rPr lang="en-US" dirty="0" smtClean="0"/>
              <a:t>On-line Annotation Program</a:t>
            </a:r>
          </a:p>
          <a:p>
            <a:pPr lvl="1"/>
            <a:r>
              <a:rPr lang="en-US" dirty="0" smtClean="0"/>
              <a:t>Three parts: annotation, writing, sewing kit</a:t>
            </a:r>
          </a:p>
          <a:p>
            <a:pPr lvl="1"/>
            <a:r>
              <a:rPr lang="en-US" dirty="0"/>
              <a:t>Course instructor approves who joins the course using Lacuna </a:t>
            </a:r>
            <a:endParaRPr lang="en-US" dirty="0" smtClean="0"/>
          </a:p>
          <a:p>
            <a:r>
              <a:rPr lang="en-US" dirty="0" smtClean="0"/>
              <a:t>Annotation</a:t>
            </a:r>
          </a:p>
          <a:p>
            <a:pPr lvl="1"/>
            <a:r>
              <a:rPr lang="en-US" dirty="0" smtClean="0"/>
              <a:t>Students select portions of the text to annotate</a:t>
            </a:r>
          </a:p>
          <a:p>
            <a:pPr lvl="1"/>
            <a:r>
              <a:rPr lang="en-US" dirty="0" smtClean="0"/>
              <a:t>Annotators can determine the audience: Private, Instructor, Peer Group, Class</a:t>
            </a:r>
          </a:p>
          <a:p>
            <a:r>
              <a:rPr lang="en-US" dirty="0" smtClean="0"/>
              <a:t>Writing</a:t>
            </a:r>
          </a:p>
          <a:p>
            <a:pPr lvl="1"/>
            <a:r>
              <a:rPr lang="en-US" dirty="0" smtClean="0"/>
              <a:t>Responses: similar to a blog post, Ss write an extended piece and post it</a:t>
            </a:r>
          </a:p>
          <a:p>
            <a:pPr lvl="1"/>
            <a:r>
              <a:rPr lang="en-US" dirty="0" smtClean="0"/>
              <a:t>Ss can use annotations to write a “response”</a:t>
            </a:r>
          </a:p>
          <a:p>
            <a:r>
              <a:rPr lang="en-US" dirty="0" smtClean="0"/>
              <a:t>Sewing Kit</a:t>
            </a:r>
          </a:p>
          <a:p>
            <a:pPr lvl="1"/>
            <a:r>
              <a:rPr lang="en-US" dirty="0" smtClean="0"/>
              <a:t>Students can select annotations, responses, to link together</a:t>
            </a:r>
          </a:p>
          <a:p>
            <a:pPr lvl="1"/>
            <a:r>
              <a:rPr lang="en-US" dirty="0" smtClean="0"/>
              <a:t>Good for linking annotations across multiple texts to respond to an assignment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689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3955"/>
    </mc:Choice>
    <mc:Fallback xmlns="">
      <p:transition spd="slow" advTm="133955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895383"/>
          </a:xfrm>
        </p:spPr>
        <p:txBody>
          <a:bodyPr/>
          <a:lstStyle/>
          <a:p>
            <a:r>
              <a:rPr lang="en-US" dirty="0" smtClean="0"/>
              <a:t>Lacuna Screenshot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0434" y="1458553"/>
            <a:ext cx="9195112" cy="5172250"/>
          </a:xfrm>
        </p:spPr>
      </p:pic>
    </p:spTree>
    <p:extLst>
      <p:ext uri="{BB962C8B-B14F-4D97-AF65-F5344CB8AC3E}">
        <p14:creationId xmlns:p14="http://schemas.microsoft.com/office/powerpoint/2010/main" val="381293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7" y="484632"/>
            <a:ext cx="10737609" cy="1264424"/>
          </a:xfrm>
        </p:spPr>
        <p:txBody>
          <a:bodyPr/>
          <a:lstStyle/>
          <a:p>
            <a:r>
              <a:rPr lang="en-US" sz="4600" dirty="0" smtClean="0"/>
              <a:t>Lacuna: How </a:t>
            </a:r>
            <a:r>
              <a:rPr lang="en-US" sz="4600" dirty="0"/>
              <a:t>D</a:t>
            </a:r>
            <a:r>
              <a:rPr lang="en-US" sz="4600" dirty="0" smtClean="0"/>
              <a:t>o Students Use It?</a:t>
            </a:r>
            <a:endParaRPr lang="en-US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8800"/>
            <a:ext cx="10515600" cy="4774019"/>
          </a:xfrm>
        </p:spPr>
        <p:txBody>
          <a:bodyPr>
            <a:normAutofit/>
          </a:bodyPr>
          <a:lstStyle/>
          <a:p>
            <a:r>
              <a:rPr lang="en-US" dirty="0" smtClean="0"/>
              <a:t>Reading texts</a:t>
            </a:r>
          </a:p>
          <a:p>
            <a:pPr lvl="1"/>
            <a:r>
              <a:rPr lang="en-US" dirty="0" smtClean="0"/>
              <a:t>Most texts for this section are on Lacuna</a:t>
            </a:r>
          </a:p>
          <a:p>
            <a:pPr lvl="1"/>
            <a:r>
              <a:rPr lang="en-US" dirty="0" smtClean="0"/>
              <a:t>Ss prefer to read on-line when they have a computer or iPad (zoom &amp; share)</a:t>
            </a:r>
          </a:p>
          <a:p>
            <a:r>
              <a:rPr lang="en-US" dirty="0" smtClean="0"/>
              <a:t>Annotation</a:t>
            </a:r>
          </a:p>
          <a:p>
            <a:pPr lvl="1"/>
            <a:r>
              <a:rPr lang="en-US" dirty="0" smtClean="0"/>
              <a:t>Primarily in response to assignment requiring annotation</a:t>
            </a:r>
          </a:p>
          <a:p>
            <a:pPr lvl="1"/>
            <a:r>
              <a:rPr lang="en-US" dirty="0" smtClean="0"/>
              <a:t>Some spontaneous annotation beginning to occur</a:t>
            </a:r>
          </a:p>
          <a:p>
            <a:pPr lvl="1"/>
            <a:r>
              <a:rPr lang="en-US" dirty="0" smtClean="0"/>
              <a:t>Many Ss beginning to select text to show me, but do not actually annotate</a:t>
            </a:r>
          </a:p>
          <a:p>
            <a:r>
              <a:rPr lang="en-US" dirty="0" smtClean="0"/>
              <a:t>Responses</a:t>
            </a:r>
          </a:p>
          <a:p>
            <a:pPr lvl="1"/>
            <a:r>
              <a:rPr lang="en-US" dirty="0" smtClean="0"/>
              <a:t>When assigned</a:t>
            </a:r>
          </a:p>
          <a:p>
            <a:pPr lvl="1"/>
            <a:r>
              <a:rPr lang="en-US" dirty="0" smtClean="0"/>
              <a:t>Need computer to type easily—iPads? </a:t>
            </a:r>
          </a:p>
          <a:p>
            <a:r>
              <a:rPr lang="en-US" dirty="0" smtClean="0"/>
              <a:t>Learning Curve</a:t>
            </a:r>
          </a:p>
          <a:p>
            <a:pPr lvl="1"/>
            <a:r>
              <a:rPr lang="en-US" dirty="0" smtClean="0"/>
              <a:t>Technology can add a confusing layer</a:t>
            </a:r>
          </a:p>
          <a:p>
            <a:pPr lvl="1"/>
            <a:r>
              <a:rPr lang="en-US" dirty="0" smtClean="0"/>
              <a:t>Practice activity first on paper, so Ss not learning two things at once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239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3081"/>
    </mc:Choice>
    <mc:Fallback xmlns="">
      <p:transition spd="slow" advTm="143081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226362"/>
          </a:xfrm>
        </p:spPr>
        <p:txBody>
          <a:bodyPr/>
          <a:lstStyle/>
          <a:p>
            <a:r>
              <a:rPr lang="en-US" dirty="0" smtClean="0"/>
              <a:t>Results so far…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952217"/>
            <a:ext cx="10058400" cy="460004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Not quite what I had expected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 smtClean="0"/>
          </a:p>
          <a:p>
            <a:pPr lvl="1"/>
            <a:r>
              <a:rPr lang="en-US" dirty="0" err="1" smtClean="0"/>
              <a:t>Ss</a:t>
            </a:r>
            <a:r>
              <a:rPr lang="en-US" dirty="0" smtClean="0"/>
              <a:t> need more guidance to compare cultures/countries</a:t>
            </a:r>
          </a:p>
          <a:p>
            <a:pPr lvl="1"/>
            <a:r>
              <a:rPr lang="en-US" dirty="0" smtClean="0"/>
              <a:t>Annotations focused on comprehension for more challenging readings</a:t>
            </a:r>
          </a:p>
          <a:p>
            <a:r>
              <a:rPr lang="en-US" dirty="0" smtClean="0"/>
              <a:t>Future adjustments</a:t>
            </a:r>
          </a:p>
          <a:p>
            <a:pPr lvl="1"/>
            <a:r>
              <a:rPr lang="en-US" dirty="0"/>
              <a:t>Directly ask for </a:t>
            </a:r>
            <a:r>
              <a:rPr lang="en-US" dirty="0" smtClean="0"/>
              <a:t>comparisons</a:t>
            </a:r>
          </a:p>
          <a:p>
            <a:pPr lvl="1"/>
            <a:r>
              <a:rPr lang="en-US" dirty="0" smtClean="0"/>
              <a:t>Incorporate </a:t>
            </a:r>
            <a:r>
              <a:rPr lang="en-US" dirty="0"/>
              <a:t>unit questions to drive comparison and analysis</a:t>
            </a:r>
          </a:p>
          <a:p>
            <a:pPr lvl="1"/>
            <a:r>
              <a:rPr lang="en-US" dirty="0" smtClean="0"/>
              <a:t>Book serves as a lynchpin</a:t>
            </a:r>
          </a:p>
          <a:p>
            <a:r>
              <a:rPr lang="en-US" dirty="0" smtClean="0"/>
              <a:t>Students</a:t>
            </a:r>
          </a:p>
          <a:p>
            <a:pPr lvl="1"/>
            <a:r>
              <a:rPr lang="en-US" dirty="0" smtClean="0"/>
              <a:t>Raising awareness that other countries different</a:t>
            </a:r>
          </a:p>
          <a:p>
            <a:pPr lvl="1"/>
            <a:r>
              <a:rPr lang="en-US" dirty="0" smtClean="0"/>
              <a:t>Activating schema</a:t>
            </a:r>
          </a:p>
          <a:p>
            <a:pPr lvl="1"/>
            <a:r>
              <a:rPr lang="en-US" dirty="0" smtClean="0"/>
              <a:t>Comparisons need to be explicitly asked for, otherwise only a few students do w/o prompt</a:t>
            </a:r>
          </a:p>
          <a:p>
            <a:r>
              <a:rPr lang="en-US" dirty="0" smtClean="0"/>
              <a:t>Lacuna</a:t>
            </a:r>
          </a:p>
          <a:p>
            <a:pPr lvl="1"/>
            <a:r>
              <a:rPr lang="en-US" dirty="0" smtClean="0"/>
              <a:t>Students need </a:t>
            </a:r>
            <a:r>
              <a:rPr lang="en-US" dirty="0"/>
              <a:t>explanation of reasons to select passages from </a:t>
            </a:r>
            <a:r>
              <a:rPr lang="en-US" dirty="0" smtClean="0"/>
              <a:t>text</a:t>
            </a:r>
          </a:p>
          <a:p>
            <a:pPr lvl="1"/>
            <a:r>
              <a:rPr lang="en-US" dirty="0"/>
              <a:t>Students need guidance in what to write in </a:t>
            </a:r>
            <a:r>
              <a:rPr lang="en-US" dirty="0" smtClean="0"/>
              <a:t>annotations</a:t>
            </a:r>
          </a:p>
          <a:p>
            <a:pPr lvl="1"/>
            <a:r>
              <a:rPr lang="en-US" dirty="0" smtClean="0"/>
              <a:t>Faculty may need to determine how to use annotation if not doing so already</a:t>
            </a:r>
          </a:p>
          <a:p>
            <a:pPr lvl="1"/>
            <a:r>
              <a:rPr lang="en-US" dirty="0" smtClean="0"/>
              <a:t>Faculty need to consider technology access issues: either a computer lab, or BYOD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980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8276"/>
    </mc:Choice>
    <mc:Fallback xmlns="">
      <p:transition spd="slow" advTm="148276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Wood Type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6303</TotalTime>
  <Words>792</Words>
  <Application>Microsoft Office PowerPoint</Application>
  <PresentationFormat>Custom</PresentationFormat>
  <Paragraphs>122</Paragraphs>
  <Slides>10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Wood Type</vt:lpstr>
      <vt:lpstr>Reading the World  in California</vt:lpstr>
      <vt:lpstr>Reading 211:  Developmental Reading</vt:lpstr>
      <vt:lpstr>Why Internationalize READ 211?</vt:lpstr>
      <vt:lpstr>Internationalize: Course Materials</vt:lpstr>
      <vt:lpstr>Internationlize: Annotations </vt:lpstr>
      <vt:lpstr>Lacuna: What is it?</vt:lpstr>
      <vt:lpstr>Lacuna Screenshot</vt:lpstr>
      <vt:lpstr>Lacuna: How Do Students Use It?</vt:lpstr>
      <vt:lpstr>Results so far…</vt:lpstr>
      <vt:lpstr>Acknowledgements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the World in California</dc:title>
  <dc:creator>Anne Argyriou</dc:creator>
  <cp:lastModifiedBy>Anne Argyriou</cp:lastModifiedBy>
  <cp:revision>56</cp:revision>
  <dcterms:created xsi:type="dcterms:W3CDTF">2017-02-24T04:57:46Z</dcterms:created>
  <dcterms:modified xsi:type="dcterms:W3CDTF">2017-03-15T20:36:36Z</dcterms:modified>
  <cp:contentStatus/>
</cp:coreProperties>
</file>