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3"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mbria Math" panose="02040503050406030204" pitchFamily="18" charset="0"/>
      <p:regular r:id="rId25"/>
    </p:embeddedFont>
    <p:embeddedFont>
      <p:font typeface="Caveat" panose="00000500000000000000" pitchFamily="2" charset="0"/>
      <p:regular r:id="rId26"/>
      <p:bold r:id="rId27"/>
    </p:embeddedFont>
    <p:embeddedFont>
      <p:font typeface="Lato" panose="020F0502020204030203" pitchFamily="34" charset="0"/>
      <p:regular r:id="rId28"/>
      <p:bold r:id="rId29"/>
      <p:italic r:id="rId30"/>
      <p:boldItalic r:id="rId31"/>
    </p:embeddedFont>
    <p:embeddedFont>
      <p:font typeface="Lato Light"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7"/>
  </p:normalViewPr>
  <p:slideViewPr>
    <p:cSldViewPr snapToGrid="0" snapToObjects="1">
      <p:cViewPr varScale="1">
        <p:scale>
          <a:sx n="63" d="100"/>
          <a:sy n="63" d="100"/>
        </p:scale>
        <p:origin x="780"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upport.google.com/docs/answer/6199477?hl=en&amp;ref_topic=6039805"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docs.google.com/document/d/1TF9nID45ho02DfI-ko9oC-p422FcyRfnsMhe6yJe9TM/edit?usp=sharing" TargetMode="External"/><Relationship Id="rId4" Type="http://schemas.openxmlformats.org/officeDocument/2006/relationships/hyperlink" Target="https://support.google.com/docs/answer/6282736?co=GENIE.Platform%3DDesktop&amp;hl=e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lackillustrations.com/?fbclid=IwAR1e13B5Eu4vV35wqzfi8XMYBXKrXaa56k2rIRsZLNHcsccV6Ev4HlYJk_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sccc.org/content/decolonizing-your-syllabus-anti-racist-guide-your-colleg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sunypress.edu/p-2556-ethnomathematics.aspx" TargetMode="External"/><Relationship Id="rId3" Type="http://schemas.openxmlformats.org/officeDocument/2006/relationships/hyperlink" Target="https://www.plutobooks.com/9780745338200/decolonising-the-university/" TargetMode="External"/><Relationship Id="rId7" Type="http://schemas.openxmlformats.org/officeDocument/2006/relationships/hyperlink" Target="https://press.princeton.edu/books/paperback/9780691135267/the-crest-of-the-peacock"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peterlang.com/view/title/22727" TargetMode="External"/><Relationship Id="rId5" Type="http://schemas.openxmlformats.org/officeDocument/2006/relationships/hyperlink" Target="https://www.palgrave.com/gp/book/9780230620896" TargetMode="External"/><Relationship Id="rId4" Type="http://schemas.openxmlformats.org/officeDocument/2006/relationships/hyperlink" Target="https://fernwoodpublishing.ca/book/decolonizing-academia"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ocs.google.com/document/d/1lmwAb19ISxvjorB0uPKQtNqG4H1rfqREeu0J4fEN5lY/edit?usp=shari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rive.google.com/file/d/1O-n-QIXKJ8UuMAr9p6X4qHklTZ4g4usJ/view?usp=shar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891146"/>
                </a:solidFill>
              </a:rPr>
              <a:t>Presenter: Stephanie and Julie </a:t>
            </a:r>
            <a:endParaRPr>
              <a:solidFill>
                <a:srgbClr val="891146"/>
              </a:solidFill>
            </a:endParaRPr>
          </a:p>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60cf0ee54_11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60cf0ee54_11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Presenter: </a:t>
            </a:r>
            <a:r>
              <a:rPr lang="en-US" b="1">
                <a:latin typeface="Arial"/>
                <a:ea typeface="Arial"/>
                <a:cs typeface="Arial"/>
                <a:sym typeface="Arial"/>
              </a:rPr>
              <a:t>Luis</a:t>
            </a:r>
            <a:endParaRPr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Slide 5: Math course syllabus example </a:t>
            </a:r>
            <a:endParaRPr>
              <a:latin typeface="Arial"/>
              <a:ea typeface="Arial"/>
              <a:cs typeface="Arial"/>
              <a:sym typeface="Arial"/>
            </a:endParaRPr>
          </a:p>
          <a:p>
            <a:pPr marL="457200" lvl="0" indent="-323850" algn="l" rtl="0">
              <a:lnSpc>
                <a:spcPct val="115000"/>
              </a:lnSpc>
              <a:spcBef>
                <a:spcPts val="0"/>
              </a:spcBef>
              <a:spcAft>
                <a:spcPts val="0"/>
              </a:spcAft>
              <a:buClr>
                <a:schemeClr val="dk1"/>
              </a:buClr>
              <a:buSzPts val="1500"/>
              <a:buChar char="➢"/>
            </a:pPr>
            <a:r>
              <a:rPr lang="en-US">
                <a:latin typeface="Arial"/>
                <a:ea typeface="Arial"/>
                <a:cs typeface="Arial"/>
                <a:sym typeface="Arial"/>
              </a:rPr>
              <a:t>Before equity: geared toward concise and short ‘one page’ syllabus. Barebone information, short and sweet. Not inviting. Dry. Bleak. Monochrome. Geared toward ‘professionals’. Faculty centered instead of student centered. </a:t>
            </a:r>
            <a:endParaRPr>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US" sz="1100">
                <a:latin typeface="Cambria Math"/>
                <a:ea typeface="Cambria Math"/>
                <a:cs typeface="Cambria Math"/>
                <a:sym typeface="Cambria Math"/>
              </a:rPr>
              <a:t> </a:t>
            </a:r>
            <a:r>
              <a:rPr lang="en-US" sz="1100" i="1">
                <a:latin typeface="Cambria Math"/>
                <a:ea typeface="Cambria Math"/>
                <a:cs typeface="Cambria Math"/>
                <a:sym typeface="Cambria Math"/>
              </a:rPr>
              <a:t>I am your biggest supporter </a:t>
            </a:r>
            <a:r>
              <a:rPr lang="en-US" sz="1100">
                <a:latin typeface="Cambria Math"/>
                <a:ea typeface="Cambria Math"/>
                <a:cs typeface="Cambria Math"/>
                <a:sym typeface="Cambria Math"/>
              </a:rPr>
              <a:t>and </a:t>
            </a:r>
            <a:r>
              <a:rPr lang="en-US" sz="1100">
                <a:solidFill>
                  <a:srgbClr val="980000"/>
                </a:solidFill>
                <a:latin typeface="Cambria Math"/>
                <a:ea typeface="Cambria Math"/>
                <a:cs typeface="Cambria Math"/>
                <a:sym typeface="Cambria Math"/>
              </a:rPr>
              <a:t>invested in your success</a:t>
            </a:r>
            <a:r>
              <a:rPr lang="en-US" sz="1100">
                <a:latin typeface="Cambria Math"/>
                <a:ea typeface="Cambria Math"/>
                <a:cs typeface="Cambria Math"/>
                <a:sym typeface="Cambria Math"/>
              </a:rPr>
              <a:t>, help me to help you, and be aware of time commitments to do well in our class. Mistakes are expected and respected.</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a:latin typeface="Arial"/>
                <a:ea typeface="Arial"/>
                <a:cs typeface="Arial"/>
                <a:sym typeface="Arial"/>
              </a:rPr>
              <a:t>This has to be a personal journey, you can add as much or as little as YOU feel comfortable, and not fake it, rather really commit to the framework and access you are giving students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a:latin typeface="Arial"/>
                <a:ea typeface="Arial"/>
                <a:cs typeface="Arial"/>
                <a:sym typeface="Arial"/>
              </a:rPr>
              <a:t>Can still make it accessible by doing alternate text in pictures, and organizing ‘order’ of reading. </a:t>
            </a:r>
            <a:r>
              <a:rPr lang="en-US" u="sng">
                <a:solidFill>
                  <a:srgbClr val="4A86E8"/>
                </a:solidFill>
                <a:latin typeface="Arial"/>
                <a:ea typeface="Arial"/>
                <a:cs typeface="Arial"/>
                <a:sym typeface="Arial"/>
                <a:hlinkClick r:id="rId3">
                  <a:extLst>
                    <a:ext uri="{A12FA001-AC4F-418D-AE19-62706E023703}">
                      <ahyp:hlinkClr xmlns:ahyp="http://schemas.microsoft.com/office/drawing/2018/hyperlinkcolor" val="tx"/>
                    </a:ext>
                  </a:extLst>
                </a:hlinkClick>
              </a:rPr>
              <a:t>Make your document or presentation more accessible</a:t>
            </a:r>
            <a:r>
              <a:rPr lang="en-US">
                <a:latin typeface="Arial"/>
                <a:ea typeface="Arial"/>
                <a:cs typeface="Arial"/>
                <a:sym typeface="Arial"/>
              </a:rPr>
              <a:t> and </a:t>
            </a:r>
            <a:r>
              <a:rPr lang="en-US" u="sng">
                <a:solidFill>
                  <a:srgbClr val="4A86E8"/>
                </a:solidFill>
                <a:latin typeface="Arial"/>
                <a:ea typeface="Arial"/>
                <a:cs typeface="Arial"/>
                <a:sym typeface="Arial"/>
                <a:hlinkClick r:id="rId4">
                  <a:extLst>
                    <a:ext uri="{A12FA001-AC4F-418D-AE19-62706E023703}">
                      <ahyp:hlinkClr xmlns:ahyp="http://schemas.microsoft.com/office/drawing/2018/hyperlinkcolor" val="tx"/>
                    </a:ext>
                  </a:extLst>
                </a:hlinkClick>
              </a:rPr>
              <a:t>Accessibility for Docs editors</a:t>
            </a:r>
            <a:endParaRPr>
              <a:latin typeface="Arial"/>
              <a:ea typeface="Arial"/>
              <a:cs typeface="Arial"/>
              <a:sym typeface="Arial"/>
            </a:endParaRPr>
          </a:p>
          <a:p>
            <a:pPr marL="457200" lvl="0" indent="-323850" algn="l" rtl="0">
              <a:lnSpc>
                <a:spcPct val="115000"/>
              </a:lnSpc>
              <a:spcBef>
                <a:spcPts val="0"/>
              </a:spcBef>
              <a:spcAft>
                <a:spcPts val="0"/>
              </a:spcAft>
              <a:buClr>
                <a:schemeClr val="dk1"/>
              </a:buClr>
              <a:buSzPts val="1500"/>
              <a:buChar char="➢"/>
            </a:pPr>
            <a:r>
              <a:rPr lang="en-US" u="sng">
                <a:solidFill>
                  <a:srgbClr val="4A86E8"/>
                </a:solidFill>
                <a:latin typeface="Arial"/>
                <a:ea typeface="Arial"/>
                <a:cs typeface="Arial"/>
                <a:sym typeface="Arial"/>
                <a:hlinkClick r:id="rId5">
                  <a:extLst>
                    <a:ext uri="{A12FA001-AC4F-418D-AE19-62706E023703}">
                      <ahyp:hlinkClr xmlns:ahyp="http://schemas.microsoft.com/office/drawing/2018/hyperlinkcolor" val="tx"/>
                    </a:ext>
                  </a:extLst>
                </a:hlinkClick>
              </a:rPr>
              <a:t>https://docs.google.com/document/d/1TF9nID45ho02DfI-ko9oC-p422FcyRfnsMhe6yJe9TM/edit?usp=sharing</a:t>
            </a:r>
            <a:r>
              <a:rPr lang="en-US">
                <a:latin typeface="Arial"/>
                <a:ea typeface="Arial"/>
                <a:cs typeface="Arial"/>
                <a:sym typeface="Arial"/>
              </a:rPr>
              <a:t> </a:t>
            </a:r>
            <a:endParaRPr>
              <a:latin typeface="Arial"/>
              <a:ea typeface="Arial"/>
              <a:cs typeface="Arial"/>
              <a:sym typeface="Arial"/>
            </a:endParaRPr>
          </a:p>
          <a:p>
            <a:pPr marL="457200" lvl="0" indent="-323850" algn="l" rtl="0">
              <a:lnSpc>
                <a:spcPct val="115000"/>
              </a:lnSpc>
              <a:spcBef>
                <a:spcPts val="0"/>
              </a:spcBef>
              <a:spcAft>
                <a:spcPts val="0"/>
              </a:spcAft>
              <a:buClr>
                <a:schemeClr val="dk1"/>
              </a:buClr>
              <a:buSzPts val="1500"/>
              <a:buChar char="➢"/>
            </a:pPr>
            <a:r>
              <a:rPr lang="en-US">
                <a:latin typeface="Arial"/>
                <a:ea typeface="Arial"/>
                <a:cs typeface="Arial"/>
                <a:sym typeface="Arial"/>
              </a:rPr>
              <a:t>Need to link with activities before the semester starts (syllabus quiz), or with first week (scavenger hunt, presentations, gallery walk, etc.)</a:t>
            </a:r>
            <a:endParaRPr>
              <a:latin typeface="Arial"/>
              <a:ea typeface="Arial"/>
              <a:cs typeface="Arial"/>
              <a:sym typeface="Arial"/>
            </a:endParaRPr>
          </a:p>
          <a:p>
            <a:pPr marL="457200" lvl="0" indent="-323850" algn="l" rtl="0">
              <a:lnSpc>
                <a:spcPct val="115000"/>
              </a:lnSpc>
              <a:spcBef>
                <a:spcPts val="0"/>
              </a:spcBef>
              <a:spcAft>
                <a:spcPts val="0"/>
              </a:spcAft>
              <a:buClr>
                <a:schemeClr val="dk1"/>
              </a:buClr>
              <a:buSzPts val="1500"/>
              <a:buChar char="➢"/>
            </a:pPr>
            <a:r>
              <a:rPr lang="en-US">
                <a:latin typeface="Arial"/>
                <a:ea typeface="Arial"/>
                <a:cs typeface="Arial"/>
                <a:sym typeface="Arial"/>
              </a:rPr>
              <a:t>Still a work in progress, lots of work was done in light of AB705 mandate, and trying to support students in co-requisite classes</a:t>
            </a:r>
            <a:endParaRPr>
              <a:latin typeface="Arial"/>
              <a:ea typeface="Arial"/>
              <a:cs typeface="Arial"/>
              <a:sym typeface="Arial"/>
            </a:endParaRPr>
          </a:p>
          <a:p>
            <a:pPr marL="457200" lvl="0" indent="-323850" algn="l" rtl="0">
              <a:lnSpc>
                <a:spcPct val="115000"/>
              </a:lnSpc>
              <a:spcBef>
                <a:spcPts val="0"/>
              </a:spcBef>
              <a:spcAft>
                <a:spcPts val="0"/>
              </a:spcAft>
              <a:buClr>
                <a:schemeClr val="dk1"/>
              </a:buClr>
              <a:buSzPts val="1500"/>
              <a:buChar char="➢"/>
            </a:pPr>
            <a:r>
              <a:rPr lang="en-US">
                <a:latin typeface="Arial"/>
                <a:ea typeface="Arial"/>
                <a:cs typeface="Arial"/>
                <a:sym typeface="Arial"/>
              </a:rPr>
              <a:t>New to decolonizing theory, need to change class activities, book and syllabus to best reflect new framework to help more students. Not just use ‘standard’ publishers books/resources just because they are convenient, rather really ask if it offers many viewpoints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endParaRPr>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Font typeface="Arial"/>
              <a:buChar char="➢"/>
            </a:pP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a:latin typeface="Arial"/>
                <a:ea typeface="Arial"/>
                <a:cs typeface="Arial"/>
                <a:sym typeface="Arial"/>
              </a:rPr>
              <a:t>Be honest, not all of my classes currently can be converted to OER, yet strive to convert as many as possible and expand as more resources are created, especially in this remote learning world</a:t>
            </a:r>
            <a:endParaRPr/>
          </a:p>
        </p:txBody>
      </p:sp>
      <p:sp>
        <p:nvSpPr>
          <p:cNvPr id="127" name="Google Shape;127;ga60cf0ee54_11_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a60cf0ee54_11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a60cf0ee54_11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Presenter: </a:t>
            </a:r>
            <a:r>
              <a:rPr lang="en-US" b="1">
                <a:latin typeface="Arial"/>
                <a:ea typeface="Arial"/>
                <a:cs typeface="Arial"/>
                <a:sym typeface="Arial"/>
              </a:rPr>
              <a:t>Hossna </a:t>
            </a:r>
            <a:endParaRPr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Slide 6: Equity themes to include in your course syllabus</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AutoNum type="arabicPeriod"/>
            </a:pPr>
            <a:r>
              <a:rPr lang="en-US" sz="1100">
                <a:latin typeface="Arial"/>
                <a:ea typeface="Arial"/>
                <a:cs typeface="Arial"/>
                <a:sym typeface="Arial"/>
              </a:rPr>
              <a:t>Do students know who you are? Consider introducing yourself (race/ethnicity, gender pronouns, academic experience, cultural identity, etc.) as the instructor of the course and providing antiracist and equity-minded messaging to welcome your students.</a:t>
            </a:r>
            <a:endParaRPr sz="11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AutoNum type="arabicPeriod"/>
            </a:pPr>
            <a:r>
              <a:rPr lang="en-US" sz="1100">
                <a:latin typeface="Arial"/>
                <a:ea typeface="Arial"/>
                <a:cs typeface="Arial"/>
                <a:sym typeface="Arial"/>
              </a:rPr>
              <a:t>Are there multiple methods students can contact you and is there flexibility on communication times?</a:t>
            </a:r>
            <a:endParaRPr sz="11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AutoNum type="arabicPeriod"/>
            </a:pPr>
            <a:r>
              <a:rPr lang="en-US" sz="1100">
                <a:latin typeface="Arial"/>
                <a:ea typeface="Arial"/>
                <a:cs typeface="Arial"/>
                <a:sym typeface="Arial"/>
              </a:rPr>
              <a:t>What books, articles and readings have been intentionally selected in your course? Are your course resources inclusive to race, socio-economic standing, gender, sexuality, disability, immigration status, English Language Learner (ELL), first-generation students,  etc.?</a:t>
            </a:r>
            <a:endParaRPr sz="11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AutoNum type="arabicPeriod"/>
            </a:pPr>
            <a:r>
              <a:rPr lang="en-US" sz="1100">
                <a:latin typeface="Arial"/>
                <a:ea typeface="Arial"/>
                <a:cs typeface="Arial"/>
                <a:sym typeface="Arial"/>
              </a:rPr>
              <a:t>Do students have input in shaping content and co-create community rules outlined in the course syllabus?</a:t>
            </a:r>
            <a:endParaRPr sz="11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AutoNum type="arabicPeriod"/>
            </a:pPr>
            <a:r>
              <a:rPr lang="en-US" sz="1100">
                <a:latin typeface="Arial"/>
                <a:ea typeface="Arial"/>
                <a:cs typeface="Arial"/>
                <a:sym typeface="Arial"/>
              </a:rPr>
              <a:t>Is there explicit language about the intolerance of microaggressions and racist remarks, action, and behavior in the course?</a:t>
            </a:r>
            <a:endParaRPr sz="11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AutoNum type="arabicPeriod"/>
            </a:pPr>
            <a:r>
              <a:rPr lang="en-US" sz="1100">
                <a:latin typeface="Arial"/>
                <a:ea typeface="Arial"/>
                <a:cs typeface="Arial"/>
                <a:sym typeface="Arial"/>
              </a:rPr>
              <a:t>Is there messaging regarding your responsibility as a faculty member to alert learners early if participation, learning, and attendance are not met?</a:t>
            </a:r>
            <a:endParaRPr sz="11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AutoNum type="arabicPeriod"/>
            </a:pPr>
            <a:r>
              <a:rPr lang="en-US" sz="1100">
                <a:latin typeface="Arial"/>
                <a:ea typeface="Arial"/>
                <a:cs typeface="Arial"/>
                <a:sym typeface="Arial"/>
              </a:rPr>
              <a:t>Are mistakes expected, respected, and used to elevate students' understanding of your subject? Do you offer opportunities for retaking missed/late work? What opportunities are there for students to catch up if they are behind due to technological barriers or other personal deterrents?</a:t>
            </a:r>
            <a:endParaRPr sz="11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AutoNum type="arabicPeriod"/>
            </a:pPr>
            <a:r>
              <a:rPr lang="en-US" sz="1100">
                <a:latin typeface="Arial"/>
                <a:ea typeface="Arial"/>
                <a:cs typeface="Arial"/>
                <a:sym typeface="Arial"/>
              </a:rPr>
              <a:t>Is language around policies and expectations of students supportive and not punitive or deficit thinking?</a:t>
            </a:r>
            <a:endParaRPr sz="11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AutoNum type="arabicPeriod"/>
            </a:pPr>
            <a:r>
              <a:rPr lang="en-US" sz="1100">
                <a:latin typeface="Arial"/>
                <a:ea typeface="Arial"/>
                <a:cs typeface="Arial"/>
                <a:sym typeface="Arial"/>
              </a:rPr>
              <a:t>Does your course syllabus provide information regarding housing and food insecurities, along with other on and off campus resources that benefits economically disadvantaged students? Considering your textbook costs and the financial instability students are confronted with. </a:t>
            </a:r>
            <a:endParaRPr sz="11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AutoNum type="arabicPeriod"/>
            </a:pPr>
            <a:r>
              <a:rPr lang="en-US" sz="1100">
                <a:latin typeface="Arial"/>
                <a:ea typeface="Arial"/>
                <a:cs typeface="Arial"/>
                <a:sym typeface="Arial"/>
              </a:rPr>
              <a:t>Is your course on Canvas accessible, clear, inclusive, welcoming, and supportive for all learners to follow despite the modality of asynchronous and synchronous teaching?</a:t>
            </a:r>
            <a:endParaRPr sz="11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AutoNum type="arabicPeriod"/>
            </a:pPr>
            <a:r>
              <a:rPr lang="en-US" sz="1100">
                <a:latin typeface="Arial"/>
                <a:ea typeface="Arial"/>
                <a:cs typeface="Arial"/>
                <a:sym typeface="Arial"/>
              </a:rPr>
              <a:t>Are there positive messages and affirmations displayed in your course syllabus and CANVAS to further validate and provide a greater sense of belonging for BIPOC students in the course? Do the images and videos in the course showcase diversity and representation of the students we serve?</a:t>
            </a:r>
            <a:endParaRPr sz="11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AutoNum type="arabicPeriod"/>
            </a:pPr>
            <a:r>
              <a:rPr lang="en-US" sz="1100">
                <a:latin typeface="Arial"/>
                <a:ea typeface="Arial"/>
                <a:cs typeface="Arial"/>
                <a:sym typeface="Arial"/>
              </a:rPr>
              <a:t>Gender Pronoun Guide </a:t>
            </a:r>
            <a:r>
              <a:rPr lang="en-US" sz="1100" b="1">
                <a:latin typeface="Arial"/>
                <a:ea typeface="Arial"/>
                <a:cs typeface="Arial"/>
                <a:sym typeface="Arial"/>
              </a:rPr>
              <a:t>(click on links)</a:t>
            </a:r>
            <a:endParaRPr/>
          </a:p>
        </p:txBody>
      </p:sp>
      <p:sp>
        <p:nvSpPr>
          <p:cNvPr id="136" name="Google Shape;136;ga60cf0ee54_11_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a60cf0ee54_11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a60cf0ee54_11_1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434343"/>
                </a:solidFill>
                <a:latin typeface="Arial"/>
                <a:ea typeface="Arial"/>
                <a:cs typeface="Arial"/>
                <a:sym typeface="Arial"/>
              </a:rPr>
              <a:t>Presenter Luis: Explain to participants on how to access mentimeter and maybe share with Stephanie and Julie to post in the chat.  </a:t>
            </a:r>
            <a:endParaRPr>
              <a:solidFill>
                <a:srgbClr val="434343"/>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solidFill>
                <a:srgbClr val="434343"/>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solidFill>
                  <a:srgbClr val="434343"/>
                </a:solidFill>
                <a:latin typeface="Arial"/>
                <a:ea typeface="Arial"/>
                <a:cs typeface="Arial"/>
                <a:sym typeface="Arial"/>
              </a:rPr>
              <a:t>https://www.mentimeter.com/s/a701f49c6d2714e05525b65280108062/a72c1622e078/edit</a:t>
            </a:r>
            <a:endParaRPr>
              <a:solidFill>
                <a:srgbClr val="434343"/>
              </a:solidFill>
              <a:latin typeface="Arial"/>
              <a:ea typeface="Arial"/>
              <a:cs typeface="Arial"/>
              <a:sym typeface="Arial"/>
            </a:endParaRPr>
          </a:p>
          <a:p>
            <a:pPr marL="457200" lvl="0" indent="-304800" algn="l" rtl="0">
              <a:lnSpc>
                <a:spcPct val="115000"/>
              </a:lnSpc>
              <a:spcBef>
                <a:spcPts val="0"/>
              </a:spcBef>
              <a:spcAft>
                <a:spcPts val="0"/>
              </a:spcAft>
              <a:buClr>
                <a:srgbClr val="434343"/>
              </a:buClr>
              <a:buSzPts val="1200"/>
              <a:buChar char="●"/>
            </a:pPr>
            <a:r>
              <a:rPr lang="en-US" b="1">
                <a:solidFill>
                  <a:srgbClr val="434343"/>
                </a:solidFill>
                <a:latin typeface="Arial"/>
                <a:ea typeface="Arial"/>
                <a:cs typeface="Arial"/>
                <a:sym typeface="Arial"/>
              </a:rPr>
              <a:t>MENTIMETER </a:t>
            </a:r>
            <a:r>
              <a:rPr lang="en-US">
                <a:solidFill>
                  <a:srgbClr val="434343"/>
                </a:solidFill>
                <a:latin typeface="Arial"/>
                <a:ea typeface="Arial"/>
                <a:cs typeface="Arial"/>
                <a:sym typeface="Arial"/>
              </a:rPr>
              <a:t>icebreaker activity</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Please answer the the question </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None/>
            </a:pPr>
            <a:endParaRPr/>
          </a:p>
        </p:txBody>
      </p:sp>
      <p:sp>
        <p:nvSpPr>
          <p:cNvPr id="144" name="Google Shape;144;ga60cf0ee54_11_1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a698353bd6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a698353bd6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434343"/>
                </a:solidFill>
                <a:latin typeface="Arial"/>
                <a:ea typeface="Arial"/>
                <a:cs typeface="Arial"/>
                <a:sym typeface="Arial"/>
              </a:rPr>
              <a:t>Presenter Luis: Explain to participants on how to access mentimeter and maybe share with Stephanie and Julie to post in the chat.  </a:t>
            </a:r>
            <a:endParaRPr>
              <a:solidFill>
                <a:srgbClr val="434343"/>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solidFill>
                <a:srgbClr val="434343"/>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solidFill>
                  <a:srgbClr val="434343"/>
                </a:solidFill>
                <a:latin typeface="Arial"/>
                <a:ea typeface="Arial"/>
                <a:cs typeface="Arial"/>
                <a:sym typeface="Arial"/>
              </a:rPr>
              <a:t>https://www.mentimeter.com/s/a701f49c6d2714e05525b65280108062/a72c1622e078/edit</a:t>
            </a:r>
            <a:endParaRPr>
              <a:solidFill>
                <a:srgbClr val="434343"/>
              </a:solidFill>
              <a:latin typeface="Arial"/>
              <a:ea typeface="Arial"/>
              <a:cs typeface="Arial"/>
              <a:sym typeface="Arial"/>
            </a:endParaRPr>
          </a:p>
          <a:p>
            <a:pPr marL="457200" lvl="0" indent="-304800" algn="l" rtl="0">
              <a:lnSpc>
                <a:spcPct val="115000"/>
              </a:lnSpc>
              <a:spcBef>
                <a:spcPts val="0"/>
              </a:spcBef>
              <a:spcAft>
                <a:spcPts val="0"/>
              </a:spcAft>
              <a:buClr>
                <a:srgbClr val="434343"/>
              </a:buClr>
              <a:buSzPts val="1200"/>
              <a:buChar char="●"/>
            </a:pPr>
            <a:r>
              <a:rPr lang="en-US" b="1">
                <a:solidFill>
                  <a:srgbClr val="434343"/>
                </a:solidFill>
                <a:latin typeface="Arial"/>
                <a:ea typeface="Arial"/>
                <a:cs typeface="Arial"/>
                <a:sym typeface="Arial"/>
              </a:rPr>
              <a:t>MENTIMETER </a:t>
            </a:r>
            <a:r>
              <a:rPr lang="en-US">
                <a:solidFill>
                  <a:srgbClr val="434343"/>
                </a:solidFill>
                <a:latin typeface="Arial"/>
                <a:ea typeface="Arial"/>
                <a:cs typeface="Arial"/>
                <a:sym typeface="Arial"/>
              </a:rPr>
              <a:t>icebreaker activity</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Please answer the the question </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None/>
            </a:pPr>
            <a:endParaRPr/>
          </a:p>
        </p:txBody>
      </p:sp>
      <p:sp>
        <p:nvSpPr>
          <p:cNvPr id="153" name="Google Shape;153;ga698353bd6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a60cf0ee54_11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a60cf0ee54_11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Presenter: </a:t>
            </a:r>
            <a:r>
              <a:rPr lang="en-US" sz="1100" b="1">
                <a:latin typeface="Arial"/>
                <a:ea typeface="Arial"/>
                <a:cs typeface="Arial"/>
                <a:sym typeface="Arial"/>
              </a:rPr>
              <a:t>Luis</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100">
                <a:latin typeface="Arial"/>
                <a:ea typeface="Arial"/>
                <a:cs typeface="Arial"/>
                <a:sym typeface="Arial"/>
              </a:rPr>
              <a:t>One of our colleagues at Palomar College shared the Black Illustrations with us and this might be something you want to include in your syllabus, powerpoints, CANVAS, etc. : </a:t>
            </a:r>
            <a:r>
              <a:rPr lang="en-US" sz="1100" u="sng">
                <a:solidFill>
                  <a:srgbClr val="4A86E8"/>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https://www.blackillustrations.com/?fbclid=IwAR1e13B5Eu4vV35wqzfi8XMYBXKrXaa56k2rIRsZLNHcsccV6Ev4HlYJk_8</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a:p>
        </p:txBody>
      </p:sp>
      <p:sp>
        <p:nvSpPr>
          <p:cNvPr id="162" name="Google Shape;162;ga60cf0ee54_11_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a698353bd6_1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a698353bd6_1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https://www.asccc.org/content/decolonizing-your-syllabus-anti-racist-guide-your-college</a:t>
            </a:r>
            <a:r>
              <a:rPr lang="en-US"/>
              <a:t> </a:t>
            </a:r>
            <a:endParaRPr/>
          </a:p>
        </p:txBody>
      </p:sp>
      <p:sp>
        <p:nvSpPr>
          <p:cNvPr id="178" name="Google Shape;178;ga698353bd6_1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a60cf0ee54_1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a60cf0ee54_11_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Presenter: </a:t>
            </a:r>
            <a:r>
              <a:rPr lang="en-US" sz="1100" b="1">
                <a:latin typeface="Arial"/>
                <a:ea typeface="Arial"/>
                <a:cs typeface="Arial"/>
                <a:sym typeface="Arial"/>
              </a:rPr>
              <a:t>Luis </a:t>
            </a:r>
            <a:endParaRPr sz="1100" b="1">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US" sz="1100">
                <a:latin typeface="Arial"/>
                <a:ea typeface="Arial"/>
                <a:cs typeface="Arial"/>
                <a:sym typeface="Arial"/>
              </a:rPr>
              <a:t>Bhambra, G. K.; Nisancioglu K. and Gebrial, D. (2018) </a:t>
            </a:r>
            <a:r>
              <a:rPr lang="en-US" sz="11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Decolonizing the University</a:t>
            </a:r>
            <a:r>
              <a:rPr lang="en-US" sz="1100">
                <a:latin typeface="Arial"/>
                <a:ea typeface="Arial"/>
                <a:cs typeface="Arial"/>
                <a:sym typeface="Arial"/>
              </a:rPr>
              <a:t> ISBN </a:t>
            </a:r>
            <a:r>
              <a:rPr lang="en-US" sz="1100">
                <a:highlight>
                  <a:schemeClr val="lt1"/>
                </a:highlight>
                <a:latin typeface="Arial"/>
                <a:ea typeface="Arial"/>
                <a:cs typeface="Arial"/>
                <a:sym typeface="Arial"/>
              </a:rPr>
              <a:t>9780745338200</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#RhodesMustFall, sparked an international movement calling for the decolonization of universities all over the world.</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US" sz="1100">
                <a:latin typeface="Arial"/>
                <a:ea typeface="Arial"/>
                <a:cs typeface="Arial"/>
                <a:sym typeface="Arial"/>
              </a:rPr>
              <a:t>Rodríguez, C. O. (2018)  </a:t>
            </a:r>
            <a:r>
              <a:rPr lang="en-US" sz="1100" u="sng">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Decolonizing Academia Poverty, Oppression and Pain</a:t>
            </a:r>
            <a:r>
              <a:rPr lang="en-US" sz="1100">
                <a:latin typeface="Arial"/>
                <a:ea typeface="Arial"/>
                <a:cs typeface="Arial"/>
                <a:sym typeface="Arial"/>
              </a:rPr>
              <a:t> ISBN  978-1773630748</a:t>
            </a:r>
            <a:endParaRPr sz="1100">
              <a:latin typeface="Arial"/>
              <a:ea typeface="Arial"/>
              <a:cs typeface="Arial"/>
              <a:sym typeface="Arial"/>
            </a:endParaRPr>
          </a:p>
          <a:p>
            <a:pPr marL="342900" lvl="0" indent="0" algn="l" rtl="0">
              <a:spcBef>
                <a:spcPts val="600"/>
              </a:spcBef>
              <a:spcAft>
                <a:spcPts val="0"/>
              </a:spcAft>
              <a:buClr>
                <a:schemeClr val="dk1"/>
              </a:buClr>
              <a:buSzPts val="1100"/>
              <a:buFont typeface="Arial"/>
              <a:buNone/>
            </a:pPr>
            <a:r>
              <a:rPr lang="en-US" sz="1000">
                <a:latin typeface="Arial"/>
                <a:ea typeface="Arial"/>
                <a:cs typeface="Arial"/>
                <a:sym typeface="Arial"/>
              </a:rPr>
              <a:t>Illustrates how academia is a racialized structure that erases the voices of people of colour, particularly women.</a:t>
            </a:r>
            <a:endParaRPr sz="1000">
              <a:latin typeface="Arial"/>
              <a:ea typeface="Arial"/>
              <a:cs typeface="Arial"/>
              <a:sym typeface="Arial"/>
            </a:endParaRPr>
          </a:p>
          <a:p>
            <a:pPr marL="342900" lvl="0" indent="0" algn="l" rtl="0">
              <a:spcBef>
                <a:spcPts val="600"/>
              </a:spcBef>
              <a:spcAft>
                <a:spcPts val="0"/>
              </a:spcAft>
              <a:buClr>
                <a:schemeClr val="dk1"/>
              </a:buClr>
              <a:buSzPts val="1100"/>
              <a:buFont typeface="Arial"/>
              <a:buNone/>
            </a:pPr>
            <a:endParaRPr sz="10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US" sz="1100">
                <a:latin typeface="Arial"/>
                <a:ea typeface="Arial"/>
                <a:cs typeface="Arial"/>
                <a:sym typeface="Arial"/>
              </a:rPr>
              <a:t>Kanth, R. (2009) </a:t>
            </a:r>
            <a:r>
              <a:rPr lang="en-US" sz="1100" u="sng">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The Challenge of Eurocentrism Global Perspectives, Policy, and Prospects</a:t>
            </a:r>
            <a:r>
              <a:rPr lang="en-US" sz="1100">
                <a:latin typeface="Arial"/>
                <a:ea typeface="Arial"/>
                <a:cs typeface="Arial"/>
                <a:sym typeface="Arial"/>
              </a:rPr>
              <a:t> ISBN 9780230612273</a:t>
            </a:r>
            <a:endParaRPr sz="1100">
              <a:latin typeface="Arial"/>
              <a:ea typeface="Arial"/>
              <a:cs typeface="Arial"/>
              <a:sym typeface="Arial"/>
            </a:endParaRPr>
          </a:p>
          <a:p>
            <a:pPr marL="457200" lvl="0" indent="0" algn="l" rtl="0">
              <a:spcBef>
                <a:spcPts val="0"/>
              </a:spcBef>
              <a:spcAft>
                <a:spcPts val="0"/>
              </a:spcAft>
              <a:buClr>
                <a:schemeClr val="dk1"/>
              </a:buClr>
              <a:buSzPts val="1100"/>
              <a:buFont typeface="Arial"/>
              <a:buNone/>
            </a:pPr>
            <a:r>
              <a:rPr lang="en-US" sz="1100">
                <a:latin typeface="Arial"/>
                <a:ea typeface="Arial"/>
                <a:cs typeface="Arial"/>
                <a:sym typeface="Arial"/>
              </a:rPr>
              <a:t>Eurocentrism is the current object of a global critique, which has the potential to be as significant as Marxist and Feminist critiques have been.</a:t>
            </a:r>
            <a:endParaRPr sz="1100">
              <a:latin typeface="Arial"/>
              <a:ea typeface="Arial"/>
              <a:cs typeface="Arial"/>
              <a:sym typeface="Arial"/>
            </a:endParaRPr>
          </a:p>
          <a:p>
            <a:pPr marL="45720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US" sz="1100">
                <a:latin typeface="Arial"/>
                <a:ea typeface="Arial"/>
                <a:cs typeface="Arial"/>
                <a:sym typeface="Arial"/>
              </a:rPr>
              <a:t>Joseph, N. M.; Haynes, J. and Cobb, F. (2015)  </a:t>
            </a:r>
            <a:r>
              <a:rPr lang="en-US" sz="1100" u="sng">
                <a:solidFill>
                  <a:srgbClr val="1155CC"/>
                </a:solidFill>
                <a:latin typeface="Arial"/>
                <a:ea typeface="Arial"/>
                <a:cs typeface="Arial"/>
                <a:sym typeface="Arial"/>
                <a:hlinkClick r:id="rId6">
                  <a:extLst>
                    <a:ext uri="{A12FA001-AC4F-418D-AE19-62706E023703}">
                      <ahyp:hlinkClr xmlns:ahyp="http://schemas.microsoft.com/office/drawing/2018/hyperlinkcolor" val="tx"/>
                    </a:ext>
                  </a:extLst>
                </a:hlinkClick>
              </a:rPr>
              <a:t>Interrogating Whiteness and Relinquishing Power: White Faculty’s Commitment to Racial Consciousness in STEM Classrooms</a:t>
            </a:r>
            <a:r>
              <a:rPr lang="en-US" sz="1100">
                <a:latin typeface="Arial"/>
                <a:ea typeface="Arial"/>
                <a:cs typeface="Arial"/>
                <a:sym typeface="Arial"/>
              </a:rPr>
              <a:t>. ISBN 9781454193432</a:t>
            </a:r>
            <a:endParaRPr sz="110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illuminating the critical influence that racial consciousness has on the behaviors of White faculty in the classroom</a:t>
            </a:r>
            <a:endParaRPr sz="1100">
              <a:latin typeface="Arial"/>
              <a:ea typeface="Arial"/>
              <a:cs typeface="Arial"/>
              <a:sym typeface="Arial"/>
            </a:endParaRPr>
          </a:p>
          <a:p>
            <a:pPr marL="45720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US" sz="1100">
                <a:latin typeface="Arial"/>
                <a:ea typeface="Arial"/>
                <a:cs typeface="Arial"/>
                <a:sym typeface="Arial"/>
              </a:rPr>
              <a:t>Joseph, G. G. (2010) </a:t>
            </a:r>
            <a:r>
              <a:rPr lang="en-US" sz="1100" u="sng">
                <a:solidFill>
                  <a:srgbClr val="1155CC"/>
                </a:solidFill>
                <a:latin typeface="Arial"/>
                <a:ea typeface="Arial"/>
                <a:cs typeface="Arial"/>
                <a:sym typeface="Arial"/>
                <a:hlinkClick r:id="rId7">
                  <a:extLst>
                    <a:ext uri="{A12FA001-AC4F-418D-AE19-62706E023703}">
                      <ahyp:hlinkClr xmlns:ahyp="http://schemas.microsoft.com/office/drawing/2018/hyperlinkcolor" val="tx"/>
                    </a:ext>
                  </a:extLst>
                </a:hlinkClick>
              </a:rPr>
              <a:t>The Crest of the Peacock: Non-European Roots of Mathematics</a:t>
            </a:r>
            <a:r>
              <a:rPr lang="en-US" sz="1100">
                <a:latin typeface="Arial"/>
                <a:ea typeface="Arial"/>
                <a:cs typeface="Arial"/>
                <a:sym typeface="Arial"/>
              </a:rPr>
              <a:t> ISBN 9780691135267</a:t>
            </a:r>
            <a:endParaRPr sz="1100">
              <a:latin typeface="Arial"/>
              <a:ea typeface="Arial"/>
              <a:cs typeface="Arial"/>
              <a:sym typeface="Arial"/>
            </a:endParaRPr>
          </a:p>
          <a:p>
            <a:pPr marL="457200" lvl="0" indent="0" algn="l" rtl="0">
              <a:spcBef>
                <a:spcPts val="0"/>
              </a:spcBef>
              <a:spcAft>
                <a:spcPts val="0"/>
              </a:spcAft>
              <a:buClr>
                <a:schemeClr val="dk1"/>
              </a:buClr>
              <a:buSzPts val="1100"/>
              <a:buFont typeface="Arial"/>
              <a:buNone/>
            </a:pPr>
            <a:r>
              <a:rPr lang="en-US" sz="1100">
                <a:latin typeface="Arial"/>
                <a:ea typeface="Arial"/>
                <a:cs typeface="Arial"/>
                <a:sym typeface="Arial"/>
              </a:rPr>
              <a:t>Breathtaking multicultural tour of the roots and shoots of non-European mathematics.</a:t>
            </a:r>
            <a:endParaRPr sz="1100">
              <a:latin typeface="Arial"/>
              <a:ea typeface="Arial"/>
              <a:cs typeface="Arial"/>
              <a:sym typeface="Arial"/>
            </a:endParaRPr>
          </a:p>
          <a:p>
            <a:pPr marL="45720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US" sz="1100">
                <a:latin typeface="Arial"/>
                <a:ea typeface="Arial"/>
                <a:cs typeface="Arial"/>
                <a:sym typeface="Arial"/>
              </a:rPr>
              <a:t>Powell, A.B. and Frankenstein, M. (1997) </a:t>
            </a:r>
            <a:r>
              <a:rPr lang="en-US" sz="1100" u="sng">
                <a:solidFill>
                  <a:srgbClr val="1155CC"/>
                </a:solidFill>
                <a:latin typeface="Arial"/>
                <a:ea typeface="Arial"/>
                <a:cs typeface="Arial"/>
                <a:sym typeface="Arial"/>
                <a:hlinkClick r:id="rId8">
                  <a:extLst>
                    <a:ext uri="{A12FA001-AC4F-418D-AE19-62706E023703}">
                      <ahyp:hlinkClr xmlns:ahyp="http://schemas.microsoft.com/office/drawing/2018/hyperlinkcolor" val="tx"/>
                    </a:ext>
                  </a:extLst>
                </a:hlinkClick>
              </a:rPr>
              <a:t>Ethnomathematics Challenging Eurocentrism in Mathematics Education</a:t>
            </a:r>
            <a:r>
              <a:rPr lang="en-US" sz="1100">
                <a:latin typeface="Arial"/>
                <a:ea typeface="Arial"/>
                <a:cs typeface="Arial"/>
                <a:sym typeface="Arial"/>
              </a:rPr>
              <a:t> ISBN 9780791433522</a:t>
            </a:r>
            <a:endParaRPr sz="1100">
              <a:latin typeface="Arial"/>
              <a:ea typeface="Arial"/>
              <a:cs typeface="Arial"/>
              <a:sym typeface="Arial"/>
            </a:endParaRPr>
          </a:p>
          <a:p>
            <a:pPr marL="457200" lvl="0" indent="0" algn="l" rtl="0">
              <a:spcBef>
                <a:spcPts val="0"/>
              </a:spcBef>
              <a:spcAft>
                <a:spcPts val="0"/>
              </a:spcAft>
              <a:buClr>
                <a:schemeClr val="dk1"/>
              </a:buClr>
              <a:buSzPts val="1100"/>
              <a:buFont typeface="Arial"/>
              <a:buNone/>
            </a:pPr>
            <a:r>
              <a:rPr lang="en-US" sz="1100">
                <a:latin typeface="Arial"/>
                <a:ea typeface="Arial"/>
                <a:cs typeface="Arial"/>
                <a:sym typeface="Arial"/>
              </a:rPr>
              <a:t>Focus on the issues of access and equity within mathematics and identifies ways to assist teachers in providing quality mathematics to traditionally underserved and underrepresented</a:t>
            </a:r>
            <a:endParaRPr sz="1100">
              <a:latin typeface="Arial"/>
              <a:ea typeface="Arial"/>
              <a:cs typeface="Arial"/>
              <a:sym typeface="Arial"/>
            </a:endParaRPr>
          </a:p>
          <a:p>
            <a:pPr marL="0" lvl="0" indent="0" algn="l" rtl="0">
              <a:spcBef>
                <a:spcPts val="0"/>
              </a:spcBef>
              <a:spcAft>
                <a:spcPts val="0"/>
              </a:spcAft>
              <a:buNone/>
            </a:pPr>
            <a:endParaRPr/>
          </a:p>
        </p:txBody>
      </p:sp>
      <p:sp>
        <p:nvSpPr>
          <p:cNvPr id="187" name="Google Shape;187;ga60cf0ee54_11_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a60cf0ee54_11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a60cf0ee54_11_1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b="1">
                <a:latin typeface="Arial"/>
                <a:ea typeface="Arial"/>
                <a:cs typeface="Arial"/>
                <a:sym typeface="Arial"/>
              </a:rPr>
              <a:t>(HSA) </a:t>
            </a:r>
            <a:r>
              <a:rPr lang="en-US" sz="1100">
                <a:latin typeface="Arial"/>
                <a:ea typeface="Arial"/>
                <a:cs typeface="Arial"/>
                <a:sym typeface="Arial"/>
              </a:rPr>
              <a:t>Now is your time to reflect on what practices you will implement in your service area or either instruction or student services. Luis will share a link with you in the chat, so please click on it and look over the two examples we provided.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Please include your area of teaching or student services and what decolonized, equity, or antiracist practice would you like to implement moving forward?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u="sng">
                <a:solidFill>
                  <a:schemeClr val="hlink"/>
                </a:solidFill>
                <a:latin typeface="Arial"/>
                <a:ea typeface="Arial"/>
                <a:cs typeface="Arial"/>
                <a:sym typeface="Arial"/>
                <a:hlinkClick r:id="rId3"/>
              </a:rPr>
              <a:t>https://docs.google.com/document/d/1lmwAb19ISxvjorB0uPKQtNqG4H1rfqREeu0J4fEN5lY/edit?usp=sharing</a:t>
            </a:r>
            <a:r>
              <a:rPr lang="en-US" sz="1100">
                <a:latin typeface="Arial"/>
                <a:ea typeface="Arial"/>
                <a:cs typeface="Arial"/>
                <a:sym typeface="Arial"/>
              </a:rPr>
              <a:t>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a:p>
        </p:txBody>
      </p:sp>
      <p:sp>
        <p:nvSpPr>
          <p:cNvPr id="202" name="Google Shape;202;ga60cf0ee54_11_1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a60cf0ee54_11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60cf0ee54_11_1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Presenters: </a:t>
            </a:r>
            <a:r>
              <a:rPr lang="en-US" sz="1100" b="1">
                <a:latin typeface="Arial"/>
                <a:ea typeface="Arial"/>
                <a:cs typeface="Arial"/>
                <a:sym typeface="Arial"/>
              </a:rPr>
              <a:t>LG </a:t>
            </a:r>
            <a:r>
              <a:rPr lang="en-US" sz="1100">
                <a:latin typeface="Arial"/>
                <a:ea typeface="Arial"/>
                <a:cs typeface="Arial"/>
                <a:sym typeface="Arial"/>
              </a:rPr>
              <a:t>and </a:t>
            </a:r>
            <a:r>
              <a:rPr lang="en-US" sz="1100" b="1">
                <a:latin typeface="Arial"/>
                <a:ea typeface="Arial"/>
                <a:cs typeface="Arial"/>
                <a:sym typeface="Arial"/>
              </a:rPr>
              <a:t>HSA </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Slide 10: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HSA</a:t>
            </a:r>
            <a:endParaRPr sz="11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US" sz="1100">
                <a:latin typeface="Arial"/>
                <a:ea typeface="Arial"/>
                <a:cs typeface="Arial"/>
                <a:sym typeface="Arial"/>
              </a:rPr>
              <a:t>We want to thank you all for attending this workshop and we hope you are able to now reconstruct your course syllabus to being equity and antiracist focus.    </a:t>
            </a:r>
            <a:endParaRPr sz="11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US" sz="1100">
                <a:latin typeface="Arial"/>
                <a:ea typeface="Arial"/>
                <a:cs typeface="Arial"/>
                <a:sym typeface="Arial"/>
              </a:rPr>
              <a:t>In an ideal world, every syllabus and course would be decolonized</a:t>
            </a:r>
            <a:endParaRPr sz="11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US" sz="1100">
                <a:latin typeface="Arial"/>
                <a:ea typeface="Arial"/>
                <a:cs typeface="Arial"/>
                <a:sym typeface="Arial"/>
              </a:rPr>
              <a:t>One of the quotes I love is from Dr. Bettina Love “Education can’t save us, we have to save education”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LG</a:t>
            </a:r>
            <a:endParaRPr sz="11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US" sz="1100">
                <a:latin typeface="Arial"/>
                <a:ea typeface="Arial"/>
                <a:cs typeface="Arial"/>
                <a:sym typeface="Arial"/>
              </a:rPr>
              <a:t>PDF resource file in chatbox</a:t>
            </a:r>
            <a:endParaRPr sz="11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US" sz="1100">
                <a:latin typeface="Arial"/>
                <a:ea typeface="Arial"/>
                <a:cs typeface="Arial"/>
                <a:sym typeface="Arial"/>
              </a:rPr>
              <a:t>Please indicate question in the mentimeter. </a:t>
            </a:r>
            <a:endParaRPr sz="11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US" sz="1100">
                <a:solidFill>
                  <a:srgbClr val="434343"/>
                </a:solidFill>
                <a:latin typeface="Arial"/>
                <a:ea typeface="Arial"/>
                <a:cs typeface="Arial"/>
                <a:sym typeface="Arial"/>
              </a:rPr>
              <a:t>One of the quotes I love is from Ibram X. Kendi  </a:t>
            </a:r>
            <a:r>
              <a:rPr lang="en-US" sz="1100">
                <a:latin typeface="Arial"/>
                <a:ea typeface="Arial"/>
                <a:cs typeface="Arial"/>
                <a:sym typeface="Arial"/>
              </a:rPr>
              <a:t>“Like fighting an addiction, being an antiracist requires persistent self-awareness, constant self-criticism, and regular self-examination.” </a:t>
            </a:r>
            <a:endParaRPr sz="2000">
              <a:solidFill>
                <a:srgbClr val="3F3F3F"/>
              </a:solidFill>
              <a:latin typeface="Arial"/>
              <a:ea typeface="Arial"/>
              <a:cs typeface="Arial"/>
              <a:sym typeface="Arial"/>
            </a:endParaRPr>
          </a:p>
          <a:p>
            <a:pPr marL="0" lvl="0" indent="0" algn="l" rtl="0">
              <a:lnSpc>
                <a:spcPct val="90000"/>
              </a:lnSpc>
              <a:spcBef>
                <a:spcPts val="1000"/>
              </a:spcBef>
              <a:spcAft>
                <a:spcPts val="0"/>
              </a:spcAft>
              <a:buNone/>
            </a:pPr>
            <a:endParaRPr sz="2000">
              <a:solidFill>
                <a:srgbClr val="3F3F3F"/>
              </a:solidFill>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p:txBody>
      </p:sp>
      <p:sp>
        <p:nvSpPr>
          <p:cNvPr id="210" name="Google Shape;210;ga60cf0ee54_11_1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891146"/>
                </a:solidFill>
              </a:rPr>
              <a:t>Presenter: Stephanie and Julie </a:t>
            </a:r>
            <a:endParaRPr>
              <a:solidFill>
                <a:srgbClr val="891146"/>
              </a:solidFill>
            </a:endParaRPr>
          </a:p>
          <a:p>
            <a:pPr marL="0" lvl="0" indent="0" algn="l" rtl="0">
              <a:spcBef>
                <a:spcPts val="0"/>
              </a:spcBef>
              <a:spcAft>
                <a:spcPts val="0"/>
              </a:spcAft>
              <a:buNone/>
            </a:pPr>
            <a:endParaRPr/>
          </a:p>
        </p:txBody>
      </p:sp>
      <p:sp>
        <p:nvSpPr>
          <p:cNvPr id="50" name="Google Shape;5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Presenter: Stephanie and Julie </a:t>
            </a:r>
            <a:endParaRPr/>
          </a:p>
        </p:txBody>
      </p:sp>
      <p:sp>
        <p:nvSpPr>
          <p:cNvPr id="58" name="Google Shape;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a60cf0ee54_1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a60cf0ee54_1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0" algn="l" rtl="0">
              <a:lnSpc>
                <a:spcPct val="115000"/>
              </a:lnSpc>
              <a:spcBef>
                <a:spcPts val="0"/>
              </a:spcBef>
              <a:spcAft>
                <a:spcPts val="0"/>
              </a:spcAft>
              <a:buClr>
                <a:schemeClr val="dk1"/>
              </a:buClr>
              <a:buSzPts val="1100"/>
              <a:buFont typeface="Arial"/>
              <a:buNone/>
            </a:pPr>
            <a:r>
              <a:rPr lang="en-US" b="1">
                <a:solidFill>
                  <a:srgbClr val="434343"/>
                </a:solidFill>
                <a:latin typeface="Arial"/>
                <a:ea typeface="Arial"/>
                <a:cs typeface="Arial"/>
                <a:sym typeface="Arial"/>
              </a:rPr>
              <a:t>Presenter: Hossna</a:t>
            </a:r>
            <a:endParaRPr b="1">
              <a:solidFill>
                <a:srgbClr val="434343"/>
              </a:solidFill>
              <a:latin typeface="Arial"/>
              <a:ea typeface="Arial"/>
              <a:cs typeface="Arial"/>
              <a:sym typeface="Arial"/>
            </a:endParaRPr>
          </a:p>
          <a:p>
            <a:pPr marL="457200" lvl="0" indent="-304800" algn="l" rtl="0">
              <a:lnSpc>
                <a:spcPct val="115000"/>
              </a:lnSpc>
              <a:spcBef>
                <a:spcPts val="0"/>
              </a:spcBef>
              <a:spcAft>
                <a:spcPts val="0"/>
              </a:spcAft>
              <a:buClr>
                <a:srgbClr val="434343"/>
              </a:buClr>
              <a:buSzPts val="1200"/>
              <a:buAutoNum type="arabicPeriod"/>
            </a:pPr>
            <a:r>
              <a:rPr lang="en-US">
                <a:solidFill>
                  <a:srgbClr val="434343"/>
                </a:solidFill>
                <a:latin typeface="Arial"/>
                <a:ea typeface="Arial"/>
                <a:cs typeface="Arial"/>
                <a:sym typeface="Arial"/>
              </a:rPr>
              <a:t>We would like to make a land acknowledgement and recognized that we in North County, San Diego are blessed to be on the land of the Luiseno and Kumeyaay people.   </a:t>
            </a:r>
            <a:endParaRPr b="1">
              <a:solidFill>
                <a:srgbClr val="434343"/>
              </a:solidFill>
              <a:latin typeface="Arial"/>
              <a:ea typeface="Arial"/>
              <a:cs typeface="Arial"/>
              <a:sym typeface="Arial"/>
            </a:endParaRPr>
          </a:p>
          <a:p>
            <a:pPr marL="457200" lvl="0" indent="-304800" algn="l" rtl="0">
              <a:lnSpc>
                <a:spcPct val="115000"/>
              </a:lnSpc>
              <a:spcBef>
                <a:spcPts val="0"/>
              </a:spcBef>
              <a:spcAft>
                <a:spcPts val="0"/>
              </a:spcAft>
              <a:buClr>
                <a:srgbClr val="434343"/>
              </a:buClr>
              <a:buSzPts val="1200"/>
              <a:buAutoNum type="arabicPeriod"/>
            </a:pPr>
            <a:r>
              <a:rPr lang="en-US" b="1">
                <a:solidFill>
                  <a:srgbClr val="434343"/>
                </a:solidFill>
                <a:latin typeface="Arial"/>
                <a:ea typeface="Arial"/>
                <a:cs typeface="Arial"/>
                <a:sym typeface="Arial"/>
              </a:rPr>
              <a:t>It’s important to understand and acknowledge the land of indigenous communities. Now I will share a link with you so you can see the native land you live and work in. </a:t>
            </a:r>
            <a:endParaRPr b="1">
              <a:solidFill>
                <a:srgbClr val="434343"/>
              </a:solidFill>
              <a:latin typeface="Arial"/>
              <a:ea typeface="Arial"/>
              <a:cs typeface="Arial"/>
              <a:sym typeface="Arial"/>
            </a:endParaRPr>
          </a:p>
          <a:p>
            <a:pPr marL="457200" lvl="0" indent="-304800" algn="l" rtl="0">
              <a:lnSpc>
                <a:spcPct val="115000"/>
              </a:lnSpc>
              <a:spcBef>
                <a:spcPts val="0"/>
              </a:spcBef>
              <a:spcAft>
                <a:spcPts val="0"/>
              </a:spcAft>
              <a:buClr>
                <a:srgbClr val="434343"/>
              </a:buClr>
              <a:buSzPts val="1200"/>
              <a:buAutoNum type="arabicPeriod"/>
            </a:pPr>
            <a:r>
              <a:rPr lang="en-US" b="1" u="sng">
                <a:solidFill>
                  <a:srgbClr val="4A86E8"/>
                </a:solidFill>
                <a:latin typeface="Arial"/>
                <a:ea typeface="Arial"/>
                <a:cs typeface="Arial"/>
                <a:sym typeface="Arial"/>
                <a:hlinkClick r:id="rId3">
                  <a:extLst>
                    <a:ext uri="{A12FA001-AC4F-418D-AE19-62706E023703}">
                      <ahyp:hlinkClr xmlns:ahyp="http://schemas.microsoft.com/office/drawing/2018/hyperlinkcolor" val="tx"/>
                    </a:ext>
                  </a:extLst>
                </a:hlinkClick>
              </a:rPr>
              <a:t>https://native-land.ca/</a:t>
            </a:r>
            <a:r>
              <a:rPr lang="en-US" b="1">
                <a:solidFill>
                  <a:srgbClr val="434343"/>
                </a:solidFill>
                <a:latin typeface="Arial"/>
                <a:ea typeface="Arial"/>
                <a:cs typeface="Arial"/>
                <a:sym typeface="Arial"/>
              </a:rPr>
              <a:t> </a:t>
            </a:r>
            <a:endParaRPr b="1">
              <a:solidFill>
                <a:srgbClr val="434343"/>
              </a:solidFill>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endParaRPr b="1">
              <a:solidFill>
                <a:srgbClr val="434343"/>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b="1">
              <a:solidFill>
                <a:srgbClr val="434343"/>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lgn="l" rtl="0">
              <a:spcBef>
                <a:spcPts val="0"/>
              </a:spcBef>
              <a:spcAft>
                <a:spcPts val="0"/>
              </a:spcAft>
              <a:buNone/>
            </a:pPr>
            <a:endParaRPr/>
          </a:p>
        </p:txBody>
      </p:sp>
      <p:sp>
        <p:nvSpPr>
          <p:cNvPr id="67" name="Google Shape;67;ga60cf0ee54_1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a6961d843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a6961d843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Times New Roman"/>
                <a:ea typeface="Times New Roman"/>
                <a:cs typeface="Times New Roman"/>
                <a:sym typeface="Times New Roman"/>
              </a:rPr>
              <a:t>Presenter: Hossna</a:t>
            </a:r>
            <a:endParaRPr b="1">
              <a:latin typeface="Times New Roman"/>
              <a:ea typeface="Times New Roman"/>
              <a:cs typeface="Times New Roman"/>
              <a:sym typeface="Times New Roman"/>
            </a:endParaRPr>
          </a:p>
          <a:p>
            <a:pPr marL="0" lvl="0" indent="0" algn="l" rtl="0">
              <a:spcBef>
                <a:spcPts val="0"/>
              </a:spcBef>
              <a:spcAft>
                <a:spcPts val="0"/>
              </a:spcAft>
              <a:buNone/>
            </a:pPr>
            <a:r>
              <a:rPr lang="en-US">
                <a:latin typeface="Times New Roman"/>
                <a:ea typeface="Times New Roman"/>
                <a:cs typeface="Times New Roman"/>
                <a:sym typeface="Times New Roman"/>
              </a:rPr>
              <a:t>When students often think of student services they think of the array of services in this division that supports their journey in community college. </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US">
                <a:latin typeface="Times New Roman"/>
                <a:ea typeface="Times New Roman"/>
                <a:cs typeface="Times New Roman"/>
                <a:sym typeface="Times New Roman"/>
              </a:rPr>
              <a:t>From getting on the path with admissions and records, to applying and receiving funds through financial aid which is a critical matter for students who are living at the poverty line or below it. With counseling services, students are validated and supported with their academic, career, and personal goals. </a:t>
            </a:r>
            <a:endParaRPr>
              <a:latin typeface="Times New Roman"/>
              <a:ea typeface="Times New Roman"/>
              <a:cs typeface="Times New Roman"/>
              <a:sym typeface="Times New Roman"/>
            </a:endParaRPr>
          </a:p>
          <a:p>
            <a:pPr marL="0" lvl="0" indent="0" algn="l" rtl="0">
              <a:spcBef>
                <a:spcPts val="0"/>
              </a:spcBef>
              <a:spcAft>
                <a:spcPts val="0"/>
              </a:spcAft>
              <a:buNone/>
            </a:pPr>
            <a:r>
              <a:rPr lang="en-US">
                <a:latin typeface="Times New Roman"/>
                <a:ea typeface="Times New Roman"/>
                <a:cs typeface="Times New Roman"/>
                <a:sym typeface="Times New Roman"/>
              </a:rPr>
              <a:t>Categorical programs further provides intrusive support for specific populations to feel belonging and engaged while being enrolled in college. The common thread throughout student services is that faculty and staff build a relationship with students and understand their barriers they are confronted with and find ways to eradicate those barriers so they can continue with their educational journey in community college. </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US">
                <a:latin typeface="Times New Roman"/>
                <a:ea typeface="Times New Roman"/>
                <a:cs typeface="Times New Roman"/>
                <a:sym typeface="Times New Roman"/>
              </a:rPr>
              <a:t>While I’m faculty in counseling, my colleague Luis is faculty in mathematics and we both began talking about the importance of dismantling barriers are students are confronted with. Not just recommending students to go to student services to seek support, but being accountable as an instructor to do this in the classroom through teaching and the course syllabus. It’s important to be equity-minded  &amp; antiracist professor that will inspire and support students towards success! </a:t>
            </a:r>
            <a:endParaRPr>
              <a:latin typeface="Times New Roman"/>
              <a:ea typeface="Times New Roman"/>
              <a:cs typeface="Times New Roman"/>
              <a:sym typeface="Times New Roman"/>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6" name="Google Shape;76;ga6961d843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a60cf0ee54_1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a60cf0ee54_1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Presenter: </a:t>
            </a:r>
            <a:r>
              <a:rPr lang="en-US" sz="1100" b="1">
                <a:latin typeface="Arial"/>
                <a:ea typeface="Arial"/>
                <a:cs typeface="Arial"/>
                <a:sym typeface="Arial"/>
              </a:rPr>
              <a:t>Hossna </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Slide 2: What is Equity</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We have all seen the image of three people who are watching the ball game (equality), then raising of bricks to ensure everyone is watching the game at the same height (equity), but decolonization and our vision of equity only occurs when we breakdown the fence and all three people are actually playing the game and not watching it on the sidelines. Interestingly, those who are watching the game also happen to racially-minoritized in this image. As even with this image white hegemony and supremacy is being illustrated.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First as instructor, place yourself in the role as a first-generation, Black Indigenou Person of Color (BIPOC) student, who is living with a disability or in poverty.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Center for Urban Education (CUE) at USC developed a report regarding the syllabus being used a tool of addressing racial equity by three objectives: </a:t>
            </a:r>
            <a:endParaRPr sz="11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AutoNum type="arabicPeriod"/>
            </a:pPr>
            <a:r>
              <a:rPr lang="en-US" sz="1100" b="1">
                <a:latin typeface="Arial"/>
                <a:ea typeface="Arial"/>
                <a:cs typeface="Arial"/>
                <a:sym typeface="Arial"/>
              </a:rPr>
              <a:t>(Read PPT Point) </a:t>
            </a:r>
            <a:r>
              <a:rPr lang="en-US" sz="1100">
                <a:latin typeface="Arial"/>
                <a:ea typeface="Arial"/>
                <a:cs typeface="Arial"/>
                <a:sym typeface="Arial"/>
              </a:rPr>
              <a:t>Understanding how the syllabus can act as a tool of equity (a syllabus is a tool to introduce the ethos of your class, official agreement of partnership between learner and teacher, and equity language and statements that welcome students coming from all walks of life, especially students of color who have been marginalized and microaggressed. </a:t>
            </a:r>
            <a:endParaRPr sz="11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AutoNum type="arabicPeriod"/>
            </a:pPr>
            <a:r>
              <a:rPr lang="en-US" sz="1100" b="1">
                <a:latin typeface="Arial"/>
                <a:ea typeface="Arial"/>
                <a:cs typeface="Arial"/>
                <a:sym typeface="Arial"/>
              </a:rPr>
              <a:t>(Read PPT Point) </a:t>
            </a:r>
            <a:r>
              <a:rPr lang="en-US" sz="1100">
                <a:latin typeface="Arial"/>
                <a:ea typeface="Arial"/>
                <a:cs typeface="Arial"/>
                <a:sym typeface="Arial"/>
              </a:rPr>
              <a:t>Considering the experiences of students of color (promoting sense of belonging for students of color, being intentional with including equity  backgrounds related to race, gender, sexuality, religions, disabilities, socio-economic status, learning comprehension and more). Deconstructing the representation of white students as the ‘norm’.  </a:t>
            </a:r>
            <a:endParaRPr sz="11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AutoNum type="arabicPeriod"/>
            </a:pPr>
            <a:r>
              <a:rPr lang="en-US" sz="1100" b="1">
                <a:latin typeface="Arial"/>
                <a:ea typeface="Arial"/>
                <a:cs typeface="Arial"/>
                <a:sym typeface="Arial"/>
              </a:rPr>
              <a:t>(Read PPT Point)</a:t>
            </a:r>
            <a:r>
              <a:rPr lang="en-US" sz="1100">
                <a:latin typeface="Arial"/>
                <a:ea typeface="Arial"/>
                <a:cs typeface="Arial"/>
                <a:sym typeface="Arial"/>
              </a:rPr>
              <a:t> Reimagining the syllabus to serve students (students are the focal point of who we are serving on campus)</a:t>
            </a:r>
            <a:endParaRPr sz="1100">
              <a:latin typeface="Arial"/>
              <a:ea typeface="Arial"/>
              <a:cs typeface="Arial"/>
              <a:sym typeface="Arial"/>
            </a:endParaRPr>
          </a:p>
          <a:p>
            <a:pPr marL="0" lvl="0" indent="0" algn="l" rtl="0">
              <a:spcBef>
                <a:spcPts val="0"/>
              </a:spcBef>
              <a:spcAft>
                <a:spcPts val="0"/>
              </a:spcAft>
              <a:buNone/>
            </a:pPr>
            <a:endParaRPr/>
          </a:p>
        </p:txBody>
      </p:sp>
      <p:sp>
        <p:nvSpPr>
          <p:cNvPr id="85" name="Google Shape;85;ga60cf0ee54_11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a60cf0ee54_1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a60cf0ee54_11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Presenter: </a:t>
            </a:r>
            <a:r>
              <a:rPr lang="en-US" b="1">
                <a:latin typeface="Arial"/>
                <a:ea typeface="Arial"/>
                <a:cs typeface="Arial"/>
                <a:sym typeface="Arial"/>
              </a:rPr>
              <a:t>Hossna</a:t>
            </a:r>
            <a:endParaRPr b="1">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The foundation and history of teaching curriculum and pedagogy were framed with a colonized approach and logic. What this means is that academia has become based on white hegemony, power, annd hierarchy, disregarding the perspective and lived experiences of Black Indigenous People of Color. Intersectional identities such as race, economic standing, gender, sexuality, disability, immigration status, English Language Learner (ELL), and first-generation scholarship increase the need for teaching to become decolonized, equity-focused, student-centered, and antiracist. Thus, systemic and structural racism will need to be dismantled to see BIPOC students thrive academically and prevent marginalization from continuing in the classroom. To gain an holistic perspective, we looked at scholarly research that provides diverse methods to construct a decolonized and equity-minded course syllabus. </a:t>
            </a:r>
            <a:endParaRPr sz="1100">
              <a:latin typeface="Arial"/>
              <a:ea typeface="Arial"/>
              <a:cs typeface="Arial"/>
              <a:sym typeface="Arial"/>
            </a:endParaRPr>
          </a:p>
          <a:p>
            <a:pPr marL="0" lvl="0" indent="0" algn="l" rtl="0">
              <a:spcBef>
                <a:spcPts val="0"/>
              </a:spcBef>
              <a:spcAft>
                <a:spcPts val="0"/>
              </a:spcAft>
              <a:buNone/>
            </a:pPr>
            <a:endParaRPr/>
          </a:p>
        </p:txBody>
      </p:sp>
      <p:sp>
        <p:nvSpPr>
          <p:cNvPr id="96" name="Google Shape;96;ga60cf0ee54_11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60cf0ee54_11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60cf0ee54_11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Presenter: </a:t>
            </a:r>
            <a:r>
              <a:rPr lang="en-US" b="1">
                <a:latin typeface="Arial"/>
                <a:ea typeface="Arial"/>
                <a:cs typeface="Arial"/>
                <a:sym typeface="Arial"/>
              </a:rPr>
              <a:t>Hossna</a:t>
            </a:r>
            <a:endParaRPr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Slide 4: Counseling course syllabus example </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a:latin typeface="Arial"/>
                <a:ea typeface="Arial"/>
                <a:cs typeface="Arial"/>
                <a:sym typeface="Arial"/>
              </a:rPr>
              <a:t>(</a:t>
            </a:r>
            <a:r>
              <a:rPr lang="en-US" u="sng">
                <a:solidFill>
                  <a:srgbClr val="4A86E8"/>
                </a:solidFill>
                <a:latin typeface="Arial"/>
                <a:ea typeface="Arial"/>
                <a:cs typeface="Arial"/>
                <a:sym typeface="Arial"/>
                <a:hlinkClick r:id="rId3">
                  <a:extLst>
                    <a:ext uri="{A12FA001-AC4F-418D-AE19-62706E023703}">
                      <ahyp:hlinkClr xmlns:ahyp="http://schemas.microsoft.com/office/drawing/2018/hyperlinkcolor" val="tx"/>
                    </a:ext>
                  </a:extLst>
                </a:hlinkClick>
              </a:rPr>
              <a:t>Course Syllabus</a:t>
            </a:r>
            <a:r>
              <a:rPr lang="en-US">
                <a:latin typeface="Arial"/>
                <a:ea typeface="Arial"/>
                <a:cs typeface="Arial"/>
                <a:sym typeface="Arial"/>
              </a:rPr>
              <a:t>) </a:t>
            </a:r>
            <a:endParaRPr>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a:latin typeface="Arial"/>
                <a:ea typeface="Arial"/>
                <a:cs typeface="Arial"/>
                <a:sym typeface="Arial"/>
              </a:rPr>
              <a:t>The purpose of the course syllabus is to create a partnership between the student and faculty member. </a:t>
            </a:r>
            <a:endParaRPr>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a:latin typeface="Arial"/>
                <a:ea typeface="Arial"/>
                <a:cs typeface="Arial"/>
                <a:sym typeface="Arial"/>
              </a:rPr>
              <a:t>It’s important to first have an introduction in your course syllabus that welcomes students to their course and allows them to get to know you more such as you being a community college graduate, first-generation student in your family, and any other intersectional identities that validate your diversified students. </a:t>
            </a:r>
            <a:endParaRPr>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a:latin typeface="Arial"/>
                <a:ea typeface="Arial"/>
                <a:cs typeface="Arial"/>
                <a:sym typeface="Arial"/>
              </a:rPr>
              <a:t>Now that we are remotely teaching due to the global pandemic, our student are further eager to reach us. It’s important to include various modalities for students to reach us (CANVAS, email, google voice, etc.) </a:t>
            </a:r>
            <a:endParaRPr>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a:latin typeface="Arial"/>
                <a:ea typeface="Arial"/>
                <a:cs typeface="Arial"/>
                <a:sym typeface="Arial"/>
              </a:rPr>
              <a:t>Gender pronouns are important to share with your students and have your college’s guide or an online guide that specifies the difference between binary and non-binary genders are important to link on your course syllabus. Having an activity to get to know how your students would like to be called upon is important for inclusivity and validation. </a:t>
            </a:r>
            <a:endParaRPr>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a:latin typeface="Arial"/>
                <a:ea typeface="Arial"/>
                <a:cs typeface="Arial"/>
                <a:sym typeface="Arial"/>
              </a:rPr>
              <a:t>Instead of writing punitive rules that convey to students what not to do, have them co-create the space that helps them focus on what to do instead of what not to do. </a:t>
            </a:r>
            <a:endParaRPr>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a:latin typeface="Arial"/>
                <a:ea typeface="Arial"/>
                <a:cs typeface="Arial"/>
                <a:sym typeface="Arial"/>
              </a:rPr>
              <a:t>Traditional course syllabus outlines how students fail, get dismissed, and consequences for misconduct. By equitizing your course syllabus, you are welcome and supporting students in non-hierarchical and un-intimidating approach. </a:t>
            </a:r>
            <a:endParaRPr>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a:latin typeface="Arial"/>
                <a:ea typeface="Arial"/>
                <a:cs typeface="Arial"/>
                <a:sym typeface="Arial"/>
              </a:rPr>
              <a:t>Having a blurb about respecting perspectives but no microaggressions allowed provides understanding for students what entails microaggression. In my course syllabus, I have linked Sue and Colleagues report in 2007 about racial microaggressions and I also create an ice-breaker activity around this to further unpack what this is and how to challenge it. </a:t>
            </a:r>
            <a:endParaRPr>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a:latin typeface="Arial"/>
                <a:ea typeface="Arial"/>
                <a:cs typeface="Arial"/>
                <a:sym typeface="Arial"/>
              </a:rPr>
              <a:t>Having hyperlinks to various student support services such as applying to EOPS, CARE, CalWorks, Foster Youth, TRIO, Disability S</a:t>
            </a:r>
            <a:r>
              <a:rPr lang="en-US">
                <a:solidFill>
                  <a:srgbClr val="000000"/>
                </a:solidFill>
                <a:latin typeface="Arial"/>
                <a:ea typeface="Arial"/>
                <a:cs typeface="Arial"/>
                <a:sym typeface="Arial"/>
              </a:rPr>
              <a:t>ervices, Behavioral Health Services, and Housing and Food Pantry resources provides greater social and cultural capital for students. </a:t>
            </a:r>
            <a:endParaRPr>
              <a:solidFill>
                <a:srgbClr val="000000"/>
              </a:solidFill>
              <a:latin typeface="Arial"/>
              <a:ea typeface="Arial"/>
              <a:cs typeface="Arial"/>
              <a:sym typeface="Arial"/>
            </a:endParaRPr>
          </a:p>
          <a:p>
            <a:pPr marL="457200" lvl="0" indent="-323850" algn="l" rtl="0">
              <a:lnSpc>
                <a:spcPct val="115000"/>
              </a:lnSpc>
              <a:spcBef>
                <a:spcPts val="0"/>
              </a:spcBef>
              <a:spcAft>
                <a:spcPts val="0"/>
              </a:spcAft>
              <a:buSzPts val="1500"/>
              <a:buChar char="●"/>
            </a:pPr>
            <a:r>
              <a:rPr lang="en-US">
                <a:solidFill>
                  <a:srgbClr val="000000"/>
                </a:solidFill>
                <a:latin typeface="Arial"/>
                <a:ea typeface="Arial"/>
                <a:cs typeface="Arial"/>
                <a:sym typeface="Arial"/>
              </a:rPr>
              <a:t>Critically assess your student data related to incompletion and changing teaching pedagogy and delivery before running data again. </a:t>
            </a:r>
            <a:endParaRPr>
              <a:solidFill>
                <a:srgbClr val="000000"/>
              </a:solidFill>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a:latin typeface="Arial"/>
                <a:ea typeface="Arial"/>
                <a:cs typeface="Arial"/>
                <a:sym typeface="Arial"/>
              </a:rPr>
              <a:t>We have to reflect and deconstruct our course syllabus to build our student’s confidence and let it be the zipper that connects teaching and learning. The first week is the most important as it allows learners to see the engaging content. </a:t>
            </a:r>
            <a:endParaRPr>
              <a:latin typeface="Arial"/>
              <a:ea typeface="Arial"/>
              <a:cs typeface="Arial"/>
              <a:sym typeface="Arial"/>
            </a:endParaRPr>
          </a:p>
          <a:p>
            <a:pPr marL="0" lvl="0" indent="0" algn="l" rtl="0">
              <a:spcBef>
                <a:spcPts val="0"/>
              </a:spcBef>
              <a:spcAft>
                <a:spcPts val="0"/>
              </a:spcAft>
              <a:buNone/>
            </a:pPr>
            <a:endParaRPr/>
          </a:p>
        </p:txBody>
      </p:sp>
      <p:sp>
        <p:nvSpPr>
          <p:cNvPr id="108" name="Google Shape;108;ga60cf0ee54_11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60cf0ee54_11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a60cf0ee54_11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Presenter: </a:t>
            </a:r>
            <a:r>
              <a:rPr lang="en-US" sz="1100" b="1">
                <a:latin typeface="Arial"/>
                <a:ea typeface="Arial"/>
                <a:cs typeface="Arial"/>
                <a:sym typeface="Arial"/>
              </a:rPr>
              <a:t>Luis</a:t>
            </a:r>
            <a:endParaRPr sz="1100" b="1">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Harnish, R. J., &amp; Bridges, K. R. (2011). Effect of syllabus tone: Students’ perceptions of instructor and course. Social Psychology of Education, 14(3), 319-330.</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100">
                <a:latin typeface="Arial"/>
                <a:ea typeface="Arial"/>
                <a:cs typeface="Arial"/>
                <a:sym typeface="Arial"/>
              </a:rPr>
              <a:t>Avoid: Deficit thinking and punitive language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100">
                <a:latin typeface="Arial"/>
                <a:ea typeface="Arial"/>
                <a:cs typeface="Arial"/>
                <a:sym typeface="Arial"/>
              </a:rPr>
              <a:t>Include: Validating, welcoming, engaging  and sense of belonging language</a:t>
            </a:r>
            <a:endParaRPr sz="1100">
              <a:latin typeface="Arial"/>
              <a:ea typeface="Arial"/>
              <a:cs typeface="Arial"/>
              <a:sym typeface="Arial"/>
            </a:endParaRPr>
          </a:p>
          <a:p>
            <a:pPr marL="0" lvl="0" indent="0" algn="l" rtl="0">
              <a:spcBef>
                <a:spcPts val="0"/>
              </a:spcBef>
              <a:spcAft>
                <a:spcPts val="0"/>
              </a:spcAft>
              <a:buNone/>
            </a:pPr>
            <a:endParaRPr/>
          </a:p>
        </p:txBody>
      </p:sp>
      <p:sp>
        <p:nvSpPr>
          <p:cNvPr id="118" name="Google Shape;118;ga60cf0ee54_11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815926" y="5111646"/>
            <a:ext cx="10547847" cy="15739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4400"/>
              <a:buFont typeface="Palatino"/>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A">
  <p:cSld name="Section Slide A">
    <p:bg>
      <p:bgPr>
        <a:solidFill>
          <a:schemeClr val="lt1"/>
        </a:solidFill>
        <a:effectLst/>
      </p:bgPr>
    </p:bg>
    <p:spTree>
      <p:nvGrpSpPr>
        <p:cNvPr id="1" name="Shape 16"/>
        <p:cNvGrpSpPr/>
        <p:nvPr/>
      </p:nvGrpSpPr>
      <p:grpSpPr>
        <a:xfrm>
          <a:off x="0" y="0"/>
          <a:ext cx="0" cy="0"/>
          <a:chOff x="0" y="0"/>
          <a:chExt cx="0" cy="0"/>
        </a:xfrm>
      </p:grpSpPr>
      <p:sp>
        <p:nvSpPr>
          <p:cNvPr id="17" name="Google Shape;17;p3"/>
          <p:cNvSpPr/>
          <p:nvPr/>
        </p:nvSpPr>
        <p:spPr>
          <a:xfrm>
            <a:off x="2124222" y="0"/>
            <a:ext cx="10067778" cy="2355163"/>
          </a:xfrm>
          <a:prstGeom prst="rect">
            <a:avLst/>
          </a:prstGeom>
          <a:solidFill>
            <a:schemeClr val="dk1"/>
          </a:solidFill>
          <a:ln>
            <a:noFill/>
          </a:ln>
          <a:effectLst>
            <a:outerShdw blurRad="190500" dist="38100" dir="108000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3"/>
          <p:cNvSpPr txBox="1">
            <a:spLocks noGrp="1"/>
          </p:cNvSpPr>
          <p:nvPr>
            <p:ph type="title"/>
          </p:nvPr>
        </p:nvSpPr>
        <p:spPr>
          <a:xfrm>
            <a:off x="2895600" y="403412"/>
            <a:ext cx="8458198" cy="168576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2400"/>
              <a:buFont typeface="Arial"/>
              <a:buNone/>
              <a:defRPr sz="2400"/>
            </a:lvl1pPr>
            <a:lvl2pPr marL="914400" lvl="1" indent="-381000" algn="l">
              <a:lnSpc>
                <a:spcPct val="90000"/>
              </a:lnSpc>
              <a:spcBef>
                <a:spcPts val="500"/>
              </a:spcBef>
              <a:spcAft>
                <a:spcPts val="0"/>
              </a:spcAft>
              <a:buClr>
                <a:srgbClr val="3F3F3F"/>
              </a:buClr>
              <a:buSzPts val="2400"/>
              <a:buChar char="•"/>
              <a:defRPr sz="2400"/>
            </a:lvl2pPr>
            <a:lvl3pPr marL="1371600" lvl="2" indent="-355600" algn="l">
              <a:lnSpc>
                <a:spcPct val="90000"/>
              </a:lnSpc>
              <a:spcBef>
                <a:spcPts val="500"/>
              </a:spcBef>
              <a:spcAft>
                <a:spcPts val="0"/>
              </a:spcAft>
              <a:buClr>
                <a:srgbClr val="3F3F3F"/>
              </a:buClr>
              <a:buSzPts val="2000"/>
              <a:buChar char="•"/>
              <a:defRPr sz="2000"/>
            </a:lvl3pPr>
            <a:lvl4pPr marL="1828800" lvl="3" indent="-342900" algn="l">
              <a:lnSpc>
                <a:spcPct val="90000"/>
              </a:lnSpc>
              <a:spcBef>
                <a:spcPts val="500"/>
              </a:spcBef>
              <a:spcAft>
                <a:spcPts val="0"/>
              </a:spcAft>
              <a:buClr>
                <a:srgbClr val="3F3F3F"/>
              </a:buClr>
              <a:buSzPts val="1800"/>
              <a:buChar char="•"/>
              <a:defRPr sz="1800"/>
            </a:lvl4pPr>
            <a:lvl5pPr marL="2286000" lvl="4" indent="-355600" algn="l">
              <a:lnSpc>
                <a:spcPct val="90000"/>
              </a:lnSpc>
              <a:spcBef>
                <a:spcPts val="500"/>
              </a:spcBef>
              <a:spcAft>
                <a:spcPts val="0"/>
              </a:spcAft>
              <a:buClr>
                <a:srgbClr val="3F3F3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 name="Google Shape;20;p3"/>
          <p:cNvSpPr txBox="1">
            <a:spLocks noGrp="1"/>
          </p:cNvSpPr>
          <p:nvPr>
            <p:ph type="sldNum" idx="12"/>
          </p:nvPr>
        </p:nvSpPr>
        <p:spPr>
          <a:xfrm>
            <a:off x="10438228" y="6356350"/>
            <a:ext cx="915572"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3"/>
          <p:cNvPicPr preferRelativeResize="0"/>
          <p:nvPr/>
        </p:nvPicPr>
        <p:blipFill rotWithShape="1">
          <a:blip r:embed="rId2">
            <a:alphaModFix/>
          </a:blip>
          <a:srcRect/>
          <a:stretch/>
        </p:blipFill>
        <p:spPr>
          <a:xfrm>
            <a:off x="829994" y="6377118"/>
            <a:ext cx="344357" cy="344357"/>
          </a:xfrm>
          <a:prstGeom prst="rect">
            <a:avLst/>
          </a:prstGeom>
          <a:noFill/>
          <a:ln>
            <a:noFill/>
          </a:ln>
        </p:spPr>
      </p:pic>
      <p:sp>
        <p:nvSpPr>
          <p:cNvPr id="22" name="Google Shape;22;p3"/>
          <p:cNvSpPr txBox="1">
            <a:spLocks noGrp="1"/>
          </p:cNvSpPr>
          <p:nvPr>
            <p:ph type="ftr" idx="11"/>
          </p:nvPr>
        </p:nvSpPr>
        <p:spPr>
          <a:xfrm>
            <a:off x="1267265"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3" name="Google Shape;23;p3"/>
          <p:cNvPicPr preferRelativeResize="0"/>
          <p:nvPr/>
        </p:nvPicPr>
        <p:blipFill rotWithShape="1">
          <a:blip r:embed="rId3">
            <a:alphaModFix/>
          </a:blip>
          <a:srcRect l="22088" t="18379" r="12912" b="15201"/>
          <a:stretch/>
        </p:blipFill>
        <p:spPr>
          <a:xfrm>
            <a:off x="0" y="0"/>
            <a:ext cx="2729345" cy="235516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bg>
      <p:bgPr>
        <a:solidFill>
          <a:schemeClr val="lt1"/>
        </a:solidFill>
        <a:effectLst/>
      </p:bgPr>
    </p:bg>
    <p:spTree>
      <p:nvGrpSpPr>
        <p:cNvPr id="1" name="Shape 24"/>
        <p:cNvGrpSpPr/>
        <p:nvPr/>
      </p:nvGrpSpPr>
      <p:grpSpPr>
        <a:xfrm>
          <a:off x="0" y="0"/>
          <a:ext cx="0" cy="0"/>
          <a:chOff x="0" y="0"/>
          <a:chExt cx="0" cy="0"/>
        </a:xfrm>
      </p:grpSpPr>
      <p:sp>
        <p:nvSpPr>
          <p:cNvPr id="25" name="Google Shape;25;p4"/>
          <p:cNvSpPr/>
          <p:nvPr/>
        </p:nvSpPr>
        <p:spPr>
          <a:xfrm>
            <a:off x="0" y="0"/>
            <a:ext cx="927847" cy="6858000"/>
          </a:xfrm>
          <a:prstGeom prst="rect">
            <a:avLst/>
          </a:prstGeom>
          <a:solidFill>
            <a:schemeClr val="accent1"/>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 name="Google Shape;26;p4"/>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Palatino"/>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 name="Google Shape;29;p4"/>
          <p:cNvPicPr preferRelativeResize="0"/>
          <p:nvPr/>
        </p:nvPicPr>
        <p:blipFill rotWithShape="1">
          <a:blip r:embed="rId2">
            <a:alphaModFix/>
          </a:blip>
          <a:srcRect/>
          <a:stretch/>
        </p:blipFill>
        <p:spPr>
          <a:xfrm>
            <a:off x="1249514" y="6377118"/>
            <a:ext cx="344357" cy="344357"/>
          </a:xfrm>
          <a:prstGeom prst="rect">
            <a:avLst/>
          </a:prstGeom>
          <a:noFill/>
          <a:ln>
            <a:noFill/>
          </a:ln>
        </p:spPr>
      </p:pic>
      <p:sp>
        <p:nvSpPr>
          <p:cNvPr id="30" name="Google Shape;30;p4"/>
          <p:cNvSpPr txBox="1">
            <a:spLocks noGrp="1"/>
          </p:cNvSpPr>
          <p:nvPr>
            <p:ph type="sldNum" idx="12"/>
          </p:nvPr>
        </p:nvSpPr>
        <p:spPr>
          <a:xfrm>
            <a:off x="10438228" y="6356350"/>
            <a:ext cx="915572"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4"/>
          <p:cNvSpPr txBox="1">
            <a:spLocks noGrp="1"/>
          </p:cNvSpPr>
          <p:nvPr>
            <p:ph type="ftr" idx="11"/>
          </p:nvPr>
        </p:nvSpPr>
        <p:spPr>
          <a:xfrm>
            <a:off x="1681518"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bg>
      <p:bgPr>
        <a:solidFill>
          <a:schemeClr val="lt1"/>
        </a:solidFill>
        <a:effectLst/>
      </p:bgPr>
    </p:bg>
    <p:spTree>
      <p:nvGrpSpPr>
        <p:cNvPr id="1" name="Shape 32"/>
        <p:cNvGrpSpPr/>
        <p:nvPr/>
      </p:nvGrpSpPr>
      <p:grpSpPr>
        <a:xfrm>
          <a:off x="0" y="0"/>
          <a:ext cx="0" cy="0"/>
          <a:chOff x="0" y="0"/>
          <a:chExt cx="0" cy="0"/>
        </a:xfrm>
      </p:grpSpPr>
      <p:sp>
        <p:nvSpPr>
          <p:cNvPr id="33" name="Google Shape;33;p5"/>
          <p:cNvSpPr/>
          <p:nvPr/>
        </p:nvSpPr>
        <p:spPr>
          <a:xfrm>
            <a:off x="0" y="0"/>
            <a:ext cx="927847" cy="6858000"/>
          </a:xfrm>
          <a:prstGeom prst="rect">
            <a:avLst/>
          </a:prstGeom>
          <a:solidFill>
            <a:schemeClr val="accent1"/>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 name="Google Shape;34;p5"/>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Palatino"/>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sldNum" idx="12"/>
          </p:nvPr>
        </p:nvSpPr>
        <p:spPr>
          <a:xfrm>
            <a:off x="10438228" y="6356350"/>
            <a:ext cx="915572"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7" name="Google Shape;37;p5"/>
          <p:cNvPicPr preferRelativeResize="0"/>
          <p:nvPr/>
        </p:nvPicPr>
        <p:blipFill rotWithShape="1">
          <a:blip r:embed="rId2">
            <a:alphaModFix/>
          </a:blip>
          <a:srcRect/>
          <a:stretch/>
        </p:blipFill>
        <p:spPr>
          <a:xfrm>
            <a:off x="1235446" y="6377118"/>
            <a:ext cx="344357" cy="344357"/>
          </a:xfrm>
          <a:prstGeom prst="rect">
            <a:avLst/>
          </a:prstGeom>
          <a:noFill/>
          <a:ln>
            <a:noFill/>
          </a:ln>
        </p:spPr>
      </p:pic>
      <p:sp>
        <p:nvSpPr>
          <p:cNvPr id="38" name="Google Shape;38;p5"/>
          <p:cNvSpPr txBox="1">
            <a:spLocks noGrp="1"/>
          </p:cNvSpPr>
          <p:nvPr>
            <p:ph type="ftr" idx="11"/>
          </p:nvPr>
        </p:nvSpPr>
        <p:spPr>
          <a:xfrm>
            <a:off x="1675228"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6"/>
          <p:cNvSpPr txBox="1">
            <a:spLocks noGrp="1"/>
          </p:cNvSpPr>
          <p:nvPr>
            <p:ph type="sldNum" idx="12"/>
          </p:nvPr>
        </p:nvSpPr>
        <p:spPr>
          <a:xfrm>
            <a:off x="10297550" y="6356350"/>
            <a:ext cx="1056249"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sz="1200" b="0" i="0" u="none" strike="noStrike" cap="none">
                <a:solidFill>
                  <a:srgbClr val="7F7F7F"/>
                </a:solidFill>
                <a:latin typeface="Arial"/>
                <a:ea typeface="Arial"/>
                <a:cs typeface="Arial"/>
                <a:sym typeface="Arial"/>
              </a:defRPr>
            </a:lvl1pPr>
            <a:lvl2pPr marL="0" lvl="1" indent="0" algn="r">
              <a:spcBef>
                <a:spcPts val="0"/>
              </a:spcBef>
              <a:buNone/>
              <a:defRPr sz="1200" b="0" i="0" u="none" strike="noStrike" cap="none">
                <a:solidFill>
                  <a:srgbClr val="7F7F7F"/>
                </a:solidFill>
                <a:latin typeface="Arial"/>
                <a:ea typeface="Arial"/>
                <a:cs typeface="Arial"/>
                <a:sym typeface="Arial"/>
              </a:defRPr>
            </a:lvl2pPr>
            <a:lvl3pPr marL="0" lvl="2" indent="0" algn="r">
              <a:spcBef>
                <a:spcPts val="0"/>
              </a:spcBef>
              <a:buNone/>
              <a:defRPr sz="1200" b="0" i="0" u="none" strike="noStrike" cap="none">
                <a:solidFill>
                  <a:srgbClr val="7F7F7F"/>
                </a:solidFill>
                <a:latin typeface="Arial"/>
                <a:ea typeface="Arial"/>
                <a:cs typeface="Arial"/>
                <a:sym typeface="Arial"/>
              </a:defRPr>
            </a:lvl3pPr>
            <a:lvl4pPr marL="0" lvl="3" indent="0" algn="r">
              <a:spcBef>
                <a:spcPts val="0"/>
              </a:spcBef>
              <a:buNone/>
              <a:defRPr sz="1200" b="0" i="0" u="none" strike="noStrike" cap="none">
                <a:solidFill>
                  <a:srgbClr val="7F7F7F"/>
                </a:solidFill>
                <a:latin typeface="Arial"/>
                <a:ea typeface="Arial"/>
                <a:cs typeface="Arial"/>
                <a:sym typeface="Arial"/>
              </a:defRPr>
            </a:lvl4pPr>
            <a:lvl5pPr marL="0" lvl="4" indent="0" algn="r">
              <a:spcBef>
                <a:spcPts val="0"/>
              </a:spcBef>
              <a:buNone/>
              <a:defRPr sz="1200" b="0" i="0" u="none" strike="noStrike" cap="none">
                <a:solidFill>
                  <a:srgbClr val="7F7F7F"/>
                </a:solidFill>
                <a:latin typeface="Arial"/>
                <a:ea typeface="Arial"/>
                <a:cs typeface="Arial"/>
                <a:sym typeface="Arial"/>
              </a:defRPr>
            </a:lvl5pPr>
            <a:lvl6pPr marL="0" lvl="5" indent="0" algn="r">
              <a:spcBef>
                <a:spcPts val="0"/>
              </a:spcBef>
              <a:buNone/>
              <a:defRPr sz="1200" b="0" i="0" u="none" strike="noStrike" cap="none">
                <a:solidFill>
                  <a:srgbClr val="7F7F7F"/>
                </a:solidFill>
                <a:latin typeface="Arial"/>
                <a:ea typeface="Arial"/>
                <a:cs typeface="Arial"/>
                <a:sym typeface="Arial"/>
              </a:defRPr>
            </a:lvl6pPr>
            <a:lvl7pPr marL="0" lvl="6" indent="0" algn="r">
              <a:spcBef>
                <a:spcPts val="0"/>
              </a:spcBef>
              <a:buNone/>
              <a:defRPr sz="1200" b="0" i="0" u="none" strike="noStrike" cap="none">
                <a:solidFill>
                  <a:srgbClr val="7F7F7F"/>
                </a:solidFill>
                <a:latin typeface="Arial"/>
                <a:ea typeface="Arial"/>
                <a:cs typeface="Arial"/>
                <a:sym typeface="Arial"/>
              </a:defRPr>
            </a:lvl7pPr>
            <a:lvl8pPr marL="0" lvl="7" indent="0" algn="r">
              <a:spcBef>
                <a:spcPts val="0"/>
              </a:spcBef>
              <a:buNone/>
              <a:defRPr sz="1200" b="0" i="0" u="none" strike="noStrike" cap="none">
                <a:solidFill>
                  <a:srgbClr val="7F7F7F"/>
                </a:solidFill>
                <a:latin typeface="Arial"/>
                <a:ea typeface="Arial"/>
                <a:cs typeface="Arial"/>
                <a:sym typeface="Arial"/>
              </a:defRPr>
            </a:lvl8pPr>
            <a:lvl9pPr marL="0" lvl="8" indent="0" algn="r">
              <a:spcBef>
                <a:spcPts val="0"/>
              </a:spcBef>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1" name="Google Shape;41;p6"/>
          <p:cNvPicPr preferRelativeResize="0"/>
          <p:nvPr/>
        </p:nvPicPr>
        <p:blipFill rotWithShape="1">
          <a:blip r:embed="rId2">
            <a:alphaModFix/>
          </a:blip>
          <a:srcRect/>
          <a:stretch/>
        </p:blipFill>
        <p:spPr>
          <a:xfrm>
            <a:off x="841947" y="6377118"/>
            <a:ext cx="344357" cy="344357"/>
          </a:xfrm>
          <a:prstGeom prst="rect">
            <a:avLst/>
          </a:prstGeom>
          <a:noFill/>
          <a:ln>
            <a:noFill/>
          </a:ln>
        </p:spPr>
      </p:pic>
      <p:sp>
        <p:nvSpPr>
          <p:cNvPr id="42" name="Google Shape;42;p6"/>
          <p:cNvSpPr txBox="1">
            <a:spLocks noGrp="1"/>
          </p:cNvSpPr>
          <p:nvPr>
            <p:ph type="ftr" idx="11"/>
          </p:nvPr>
        </p:nvSpPr>
        <p:spPr>
          <a:xfrm>
            <a:off x="1309469"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77650" y="365125"/>
            <a:ext cx="1007615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660C34"/>
              </a:buClr>
              <a:buSzPts val="4400"/>
              <a:buFont typeface="Palatino"/>
              <a:buNone/>
              <a:defRPr sz="4400" b="0" i="0" u="none" strike="noStrike" cap="none">
                <a:solidFill>
                  <a:srgbClr val="660C34"/>
                </a:solidFill>
                <a:latin typeface="Palatino"/>
                <a:ea typeface="Palatino"/>
                <a:cs typeface="Palatino"/>
                <a:sym typeface="Palatin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289154" y="1825625"/>
            <a:ext cx="10064645"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1pPr>
            <a:lvl2pPr marL="914400" marR="0" lvl="1" indent="-368300" algn="l" rtl="0">
              <a:lnSpc>
                <a:spcPct val="90000"/>
              </a:lnSpc>
              <a:spcBef>
                <a:spcPts val="500"/>
              </a:spcBef>
              <a:spcAft>
                <a:spcPts val="0"/>
              </a:spcAft>
              <a:buClr>
                <a:srgbClr val="3F3F3F"/>
              </a:buClr>
              <a:buSzPts val="2200"/>
              <a:buFont typeface="Arial"/>
              <a:buChar char="•"/>
              <a:defRPr sz="22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10438228" y="6356350"/>
            <a:ext cx="915572"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buNone/>
              <a:defRPr sz="1200" b="0" i="0" u="none" strike="noStrike" cap="none">
                <a:solidFill>
                  <a:srgbClr val="7F7F7F"/>
                </a:solidFill>
                <a:latin typeface="Arial"/>
                <a:ea typeface="Arial"/>
                <a:cs typeface="Arial"/>
                <a:sym typeface="Arial"/>
              </a:defRPr>
            </a:lvl1pPr>
            <a:lvl2pPr marL="0" marR="0" lvl="1" indent="0" algn="r" rtl="0">
              <a:spcBef>
                <a:spcPts val="0"/>
              </a:spcBef>
              <a:buNone/>
              <a:defRPr sz="1200" b="0" i="0" u="none" strike="noStrike" cap="none">
                <a:solidFill>
                  <a:srgbClr val="7F7F7F"/>
                </a:solidFill>
                <a:latin typeface="Arial"/>
                <a:ea typeface="Arial"/>
                <a:cs typeface="Arial"/>
                <a:sym typeface="Arial"/>
              </a:defRPr>
            </a:lvl2pPr>
            <a:lvl3pPr marL="0" marR="0" lvl="2" indent="0" algn="r" rtl="0">
              <a:spcBef>
                <a:spcPts val="0"/>
              </a:spcBef>
              <a:buNone/>
              <a:defRPr sz="1200" b="0" i="0" u="none" strike="noStrike" cap="none">
                <a:solidFill>
                  <a:srgbClr val="7F7F7F"/>
                </a:solidFill>
                <a:latin typeface="Arial"/>
                <a:ea typeface="Arial"/>
                <a:cs typeface="Arial"/>
                <a:sym typeface="Arial"/>
              </a:defRPr>
            </a:lvl3pPr>
            <a:lvl4pPr marL="0" marR="0" lvl="3" indent="0" algn="r" rtl="0">
              <a:spcBef>
                <a:spcPts val="0"/>
              </a:spcBef>
              <a:buNone/>
              <a:defRPr sz="1200" b="0" i="0" u="none" strike="noStrike" cap="none">
                <a:solidFill>
                  <a:srgbClr val="7F7F7F"/>
                </a:solidFill>
                <a:latin typeface="Arial"/>
                <a:ea typeface="Arial"/>
                <a:cs typeface="Arial"/>
                <a:sym typeface="Arial"/>
              </a:defRPr>
            </a:lvl4pPr>
            <a:lvl5pPr marL="0" marR="0" lvl="4" indent="0" algn="r" rtl="0">
              <a:spcBef>
                <a:spcPts val="0"/>
              </a:spcBef>
              <a:buNone/>
              <a:defRPr sz="1200" b="0" i="0" u="none" strike="noStrike" cap="none">
                <a:solidFill>
                  <a:srgbClr val="7F7F7F"/>
                </a:solidFill>
                <a:latin typeface="Arial"/>
                <a:ea typeface="Arial"/>
                <a:cs typeface="Arial"/>
                <a:sym typeface="Arial"/>
              </a:defRPr>
            </a:lvl5pPr>
            <a:lvl6pPr marL="0" marR="0" lvl="5" indent="0" algn="r" rtl="0">
              <a:spcBef>
                <a:spcPts val="0"/>
              </a:spcBef>
              <a:buNone/>
              <a:defRPr sz="1200" b="0" i="0" u="none" strike="noStrike" cap="none">
                <a:solidFill>
                  <a:srgbClr val="7F7F7F"/>
                </a:solidFill>
                <a:latin typeface="Arial"/>
                <a:ea typeface="Arial"/>
                <a:cs typeface="Arial"/>
                <a:sym typeface="Arial"/>
              </a:defRPr>
            </a:lvl6pPr>
            <a:lvl7pPr marL="0" marR="0" lvl="6" indent="0" algn="r" rtl="0">
              <a:spcBef>
                <a:spcPts val="0"/>
              </a:spcBef>
              <a:buNone/>
              <a:defRPr sz="1200" b="0" i="0" u="none" strike="noStrike" cap="none">
                <a:solidFill>
                  <a:srgbClr val="7F7F7F"/>
                </a:solidFill>
                <a:latin typeface="Arial"/>
                <a:ea typeface="Arial"/>
                <a:cs typeface="Arial"/>
                <a:sym typeface="Arial"/>
              </a:defRPr>
            </a:lvl7pPr>
            <a:lvl8pPr marL="0" marR="0" lvl="7" indent="0" algn="r" rtl="0">
              <a:spcBef>
                <a:spcPts val="0"/>
              </a:spcBef>
              <a:buNone/>
              <a:defRPr sz="1200" b="0" i="0" u="none" strike="noStrike" cap="none">
                <a:solidFill>
                  <a:srgbClr val="7F7F7F"/>
                </a:solidFill>
                <a:latin typeface="Arial"/>
                <a:ea typeface="Arial"/>
                <a:cs typeface="Arial"/>
                <a:sym typeface="Arial"/>
              </a:defRPr>
            </a:lvl8pPr>
            <a:lvl9pPr marL="0" marR="0" lvl="8" indent="0" algn="r" rtl="0">
              <a:spcBef>
                <a:spcPts val="0"/>
              </a:spcBef>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docs.google.com/document/d/1TF9nID45ho02DfI-ko9oC-p422FcyRfnsMhe6yJe9TM/edit?usp=shari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file/d/1iLnl7oeLnS8RbO8DAgnzV6C5oq_pSGaG/view?usp=shar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drive.google.com/file/d/1UTzChQ6Ppr0r8upJ1DEsP8_ODbrXl46g/view?usp=shar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jpg"/><Relationship Id="rId4" Type="http://schemas.openxmlformats.org/officeDocument/2006/relationships/image" Target="../media/image16.png"/><Relationship Id="rId9"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hyperlink" Target="https://www.asccc.org/content/decolonizing-your-syllabus-anti-racist-guide-your-colleg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hyperlink" Target="https://www.cuesta.edu/about/documents/vpaa-docs/Syllabus_Review_Protocol_CUE.pdf" TargetMode="External"/><Relationship Id="rId13" Type="http://schemas.openxmlformats.org/officeDocument/2006/relationships/hyperlink" Target="https://www.plutobooks.com/9780745338200/decolonising-the-university/" TargetMode="External"/><Relationship Id="rId18" Type="http://schemas.openxmlformats.org/officeDocument/2006/relationships/image" Target="../media/image29.png"/><Relationship Id="rId3" Type="http://schemas.openxmlformats.org/officeDocument/2006/relationships/hyperlink" Target="https://www.latimes.com/books/la-et-jc-decolonize-syllabus-20181008-story.html" TargetMode="External"/><Relationship Id="rId21" Type="http://schemas.openxmlformats.org/officeDocument/2006/relationships/image" Target="../media/image31.jpg"/><Relationship Id="rId7" Type="http://schemas.openxmlformats.org/officeDocument/2006/relationships/hyperlink" Target="https://www.jstor.org/stable/41674951?seq=1&amp;cid=pdf-reference#references_tab_contents" TargetMode="External"/><Relationship Id="rId12" Type="http://schemas.openxmlformats.org/officeDocument/2006/relationships/image" Target="../media/image26.png"/><Relationship Id="rId17" Type="http://schemas.openxmlformats.org/officeDocument/2006/relationships/hyperlink" Target="https://www.sunypress.edu/p-2556-ethnomathematics.aspx" TargetMode="External"/><Relationship Id="rId2" Type="http://schemas.openxmlformats.org/officeDocument/2006/relationships/notesSlide" Target="../notesSlides/notesSlide16.xml"/><Relationship Id="rId16" Type="http://schemas.openxmlformats.org/officeDocument/2006/relationships/image" Target="../media/image28.png"/><Relationship Id="rId20"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hyperlink" Target="https://theconversation.com/yes-mathematics-can-be-decolonised-heres-how-to-begin-65963" TargetMode="External"/><Relationship Id="rId11" Type="http://schemas.openxmlformats.org/officeDocument/2006/relationships/hyperlink" Target="https://www.palgrave.com/gp/book/9780230620896" TargetMode="External"/><Relationship Id="rId5" Type="http://schemas.openxmlformats.org/officeDocument/2006/relationships/hyperlink" Target="https://civiclaboratory.nl/2019/08/12/decolonizing-your-syllabus-you-might-have-missed-some-steps/" TargetMode="External"/><Relationship Id="rId15" Type="http://schemas.openxmlformats.org/officeDocument/2006/relationships/hyperlink" Target="https://press.princeton.edu/books/paperback/9780691135267/the-crest-of-the-peacock" TargetMode="External"/><Relationship Id="rId23" Type="http://schemas.openxmlformats.org/officeDocument/2006/relationships/image" Target="../media/image32.png"/><Relationship Id="rId10" Type="http://schemas.openxmlformats.org/officeDocument/2006/relationships/hyperlink" Target="https://ccconlineed.instructure.com/courses/2533/pages/from-blah-to-bling-building-an-equity-minded-syllabus?module_item_id=155884" TargetMode="External"/><Relationship Id="rId19" Type="http://schemas.openxmlformats.org/officeDocument/2006/relationships/hyperlink" Target="https://fernwoodpublishing.ca/book/decolonizing-academia" TargetMode="External"/><Relationship Id="rId4" Type="http://schemas.openxmlformats.org/officeDocument/2006/relationships/hyperlink" Target="https://www.brynmawr.edu/tli/syllabusdesign" TargetMode="External"/><Relationship Id="rId9" Type="http://schemas.openxmlformats.org/officeDocument/2006/relationships/hyperlink" Target="https://www.asccc.org/content/equity-centered-syllabus-journey" TargetMode="External"/><Relationship Id="rId14" Type="http://schemas.openxmlformats.org/officeDocument/2006/relationships/image" Target="../media/image27.png"/><Relationship Id="rId22" Type="http://schemas.openxmlformats.org/officeDocument/2006/relationships/hyperlink" Target="https://www.peterlang.com/view/title/22727"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document/d/1lmwAb19ISxvjorB0uPKQtNqG4H1rfqREeu0J4fEN5lY/edit?usp=shari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hyperlink" Target="mailto:hsadat@palomar.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mailto:info@asccc.org" TargetMode="External"/><Relationship Id="rId4" Type="http://schemas.openxmlformats.org/officeDocument/2006/relationships/hyperlink" Target="mailto:lguerrero@palomar.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file/d/1O-n-QIXKJ8UuMAr9p6X4qHklTZ4g4usJ/vie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15926" y="5111646"/>
            <a:ext cx="10547847" cy="15739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Palatino"/>
              <a:buNone/>
            </a:pPr>
            <a:r>
              <a:rPr lang="en-US" b="1"/>
              <a:t>Anti-Racism Best Practices for Student Services Educators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6"/>
          <p:cNvSpPr txBox="1">
            <a:spLocks noGrp="1"/>
          </p:cNvSpPr>
          <p:nvPr>
            <p:ph type="title"/>
          </p:nvPr>
        </p:nvSpPr>
        <p:spPr>
          <a:xfrm>
            <a:off x="5500525" y="403400"/>
            <a:ext cx="15678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2800"/>
              <a:t>Math Syllabus</a:t>
            </a:r>
            <a:endParaRPr sz="2800"/>
          </a:p>
        </p:txBody>
      </p:sp>
      <p:sp>
        <p:nvSpPr>
          <p:cNvPr id="130" name="Google Shape;130;p16"/>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pic>
        <p:nvPicPr>
          <p:cNvPr id="131" name="Google Shape;131;p16"/>
          <p:cNvPicPr preferRelativeResize="0"/>
          <p:nvPr/>
        </p:nvPicPr>
        <p:blipFill>
          <a:blip r:embed="rId3">
            <a:alphaModFix/>
          </a:blip>
          <a:stretch>
            <a:fillRect/>
          </a:stretch>
        </p:blipFill>
        <p:spPr>
          <a:xfrm>
            <a:off x="-71790" y="0"/>
            <a:ext cx="5486355" cy="6857999"/>
          </a:xfrm>
          <a:prstGeom prst="rect">
            <a:avLst/>
          </a:prstGeom>
          <a:noFill/>
          <a:ln>
            <a:noFill/>
          </a:ln>
        </p:spPr>
      </p:pic>
      <p:pic>
        <p:nvPicPr>
          <p:cNvPr id="132" name="Google Shape;132;p16">
            <a:hlinkClick r:id="rId4"/>
          </p:cNvPr>
          <p:cNvPicPr preferRelativeResize="0"/>
          <p:nvPr/>
        </p:nvPicPr>
        <p:blipFill>
          <a:blip r:embed="rId5">
            <a:alphaModFix/>
          </a:blip>
          <a:stretch>
            <a:fillRect/>
          </a:stretch>
        </p:blipFill>
        <p:spPr>
          <a:xfrm>
            <a:off x="7068296" y="0"/>
            <a:ext cx="5123705" cy="68579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2895600" y="403412"/>
            <a:ext cx="84582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Equity Highlights</a:t>
            </a:r>
            <a:endParaRPr/>
          </a:p>
        </p:txBody>
      </p:sp>
      <p:sp>
        <p:nvSpPr>
          <p:cNvPr id="139" name="Google Shape;139;p17"/>
          <p:cNvSpPr txBox="1">
            <a:spLocks noGrp="1"/>
          </p:cNvSpPr>
          <p:nvPr>
            <p:ph type="body" idx="1"/>
          </p:nvPr>
        </p:nvSpPr>
        <p:spPr>
          <a:xfrm>
            <a:off x="829994" y="2662568"/>
            <a:ext cx="10523700" cy="3569400"/>
          </a:xfrm>
          <a:prstGeom prst="rect">
            <a:avLst/>
          </a:prstGeom>
        </p:spPr>
        <p:txBody>
          <a:bodyPr spcFirstLastPara="1" wrap="square" lIns="91425" tIns="45700" rIns="91425" bIns="45700" anchor="t" anchorCtr="0">
            <a:noAutofit/>
          </a:bodyPr>
          <a:lstStyle/>
          <a:p>
            <a:pPr marL="457200" lvl="0" indent="-355600" algn="l" rtl="0">
              <a:lnSpc>
                <a:spcPct val="100000"/>
              </a:lnSpc>
              <a:spcBef>
                <a:spcPts val="600"/>
              </a:spcBef>
              <a:spcAft>
                <a:spcPts val="0"/>
              </a:spcAft>
              <a:buClr>
                <a:schemeClr val="dk2"/>
              </a:buClr>
              <a:buSzPts val="2000"/>
              <a:buFont typeface="Lato Light"/>
              <a:buAutoNum type="arabicPeriod"/>
            </a:pPr>
            <a:r>
              <a:rPr lang="en-US" sz="2000">
                <a:solidFill>
                  <a:schemeClr val="dk2"/>
                </a:solidFill>
                <a:latin typeface="Lato Light"/>
                <a:ea typeface="Lato Light"/>
                <a:cs typeface="Lato Light"/>
                <a:sym typeface="Lato Light"/>
              </a:rPr>
              <a:t>Your Introduction/Personalization</a:t>
            </a:r>
            <a:endParaRPr sz="2000">
              <a:solidFill>
                <a:schemeClr val="dk2"/>
              </a:solidFill>
              <a:latin typeface="Lato Light"/>
              <a:ea typeface="Lato Light"/>
              <a:cs typeface="Lato Light"/>
              <a:sym typeface="Lato Light"/>
            </a:endParaRPr>
          </a:p>
          <a:p>
            <a:pPr marL="457200" lvl="0" indent="-355600" algn="l" rtl="0">
              <a:lnSpc>
                <a:spcPct val="100000"/>
              </a:lnSpc>
              <a:spcBef>
                <a:spcPts val="0"/>
              </a:spcBef>
              <a:spcAft>
                <a:spcPts val="0"/>
              </a:spcAft>
              <a:buClr>
                <a:schemeClr val="dk2"/>
              </a:buClr>
              <a:buSzPts val="2000"/>
              <a:buFont typeface="Lato Light"/>
              <a:buAutoNum type="arabicPeriod"/>
            </a:pPr>
            <a:r>
              <a:rPr lang="en-US" sz="2000">
                <a:solidFill>
                  <a:schemeClr val="dk2"/>
                </a:solidFill>
                <a:latin typeface="Lato Light"/>
                <a:ea typeface="Lato Light"/>
                <a:cs typeface="Lato Light"/>
                <a:sym typeface="Lato Light"/>
              </a:rPr>
              <a:t>Availability</a:t>
            </a:r>
            <a:endParaRPr sz="2000">
              <a:solidFill>
                <a:schemeClr val="dk2"/>
              </a:solidFill>
              <a:latin typeface="Lato Light"/>
              <a:ea typeface="Lato Light"/>
              <a:cs typeface="Lato Light"/>
              <a:sym typeface="Lato Light"/>
            </a:endParaRPr>
          </a:p>
          <a:p>
            <a:pPr marL="457200" lvl="0" indent="-355600" algn="l" rtl="0">
              <a:lnSpc>
                <a:spcPct val="100000"/>
              </a:lnSpc>
              <a:spcBef>
                <a:spcPts val="0"/>
              </a:spcBef>
              <a:spcAft>
                <a:spcPts val="0"/>
              </a:spcAft>
              <a:buClr>
                <a:schemeClr val="dk2"/>
              </a:buClr>
              <a:buSzPts val="2000"/>
              <a:buFont typeface="Lato Light"/>
              <a:buAutoNum type="arabicPeriod"/>
            </a:pPr>
            <a:r>
              <a:rPr lang="en-US" sz="2000">
                <a:solidFill>
                  <a:schemeClr val="dk2"/>
                </a:solidFill>
                <a:latin typeface="Lato Light"/>
                <a:ea typeface="Lato Light"/>
                <a:cs typeface="Lato Light"/>
                <a:sym typeface="Lato Light"/>
              </a:rPr>
              <a:t>Equitizing Teaching</a:t>
            </a:r>
            <a:endParaRPr sz="2000">
              <a:solidFill>
                <a:schemeClr val="dk2"/>
              </a:solidFill>
              <a:latin typeface="Lato Light"/>
              <a:ea typeface="Lato Light"/>
              <a:cs typeface="Lato Light"/>
              <a:sym typeface="Lato Light"/>
            </a:endParaRPr>
          </a:p>
          <a:p>
            <a:pPr marL="457200" lvl="0" indent="-355600" algn="l" rtl="0">
              <a:lnSpc>
                <a:spcPct val="100000"/>
              </a:lnSpc>
              <a:spcBef>
                <a:spcPts val="0"/>
              </a:spcBef>
              <a:spcAft>
                <a:spcPts val="0"/>
              </a:spcAft>
              <a:buClr>
                <a:schemeClr val="dk2"/>
              </a:buClr>
              <a:buSzPts val="2000"/>
              <a:buFont typeface="Lato Light"/>
              <a:buAutoNum type="arabicPeriod"/>
            </a:pPr>
            <a:r>
              <a:rPr lang="en-US" sz="2000">
                <a:solidFill>
                  <a:schemeClr val="dk2"/>
                </a:solidFill>
                <a:latin typeface="Lato Light"/>
                <a:ea typeface="Lato Light"/>
                <a:cs typeface="Lato Light"/>
                <a:sym typeface="Lato Light"/>
              </a:rPr>
              <a:t>Student input</a:t>
            </a:r>
            <a:endParaRPr sz="2000">
              <a:solidFill>
                <a:schemeClr val="dk2"/>
              </a:solidFill>
              <a:latin typeface="Lato Light"/>
              <a:ea typeface="Lato Light"/>
              <a:cs typeface="Lato Light"/>
              <a:sym typeface="Lato Light"/>
            </a:endParaRPr>
          </a:p>
          <a:p>
            <a:pPr marL="457200" lvl="0" indent="-355600" algn="l" rtl="0">
              <a:lnSpc>
                <a:spcPct val="100000"/>
              </a:lnSpc>
              <a:spcBef>
                <a:spcPts val="0"/>
              </a:spcBef>
              <a:spcAft>
                <a:spcPts val="0"/>
              </a:spcAft>
              <a:buClr>
                <a:schemeClr val="dk2"/>
              </a:buClr>
              <a:buSzPts val="2000"/>
              <a:buFont typeface="Lato Light"/>
              <a:buAutoNum type="arabicPeriod"/>
            </a:pPr>
            <a:r>
              <a:rPr lang="en-US" sz="2000">
                <a:solidFill>
                  <a:schemeClr val="dk2"/>
                </a:solidFill>
                <a:latin typeface="Lato Light"/>
                <a:ea typeface="Lato Light"/>
                <a:cs typeface="Lato Light"/>
                <a:sym typeface="Lato Light"/>
              </a:rPr>
              <a:t>Explicit Language </a:t>
            </a:r>
            <a:endParaRPr sz="2000">
              <a:solidFill>
                <a:schemeClr val="dk2"/>
              </a:solidFill>
              <a:latin typeface="Lato Light"/>
              <a:ea typeface="Lato Light"/>
              <a:cs typeface="Lato Light"/>
              <a:sym typeface="Lato Light"/>
            </a:endParaRPr>
          </a:p>
          <a:p>
            <a:pPr marL="457200" lvl="0" indent="-355600" algn="l" rtl="0">
              <a:lnSpc>
                <a:spcPct val="100000"/>
              </a:lnSpc>
              <a:spcBef>
                <a:spcPts val="0"/>
              </a:spcBef>
              <a:spcAft>
                <a:spcPts val="0"/>
              </a:spcAft>
              <a:buClr>
                <a:schemeClr val="dk2"/>
              </a:buClr>
              <a:buSzPts val="2000"/>
              <a:buFont typeface="Lato Light"/>
              <a:buAutoNum type="arabicPeriod"/>
            </a:pPr>
            <a:r>
              <a:rPr lang="en-US" sz="2000">
                <a:solidFill>
                  <a:schemeClr val="dk2"/>
                </a:solidFill>
                <a:latin typeface="Lato Light"/>
                <a:ea typeface="Lato Light"/>
                <a:cs typeface="Lato Light"/>
                <a:sym typeface="Lato Light"/>
              </a:rPr>
              <a:t>Early Alert</a:t>
            </a:r>
            <a:endParaRPr sz="2000">
              <a:solidFill>
                <a:schemeClr val="dk2"/>
              </a:solidFill>
              <a:latin typeface="Lato Light"/>
              <a:ea typeface="Lato Light"/>
              <a:cs typeface="Lato Light"/>
              <a:sym typeface="Lato Light"/>
            </a:endParaRPr>
          </a:p>
          <a:p>
            <a:pPr marL="457200" lvl="0" indent="-355600" algn="l" rtl="0">
              <a:lnSpc>
                <a:spcPct val="100000"/>
              </a:lnSpc>
              <a:spcBef>
                <a:spcPts val="0"/>
              </a:spcBef>
              <a:spcAft>
                <a:spcPts val="0"/>
              </a:spcAft>
              <a:buClr>
                <a:schemeClr val="dk2"/>
              </a:buClr>
              <a:buSzPts val="2000"/>
              <a:buFont typeface="Lato Light"/>
              <a:buAutoNum type="arabicPeriod"/>
            </a:pPr>
            <a:r>
              <a:rPr lang="en-US" sz="2000">
                <a:solidFill>
                  <a:schemeClr val="dk2"/>
                </a:solidFill>
                <a:latin typeface="Lato Light"/>
                <a:ea typeface="Lato Light"/>
                <a:cs typeface="Lato Light"/>
                <a:sym typeface="Lato Light"/>
              </a:rPr>
              <a:t>Supportive Teaching</a:t>
            </a:r>
            <a:endParaRPr sz="2000">
              <a:solidFill>
                <a:schemeClr val="dk2"/>
              </a:solidFill>
              <a:latin typeface="Lato Light"/>
              <a:ea typeface="Lato Light"/>
              <a:cs typeface="Lato Light"/>
              <a:sym typeface="Lato Light"/>
            </a:endParaRPr>
          </a:p>
          <a:p>
            <a:pPr marL="457200" lvl="0" indent="-355600" algn="l" rtl="0">
              <a:lnSpc>
                <a:spcPct val="100000"/>
              </a:lnSpc>
              <a:spcBef>
                <a:spcPts val="0"/>
              </a:spcBef>
              <a:spcAft>
                <a:spcPts val="0"/>
              </a:spcAft>
              <a:buClr>
                <a:schemeClr val="dk2"/>
              </a:buClr>
              <a:buSzPts val="2000"/>
              <a:buFont typeface="Lato Light"/>
              <a:buAutoNum type="arabicPeriod"/>
            </a:pPr>
            <a:r>
              <a:rPr lang="en-US" sz="2000">
                <a:solidFill>
                  <a:schemeClr val="dk2"/>
                </a:solidFill>
                <a:latin typeface="Lato Light"/>
                <a:ea typeface="Lato Light"/>
                <a:cs typeface="Lato Light"/>
                <a:sym typeface="Lato Light"/>
              </a:rPr>
              <a:t>Language about Policy</a:t>
            </a:r>
            <a:endParaRPr sz="2000">
              <a:solidFill>
                <a:schemeClr val="dk2"/>
              </a:solidFill>
              <a:latin typeface="Lato Light"/>
              <a:ea typeface="Lato Light"/>
              <a:cs typeface="Lato Light"/>
              <a:sym typeface="Lato Light"/>
            </a:endParaRPr>
          </a:p>
          <a:p>
            <a:pPr marL="457200" lvl="0" indent="-355600" algn="l" rtl="0">
              <a:lnSpc>
                <a:spcPct val="100000"/>
              </a:lnSpc>
              <a:spcBef>
                <a:spcPts val="0"/>
              </a:spcBef>
              <a:spcAft>
                <a:spcPts val="0"/>
              </a:spcAft>
              <a:buClr>
                <a:schemeClr val="dk2"/>
              </a:buClr>
              <a:buSzPts val="2000"/>
              <a:buFont typeface="Lato Light"/>
              <a:buAutoNum type="arabicPeriod"/>
            </a:pPr>
            <a:r>
              <a:rPr lang="en-US" sz="2000">
                <a:solidFill>
                  <a:schemeClr val="dk2"/>
                </a:solidFill>
                <a:latin typeface="Lato Light"/>
                <a:ea typeface="Lato Light"/>
                <a:cs typeface="Lato Light"/>
                <a:sym typeface="Lato Light"/>
              </a:rPr>
              <a:t>Resources/textbooks</a:t>
            </a:r>
            <a:endParaRPr sz="2000">
              <a:solidFill>
                <a:schemeClr val="dk2"/>
              </a:solidFill>
              <a:latin typeface="Lato Light"/>
              <a:ea typeface="Lato Light"/>
              <a:cs typeface="Lato Light"/>
              <a:sym typeface="Lato Light"/>
            </a:endParaRPr>
          </a:p>
          <a:p>
            <a:pPr marL="457200" lvl="0" indent="-355600" algn="l" rtl="0">
              <a:lnSpc>
                <a:spcPct val="100000"/>
              </a:lnSpc>
              <a:spcBef>
                <a:spcPts val="0"/>
              </a:spcBef>
              <a:spcAft>
                <a:spcPts val="0"/>
              </a:spcAft>
              <a:buClr>
                <a:schemeClr val="dk2"/>
              </a:buClr>
              <a:buSzPts val="2000"/>
              <a:buFont typeface="Lato Light"/>
              <a:buAutoNum type="arabicPeriod"/>
            </a:pPr>
            <a:r>
              <a:rPr lang="en-US" sz="2000">
                <a:solidFill>
                  <a:schemeClr val="dk2"/>
                </a:solidFill>
                <a:latin typeface="Lato Light"/>
                <a:ea typeface="Lato Light"/>
                <a:cs typeface="Lato Light"/>
                <a:sym typeface="Lato Light"/>
              </a:rPr>
              <a:t>Canvas Course</a:t>
            </a:r>
            <a:endParaRPr sz="2000">
              <a:solidFill>
                <a:schemeClr val="dk2"/>
              </a:solidFill>
              <a:latin typeface="Lato Light"/>
              <a:ea typeface="Lato Light"/>
              <a:cs typeface="Lato Light"/>
              <a:sym typeface="Lato Light"/>
            </a:endParaRPr>
          </a:p>
          <a:p>
            <a:pPr marL="457200" lvl="0" indent="-355600" algn="l" rtl="0">
              <a:lnSpc>
                <a:spcPct val="100000"/>
              </a:lnSpc>
              <a:spcBef>
                <a:spcPts val="0"/>
              </a:spcBef>
              <a:spcAft>
                <a:spcPts val="0"/>
              </a:spcAft>
              <a:buClr>
                <a:schemeClr val="dk2"/>
              </a:buClr>
              <a:buSzPts val="2000"/>
              <a:buFont typeface="Lato Light"/>
              <a:buAutoNum type="arabicPeriod"/>
            </a:pPr>
            <a:r>
              <a:rPr lang="en-US" sz="2000">
                <a:solidFill>
                  <a:schemeClr val="dk2"/>
                </a:solidFill>
                <a:latin typeface="Lato Light"/>
                <a:ea typeface="Lato Light"/>
                <a:cs typeface="Lato Light"/>
                <a:sym typeface="Lato Light"/>
              </a:rPr>
              <a:t>Positive Messaging/Affirmations</a:t>
            </a:r>
            <a:endParaRPr sz="2000">
              <a:solidFill>
                <a:schemeClr val="dk2"/>
              </a:solidFill>
              <a:latin typeface="Lato Light"/>
              <a:ea typeface="Lato Light"/>
              <a:cs typeface="Lato Light"/>
              <a:sym typeface="Lato Light"/>
            </a:endParaRPr>
          </a:p>
          <a:p>
            <a:pPr marL="457200" lvl="0" indent="-355600" algn="l" rtl="0">
              <a:lnSpc>
                <a:spcPct val="100000"/>
              </a:lnSpc>
              <a:spcBef>
                <a:spcPts val="0"/>
              </a:spcBef>
              <a:spcAft>
                <a:spcPts val="0"/>
              </a:spcAft>
              <a:buClr>
                <a:schemeClr val="dk2"/>
              </a:buClr>
              <a:buSzPts val="2000"/>
              <a:buFont typeface="Lato Light"/>
              <a:buAutoNum type="arabicPeriod"/>
            </a:pPr>
            <a:r>
              <a:rPr lang="en-US" sz="2000">
                <a:solidFill>
                  <a:schemeClr val="dk2"/>
                </a:solidFill>
                <a:latin typeface="Lato Light"/>
                <a:ea typeface="Lato Light"/>
                <a:cs typeface="Lato Light"/>
                <a:sym typeface="Lato Light"/>
              </a:rPr>
              <a:t>Gender Pronouns (Palomar Guide </a:t>
            </a:r>
            <a:r>
              <a:rPr lang="en-US" sz="2000" u="sng">
                <a:solidFill>
                  <a:srgbClr val="4A86E8"/>
                </a:solidFill>
                <a:latin typeface="Lato Light"/>
                <a:ea typeface="Lato Light"/>
                <a:cs typeface="Lato Light"/>
                <a:sym typeface="Lato Light"/>
                <a:hlinkClick r:id="rId3">
                  <a:extLst>
                    <a:ext uri="{A12FA001-AC4F-418D-AE19-62706E023703}">
                      <ahyp:hlinkClr xmlns:ahyp="http://schemas.microsoft.com/office/drawing/2018/hyperlinkcolor" val="tx"/>
                    </a:ext>
                  </a:extLst>
                </a:hlinkClick>
              </a:rPr>
              <a:t>1</a:t>
            </a:r>
            <a:r>
              <a:rPr lang="en-US" sz="2000">
                <a:solidFill>
                  <a:schemeClr val="dk2"/>
                </a:solidFill>
                <a:latin typeface="Lato Light"/>
                <a:ea typeface="Lato Light"/>
                <a:cs typeface="Lato Light"/>
                <a:sym typeface="Lato Light"/>
              </a:rPr>
              <a:t> &amp; </a:t>
            </a:r>
            <a:r>
              <a:rPr lang="en-US" sz="2000" u="sng">
                <a:solidFill>
                  <a:srgbClr val="4A86E8"/>
                </a:solidFill>
                <a:latin typeface="Lato Light"/>
                <a:ea typeface="Lato Light"/>
                <a:cs typeface="Lato Light"/>
                <a:sym typeface="Lato Light"/>
                <a:hlinkClick r:id="rId4">
                  <a:extLst>
                    <a:ext uri="{A12FA001-AC4F-418D-AE19-62706E023703}">
                      <ahyp:hlinkClr xmlns:ahyp="http://schemas.microsoft.com/office/drawing/2018/hyperlinkcolor" val="tx"/>
                    </a:ext>
                  </a:extLst>
                </a:hlinkClick>
              </a:rPr>
              <a:t>2</a:t>
            </a:r>
            <a:r>
              <a:rPr lang="en-US" sz="2000">
                <a:solidFill>
                  <a:schemeClr val="dk2"/>
                </a:solidFill>
                <a:latin typeface="Lato Light"/>
                <a:ea typeface="Lato Light"/>
                <a:cs typeface="Lato Light"/>
                <a:sym typeface="Lato Light"/>
              </a:rPr>
              <a:t>)</a:t>
            </a:r>
            <a:endParaRPr sz="1800">
              <a:solidFill>
                <a:srgbClr val="666666"/>
              </a:solidFill>
              <a:latin typeface="Lato Light"/>
              <a:ea typeface="Lato Light"/>
              <a:cs typeface="Lato Light"/>
              <a:sym typeface="Lato Light"/>
            </a:endParaRPr>
          </a:p>
          <a:p>
            <a:pPr marL="0" lvl="0" indent="0" algn="l" rtl="0">
              <a:spcBef>
                <a:spcPts val="1000"/>
              </a:spcBef>
              <a:spcAft>
                <a:spcPts val="0"/>
              </a:spcAft>
              <a:buNone/>
            </a:pPr>
            <a:endParaRPr/>
          </a:p>
        </p:txBody>
      </p:sp>
      <p:sp>
        <p:nvSpPr>
          <p:cNvPr id="140" name="Google Shape;140;p17"/>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8"/>
          <p:cNvSpPr txBox="1">
            <a:spLocks noGrp="1"/>
          </p:cNvSpPr>
          <p:nvPr>
            <p:ph type="title"/>
          </p:nvPr>
        </p:nvSpPr>
        <p:spPr>
          <a:xfrm>
            <a:off x="3707550" y="403400"/>
            <a:ext cx="7646100" cy="1685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Resources used for Students?</a:t>
            </a:r>
            <a:endParaRPr/>
          </a:p>
        </p:txBody>
      </p:sp>
      <p:sp>
        <p:nvSpPr>
          <p:cNvPr id="147" name="Google Shape;147;p18"/>
          <p:cNvSpPr txBox="1">
            <a:spLocks noGrp="1"/>
          </p:cNvSpPr>
          <p:nvPr>
            <p:ph type="body" idx="1"/>
          </p:nvPr>
        </p:nvSpPr>
        <p:spPr>
          <a:xfrm>
            <a:off x="829994" y="2662568"/>
            <a:ext cx="10523700" cy="3569400"/>
          </a:xfrm>
          <a:prstGeom prst="rect">
            <a:avLst/>
          </a:prstGeom>
        </p:spPr>
        <p:txBody>
          <a:bodyPr spcFirstLastPara="1" wrap="square" lIns="91425" tIns="45700" rIns="91425" bIns="45700" anchor="t" anchorCtr="0">
            <a:noAutofit/>
          </a:bodyPr>
          <a:lstStyle/>
          <a:p>
            <a:pPr marL="0" lvl="0" indent="0" algn="ctr" rtl="0">
              <a:lnSpc>
                <a:spcPct val="100000"/>
              </a:lnSpc>
              <a:spcBef>
                <a:spcPts val="600"/>
              </a:spcBef>
              <a:spcAft>
                <a:spcPts val="0"/>
              </a:spcAft>
              <a:buNone/>
            </a:pPr>
            <a:r>
              <a:rPr lang="en-US" sz="4000" b="1">
                <a:solidFill>
                  <a:srgbClr val="000000"/>
                </a:solidFill>
                <a:latin typeface="Lato"/>
                <a:ea typeface="Lato"/>
                <a:cs typeface="Lato"/>
                <a:sym typeface="Lato"/>
              </a:rPr>
              <a:t>Please answer the Mentimeter Poll</a:t>
            </a:r>
            <a:endParaRPr sz="4200">
              <a:solidFill>
                <a:srgbClr val="000000"/>
              </a:solidFill>
            </a:endParaRPr>
          </a:p>
        </p:txBody>
      </p:sp>
      <p:sp>
        <p:nvSpPr>
          <p:cNvPr id="148" name="Google Shape;148;p18"/>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149" name="Google Shape;149;p18"/>
          <p:cNvPicPr preferRelativeResize="0"/>
          <p:nvPr/>
        </p:nvPicPr>
        <p:blipFill>
          <a:blip r:embed="rId3">
            <a:alphaModFix/>
          </a:blip>
          <a:stretch>
            <a:fillRect/>
          </a:stretch>
        </p:blipFill>
        <p:spPr>
          <a:xfrm>
            <a:off x="4217220" y="3543275"/>
            <a:ext cx="3749253" cy="3178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txBox="1">
            <a:spLocks noGrp="1"/>
          </p:cNvSpPr>
          <p:nvPr>
            <p:ph type="title"/>
          </p:nvPr>
        </p:nvSpPr>
        <p:spPr>
          <a:xfrm>
            <a:off x="3092825" y="403400"/>
            <a:ext cx="8856000" cy="1171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000"/>
              <a:t>Who is responsible instruction or student services? </a:t>
            </a:r>
            <a:endParaRPr sz="3000"/>
          </a:p>
        </p:txBody>
      </p:sp>
      <p:sp>
        <p:nvSpPr>
          <p:cNvPr id="156" name="Google Shape;156;p19"/>
          <p:cNvSpPr txBox="1">
            <a:spLocks noGrp="1"/>
          </p:cNvSpPr>
          <p:nvPr>
            <p:ph type="body" idx="1"/>
          </p:nvPr>
        </p:nvSpPr>
        <p:spPr>
          <a:xfrm>
            <a:off x="829994" y="2662568"/>
            <a:ext cx="10523700" cy="3569400"/>
          </a:xfrm>
          <a:prstGeom prst="rect">
            <a:avLst/>
          </a:prstGeom>
        </p:spPr>
        <p:txBody>
          <a:bodyPr spcFirstLastPara="1" wrap="square" lIns="91425" tIns="45700" rIns="91425" bIns="45700" anchor="t" anchorCtr="0">
            <a:noAutofit/>
          </a:bodyPr>
          <a:lstStyle/>
          <a:p>
            <a:pPr marL="0" lvl="0" indent="0" algn="ctr" rtl="0">
              <a:lnSpc>
                <a:spcPct val="100000"/>
              </a:lnSpc>
              <a:spcBef>
                <a:spcPts val="600"/>
              </a:spcBef>
              <a:spcAft>
                <a:spcPts val="0"/>
              </a:spcAft>
              <a:buNone/>
            </a:pPr>
            <a:r>
              <a:rPr lang="en-US" sz="4000" b="1">
                <a:solidFill>
                  <a:srgbClr val="000000"/>
                </a:solidFill>
                <a:latin typeface="Lato"/>
                <a:ea typeface="Lato"/>
                <a:cs typeface="Lato"/>
                <a:sym typeface="Lato"/>
              </a:rPr>
              <a:t>Please answer the Mentimeter Poll</a:t>
            </a:r>
            <a:endParaRPr sz="4200">
              <a:solidFill>
                <a:srgbClr val="000000"/>
              </a:solidFill>
            </a:endParaRPr>
          </a:p>
        </p:txBody>
      </p:sp>
      <p:sp>
        <p:nvSpPr>
          <p:cNvPr id="157" name="Google Shape;157;p19"/>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pic>
        <p:nvPicPr>
          <p:cNvPr id="158" name="Google Shape;158;p19"/>
          <p:cNvPicPr preferRelativeResize="0"/>
          <p:nvPr/>
        </p:nvPicPr>
        <p:blipFill>
          <a:blip r:embed="rId3">
            <a:alphaModFix/>
          </a:blip>
          <a:stretch>
            <a:fillRect/>
          </a:stretch>
        </p:blipFill>
        <p:spPr>
          <a:xfrm>
            <a:off x="4217220" y="3543275"/>
            <a:ext cx="3749253" cy="3178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0"/>
          <p:cNvSpPr txBox="1">
            <a:spLocks noGrp="1"/>
          </p:cNvSpPr>
          <p:nvPr>
            <p:ph type="sldNum" idx="12"/>
          </p:nvPr>
        </p:nvSpPr>
        <p:spPr>
          <a:xfrm>
            <a:off x="10297550" y="6356350"/>
            <a:ext cx="10563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pic>
        <p:nvPicPr>
          <p:cNvPr id="165" name="Google Shape;165;p20"/>
          <p:cNvPicPr preferRelativeResize="0"/>
          <p:nvPr/>
        </p:nvPicPr>
        <p:blipFill>
          <a:blip r:embed="rId3">
            <a:alphaModFix/>
          </a:blip>
          <a:stretch>
            <a:fillRect/>
          </a:stretch>
        </p:blipFill>
        <p:spPr>
          <a:xfrm>
            <a:off x="3012806" y="467216"/>
            <a:ext cx="2610974" cy="1268555"/>
          </a:xfrm>
          <a:prstGeom prst="rect">
            <a:avLst/>
          </a:prstGeom>
          <a:noFill/>
          <a:ln>
            <a:noFill/>
          </a:ln>
        </p:spPr>
      </p:pic>
      <p:pic>
        <p:nvPicPr>
          <p:cNvPr id="166" name="Google Shape;166;p20"/>
          <p:cNvPicPr preferRelativeResize="0"/>
          <p:nvPr/>
        </p:nvPicPr>
        <p:blipFill>
          <a:blip r:embed="rId4">
            <a:alphaModFix/>
          </a:blip>
          <a:stretch>
            <a:fillRect/>
          </a:stretch>
        </p:blipFill>
        <p:spPr>
          <a:xfrm>
            <a:off x="269151" y="2418508"/>
            <a:ext cx="2276823" cy="1411761"/>
          </a:xfrm>
          <a:prstGeom prst="rect">
            <a:avLst/>
          </a:prstGeom>
          <a:noFill/>
          <a:ln>
            <a:noFill/>
          </a:ln>
        </p:spPr>
      </p:pic>
      <p:pic>
        <p:nvPicPr>
          <p:cNvPr id="167" name="Google Shape;167;p20"/>
          <p:cNvPicPr preferRelativeResize="0"/>
          <p:nvPr/>
        </p:nvPicPr>
        <p:blipFill>
          <a:blip r:embed="rId5">
            <a:alphaModFix/>
          </a:blip>
          <a:stretch>
            <a:fillRect/>
          </a:stretch>
        </p:blipFill>
        <p:spPr>
          <a:xfrm>
            <a:off x="658024" y="601491"/>
            <a:ext cx="1499075" cy="1268556"/>
          </a:xfrm>
          <a:prstGeom prst="rect">
            <a:avLst/>
          </a:prstGeom>
          <a:noFill/>
          <a:ln>
            <a:noFill/>
          </a:ln>
        </p:spPr>
      </p:pic>
      <p:pic>
        <p:nvPicPr>
          <p:cNvPr id="168" name="Google Shape;168;p20"/>
          <p:cNvPicPr preferRelativeResize="0"/>
          <p:nvPr/>
        </p:nvPicPr>
        <p:blipFill>
          <a:blip r:embed="rId6">
            <a:alphaModFix/>
          </a:blip>
          <a:stretch>
            <a:fillRect/>
          </a:stretch>
        </p:blipFill>
        <p:spPr>
          <a:xfrm>
            <a:off x="3002010" y="4419337"/>
            <a:ext cx="2632576" cy="1585338"/>
          </a:xfrm>
          <a:prstGeom prst="rect">
            <a:avLst/>
          </a:prstGeom>
          <a:noFill/>
          <a:ln>
            <a:noFill/>
          </a:ln>
        </p:spPr>
      </p:pic>
      <p:pic>
        <p:nvPicPr>
          <p:cNvPr id="169" name="Google Shape;169;p20"/>
          <p:cNvPicPr preferRelativeResize="0"/>
          <p:nvPr/>
        </p:nvPicPr>
        <p:blipFill>
          <a:blip r:embed="rId7">
            <a:alphaModFix/>
          </a:blip>
          <a:stretch>
            <a:fillRect/>
          </a:stretch>
        </p:blipFill>
        <p:spPr>
          <a:xfrm>
            <a:off x="6136505" y="553017"/>
            <a:ext cx="1676088" cy="1635573"/>
          </a:xfrm>
          <a:prstGeom prst="rect">
            <a:avLst/>
          </a:prstGeom>
          <a:noFill/>
          <a:ln>
            <a:noFill/>
          </a:ln>
        </p:spPr>
      </p:pic>
      <p:pic>
        <p:nvPicPr>
          <p:cNvPr id="170" name="Google Shape;170;p20"/>
          <p:cNvPicPr preferRelativeResize="0"/>
          <p:nvPr/>
        </p:nvPicPr>
        <p:blipFill>
          <a:blip r:embed="rId8">
            <a:alphaModFix/>
          </a:blip>
          <a:stretch>
            <a:fillRect/>
          </a:stretch>
        </p:blipFill>
        <p:spPr>
          <a:xfrm>
            <a:off x="3152206" y="2418513"/>
            <a:ext cx="1676101" cy="1411760"/>
          </a:xfrm>
          <a:prstGeom prst="rect">
            <a:avLst/>
          </a:prstGeom>
          <a:noFill/>
          <a:ln>
            <a:noFill/>
          </a:ln>
        </p:spPr>
      </p:pic>
      <p:pic>
        <p:nvPicPr>
          <p:cNvPr id="171" name="Google Shape;171;p20"/>
          <p:cNvPicPr preferRelativeResize="0"/>
          <p:nvPr/>
        </p:nvPicPr>
        <p:blipFill>
          <a:blip r:embed="rId9">
            <a:alphaModFix/>
          </a:blip>
          <a:stretch>
            <a:fillRect/>
          </a:stretch>
        </p:blipFill>
        <p:spPr>
          <a:xfrm>
            <a:off x="366076" y="4301085"/>
            <a:ext cx="1676088" cy="1635573"/>
          </a:xfrm>
          <a:prstGeom prst="rect">
            <a:avLst/>
          </a:prstGeom>
          <a:noFill/>
          <a:ln>
            <a:noFill/>
          </a:ln>
        </p:spPr>
      </p:pic>
      <p:pic>
        <p:nvPicPr>
          <p:cNvPr id="172" name="Google Shape;172;p20"/>
          <p:cNvPicPr preferRelativeResize="0"/>
          <p:nvPr/>
        </p:nvPicPr>
        <p:blipFill>
          <a:blip r:embed="rId10">
            <a:alphaModFix/>
          </a:blip>
          <a:stretch>
            <a:fillRect/>
          </a:stretch>
        </p:blipFill>
        <p:spPr>
          <a:xfrm>
            <a:off x="5886889" y="2418508"/>
            <a:ext cx="1499083" cy="1920133"/>
          </a:xfrm>
          <a:prstGeom prst="rect">
            <a:avLst/>
          </a:prstGeom>
          <a:noFill/>
          <a:ln>
            <a:noFill/>
          </a:ln>
        </p:spPr>
      </p:pic>
      <p:pic>
        <p:nvPicPr>
          <p:cNvPr id="173" name="Google Shape;173;p20"/>
          <p:cNvPicPr preferRelativeResize="0"/>
          <p:nvPr/>
        </p:nvPicPr>
        <p:blipFill>
          <a:blip r:embed="rId11">
            <a:alphaModFix/>
          </a:blip>
          <a:stretch>
            <a:fillRect/>
          </a:stretch>
        </p:blipFill>
        <p:spPr>
          <a:xfrm>
            <a:off x="8156338" y="0"/>
            <a:ext cx="3197515" cy="3119068"/>
          </a:xfrm>
          <a:prstGeom prst="rect">
            <a:avLst/>
          </a:prstGeom>
          <a:noFill/>
          <a:ln>
            <a:noFill/>
          </a:ln>
        </p:spPr>
      </p:pic>
      <p:pic>
        <p:nvPicPr>
          <p:cNvPr id="174" name="Google Shape;174;p20"/>
          <p:cNvPicPr preferRelativeResize="0"/>
          <p:nvPr/>
        </p:nvPicPr>
        <p:blipFill>
          <a:blip r:embed="rId12">
            <a:alphaModFix/>
          </a:blip>
          <a:stretch>
            <a:fillRect/>
          </a:stretch>
        </p:blipFill>
        <p:spPr>
          <a:xfrm>
            <a:off x="8591396" y="3200499"/>
            <a:ext cx="2726791" cy="266088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1"/>
          <p:cNvSpPr txBox="1">
            <a:spLocks noGrp="1"/>
          </p:cNvSpPr>
          <p:nvPr>
            <p:ph type="title"/>
          </p:nvPr>
        </p:nvSpPr>
        <p:spPr>
          <a:xfrm>
            <a:off x="2818750" y="537850"/>
            <a:ext cx="36102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US" sz="4600"/>
              <a:t>November Rostrum </a:t>
            </a:r>
            <a:endParaRPr sz="4600"/>
          </a:p>
          <a:p>
            <a:pPr marL="0" lvl="0" indent="0" algn="ctr" rtl="0">
              <a:spcBef>
                <a:spcPts val="0"/>
              </a:spcBef>
              <a:spcAft>
                <a:spcPts val="0"/>
              </a:spcAft>
              <a:buNone/>
            </a:pPr>
            <a:endParaRPr sz="3500"/>
          </a:p>
        </p:txBody>
      </p:sp>
      <p:sp>
        <p:nvSpPr>
          <p:cNvPr id="181" name="Google Shape;181;p21"/>
          <p:cNvSpPr txBox="1">
            <a:spLocks noGrp="1"/>
          </p:cNvSpPr>
          <p:nvPr>
            <p:ph type="body" idx="1"/>
          </p:nvPr>
        </p:nvSpPr>
        <p:spPr>
          <a:xfrm>
            <a:off x="172875" y="3027575"/>
            <a:ext cx="6051300" cy="3569400"/>
          </a:xfrm>
          <a:prstGeom prst="rect">
            <a:avLst/>
          </a:prstGeom>
        </p:spPr>
        <p:txBody>
          <a:bodyPr spcFirstLastPara="1" wrap="square" lIns="91425" tIns="45700" rIns="91425" bIns="45700" anchor="t" anchorCtr="0">
            <a:noAutofit/>
          </a:bodyPr>
          <a:lstStyle/>
          <a:p>
            <a:pPr marL="342900" lvl="0" indent="0" algn="ctr" rtl="0">
              <a:lnSpc>
                <a:spcPct val="100000"/>
              </a:lnSpc>
              <a:spcBef>
                <a:spcPts val="600"/>
              </a:spcBef>
              <a:spcAft>
                <a:spcPts val="0"/>
              </a:spcAft>
              <a:buNone/>
            </a:pPr>
            <a:r>
              <a:rPr lang="en-US" sz="3500" u="sng">
                <a:solidFill>
                  <a:schemeClr val="hlink"/>
                </a:solidFill>
                <a:latin typeface="Lato Light"/>
                <a:ea typeface="Lato Light"/>
                <a:cs typeface="Lato Light"/>
                <a:sym typeface="Lato Light"/>
                <a:hlinkClick r:id="rId3"/>
              </a:rPr>
              <a:t>Decolonizing Your Syllabus, an Anti-Racist Guide for Your College</a:t>
            </a:r>
            <a:endParaRPr sz="3500">
              <a:solidFill>
                <a:srgbClr val="000000"/>
              </a:solidFill>
            </a:endParaRPr>
          </a:p>
          <a:p>
            <a:pPr marL="342900" lvl="0" indent="0" algn="ctr" rtl="0">
              <a:lnSpc>
                <a:spcPct val="100000"/>
              </a:lnSpc>
              <a:spcBef>
                <a:spcPts val="600"/>
              </a:spcBef>
              <a:spcAft>
                <a:spcPts val="0"/>
              </a:spcAft>
              <a:buNone/>
            </a:pPr>
            <a:r>
              <a:rPr lang="en-US" sz="3500">
                <a:solidFill>
                  <a:srgbClr val="000000"/>
                </a:solidFill>
              </a:rPr>
              <a:t>(page 42) </a:t>
            </a:r>
            <a:endParaRPr sz="3500">
              <a:solidFill>
                <a:srgbClr val="000000"/>
              </a:solidFill>
            </a:endParaRPr>
          </a:p>
        </p:txBody>
      </p:sp>
      <p:sp>
        <p:nvSpPr>
          <p:cNvPr id="182" name="Google Shape;182;p21"/>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pic>
        <p:nvPicPr>
          <p:cNvPr id="183" name="Google Shape;183;p21"/>
          <p:cNvPicPr preferRelativeResize="0"/>
          <p:nvPr/>
        </p:nvPicPr>
        <p:blipFill>
          <a:blip r:embed="rId4">
            <a:alphaModFix/>
          </a:blip>
          <a:stretch>
            <a:fillRect/>
          </a:stretch>
        </p:blipFill>
        <p:spPr>
          <a:xfrm>
            <a:off x="6505829" y="0"/>
            <a:ext cx="568617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2"/>
          <p:cNvSpPr txBox="1">
            <a:spLocks noGrp="1"/>
          </p:cNvSpPr>
          <p:nvPr>
            <p:ph type="sldNum" idx="12"/>
          </p:nvPr>
        </p:nvSpPr>
        <p:spPr>
          <a:xfrm>
            <a:off x="10297550" y="6356350"/>
            <a:ext cx="10563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190" name="Google Shape;190;p22"/>
          <p:cNvSpPr txBox="1"/>
          <p:nvPr/>
        </p:nvSpPr>
        <p:spPr>
          <a:xfrm>
            <a:off x="311700" y="106350"/>
            <a:ext cx="8316300" cy="7173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3200" b="1">
                <a:solidFill>
                  <a:srgbClr val="434343"/>
                </a:solidFill>
                <a:latin typeface="Palatino"/>
                <a:ea typeface="Palatino"/>
                <a:cs typeface="Palatino"/>
                <a:sym typeface="Palatino"/>
              </a:rPr>
              <a:t>Decolonize your Area Resources  </a:t>
            </a:r>
            <a:endParaRPr sz="3200" b="1">
              <a:solidFill>
                <a:srgbClr val="434343"/>
              </a:solidFill>
              <a:latin typeface="Palatino"/>
              <a:ea typeface="Palatino"/>
              <a:cs typeface="Palatino"/>
              <a:sym typeface="Palatino"/>
            </a:endParaRPr>
          </a:p>
        </p:txBody>
      </p:sp>
      <p:sp>
        <p:nvSpPr>
          <p:cNvPr id="191" name="Google Shape;191;p22"/>
          <p:cNvSpPr txBox="1"/>
          <p:nvPr/>
        </p:nvSpPr>
        <p:spPr>
          <a:xfrm>
            <a:off x="311700" y="3642750"/>
            <a:ext cx="9271800" cy="2713500"/>
          </a:xfrm>
          <a:prstGeom prst="rect">
            <a:avLst/>
          </a:prstGeom>
          <a:noFill/>
          <a:ln>
            <a:noFill/>
          </a:ln>
        </p:spPr>
        <p:txBody>
          <a:bodyPr spcFirstLastPara="1" wrap="square" lIns="91425" tIns="91425" rIns="91425" bIns="91425" anchor="t" anchorCtr="0">
            <a:noAutofit/>
          </a:bodyPr>
          <a:lstStyle/>
          <a:p>
            <a:pPr marL="457200" lvl="0" indent="-342900" algn="l" rtl="0">
              <a:spcBef>
                <a:spcPts val="600"/>
              </a:spcBef>
              <a:spcAft>
                <a:spcPts val="0"/>
              </a:spcAft>
              <a:buClr>
                <a:srgbClr val="B7B7B7"/>
              </a:buClr>
              <a:buSzPts val="1800"/>
              <a:buFont typeface="Lato Light"/>
              <a:buChar char="➢"/>
            </a:pPr>
            <a:r>
              <a:rPr lang="en-US" sz="1800">
                <a:solidFill>
                  <a:srgbClr val="666666"/>
                </a:solidFill>
                <a:latin typeface="Lato Light"/>
                <a:ea typeface="Lato Light"/>
                <a:cs typeface="Lato Light"/>
                <a:sym typeface="Lato Light"/>
              </a:rPr>
              <a:t>It’s time to decolonize that </a:t>
            </a:r>
            <a:r>
              <a:rPr lang="en-US" sz="1800" u="sng">
                <a:solidFill>
                  <a:srgbClr val="4A86E8"/>
                </a:solidFill>
                <a:latin typeface="Lato Light"/>
                <a:ea typeface="Lato Light"/>
                <a:cs typeface="Lato Light"/>
                <a:sym typeface="Lato Light"/>
                <a:hlinkClick r:id="rId3">
                  <a:extLst>
                    <a:ext uri="{A12FA001-AC4F-418D-AE19-62706E023703}">
                      <ahyp:hlinkClr xmlns:ahyp="http://schemas.microsoft.com/office/drawing/2018/hyperlinkcolor" val="tx"/>
                    </a:ext>
                  </a:extLst>
                </a:hlinkClick>
              </a:rPr>
              <a:t>syllabus</a:t>
            </a:r>
            <a:endParaRPr sz="1800">
              <a:solidFill>
                <a:srgbClr val="666666"/>
              </a:solidFill>
              <a:latin typeface="Lato Light"/>
              <a:ea typeface="Lato Light"/>
              <a:cs typeface="Lato Light"/>
              <a:sym typeface="Lato Light"/>
            </a:endParaRPr>
          </a:p>
          <a:p>
            <a:pPr marL="457200" lvl="0" indent="-342900" algn="l" rtl="0">
              <a:spcBef>
                <a:spcPts val="0"/>
              </a:spcBef>
              <a:spcAft>
                <a:spcPts val="0"/>
              </a:spcAft>
              <a:buClr>
                <a:srgbClr val="B7B7B7"/>
              </a:buClr>
              <a:buSzPts val="1800"/>
              <a:buFont typeface="Lato Light"/>
              <a:buChar char="➢"/>
            </a:pPr>
            <a:r>
              <a:rPr lang="en-US" sz="1800">
                <a:solidFill>
                  <a:srgbClr val="666666"/>
                </a:solidFill>
                <a:latin typeface="Lato Light"/>
                <a:ea typeface="Lato Light"/>
                <a:cs typeface="Lato Light"/>
                <a:sym typeface="Lato Light"/>
              </a:rPr>
              <a:t>Creating and Rethinking </a:t>
            </a:r>
            <a:r>
              <a:rPr lang="en-US" sz="1800" u="sng">
                <a:solidFill>
                  <a:srgbClr val="4A86E8"/>
                </a:solidFill>
                <a:latin typeface="Lato Light"/>
                <a:ea typeface="Lato Light"/>
                <a:cs typeface="Lato Light"/>
                <a:sym typeface="Lato Light"/>
                <a:hlinkClick r:id="rId4">
                  <a:extLst>
                    <a:ext uri="{A12FA001-AC4F-418D-AE19-62706E023703}">
                      <ahyp:hlinkClr xmlns:ahyp="http://schemas.microsoft.com/office/drawing/2018/hyperlinkcolor" val="tx"/>
                    </a:ext>
                  </a:extLst>
                </a:hlinkClick>
              </a:rPr>
              <a:t>Syllabi</a:t>
            </a:r>
            <a:endParaRPr sz="1800">
              <a:solidFill>
                <a:srgbClr val="666666"/>
              </a:solidFill>
              <a:latin typeface="Lato Light"/>
              <a:ea typeface="Lato Light"/>
              <a:cs typeface="Lato Light"/>
              <a:sym typeface="Lato Light"/>
            </a:endParaRPr>
          </a:p>
          <a:p>
            <a:pPr marL="457200" lvl="0" indent="-342900" algn="l" rtl="0">
              <a:spcBef>
                <a:spcPts val="0"/>
              </a:spcBef>
              <a:spcAft>
                <a:spcPts val="0"/>
              </a:spcAft>
              <a:buClr>
                <a:srgbClr val="B7B7B7"/>
              </a:buClr>
              <a:buSzPts val="1800"/>
              <a:buFont typeface="Lato Light"/>
              <a:buChar char="➢"/>
            </a:pPr>
            <a:r>
              <a:rPr lang="en-US" sz="1800">
                <a:solidFill>
                  <a:srgbClr val="666666"/>
                </a:solidFill>
                <a:latin typeface="Lato Light"/>
                <a:ea typeface="Lato Light"/>
                <a:cs typeface="Lato Light"/>
                <a:sym typeface="Lato Light"/>
              </a:rPr>
              <a:t>Decolonizing your syllabus? You might have missed some </a:t>
            </a:r>
            <a:r>
              <a:rPr lang="en-US" sz="1800" u="sng">
                <a:solidFill>
                  <a:srgbClr val="4A86E8"/>
                </a:solidFill>
                <a:latin typeface="Lato Light"/>
                <a:ea typeface="Lato Light"/>
                <a:cs typeface="Lato Light"/>
                <a:sym typeface="Lato Light"/>
                <a:hlinkClick r:id="rId5">
                  <a:extLst>
                    <a:ext uri="{A12FA001-AC4F-418D-AE19-62706E023703}">
                      <ahyp:hlinkClr xmlns:ahyp="http://schemas.microsoft.com/office/drawing/2018/hyperlinkcolor" val="tx"/>
                    </a:ext>
                  </a:extLst>
                </a:hlinkClick>
              </a:rPr>
              <a:t>steps</a:t>
            </a:r>
            <a:endParaRPr sz="1800">
              <a:solidFill>
                <a:srgbClr val="666666"/>
              </a:solidFill>
              <a:latin typeface="Lato Light"/>
              <a:ea typeface="Lato Light"/>
              <a:cs typeface="Lato Light"/>
              <a:sym typeface="Lato Light"/>
            </a:endParaRPr>
          </a:p>
          <a:p>
            <a:pPr marL="457200" lvl="0" indent="-342900" algn="l" rtl="0">
              <a:spcBef>
                <a:spcPts val="0"/>
              </a:spcBef>
              <a:spcAft>
                <a:spcPts val="0"/>
              </a:spcAft>
              <a:buClr>
                <a:srgbClr val="B7B7B7"/>
              </a:buClr>
              <a:buSzPts val="1800"/>
              <a:buFont typeface="Lato Light"/>
              <a:buChar char="➢"/>
            </a:pPr>
            <a:r>
              <a:rPr lang="en-US" sz="1800">
                <a:solidFill>
                  <a:srgbClr val="666666"/>
                </a:solidFill>
                <a:latin typeface="Lato Light"/>
                <a:ea typeface="Lato Light"/>
                <a:cs typeface="Lato Light"/>
                <a:sym typeface="Lato Light"/>
              </a:rPr>
              <a:t>Yes, mathematics can be decolonised. Here’s how to </a:t>
            </a:r>
            <a:r>
              <a:rPr lang="en-US" sz="1800" u="sng">
                <a:solidFill>
                  <a:srgbClr val="4A86E8"/>
                </a:solidFill>
                <a:latin typeface="Lato Light"/>
                <a:ea typeface="Lato Light"/>
                <a:cs typeface="Lato Light"/>
                <a:sym typeface="Lato Light"/>
                <a:hlinkClick r:id="rId6">
                  <a:extLst>
                    <a:ext uri="{A12FA001-AC4F-418D-AE19-62706E023703}">
                      <ahyp:hlinkClr xmlns:ahyp="http://schemas.microsoft.com/office/drawing/2018/hyperlinkcolor" val="tx"/>
                    </a:ext>
                  </a:extLst>
                </a:hlinkClick>
              </a:rPr>
              <a:t>begin</a:t>
            </a:r>
            <a:endParaRPr sz="1800">
              <a:solidFill>
                <a:srgbClr val="666666"/>
              </a:solidFill>
              <a:latin typeface="Lato Light"/>
              <a:ea typeface="Lato Light"/>
              <a:cs typeface="Lato Light"/>
              <a:sym typeface="Lato Light"/>
            </a:endParaRPr>
          </a:p>
          <a:p>
            <a:pPr marL="457200" lvl="0" indent="-342900" algn="l" rtl="0">
              <a:spcBef>
                <a:spcPts val="0"/>
              </a:spcBef>
              <a:spcAft>
                <a:spcPts val="0"/>
              </a:spcAft>
              <a:buClr>
                <a:srgbClr val="B7B7B7"/>
              </a:buClr>
              <a:buSzPts val="1800"/>
              <a:buFont typeface="Lato Light"/>
              <a:buChar char="➢"/>
            </a:pPr>
            <a:r>
              <a:rPr lang="en-US" sz="1800">
                <a:solidFill>
                  <a:srgbClr val="666666"/>
                </a:solidFill>
                <a:latin typeface="Lato Light"/>
                <a:ea typeface="Lato Light"/>
                <a:cs typeface="Lato Light"/>
                <a:sym typeface="Lato Light"/>
              </a:rPr>
              <a:t>Ethnomathematics and Language in Decolonizing </a:t>
            </a:r>
            <a:r>
              <a:rPr lang="en-US" sz="1800" u="sng">
                <a:solidFill>
                  <a:srgbClr val="4A86E8"/>
                </a:solidFill>
                <a:latin typeface="Lato Light"/>
                <a:ea typeface="Lato Light"/>
                <a:cs typeface="Lato Light"/>
                <a:sym typeface="Lato Light"/>
                <a:hlinkClick r:id="rId7">
                  <a:extLst>
                    <a:ext uri="{A12FA001-AC4F-418D-AE19-62706E023703}">
                      <ahyp:hlinkClr xmlns:ahyp="http://schemas.microsoft.com/office/drawing/2018/hyperlinkcolor" val="tx"/>
                    </a:ext>
                  </a:extLst>
                </a:hlinkClick>
              </a:rPr>
              <a:t>Mathematics</a:t>
            </a:r>
            <a:endParaRPr sz="1800">
              <a:solidFill>
                <a:srgbClr val="666666"/>
              </a:solidFill>
              <a:latin typeface="Lato Light"/>
              <a:ea typeface="Lato Light"/>
              <a:cs typeface="Lato Light"/>
              <a:sym typeface="Lato Light"/>
            </a:endParaRPr>
          </a:p>
          <a:p>
            <a:pPr marL="457200" lvl="0" indent="-342900" algn="l" rtl="0">
              <a:spcBef>
                <a:spcPts val="0"/>
              </a:spcBef>
              <a:spcAft>
                <a:spcPts val="0"/>
              </a:spcAft>
              <a:buClr>
                <a:srgbClr val="B7B7B7"/>
              </a:buClr>
              <a:buSzPts val="1800"/>
              <a:buFont typeface="Lato Light"/>
              <a:buChar char="➢"/>
            </a:pPr>
            <a:r>
              <a:rPr lang="en-US" sz="1800">
                <a:solidFill>
                  <a:srgbClr val="666666"/>
                </a:solidFill>
                <a:latin typeface="Lato Light"/>
                <a:ea typeface="Lato Light"/>
                <a:cs typeface="Lato Light"/>
                <a:sym typeface="Lato Light"/>
              </a:rPr>
              <a:t>Syllabus Review Guide for </a:t>
            </a:r>
            <a:r>
              <a:rPr lang="en-US" sz="1800" u="sng">
                <a:solidFill>
                  <a:srgbClr val="4A86E8"/>
                </a:solidFill>
                <a:latin typeface="Lato Light"/>
                <a:ea typeface="Lato Light"/>
                <a:cs typeface="Lato Light"/>
                <a:sym typeface="Lato Light"/>
                <a:hlinkClick r:id="rId8">
                  <a:extLst>
                    <a:ext uri="{A12FA001-AC4F-418D-AE19-62706E023703}">
                      <ahyp:hlinkClr xmlns:ahyp="http://schemas.microsoft.com/office/drawing/2018/hyperlinkcolor" val="tx"/>
                    </a:ext>
                  </a:extLst>
                </a:hlinkClick>
              </a:rPr>
              <a:t>Equity-Minded</a:t>
            </a:r>
            <a:r>
              <a:rPr lang="en-US" sz="1800">
                <a:solidFill>
                  <a:srgbClr val="666666"/>
                </a:solidFill>
                <a:latin typeface="Lato Light"/>
                <a:ea typeface="Lato Light"/>
                <a:cs typeface="Lato Light"/>
                <a:sym typeface="Lato Light"/>
              </a:rPr>
              <a:t> Practice</a:t>
            </a:r>
            <a:endParaRPr sz="1800">
              <a:solidFill>
                <a:srgbClr val="666666"/>
              </a:solidFill>
              <a:latin typeface="Lato Light"/>
              <a:ea typeface="Lato Light"/>
              <a:cs typeface="Lato Light"/>
              <a:sym typeface="Lato Light"/>
            </a:endParaRPr>
          </a:p>
          <a:p>
            <a:pPr marL="457200" lvl="0" indent="-342900" algn="l" rtl="0">
              <a:spcBef>
                <a:spcPts val="0"/>
              </a:spcBef>
              <a:spcAft>
                <a:spcPts val="0"/>
              </a:spcAft>
              <a:buClr>
                <a:srgbClr val="B7B7B7"/>
              </a:buClr>
              <a:buSzPts val="1800"/>
              <a:buFont typeface="Lato Light"/>
              <a:buChar char="➢"/>
            </a:pPr>
            <a:r>
              <a:rPr lang="en-US" sz="1800">
                <a:solidFill>
                  <a:srgbClr val="666666"/>
                </a:solidFill>
                <a:latin typeface="Lato Light"/>
                <a:ea typeface="Lato Light"/>
                <a:cs typeface="Lato Light"/>
                <a:sym typeface="Lato Light"/>
              </a:rPr>
              <a:t>An Equity Centered Syllabus </a:t>
            </a:r>
            <a:r>
              <a:rPr lang="en-US" sz="1800" u="sng">
                <a:solidFill>
                  <a:srgbClr val="4A86E8"/>
                </a:solidFill>
                <a:latin typeface="Lato Light"/>
                <a:ea typeface="Lato Light"/>
                <a:cs typeface="Lato Light"/>
                <a:sym typeface="Lato Light"/>
                <a:hlinkClick r:id="rId9">
                  <a:extLst>
                    <a:ext uri="{A12FA001-AC4F-418D-AE19-62706E023703}">
                      <ahyp:hlinkClr xmlns:ahyp="http://schemas.microsoft.com/office/drawing/2018/hyperlinkcolor" val="tx"/>
                    </a:ext>
                  </a:extLst>
                </a:hlinkClick>
              </a:rPr>
              <a:t>Journey</a:t>
            </a:r>
            <a:endParaRPr sz="1800">
              <a:solidFill>
                <a:srgbClr val="666666"/>
              </a:solidFill>
              <a:latin typeface="Lato Light"/>
              <a:ea typeface="Lato Light"/>
              <a:cs typeface="Lato Light"/>
              <a:sym typeface="Lato Light"/>
            </a:endParaRPr>
          </a:p>
          <a:p>
            <a:pPr marL="457200" lvl="0" indent="-342900" algn="l" rtl="0">
              <a:spcBef>
                <a:spcPts val="0"/>
              </a:spcBef>
              <a:spcAft>
                <a:spcPts val="0"/>
              </a:spcAft>
              <a:buClr>
                <a:srgbClr val="B7B7B7"/>
              </a:buClr>
              <a:buSzPts val="1800"/>
              <a:buFont typeface="Lato Light"/>
              <a:buChar char="➢"/>
            </a:pPr>
            <a:r>
              <a:rPr lang="en-US" sz="1800">
                <a:solidFill>
                  <a:srgbClr val="666666"/>
                </a:solidFill>
                <a:latin typeface="Lato Light"/>
                <a:ea typeface="Lato Light"/>
                <a:cs typeface="Lato Light"/>
                <a:sym typeface="Lato Light"/>
              </a:rPr>
              <a:t>From Blah to Bling: Building an </a:t>
            </a:r>
            <a:r>
              <a:rPr lang="en-US" sz="1800" u="sng">
                <a:solidFill>
                  <a:srgbClr val="4A86E8"/>
                </a:solidFill>
                <a:latin typeface="Lato Light"/>
                <a:ea typeface="Lato Light"/>
                <a:cs typeface="Lato Light"/>
                <a:sym typeface="Lato Light"/>
                <a:hlinkClick r:id="rId10">
                  <a:extLst>
                    <a:ext uri="{A12FA001-AC4F-418D-AE19-62706E023703}">
                      <ahyp:hlinkClr xmlns:ahyp="http://schemas.microsoft.com/office/drawing/2018/hyperlinkcolor" val="tx"/>
                    </a:ext>
                  </a:extLst>
                </a:hlinkClick>
              </a:rPr>
              <a:t>Equity-Minded Syllabus</a:t>
            </a:r>
            <a:endParaRPr sz="1800">
              <a:solidFill>
                <a:srgbClr val="666666"/>
              </a:solidFill>
              <a:latin typeface="Lato Light"/>
              <a:ea typeface="Lato Light"/>
              <a:cs typeface="Lato Light"/>
              <a:sym typeface="Lato Light"/>
            </a:endParaRPr>
          </a:p>
        </p:txBody>
      </p:sp>
      <p:pic>
        <p:nvPicPr>
          <p:cNvPr id="192" name="Google Shape;192;p22">
            <a:hlinkClick r:id="rId11"/>
          </p:cNvPr>
          <p:cNvPicPr preferRelativeResize="0"/>
          <p:nvPr/>
        </p:nvPicPr>
        <p:blipFill>
          <a:blip r:embed="rId12">
            <a:alphaModFix/>
          </a:blip>
          <a:stretch>
            <a:fillRect/>
          </a:stretch>
        </p:blipFill>
        <p:spPr>
          <a:xfrm>
            <a:off x="4043187" y="1121604"/>
            <a:ext cx="1436373" cy="2295441"/>
          </a:xfrm>
          <a:prstGeom prst="rect">
            <a:avLst/>
          </a:prstGeom>
          <a:noFill/>
          <a:ln>
            <a:noFill/>
          </a:ln>
        </p:spPr>
      </p:pic>
      <p:pic>
        <p:nvPicPr>
          <p:cNvPr id="193" name="Google Shape;193;p22">
            <a:hlinkClick r:id="rId13"/>
          </p:cNvPr>
          <p:cNvPicPr preferRelativeResize="0"/>
          <p:nvPr/>
        </p:nvPicPr>
        <p:blipFill>
          <a:blip r:embed="rId14">
            <a:alphaModFix/>
          </a:blip>
          <a:stretch>
            <a:fillRect/>
          </a:stretch>
        </p:blipFill>
        <p:spPr>
          <a:xfrm>
            <a:off x="311700" y="1121610"/>
            <a:ext cx="1483742" cy="2295429"/>
          </a:xfrm>
          <a:prstGeom prst="rect">
            <a:avLst/>
          </a:prstGeom>
          <a:noFill/>
          <a:ln>
            <a:noFill/>
          </a:ln>
        </p:spPr>
      </p:pic>
      <p:pic>
        <p:nvPicPr>
          <p:cNvPr id="194" name="Google Shape;194;p22">
            <a:hlinkClick r:id="rId15"/>
          </p:cNvPr>
          <p:cNvPicPr preferRelativeResize="0"/>
          <p:nvPr/>
        </p:nvPicPr>
        <p:blipFill>
          <a:blip r:embed="rId16">
            <a:alphaModFix/>
          </a:blip>
          <a:stretch>
            <a:fillRect/>
          </a:stretch>
        </p:blipFill>
        <p:spPr>
          <a:xfrm>
            <a:off x="7615741" y="1121603"/>
            <a:ext cx="1517677" cy="2295441"/>
          </a:xfrm>
          <a:prstGeom prst="rect">
            <a:avLst/>
          </a:prstGeom>
          <a:noFill/>
          <a:ln>
            <a:noFill/>
          </a:ln>
        </p:spPr>
      </p:pic>
      <p:pic>
        <p:nvPicPr>
          <p:cNvPr id="195" name="Google Shape;195;p22">
            <a:hlinkClick r:id="rId17"/>
          </p:cNvPr>
          <p:cNvPicPr preferRelativeResize="0"/>
          <p:nvPr/>
        </p:nvPicPr>
        <p:blipFill>
          <a:blip r:embed="rId18">
            <a:alphaModFix/>
          </a:blip>
          <a:stretch>
            <a:fillRect/>
          </a:stretch>
        </p:blipFill>
        <p:spPr>
          <a:xfrm>
            <a:off x="9495586" y="1121604"/>
            <a:ext cx="1523426" cy="2295441"/>
          </a:xfrm>
          <a:prstGeom prst="rect">
            <a:avLst/>
          </a:prstGeom>
          <a:noFill/>
          <a:ln>
            <a:noFill/>
          </a:ln>
        </p:spPr>
      </p:pic>
      <p:pic>
        <p:nvPicPr>
          <p:cNvPr id="196" name="Google Shape;196;p22">
            <a:hlinkClick r:id="rId19"/>
          </p:cNvPr>
          <p:cNvPicPr preferRelativeResize="0"/>
          <p:nvPr/>
        </p:nvPicPr>
        <p:blipFill>
          <a:blip r:embed="rId20">
            <a:alphaModFix/>
          </a:blip>
          <a:stretch>
            <a:fillRect/>
          </a:stretch>
        </p:blipFill>
        <p:spPr>
          <a:xfrm>
            <a:off x="2157609" y="1122764"/>
            <a:ext cx="1523411" cy="2293120"/>
          </a:xfrm>
          <a:prstGeom prst="rect">
            <a:avLst/>
          </a:prstGeom>
          <a:noFill/>
          <a:ln>
            <a:noFill/>
          </a:ln>
        </p:spPr>
      </p:pic>
      <p:pic>
        <p:nvPicPr>
          <p:cNvPr id="197" name="Google Shape;197;p22"/>
          <p:cNvPicPr preferRelativeResize="0"/>
          <p:nvPr/>
        </p:nvPicPr>
        <p:blipFill>
          <a:blip r:embed="rId21">
            <a:alphaModFix/>
          </a:blip>
          <a:stretch>
            <a:fillRect/>
          </a:stretch>
        </p:blipFill>
        <p:spPr>
          <a:xfrm>
            <a:off x="7482879" y="4894399"/>
            <a:ext cx="3738769" cy="1461950"/>
          </a:xfrm>
          <a:prstGeom prst="rect">
            <a:avLst/>
          </a:prstGeom>
          <a:noFill/>
          <a:ln>
            <a:noFill/>
          </a:ln>
        </p:spPr>
      </p:pic>
      <p:pic>
        <p:nvPicPr>
          <p:cNvPr id="198" name="Google Shape;198;p22">
            <a:hlinkClick r:id="rId22"/>
          </p:cNvPr>
          <p:cNvPicPr preferRelativeResize="0"/>
          <p:nvPr/>
        </p:nvPicPr>
        <p:blipFill>
          <a:blip r:embed="rId23">
            <a:alphaModFix/>
          </a:blip>
          <a:stretch>
            <a:fillRect/>
          </a:stretch>
        </p:blipFill>
        <p:spPr>
          <a:xfrm>
            <a:off x="5841727" y="1193846"/>
            <a:ext cx="1411848" cy="21509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3"/>
          <p:cNvSpPr txBox="1">
            <a:spLocks noGrp="1"/>
          </p:cNvSpPr>
          <p:nvPr>
            <p:ph type="title"/>
          </p:nvPr>
        </p:nvSpPr>
        <p:spPr>
          <a:xfrm>
            <a:off x="2895600" y="403412"/>
            <a:ext cx="8458200" cy="1685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Decolonize Your Area Activity</a:t>
            </a:r>
            <a:endParaRPr/>
          </a:p>
        </p:txBody>
      </p:sp>
      <p:sp>
        <p:nvSpPr>
          <p:cNvPr id="205" name="Google Shape;205;p23"/>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206" name="Google Shape;206;p23">
            <a:hlinkClick r:id="rId3"/>
          </p:cNvPr>
          <p:cNvPicPr preferRelativeResize="0"/>
          <p:nvPr/>
        </p:nvPicPr>
        <p:blipFill>
          <a:blip r:embed="rId4">
            <a:alphaModFix/>
          </a:blip>
          <a:stretch>
            <a:fillRect/>
          </a:stretch>
        </p:blipFill>
        <p:spPr>
          <a:xfrm>
            <a:off x="4264650" y="2537350"/>
            <a:ext cx="4277424" cy="432064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4"/>
          <p:cNvSpPr txBox="1">
            <a:spLocks noGrp="1"/>
          </p:cNvSpPr>
          <p:nvPr>
            <p:ph type="title"/>
          </p:nvPr>
        </p:nvSpPr>
        <p:spPr>
          <a:xfrm>
            <a:off x="4456750" y="403400"/>
            <a:ext cx="45240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Thank you!</a:t>
            </a:r>
            <a:endParaRPr/>
          </a:p>
        </p:txBody>
      </p:sp>
      <p:sp>
        <p:nvSpPr>
          <p:cNvPr id="213" name="Google Shape;213;p24"/>
          <p:cNvSpPr txBox="1">
            <a:spLocks noGrp="1"/>
          </p:cNvSpPr>
          <p:nvPr>
            <p:ph type="body" idx="1"/>
          </p:nvPr>
        </p:nvSpPr>
        <p:spPr>
          <a:xfrm>
            <a:off x="6831825" y="2786950"/>
            <a:ext cx="5078400" cy="3569400"/>
          </a:xfrm>
          <a:prstGeom prst="rect">
            <a:avLst/>
          </a:prstGeom>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2800" b="1">
                <a:solidFill>
                  <a:srgbClr val="000000"/>
                </a:solidFill>
              </a:rPr>
              <a:t>Hossna Sadat Ahadi </a:t>
            </a:r>
            <a:endParaRPr sz="2800" b="1">
              <a:solidFill>
                <a:srgbClr val="000000"/>
              </a:solidFill>
            </a:endParaRPr>
          </a:p>
          <a:p>
            <a:pPr marL="0" lvl="0" indent="0" algn="ctr" rtl="0">
              <a:lnSpc>
                <a:spcPct val="100000"/>
              </a:lnSpc>
              <a:spcBef>
                <a:spcPts val="0"/>
              </a:spcBef>
              <a:spcAft>
                <a:spcPts val="0"/>
              </a:spcAft>
              <a:buNone/>
            </a:pPr>
            <a:r>
              <a:rPr lang="en-US" sz="2800" b="1">
                <a:solidFill>
                  <a:srgbClr val="000000"/>
                </a:solidFill>
              </a:rPr>
              <a:t> Counseling Faculty</a:t>
            </a:r>
            <a:endParaRPr sz="2800" b="1">
              <a:solidFill>
                <a:srgbClr val="000000"/>
              </a:solidFill>
            </a:endParaRPr>
          </a:p>
          <a:p>
            <a:pPr marL="0" lvl="0" indent="0" algn="ctr" rtl="0">
              <a:spcBef>
                <a:spcPts val="1000"/>
              </a:spcBef>
              <a:spcAft>
                <a:spcPts val="0"/>
              </a:spcAft>
              <a:buNone/>
            </a:pPr>
            <a:r>
              <a:rPr lang="en-US" sz="2800" b="1">
                <a:solidFill>
                  <a:srgbClr val="000000"/>
                </a:solidFill>
              </a:rPr>
              <a:t>RwLS Committee</a:t>
            </a:r>
            <a:endParaRPr sz="2800" b="1">
              <a:solidFill>
                <a:srgbClr val="000000"/>
              </a:solidFill>
            </a:endParaRPr>
          </a:p>
          <a:p>
            <a:pPr marL="0" lvl="0" indent="0" algn="ctr" rtl="0">
              <a:lnSpc>
                <a:spcPct val="100000"/>
              </a:lnSpc>
              <a:spcBef>
                <a:spcPts val="0"/>
              </a:spcBef>
              <a:spcAft>
                <a:spcPts val="0"/>
              </a:spcAft>
              <a:buNone/>
            </a:pPr>
            <a:r>
              <a:rPr lang="en-US" sz="2800" b="1" u="sng">
                <a:solidFill>
                  <a:schemeClr val="hlink"/>
                </a:solidFill>
                <a:hlinkClick r:id="rId3"/>
              </a:rPr>
              <a:t>hsadat@palomar.edu</a:t>
            </a:r>
            <a:r>
              <a:rPr lang="en-US" sz="2800" b="1">
                <a:solidFill>
                  <a:srgbClr val="000000"/>
                </a:solidFill>
              </a:rPr>
              <a:t>  </a:t>
            </a:r>
            <a:endParaRPr sz="2800" b="1">
              <a:solidFill>
                <a:srgbClr val="000000"/>
              </a:solidFill>
            </a:endParaRPr>
          </a:p>
          <a:p>
            <a:pPr marL="0" lvl="0" indent="0" algn="ctr" rtl="0">
              <a:lnSpc>
                <a:spcPct val="100000"/>
              </a:lnSpc>
              <a:spcBef>
                <a:spcPts val="0"/>
              </a:spcBef>
              <a:spcAft>
                <a:spcPts val="0"/>
              </a:spcAft>
              <a:buNone/>
            </a:pPr>
            <a:endParaRPr sz="2800" b="1">
              <a:solidFill>
                <a:schemeClr val="dk2"/>
              </a:solidFill>
            </a:endParaRPr>
          </a:p>
          <a:p>
            <a:pPr marL="0" lvl="0" indent="0" algn="ctr" rtl="0">
              <a:lnSpc>
                <a:spcPct val="100000"/>
              </a:lnSpc>
              <a:spcBef>
                <a:spcPts val="0"/>
              </a:spcBef>
              <a:spcAft>
                <a:spcPts val="0"/>
              </a:spcAft>
              <a:buClr>
                <a:schemeClr val="dk2"/>
              </a:buClr>
              <a:buSzPts val="1100"/>
              <a:buFont typeface="Arial"/>
              <a:buNone/>
            </a:pPr>
            <a:r>
              <a:rPr lang="en-US" sz="2800" b="1">
                <a:solidFill>
                  <a:schemeClr val="dk2"/>
                </a:solidFill>
              </a:rPr>
              <a:t>Luis Guerrero</a:t>
            </a:r>
            <a:endParaRPr sz="2800" b="1">
              <a:solidFill>
                <a:schemeClr val="dk2"/>
              </a:solidFill>
            </a:endParaRPr>
          </a:p>
          <a:p>
            <a:pPr marL="0" lvl="0" indent="0" algn="ctr" rtl="0">
              <a:lnSpc>
                <a:spcPct val="100000"/>
              </a:lnSpc>
              <a:spcBef>
                <a:spcPts val="0"/>
              </a:spcBef>
              <a:spcAft>
                <a:spcPts val="0"/>
              </a:spcAft>
              <a:buClr>
                <a:schemeClr val="dk2"/>
              </a:buClr>
              <a:buSzPts val="1100"/>
              <a:buFont typeface="Arial"/>
              <a:buNone/>
            </a:pPr>
            <a:r>
              <a:rPr lang="en-US" sz="2800" b="1">
                <a:solidFill>
                  <a:schemeClr val="dk2"/>
                </a:solidFill>
              </a:rPr>
              <a:t>Math Faculty</a:t>
            </a:r>
            <a:endParaRPr sz="2800" b="1">
              <a:solidFill>
                <a:schemeClr val="dk2"/>
              </a:solidFill>
            </a:endParaRPr>
          </a:p>
          <a:p>
            <a:pPr marL="0" lvl="0" indent="0" algn="ctr" rtl="0">
              <a:lnSpc>
                <a:spcPct val="100000"/>
              </a:lnSpc>
              <a:spcBef>
                <a:spcPts val="0"/>
              </a:spcBef>
              <a:spcAft>
                <a:spcPts val="0"/>
              </a:spcAft>
              <a:buClr>
                <a:schemeClr val="dk2"/>
              </a:buClr>
              <a:buSzPts val="1100"/>
              <a:buFont typeface="Arial"/>
              <a:buNone/>
            </a:pPr>
            <a:r>
              <a:rPr lang="en-US" sz="2800" b="1" u="sng">
                <a:solidFill>
                  <a:schemeClr val="hlink"/>
                </a:solidFill>
                <a:hlinkClick r:id="rId4"/>
              </a:rPr>
              <a:t>lguerrero@palomar.edu</a:t>
            </a:r>
            <a:r>
              <a:rPr lang="en-US" sz="2800" b="1">
                <a:solidFill>
                  <a:schemeClr val="dk2"/>
                </a:solidFill>
              </a:rPr>
              <a:t>  </a:t>
            </a:r>
            <a:endParaRPr sz="2800" b="1">
              <a:solidFill>
                <a:schemeClr val="dk2"/>
              </a:solidFill>
            </a:endParaRPr>
          </a:p>
          <a:p>
            <a:pPr marL="0" lvl="0" indent="0" algn="ctr" rtl="0">
              <a:lnSpc>
                <a:spcPct val="100000"/>
              </a:lnSpc>
              <a:spcBef>
                <a:spcPts val="0"/>
              </a:spcBef>
              <a:spcAft>
                <a:spcPts val="0"/>
              </a:spcAft>
              <a:buNone/>
            </a:pPr>
            <a:endParaRPr sz="2800" b="1">
              <a:solidFill>
                <a:srgbClr val="000000"/>
              </a:solidFill>
            </a:endParaRPr>
          </a:p>
          <a:p>
            <a:pPr marL="0" lvl="0" indent="0" algn="ctr" rtl="0">
              <a:lnSpc>
                <a:spcPct val="100000"/>
              </a:lnSpc>
              <a:spcBef>
                <a:spcPts val="0"/>
              </a:spcBef>
              <a:spcAft>
                <a:spcPts val="0"/>
              </a:spcAft>
              <a:buNone/>
            </a:pPr>
            <a:endParaRPr sz="2800" b="1">
              <a:solidFill>
                <a:srgbClr val="FFFFFF"/>
              </a:solidFill>
            </a:endParaRPr>
          </a:p>
          <a:p>
            <a:pPr marL="0" lvl="0" indent="0" algn="l" rtl="0">
              <a:spcBef>
                <a:spcPts val="1000"/>
              </a:spcBef>
              <a:spcAft>
                <a:spcPts val="0"/>
              </a:spcAft>
              <a:buNone/>
            </a:pPr>
            <a:endParaRPr sz="3200"/>
          </a:p>
        </p:txBody>
      </p:sp>
      <p:sp>
        <p:nvSpPr>
          <p:cNvPr id="214" name="Google Shape;214;p24"/>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
        <p:nvSpPr>
          <p:cNvPr id="215" name="Google Shape;215;p24"/>
          <p:cNvSpPr txBox="1">
            <a:spLocks noGrp="1"/>
          </p:cNvSpPr>
          <p:nvPr>
            <p:ph type="body" idx="1"/>
          </p:nvPr>
        </p:nvSpPr>
        <p:spPr>
          <a:xfrm>
            <a:off x="368025" y="2786950"/>
            <a:ext cx="5617200" cy="3569400"/>
          </a:xfrm>
          <a:prstGeom prst="rect">
            <a:avLst/>
          </a:prstGeom>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2800" b="1" dirty="0">
                <a:solidFill>
                  <a:srgbClr val="000000"/>
                </a:solidFill>
              </a:rPr>
              <a:t>Stephanie Curry</a:t>
            </a:r>
            <a:endParaRPr sz="2800" b="1" dirty="0">
              <a:solidFill>
                <a:srgbClr val="000000"/>
              </a:solidFill>
            </a:endParaRPr>
          </a:p>
          <a:p>
            <a:pPr marL="0" lvl="0" indent="0" algn="ctr" rtl="0">
              <a:spcBef>
                <a:spcPts val="0"/>
              </a:spcBef>
              <a:spcAft>
                <a:spcPts val="0"/>
              </a:spcAft>
              <a:buNone/>
            </a:pPr>
            <a:r>
              <a:rPr lang="en-US" sz="2800" b="1" dirty="0">
                <a:solidFill>
                  <a:srgbClr val="000000"/>
                </a:solidFill>
              </a:rPr>
              <a:t>ASCCC North Representative</a:t>
            </a:r>
            <a:endParaRPr b="1" dirty="0">
              <a:solidFill>
                <a:srgbClr val="000000"/>
              </a:solidFill>
            </a:endParaRPr>
          </a:p>
          <a:p>
            <a:pPr marL="0" lvl="0" indent="0" algn="ctr" rtl="0">
              <a:lnSpc>
                <a:spcPct val="100000"/>
              </a:lnSpc>
              <a:spcBef>
                <a:spcPts val="0"/>
              </a:spcBef>
              <a:spcAft>
                <a:spcPts val="0"/>
              </a:spcAft>
              <a:buNone/>
            </a:pPr>
            <a:r>
              <a:rPr lang="en-US" b="1" u="sng" dirty="0">
                <a:solidFill>
                  <a:schemeClr val="hlink"/>
                </a:solidFill>
                <a:hlinkClick r:id="rId5"/>
              </a:rPr>
              <a:t>info@asccc.org</a:t>
            </a:r>
            <a:r>
              <a:rPr lang="en-US" b="1" u="sng" dirty="0">
                <a:solidFill>
                  <a:schemeClr val="hlink"/>
                </a:solidFill>
              </a:rPr>
              <a:t> </a:t>
            </a:r>
            <a:endParaRPr sz="2800" b="1" dirty="0">
              <a:solidFill>
                <a:srgbClr val="000000"/>
              </a:solidFill>
            </a:endParaRPr>
          </a:p>
          <a:p>
            <a:pPr marL="0" lvl="0" indent="0" algn="ctr" rtl="0">
              <a:lnSpc>
                <a:spcPct val="100000"/>
              </a:lnSpc>
              <a:spcBef>
                <a:spcPts val="0"/>
              </a:spcBef>
              <a:spcAft>
                <a:spcPts val="0"/>
              </a:spcAft>
              <a:buNone/>
            </a:pPr>
            <a:endParaRPr sz="2800" b="1" dirty="0">
              <a:solidFill>
                <a:srgbClr val="000000"/>
              </a:solidFill>
            </a:endParaRPr>
          </a:p>
          <a:p>
            <a:pPr marL="0" lvl="0" indent="0" algn="ctr" rtl="0">
              <a:lnSpc>
                <a:spcPct val="100000"/>
              </a:lnSpc>
              <a:spcBef>
                <a:spcPts val="0"/>
              </a:spcBef>
              <a:spcAft>
                <a:spcPts val="0"/>
              </a:spcAft>
              <a:buNone/>
            </a:pPr>
            <a:r>
              <a:rPr lang="en-US" sz="2800" b="1" dirty="0">
                <a:solidFill>
                  <a:srgbClr val="000000"/>
                </a:solidFill>
              </a:rPr>
              <a:t>Julie Oliver</a:t>
            </a:r>
            <a:endParaRPr sz="2800" b="1" dirty="0">
              <a:solidFill>
                <a:srgbClr val="000000"/>
              </a:solidFill>
            </a:endParaRPr>
          </a:p>
          <a:p>
            <a:pPr marL="0" lvl="0" indent="0" algn="ctr" rtl="0">
              <a:spcBef>
                <a:spcPts val="1000"/>
              </a:spcBef>
              <a:spcAft>
                <a:spcPts val="0"/>
              </a:spcAft>
              <a:buNone/>
            </a:pPr>
            <a:r>
              <a:rPr lang="en-US" sz="2800" b="1" dirty="0">
                <a:solidFill>
                  <a:srgbClr val="000000"/>
                </a:solidFill>
              </a:rPr>
              <a:t>ASCCC Area A Representative</a:t>
            </a:r>
            <a:endParaRPr sz="2800" b="1" dirty="0">
              <a:solidFill>
                <a:srgbClr val="000000"/>
              </a:solidFill>
            </a:endParaRPr>
          </a:p>
          <a:p>
            <a:pPr marL="0" lvl="0" indent="0" algn="ctr" rtl="0">
              <a:lnSpc>
                <a:spcPct val="100000"/>
              </a:lnSpc>
              <a:spcBef>
                <a:spcPts val="0"/>
              </a:spcBef>
              <a:spcAft>
                <a:spcPts val="0"/>
              </a:spcAft>
              <a:buClr>
                <a:schemeClr val="dk2"/>
              </a:buClr>
              <a:buSzPts val="1100"/>
              <a:buFont typeface="Arial"/>
              <a:buNone/>
            </a:pPr>
            <a:r>
              <a:rPr lang="en-US" sz="2800" b="1" u="sng" dirty="0">
                <a:solidFill>
                  <a:schemeClr val="hlink"/>
                </a:solidFill>
                <a:hlinkClick r:id="rId5"/>
              </a:rPr>
              <a:t>info@asccc.org</a:t>
            </a:r>
            <a:r>
              <a:rPr lang="en-US" sz="2800" b="1" u="sng" dirty="0">
                <a:solidFill>
                  <a:schemeClr val="hlink"/>
                </a:solidFill>
              </a:rPr>
              <a:t> </a:t>
            </a:r>
            <a:endParaRPr sz="2800" b="1" dirty="0">
              <a:solidFill>
                <a:srgbClr val="000000"/>
              </a:solidFill>
            </a:endParaRPr>
          </a:p>
          <a:p>
            <a:pPr marL="0" lvl="0" indent="0" algn="ctr" rtl="0">
              <a:lnSpc>
                <a:spcPct val="100000"/>
              </a:lnSpc>
              <a:spcBef>
                <a:spcPts val="0"/>
              </a:spcBef>
              <a:spcAft>
                <a:spcPts val="0"/>
              </a:spcAft>
              <a:buNone/>
            </a:pPr>
            <a:endParaRPr sz="2800" b="1" dirty="0">
              <a:solidFill>
                <a:srgbClr val="000000"/>
              </a:solidFill>
            </a:endParaRPr>
          </a:p>
          <a:p>
            <a:pPr marL="0" lvl="0" indent="0" algn="ctr" rtl="0">
              <a:lnSpc>
                <a:spcPct val="100000"/>
              </a:lnSpc>
              <a:spcBef>
                <a:spcPts val="0"/>
              </a:spcBef>
              <a:spcAft>
                <a:spcPts val="0"/>
              </a:spcAft>
              <a:buNone/>
            </a:pPr>
            <a:endParaRPr sz="2800" b="1" dirty="0">
              <a:solidFill>
                <a:srgbClr val="FFFFFF"/>
              </a:solidFill>
            </a:endParaRPr>
          </a:p>
          <a:p>
            <a:pPr marL="0" lvl="0" indent="0" algn="l" rtl="0">
              <a:spcBef>
                <a:spcPts val="1000"/>
              </a:spcBef>
              <a:spcAft>
                <a:spcPts val="0"/>
              </a:spcAft>
              <a:buNone/>
            </a:pPr>
            <a:endParaRPr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2895600" y="403412"/>
            <a:ext cx="8458198" cy="168576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600"/>
              <a:buFont typeface="Palatino"/>
              <a:buNone/>
            </a:pPr>
            <a:r>
              <a:rPr lang="en-US"/>
              <a:t>PRESENTERS </a:t>
            </a:r>
            <a:endParaRPr/>
          </a:p>
        </p:txBody>
      </p:sp>
      <p:sp>
        <p:nvSpPr>
          <p:cNvPr id="53" name="Google Shape;53;p8"/>
          <p:cNvSpPr txBox="1">
            <a:spLocks noGrp="1"/>
          </p:cNvSpPr>
          <p:nvPr>
            <p:ph type="body" idx="1"/>
          </p:nvPr>
        </p:nvSpPr>
        <p:spPr>
          <a:xfrm>
            <a:off x="685800" y="3119775"/>
            <a:ext cx="11113200" cy="2547000"/>
          </a:xfrm>
          <a:prstGeom prst="rect">
            <a:avLst/>
          </a:prstGeom>
          <a:noFill/>
          <a:ln>
            <a:noFill/>
          </a:ln>
        </p:spPr>
        <p:txBody>
          <a:bodyPr spcFirstLastPara="1" wrap="square" lIns="91425" tIns="45700" rIns="91425" bIns="45700" anchor="t" anchorCtr="0">
            <a:noAutofit/>
          </a:bodyPr>
          <a:lstStyle/>
          <a:p>
            <a:pPr marL="342900" lvl="0" indent="-317500" algn="l" rtl="0">
              <a:lnSpc>
                <a:spcPct val="90000"/>
              </a:lnSpc>
              <a:spcBef>
                <a:spcPts val="1000"/>
              </a:spcBef>
              <a:spcAft>
                <a:spcPts val="0"/>
              </a:spcAft>
              <a:buClr>
                <a:srgbClr val="3F3F3F"/>
              </a:buClr>
              <a:buSzPts val="3200"/>
              <a:buFont typeface="Arial"/>
              <a:buChar char="•"/>
            </a:pPr>
            <a:r>
              <a:rPr lang="en-US" sz="3200" dirty="0"/>
              <a:t>Hossna Sadat Ahadi, Palomar College, </a:t>
            </a:r>
            <a:r>
              <a:rPr lang="en-US" sz="3200" dirty="0" err="1"/>
              <a:t>RwLS</a:t>
            </a:r>
            <a:r>
              <a:rPr lang="en-US" sz="3200" dirty="0"/>
              <a:t> Committee </a:t>
            </a:r>
            <a:endParaRPr sz="2000" dirty="0"/>
          </a:p>
          <a:p>
            <a:pPr marL="342900" lvl="0" indent="-317500" algn="l" rtl="0">
              <a:lnSpc>
                <a:spcPct val="90000"/>
              </a:lnSpc>
              <a:spcBef>
                <a:spcPts val="1000"/>
              </a:spcBef>
              <a:spcAft>
                <a:spcPts val="0"/>
              </a:spcAft>
              <a:buClr>
                <a:srgbClr val="3F3F3F"/>
              </a:buClr>
              <a:buSzPts val="3200"/>
              <a:buFont typeface="Arial"/>
              <a:buChar char="•"/>
            </a:pPr>
            <a:r>
              <a:rPr lang="en-US" sz="3200" dirty="0"/>
              <a:t>Luis Guerrero, Palomar College</a:t>
            </a:r>
          </a:p>
          <a:p>
            <a:pPr marL="342900" lvl="0" indent="-317500" algn="l" rtl="0">
              <a:lnSpc>
                <a:spcPct val="90000"/>
              </a:lnSpc>
              <a:spcBef>
                <a:spcPts val="1000"/>
              </a:spcBef>
              <a:spcAft>
                <a:spcPts val="0"/>
              </a:spcAft>
              <a:buClr>
                <a:srgbClr val="3F3F3F"/>
              </a:buClr>
              <a:buSzPts val="3200"/>
              <a:buFont typeface="Arial"/>
              <a:buChar char="•"/>
            </a:pPr>
            <a:r>
              <a:rPr lang="en-US" dirty="0"/>
              <a:t>Facilitators </a:t>
            </a:r>
          </a:p>
          <a:p>
            <a:pPr marL="342900" lvl="0" indent="-317500">
              <a:spcBef>
                <a:spcPts val="0"/>
              </a:spcBef>
              <a:buSzPts val="3200"/>
              <a:buFont typeface="Arial"/>
              <a:buChar char="•"/>
            </a:pPr>
            <a:r>
              <a:rPr lang="en-US" sz="2000" dirty="0"/>
              <a:t>Stephanie Curry, ASCCC North Representative </a:t>
            </a:r>
            <a:endParaRPr lang="en-US" sz="1400" dirty="0"/>
          </a:p>
          <a:p>
            <a:pPr marL="342900" lvl="0" indent="-317500">
              <a:buSzPts val="3200"/>
              <a:buFont typeface="Arial"/>
              <a:buChar char="•"/>
            </a:pPr>
            <a:r>
              <a:rPr lang="en-US" sz="2000" dirty="0"/>
              <a:t>Julie Oliver, ASCCC Area A Representative</a:t>
            </a:r>
            <a:endParaRPr lang="en-US" sz="1400" dirty="0"/>
          </a:p>
          <a:p>
            <a:pPr marL="342900" lvl="0" indent="-317500" algn="l" rtl="0">
              <a:lnSpc>
                <a:spcPct val="90000"/>
              </a:lnSpc>
              <a:spcBef>
                <a:spcPts val="1000"/>
              </a:spcBef>
              <a:spcAft>
                <a:spcPts val="0"/>
              </a:spcAft>
              <a:buClr>
                <a:srgbClr val="3F3F3F"/>
              </a:buClr>
              <a:buSzPts val="3200"/>
              <a:buFont typeface="Arial"/>
              <a:buChar char="•"/>
            </a:pPr>
            <a:endParaRPr sz="2000" dirty="0"/>
          </a:p>
          <a:p>
            <a:pPr marL="0" marR="0" lvl="0" indent="0" algn="l" rtl="0">
              <a:lnSpc>
                <a:spcPct val="90000"/>
              </a:lnSpc>
              <a:spcBef>
                <a:spcPts val="1000"/>
              </a:spcBef>
              <a:spcAft>
                <a:spcPts val="0"/>
              </a:spcAft>
              <a:buClr>
                <a:srgbClr val="3F3F3F"/>
              </a:buClr>
              <a:buSzPts val="2400"/>
              <a:buFont typeface="Arial"/>
              <a:buNone/>
            </a:pPr>
            <a:endParaRPr dirty="0"/>
          </a:p>
        </p:txBody>
      </p:sp>
      <p:sp>
        <p:nvSpPr>
          <p:cNvPr id="54" name="Google Shape;54;p8"/>
          <p:cNvSpPr txBox="1">
            <a:spLocks noGrp="1"/>
          </p:cNvSpPr>
          <p:nvPr>
            <p:ph type="sldNum" idx="12"/>
          </p:nvPr>
        </p:nvSpPr>
        <p:spPr>
          <a:xfrm>
            <a:off x="10438228" y="6356350"/>
            <a:ext cx="915572"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55" name="Google Shape;55;p8"/>
          <p:cNvSpPr txBox="1">
            <a:spLocks noGrp="1"/>
          </p:cNvSpPr>
          <p:nvPr>
            <p:ph type="ftr" idx="11"/>
          </p:nvPr>
        </p:nvSpPr>
        <p:spPr>
          <a:xfrm>
            <a:off x="1267265"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ASCCC Academic Academy 2020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2895600" y="403412"/>
            <a:ext cx="8458198" cy="168576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600"/>
              <a:buFont typeface="Palatino"/>
              <a:buNone/>
            </a:pPr>
            <a:r>
              <a:rPr lang="en-US"/>
              <a:t>BREAKOUT DESCRIPTION </a:t>
            </a:r>
            <a:endParaRPr/>
          </a:p>
        </p:txBody>
      </p:sp>
      <p:sp>
        <p:nvSpPr>
          <p:cNvPr id="61" name="Google Shape;61;p9"/>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F3F3F"/>
              </a:buClr>
              <a:buSzPts val="3330"/>
              <a:buFont typeface="Arial"/>
              <a:buNone/>
            </a:pPr>
            <a:r>
              <a:rPr lang="en-US" sz="3330"/>
              <a:t>Come learn and share best practices for infusing Anti-Racism in student support. What can we do to holistically support all of our students through intentional equity driven processes and policies? Learn from student service practitioners who have embedded antiracism work into student services at their colleges. </a:t>
            </a:r>
            <a:endParaRPr/>
          </a:p>
          <a:p>
            <a:pPr marL="0" marR="0" lvl="0" indent="0" algn="l" rtl="0">
              <a:lnSpc>
                <a:spcPct val="90000"/>
              </a:lnSpc>
              <a:spcBef>
                <a:spcPts val="1000"/>
              </a:spcBef>
              <a:spcAft>
                <a:spcPts val="0"/>
              </a:spcAft>
              <a:buClr>
                <a:srgbClr val="3F3F3F"/>
              </a:buClr>
              <a:buSzPts val="3330"/>
              <a:buFont typeface="Arial"/>
              <a:buNone/>
            </a:pPr>
            <a:r>
              <a:rPr lang="en-US" sz="3330"/>
              <a:t> </a:t>
            </a:r>
            <a:endParaRPr/>
          </a:p>
          <a:p>
            <a:pPr marL="0" marR="0" lvl="0" indent="0" algn="l" rtl="0">
              <a:lnSpc>
                <a:spcPct val="90000"/>
              </a:lnSpc>
              <a:spcBef>
                <a:spcPts val="1000"/>
              </a:spcBef>
              <a:spcAft>
                <a:spcPts val="0"/>
              </a:spcAft>
              <a:buClr>
                <a:srgbClr val="3F3F3F"/>
              </a:buClr>
              <a:buSzPts val="2220"/>
              <a:buFont typeface="Arial"/>
              <a:buNone/>
            </a:pPr>
            <a:endParaRPr sz="2220"/>
          </a:p>
        </p:txBody>
      </p:sp>
      <p:sp>
        <p:nvSpPr>
          <p:cNvPr id="62" name="Google Shape;62;p9"/>
          <p:cNvSpPr txBox="1">
            <a:spLocks noGrp="1"/>
          </p:cNvSpPr>
          <p:nvPr>
            <p:ph type="sldNum" idx="12"/>
          </p:nvPr>
        </p:nvSpPr>
        <p:spPr>
          <a:xfrm>
            <a:off x="10438228" y="6356350"/>
            <a:ext cx="915572"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63" name="Google Shape;63;p9"/>
          <p:cNvSpPr txBox="1">
            <a:spLocks noGrp="1"/>
          </p:cNvSpPr>
          <p:nvPr>
            <p:ph type="ftr" idx="11"/>
          </p:nvPr>
        </p:nvSpPr>
        <p:spPr>
          <a:xfrm>
            <a:off x="1267265"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ASCCC Academic Academy 2020</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2895600" y="403412"/>
            <a:ext cx="8458200" cy="1685700"/>
          </a:xfrm>
          <a:prstGeom prst="rect">
            <a:avLst/>
          </a:prstGeom>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r>
              <a:rPr lang="en-US" sz="4400" b="1">
                <a:solidFill>
                  <a:srgbClr val="FFFFFF"/>
                </a:solidFill>
              </a:rPr>
              <a:t>Land Acknowledgement</a:t>
            </a:r>
            <a:endParaRPr>
              <a:solidFill>
                <a:srgbClr val="FFFFFF"/>
              </a:solidFill>
            </a:endParaRPr>
          </a:p>
        </p:txBody>
      </p:sp>
      <p:sp>
        <p:nvSpPr>
          <p:cNvPr id="70" name="Google Shape;70;p10"/>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pic>
        <p:nvPicPr>
          <p:cNvPr id="71" name="Google Shape;71;p10">
            <a:hlinkClick r:id="rId3"/>
          </p:cNvPr>
          <p:cNvPicPr preferRelativeResize="0"/>
          <p:nvPr/>
        </p:nvPicPr>
        <p:blipFill>
          <a:blip r:embed="rId4">
            <a:alphaModFix/>
          </a:blip>
          <a:stretch>
            <a:fillRect/>
          </a:stretch>
        </p:blipFill>
        <p:spPr>
          <a:xfrm>
            <a:off x="2988450" y="2544675"/>
            <a:ext cx="6383551" cy="3805200"/>
          </a:xfrm>
          <a:prstGeom prst="rect">
            <a:avLst/>
          </a:prstGeom>
          <a:noFill/>
          <a:ln>
            <a:noFill/>
          </a:ln>
        </p:spPr>
      </p:pic>
      <p:sp>
        <p:nvSpPr>
          <p:cNvPr id="72" name="Google Shape;72;p10"/>
          <p:cNvSpPr txBox="1"/>
          <p:nvPr/>
        </p:nvSpPr>
        <p:spPr>
          <a:xfrm>
            <a:off x="187950" y="4211025"/>
            <a:ext cx="2622000" cy="47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b="1" u="sng">
                <a:solidFill>
                  <a:srgbClr val="4A86E8"/>
                </a:solidFill>
                <a:hlinkClick r:id="rId3">
                  <a:extLst>
                    <a:ext uri="{A12FA001-AC4F-418D-AE19-62706E023703}">
                      <ahyp:hlinkClr xmlns:ahyp="http://schemas.microsoft.com/office/drawing/2018/hyperlinkcolor" val="tx"/>
                    </a:ext>
                  </a:extLst>
                </a:hlinkClick>
              </a:rPr>
              <a:t>https://native-land.ca/</a:t>
            </a:r>
            <a:r>
              <a:rPr lang="en-US" sz="1800" b="1">
                <a:solidFill>
                  <a:srgbClr val="434343"/>
                </a:solidFill>
              </a:rPr>
              <a:t> </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4265850" y="403400"/>
            <a:ext cx="7087800" cy="1685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Student Services Ethos</a:t>
            </a:r>
            <a:endParaRPr/>
          </a:p>
        </p:txBody>
      </p:sp>
      <p:sp>
        <p:nvSpPr>
          <p:cNvPr id="79" name="Google Shape;79;p11"/>
          <p:cNvSpPr txBox="1">
            <a:spLocks noGrp="1"/>
          </p:cNvSpPr>
          <p:nvPr>
            <p:ph type="body" idx="1"/>
          </p:nvPr>
        </p:nvSpPr>
        <p:spPr>
          <a:xfrm>
            <a:off x="829994" y="2662568"/>
            <a:ext cx="10523700" cy="3569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80" name="Google Shape;80;p11"/>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pic>
        <p:nvPicPr>
          <p:cNvPr id="81" name="Google Shape;81;p11"/>
          <p:cNvPicPr preferRelativeResize="0"/>
          <p:nvPr/>
        </p:nvPicPr>
        <p:blipFill>
          <a:blip r:embed="rId3">
            <a:alphaModFix/>
          </a:blip>
          <a:stretch>
            <a:fillRect/>
          </a:stretch>
        </p:blipFill>
        <p:spPr>
          <a:xfrm>
            <a:off x="-4150" y="2361730"/>
            <a:ext cx="12192001" cy="45766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a:off x="2895600" y="403412"/>
            <a:ext cx="8458200" cy="1685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How Does Decolonization relate to Equity &amp; Antiracism? </a:t>
            </a:r>
            <a:endParaRPr/>
          </a:p>
        </p:txBody>
      </p:sp>
      <p:sp>
        <p:nvSpPr>
          <p:cNvPr id="88" name="Google Shape;88;p12"/>
          <p:cNvSpPr txBox="1">
            <a:spLocks noGrp="1"/>
          </p:cNvSpPr>
          <p:nvPr>
            <p:ph type="body" idx="1"/>
          </p:nvPr>
        </p:nvSpPr>
        <p:spPr>
          <a:xfrm>
            <a:off x="830000" y="5035350"/>
            <a:ext cx="10523700" cy="1196400"/>
          </a:xfrm>
          <a:prstGeom prst="rect">
            <a:avLst/>
          </a:prstGeom>
        </p:spPr>
        <p:txBody>
          <a:bodyPr spcFirstLastPara="1" wrap="square" lIns="91425" tIns="45700" rIns="91425" bIns="45700" anchor="t" anchorCtr="0">
            <a:noAutofit/>
          </a:bodyPr>
          <a:lstStyle/>
          <a:p>
            <a:pPr marL="457200" lvl="0" indent="-342900" algn="l" rtl="0">
              <a:lnSpc>
                <a:spcPct val="100000"/>
              </a:lnSpc>
              <a:spcBef>
                <a:spcPts val="600"/>
              </a:spcBef>
              <a:spcAft>
                <a:spcPts val="0"/>
              </a:spcAft>
              <a:buClr>
                <a:schemeClr val="dk2"/>
              </a:buClr>
              <a:buSzPts val="1800"/>
              <a:buFont typeface="Lato Light"/>
              <a:buAutoNum type="arabicPeriod"/>
            </a:pPr>
            <a:r>
              <a:rPr lang="en-US" sz="1800">
                <a:solidFill>
                  <a:schemeClr val="dk2"/>
                </a:solidFill>
                <a:latin typeface="Lato Light"/>
                <a:ea typeface="Lato Light"/>
                <a:cs typeface="Lato Light"/>
                <a:sym typeface="Lato Light"/>
              </a:rPr>
              <a:t>Syllabus- a tool that can define equity in your course </a:t>
            </a:r>
            <a:endParaRPr sz="1800">
              <a:solidFill>
                <a:schemeClr val="dk2"/>
              </a:solidFill>
              <a:latin typeface="Lato Light"/>
              <a:ea typeface="Lato Light"/>
              <a:cs typeface="Lato Light"/>
              <a:sym typeface="Lato Light"/>
            </a:endParaRPr>
          </a:p>
          <a:p>
            <a:pPr marL="457200" lvl="0" indent="-342900" algn="l" rtl="0">
              <a:lnSpc>
                <a:spcPct val="100000"/>
              </a:lnSpc>
              <a:spcBef>
                <a:spcPts val="0"/>
              </a:spcBef>
              <a:spcAft>
                <a:spcPts val="0"/>
              </a:spcAft>
              <a:buClr>
                <a:schemeClr val="dk2"/>
              </a:buClr>
              <a:buSzPts val="1800"/>
              <a:buFont typeface="Lato Light"/>
              <a:buAutoNum type="arabicPeriod"/>
            </a:pPr>
            <a:r>
              <a:rPr lang="en-US" sz="1800">
                <a:solidFill>
                  <a:schemeClr val="dk2"/>
                </a:solidFill>
                <a:latin typeface="Lato Light"/>
                <a:ea typeface="Lato Light"/>
                <a:cs typeface="Lato Light"/>
                <a:sym typeface="Lato Light"/>
              </a:rPr>
              <a:t>Student’s phenomenology in your course</a:t>
            </a:r>
            <a:endParaRPr sz="1800">
              <a:solidFill>
                <a:schemeClr val="dk2"/>
              </a:solidFill>
              <a:latin typeface="Lato Light"/>
              <a:ea typeface="Lato Light"/>
              <a:cs typeface="Lato Light"/>
              <a:sym typeface="Lato Light"/>
            </a:endParaRPr>
          </a:p>
          <a:p>
            <a:pPr marL="457200" lvl="0" indent="-342900" algn="l" rtl="0">
              <a:lnSpc>
                <a:spcPct val="100000"/>
              </a:lnSpc>
              <a:spcBef>
                <a:spcPts val="0"/>
              </a:spcBef>
              <a:spcAft>
                <a:spcPts val="0"/>
              </a:spcAft>
              <a:buClr>
                <a:schemeClr val="dk2"/>
              </a:buClr>
              <a:buSzPts val="1800"/>
              <a:buFont typeface="Lato Light"/>
              <a:buAutoNum type="arabicPeriod"/>
            </a:pPr>
            <a:r>
              <a:rPr lang="en-US" sz="1800">
                <a:solidFill>
                  <a:schemeClr val="dk2"/>
                </a:solidFill>
                <a:latin typeface="Lato Light"/>
                <a:ea typeface="Lato Light"/>
                <a:cs typeface="Lato Light"/>
                <a:sym typeface="Lato Light"/>
              </a:rPr>
              <a:t>Student-Centered Syllabus =Student Success &amp; Achievement</a:t>
            </a:r>
            <a:endParaRPr sz="1800">
              <a:solidFill>
                <a:schemeClr val="dk2"/>
              </a:solidFill>
              <a:latin typeface="Lato Light"/>
              <a:ea typeface="Lato Light"/>
              <a:cs typeface="Lato Light"/>
              <a:sym typeface="Lato Light"/>
            </a:endParaRPr>
          </a:p>
          <a:p>
            <a:pPr marL="0" lvl="0" indent="0" algn="l" rtl="0">
              <a:spcBef>
                <a:spcPts val="1000"/>
              </a:spcBef>
              <a:spcAft>
                <a:spcPts val="0"/>
              </a:spcAft>
              <a:buNone/>
            </a:pPr>
            <a:endParaRPr/>
          </a:p>
        </p:txBody>
      </p:sp>
      <p:sp>
        <p:nvSpPr>
          <p:cNvPr id="89" name="Google Shape;89;p12"/>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pic>
        <p:nvPicPr>
          <p:cNvPr id="90" name="Google Shape;90;p12"/>
          <p:cNvPicPr preferRelativeResize="0"/>
          <p:nvPr/>
        </p:nvPicPr>
        <p:blipFill rotWithShape="1">
          <a:blip r:embed="rId3">
            <a:alphaModFix/>
          </a:blip>
          <a:srcRect l="8573" t="4695" r="9149" b="8985"/>
          <a:stretch/>
        </p:blipFill>
        <p:spPr>
          <a:xfrm>
            <a:off x="4568050" y="2496550"/>
            <a:ext cx="3055901" cy="2327450"/>
          </a:xfrm>
          <a:prstGeom prst="rect">
            <a:avLst/>
          </a:prstGeom>
          <a:noFill/>
          <a:ln>
            <a:noFill/>
          </a:ln>
        </p:spPr>
      </p:pic>
      <p:sp>
        <p:nvSpPr>
          <p:cNvPr id="91" name="Google Shape;91;p12"/>
          <p:cNvSpPr/>
          <p:nvPr/>
        </p:nvSpPr>
        <p:spPr>
          <a:xfrm>
            <a:off x="1027107" y="3233607"/>
            <a:ext cx="773254" cy="853338"/>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2"/>
          <p:cNvSpPr/>
          <p:nvPr/>
        </p:nvSpPr>
        <p:spPr>
          <a:xfrm>
            <a:off x="10125525" y="3328288"/>
            <a:ext cx="861882" cy="663981"/>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2895600" y="403412"/>
            <a:ext cx="8458200" cy="1685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Historical Perspectives</a:t>
            </a:r>
            <a:endParaRPr/>
          </a:p>
        </p:txBody>
      </p:sp>
      <p:sp>
        <p:nvSpPr>
          <p:cNvPr id="99" name="Google Shape;99;p13"/>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pic>
        <p:nvPicPr>
          <p:cNvPr id="100" name="Google Shape;100;p13"/>
          <p:cNvPicPr preferRelativeResize="0"/>
          <p:nvPr/>
        </p:nvPicPr>
        <p:blipFill rotWithShape="1">
          <a:blip r:embed="rId3">
            <a:alphaModFix/>
          </a:blip>
          <a:srcRect l="24687"/>
          <a:stretch/>
        </p:blipFill>
        <p:spPr>
          <a:xfrm>
            <a:off x="3471090" y="2662579"/>
            <a:ext cx="4983035" cy="3904450"/>
          </a:xfrm>
          <a:prstGeom prst="rect">
            <a:avLst/>
          </a:prstGeom>
          <a:noFill/>
          <a:ln>
            <a:noFill/>
          </a:ln>
        </p:spPr>
      </p:pic>
      <p:sp>
        <p:nvSpPr>
          <p:cNvPr id="101" name="Google Shape;101;p13"/>
          <p:cNvSpPr/>
          <p:nvPr/>
        </p:nvSpPr>
        <p:spPr>
          <a:xfrm>
            <a:off x="380624" y="2662563"/>
            <a:ext cx="822435" cy="709713"/>
          </a:xfrm>
          <a:custGeom>
            <a:avLst/>
            <a:gdLst/>
            <a:ahLst/>
            <a:cxnLst/>
            <a:rect l="l" t="t" r="r" b="b"/>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10690414" y="2662576"/>
            <a:ext cx="885938" cy="709705"/>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0637" y="5358297"/>
            <a:ext cx="822414" cy="873690"/>
          </a:xfrm>
          <a:custGeom>
            <a:avLst/>
            <a:gdLst/>
            <a:ahLst/>
            <a:cxnLst/>
            <a:rect l="l" t="t" r="r" b="b"/>
            <a:pathLst>
              <a:path w="16766" h="15987" extrusionOk="0">
                <a:moveTo>
                  <a:pt x="14284" y="487"/>
                </a:moveTo>
                <a:lnTo>
                  <a:pt x="14405" y="536"/>
                </a:lnTo>
                <a:lnTo>
                  <a:pt x="14478" y="585"/>
                </a:lnTo>
                <a:lnTo>
                  <a:pt x="14527" y="658"/>
                </a:lnTo>
                <a:lnTo>
                  <a:pt x="14527" y="755"/>
                </a:lnTo>
                <a:lnTo>
                  <a:pt x="14527" y="852"/>
                </a:lnTo>
                <a:lnTo>
                  <a:pt x="14551" y="925"/>
                </a:lnTo>
                <a:lnTo>
                  <a:pt x="13578" y="925"/>
                </a:lnTo>
                <a:lnTo>
                  <a:pt x="13627" y="804"/>
                </a:lnTo>
                <a:lnTo>
                  <a:pt x="13700" y="706"/>
                </a:lnTo>
                <a:lnTo>
                  <a:pt x="13797" y="609"/>
                </a:lnTo>
                <a:lnTo>
                  <a:pt x="13894" y="536"/>
                </a:lnTo>
                <a:lnTo>
                  <a:pt x="13967" y="512"/>
                </a:lnTo>
                <a:lnTo>
                  <a:pt x="14065" y="487"/>
                </a:lnTo>
                <a:close/>
                <a:moveTo>
                  <a:pt x="4064" y="633"/>
                </a:moveTo>
                <a:lnTo>
                  <a:pt x="4137" y="682"/>
                </a:lnTo>
                <a:lnTo>
                  <a:pt x="4210" y="755"/>
                </a:lnTo>
                <a:lnTo>
                  <a:pt x="4259" y="852"/>
                </a:lnTo>
                <a:lnTo>
                  <a:pt x="4283" y="950"/>
                </a:lnTo>
                <a:lnTo>
                  <a:pt x="3529" y="974"/>
                </a:lnTo>
                <a:lnTo>
                  <a:pt x="3602" y="804"/>
                </a:lnTo>
                <a:lnTo>
                  <a:pt x="3650" y="755"/>
                </a:lnTo>
                <a:lnTo>
                  <a:pt x="3675" y="706"/>
                </a:lnTo>
                <a:lnTo>
                  <a:pt x="3796" y="633"/>
                </a:lnTo>
                <a:close/>
                <a:moveTo>
                  <a:pt x="13724" y="2020"/>
                </a:moveTo>
                <a:lnTo>
                  <a:pt x="13797" y="2044"/>
                </a:lnTo>
                <a:lnTo>
                  <a:pt x="13870" y="2093"/>
                </a:lnTo>
                <a:lnTo>
                  <a:pt x="13943" y="2142"/>
                </a:lnTo>
                <a:lnTo>
                  <a:pt x="13992" y="2215"/>
                </a:lnTo>
                <a:lnTo>
                  <a:pt x="14040" y="2288"/>
                </a:lnTo>
                <a:lnTo>
                  <a:pt x="14089" y="2385"/>
                </a:lnTo>
                <a:lnTo>
                  <a:pt x="14113" y="2531"/>
                </a:lnTo>
                <a:lnTo>
                  <a:pt x="13992" y="2555"/>
                </a:lnTo>
                <a:lnTo>
                  <a:pt x="13870" y="2555"/>
                </a:lnTo>
                <a:lnTo>
                  <a:pt x="13773" y="2531"/>
                </a:lnTo>
                <a:lnTo>
                  <a:pt x="13724" y="2482"/>
                </a:lnTo>
                <a:lnTo>
                  <a:pt x="13675" y="2409"/>
                </a:lnTo>
                <a:lnTo>
                  <a:pt x="13602" y="2215"/>
                </a:lnTo>
                <a:lnTo>
                  <a:pt x="13554" y="2020"/>
                </a:lnTo>
                <a:close/>
                <a:moveTo>
                  <a:pt x="3407" y="1874"/>
                </a:moveTo>
                <a:lnTo>
                  <a:pt x="3529" y="1923"/>
                </a:lnTo>
                <a:lnTo>
                  <a:pt x="3602" y="1971"/>
                </a:lnTo>
                <a:lnTo>
                  <a:pt x="3675" y="2044"/>
                </a:lnTo>
                <a:lnTo>
                  <a:pt x="3723" y="2142"/>
                </a:lnTo>
                <a:lnTo>
                  <a:pt x="3772" y="2215"/>
                </a:lnTo>
                <a:lnTo>
                  <a:pt x="3821" y="2434"/>
                </a:lnTo>
                <a:lnTo>
                  <a:pt x="3821" y="2531"/>
                </a:lnTo>
                <a:lnTo>
                  <a:pt x="3796" y="2628"/>
                </a:lnTo>
                <a:lnTo>
                  <a:pt x="3699" y="2628"/>
                </a:lnTo>
                <a:lnTo>
                  <a:pt x="3602" y="2555"/>
                </a:lnTo>
                <a:lnTo>
                  <a:pt x="3529" y="2482"/>
                </a:lnTo>
                <a:lnTo>
                  <a:pt x="3480" y="2385"/>
                </a:lnTo>
                <a:lnTo>
                  <a:pt x="3456" y="2263"/>
                </a:lnTo>
                <a:lnTo>
                  <a:pt x="3431" y="2142"/>
                </a:lnTo>
                <a:lnTo>
                  <a:pt x="3407" y="1874"/>
                </a:lnTo>
                <a:close/>
                <a:moveTo>
                  <a:pt x="2920" y="1923"/>
                </a:moveTo>
                <a:lnTo>
                  <a:pt x="2969" y="2263"/>
                </a:lnTo>
                <a:lnTo>
                  <a:pt x="2993" y="2434"/>
                </a:lnTo>
                <a:lnTo>
                  <a:pt x="3042" y="2580"/>
                </a:lnTo>
                <a:lnTo>
                  <a:pt x="3115" y="2726"/>
                </a:lnTo>
                <a:lnTo>
                  <a:pt x="3188" y="2847"/>
                </a:lnTo>
                <a:lnTo>
                  <a:pt x="3310" y="2945"/>
                </a:lnTo>
                <a:lnTo>
                  <a:pt x="3407" y="3042"/>
                </a:lnTo>
                <a:lnTo>
                  <a:pt x="3164" y="3042"/>
                </a:lnTo>
                <a:lnTo>
                  <a:pt x="3042" y="3018"/>
                </a:lnTo>
                <a:lnTo>
                  <a:pt x="2920" y="2945"/>
                </a:lnTo>
                <a:lnTo>
                  <a:pt x="2823" y="2872"/>
                </a:lnTo>
                <a:lnTo>
                  <a:pt x="2750" y="2774"/>
                </a:lnTo>
                <a:lnTo>
                  <a:pt x="2701" y="2653"/>
                </a:lnTo>
                <a:lnTo>
                  <a:pt x="2677" y="2531"/>
                </a:lnTo>
                <a:lnTo>
                  <a:pt x="2677" y="2385"/>
                </a:lnTo>
                <a:lnTo>
                  <a:pt x="2726" y="2239"/>
                </a:lnTo>
                <a:lnTo>
                  <a:pt x="2774" y="2117"/>
                </a:lnTo>
                <a:lnTo>
                  <a:pt x="2872" y="1996"/>
                </a:lnTo>
                <a:lnTo>
                  <a:pt x="2920" y="1923"/>
                </a:lnTo>
                <a:close/>
                <a:moveTo>
                  <a:pt x="13067" y="2069"/>
                </a:moveTo>
                <a:lnTo>
                  <a:pt x="13140" y="2385"/>
                </a:lnTo>
                <a:lnTo>
                  <a:pt x="13262" y="2653"/>
                </a:lnTo>
                <a:lnTo>
                  <a:pt x="13310" y="2750"/>
                </a:lnTo>
                <a:lnTo>
                  <a:pt x="13383" y="2823"/>
                </a:lnTo>
                <a:lnTo>
                  <a:pt x="13529" y="2969"/>
                </a:lnTo>
                <a:lnTo>
                  <a:pt x="13724" y="3042"/>
                </a:lnTo>
                <a:lnTo>
                  <a:pt x="13919" y="3091"/>
                </a:lnTo>
                <a:lnTo>
                  <a:pt x="13870" y="3139"/>
                </a:lnTo>
                <a:lnTo>
                  <a:pt x="13724" y="3188"/>
                </a:lnTo>
                <a:lnTo>
                  <a:pt x="13578" y="3212"/>
                </a:lnTo>
                <a:lnTo>
                  <a:pt x="13456" y="3188"/>
                </a:lnTo>
                <a:lnTo>
                  <a:pt x="13310" y="3139"/>
                </a:lnTo>
                <a:lnTo>
                  <a:pt x="13213" y="3066"/>
                </a:lnTo>
                <a:lnTo>
                  <a:pt x="13116" y="2945"/>
                </a:lnTo>
                <a:lnTo>
                  <a:pt x="13018" y="2847"/>
                </a:lnTo>
                <a:lnTo>
                  <a:pt x="12970" y="2701"/>
                </a:lnTo>
                <a:lnTo>
                  <a:pt x="12945" y="2531"/>
                </a:lnTo>
                <a:lnTo>
                  <a:pt x="12945" y="2361"/>
                </a:lnTo>
                <a:lnTo>
                  <a:pt x="12994" y="2215"/>
                </a:lnTo>
                <a:lnTo>
                  <a:pt x="13067" y="2069"/>
                </a:lnTo>
                <a:close/>
                <a:moveTo>
                  <a:pt x="5548" y="1339"/>
                </a:moveTo>
                <a:lnTo>
                  <a:pt x="7641" y="1387"/>
                </a:lnTo>
                <a:lnTo>
                  <a:pt x="13018" y="1387"/>
                </a:lnTo>
                <a:lnTo>
                  <a:pt x="13018" y="1533"/>
                </a:lnTo>
                <a:lnTo>
                  <a:pt x="12872" y="1631"/>
                </a:lnTo>
                <a:lnTo>
                  <a:pt x="12775" y="1752"/>
                </a:lnTo>
                <a:lnTo>
                  <a:pt x="12702" y="1923"/>
                </a:lnTo>
                <a:lnTo>
                  <a:pt x="12629" y="2069"/>
                </a:lnTo>
                <a:lnTo>
                  <a:pt x="12580" y="2239"/>
                </a:lnTo>
                <a:lnTo>
                  <a:pt x="12556" y="2434"/>
                </a:lnTo>
                <a:lnTo>
                  <a:pt x="12556" y="2604"/>
                </a:lnTo>
                <a:lnTo>
                  <a:pt x="12580" y="2750"/>
                </a:lnTo>
                <a:lnTo>
                  <a:pt x="12629" y="2993"/>
                </a:lnTo>
                <a:lnTo>
                  <a:pt x="12751" y="3188"/>
                </a:lnTo>
                <a:lnTo>
                  <a:pt x="12897" y="3334"/>
                </a:lnTo>
                <a:lnTo>
                  <a:pt x="13067" y="3480"/>
                </a:lnTo>
                <a:lnTo>
                  <a:pt x="13262" y="3553"/>
                </a:lnTo>
                <a:lnTo>
                  <a:pt x="13481" y="3602"/>
                </a:lnTo>
                <a:lnTo>
                  <a:pt x="13724" y="3602"/>
                </a:lnTo>
                <a:lnTo>
                  <a:pt x="13943" y="3553"/>
                </a:lnTo>
                <a:lnTo>
                  <a:pt x="14113" y="3480"/>
                </a:lnTo>
                <a:lnTo>
                  <a:pt x="14259" y="3358"/>
                </a:lnTo>
                <a:lnTo>
                  <a:pt x="14381" y="3212"/>
                </a:lnTo>
                <a:lnTo>
                  <a:pt x="14454" y="3042"/>
                </a:lnTo>
                <a:lnTo>
                  <a:pt x="14503" y="2872"/>
                </a:lnTo>
                <a:lnTo>
                  <a:pt x="14527" y="2701"/>
                </a:lnTo>
                <a:lnTo>
                  <a:pt x="14551" y="2507"/>
                </a:lnTo>
                <a:lnTo>
                  <a:pt x="14527" y="2312"/>
                </a:lnTo>
                <a:lnTo>
                  <a:pt x="14454" y="2142"/>
                </a:lnTo>
                <a:lnTo>
                  <a:pt x="14381" y="1996"/>
                </a:lnTo>
                <a:lnTo>
                  <a:pt x="14284" y="1874"/>
                </a:lnTo>
                <a:lnTo>
                  <a:pt x="14186" y="1777"/>
                </a:lnTo>
                <a:lnTo>
                  <a:pt x="14040" y="1704"/>
                </a:lnTo>
                <a:lnTo>
                  <a:pt x="13894" y="1631"/>
                </a:lnTo>
                <a:lnTo>
                  <a:pt x="13748" y="1606"/>
                </a:lnTo>
                <a:lnTo>
                  <a:pt x="13602" y="1582"/>
                </a:lnTo>
                <a:lnTo>
                  <a:pt x="13554" y="1533"/>
                </a:lnTo>
                <a:lnTo>
                  <a:pt x="13505" y="1485"/>
                </a:lnTo>
                <a:lnTo>
                  <a:pt x="13505" y="1387"/>
                </a:lnTo>
                <a:lnTo>
                  <a:pt x="16255" y="1387"/>
                </a:lnTo>
                <a:lnTo>
                  <a:pt x="16230" y="1996"/>
                </a:lnTo>
                <a:lnTo>
                  <a:pt x="16230" y="2604"/>
                </a:lnTo>
                <a:lnTo>
                  <a:pt x="16279" y="3821"/>
                </a:lnTo>
                <a:lnTo>
                  <a:pt x="15890" y="3748"/>
                </a:lnTo>
                <a:lnTo>
                  <a:pt x="15476" y="3723"/>
                </a:lnTo>
                <a:lnTo>
                  <a:pt x="15038" y="3699"/>
                </a:lnTo>
                <a:lnTo>
                  <a:pt x="14624" y="3723"/>
                </a:lnTo>
                <a:lnTo>
                  <a:pt x="13797" y="3796"/>
                </a:lnTo>
                <a:lnTo>
                  <a:pt x="12970" y="3796"/>
                </a:lnTo>
                <a:lnTo>
                  <a:pt x="12386" y="3772"/>
                </a:lnTo>
                <a:lnTo>
                  <a:pt x="11802" y="3772"/>
                </a:lnTo>
                <a:lnTo>
                  <a:pt x="10634" y="3796"/>
                </a:lnTo>
                <a:lnTo>
                  <a:pt x="9466" y="3821"/>
                </a:lnTo>
                <a:lnTo>
                  <a:pt x="8322" y="3845"/>
                </a:lnTo>
                <a:lnTo>
                  <a:pt x="7130" y="3821"/>
                </a:lnTo>
                <a:lnTo>
                  <a:pt x="5962" y="3772"/>
                </a:lnTo>
                <a:lnTo>
                  <a:pt x="4794" y="3723"/>
                </a:lnTo>
                <a:lnTo>
                  <a:pt x="3139" y="3723"/>
                </a:lnTo>
                <a:lnTo>
                  <a:pt x="2653" y="3772"/>
                </a:lnTo>
                <a:lnTo>
                  <a:pt x="2166" y="3796"/>
                </a:lnTo>
                <a:lnTo>
                  <a:pt x="1679" y="3796"/>
                </a:lnTo>
                <a:lnTo>
                  <a:pt x="1096" y="3772"/>
                </a:lnTo>
                <a:lnTo>
                  <a:pt x="804" y="3772"/>
                </a:lnTo>
                <a:lnTo>
                  <a:pt x="512" y="3821"/>
                </a:lnTo>
                <a:lnTo>
                  <a:pt x="585" y="3115"/>
                </a:lnTo>
                <a:lnTo>
                  <a:pt x="658" y="2409"/>
                </a:lnTo>
                <a:lnTo>
                  <a:pt x="682" y="2166"/>
                </a:lnTo>
                <a:lnTo>
                  <a:pt x="682" y="1874"/>
                </a:lnTo>
                <a:lnTo>
                  <a:pt x="658" y="1606"/>
                </a:lnTo>
                <a:lnTo>
                  <a:pt x="585" y="1339"/>
                </a:lnTo>
                <a:lnTo>
                  <a:pt x="585" y="1339"/>
                </a:lnTo>
                <a:lnTo>
                  <a:pt x="877" y="1363"/>
                </a:lnTo>
                <a:lnTo>
                  <a:pt x="1169" y="1387"/>
                </a:lnTo>
                <a:lnTo>
                  <a:pt x="2069" y="1387"/>
                </a:lnTo>
                <a:lnTo>
                  <a:pt x="2969" y="1363"/>
                </a:lnTo>
                <a:lnTo>
                  <a:pt x="2945" y="1412"/>
                </a:lnTo>
                <a:lnTo>
                  <a:pt x="2774" y="1509"/>
                </a:lnTo>
                <a:lnTo>
                  <a:pt x="2604" y="1631"/>
                </a:lnTo>
                <a:lnTo>
                  <a:pt x="2458" y="1801"/>
                </a:lnTo>
                <a:lnTo>
                  <a:pt x="2336" y="1971"/>
                </a:lnTo>
                <a:lnTo>
                  <a:pt x="2288" y="2117"/>
                </a:lnTo>
                <a:lnTo>
                  <a:pt x="2239" y="2263"/>
                </a:lnTo>
                <a:lnTo>
                  <a:pt x="2239" y="2434"/>
                </a:lnTo>
                <a:lnTo>
                  <a:pt x="2215" y="2580"/>
                </a:lnTo>
                <a:lnTo>
                  <a:pt x="2239" y="2750"/>
                </a:lnTo>
                <a:lnTo>
                  <a:pt x="2288" y="2896"/>
                </a:lnTo>
                <a:lnTo>
                  <a:pt x="2361" y="3042"/>
                </a:lnTo>
                <a:lnTo>
                  <a:pt x="2458" y="3164"/>
                </a:lnTo>
                <a:lnTo>
                  <a:pt x="2604" y="3310"/>
                </a:lnTo>
                <a:lnTo>
                  <a:pt x="2750" y="3383"/>
                </a:lnTo>
                <a:lnTo>
                  <a:pt x="2920" y="3456"/>
                </a:lnTo>
                <a:lnTo>
                  <a:pt x="3091" y="3480"/>
                </a:lnTo>
                <a:lnTo>
                  <a:pt x="3285" y="3480"/>
                </a:lnTo>
                <a:lnTo>
                  <a:pt x="3480" y="3456"/>
                </a:lnTo>
                <a:lnTo>
                  <a:pt x="3650" y="3407"/>
                </a:lnTo>
                <a:lnTo>
                  <a:pt x="3821" y="3334"/>
                </a:lnTo>
                <a:lnTo>
                  <a:pt x="3967" y="3237"/>
                </a:lnTo>
                <a:lnTo>
                  <a:pt x="4088" y="3139"/>
                </a:lnTo>
                <a:lnTo>
                  <a:pt x="4161" y="2993"/>
                </a:lnTo>
                <a:lnTo>
                  <a:pt x="4234" y="2847"/>
                </a:lnTo>
                <a:lnTo>
                  <a:pt x="4259" y="2701"/>
                </a:lnTo>
                <a:lnTo>
                  <a:pt x="4283" y="2531"/>
                </a:lnTo>
                <a:lnTo>
                  <a:pt x="4259" y="2385"/>
                </a:lnTo>
                <a:lnTo>
                  <a:pt x="4234" y="2215"/>
                </a:lnTo>
                <a:lnTo>
                  <a:pt x="4186" y="2093"/>
                </a:lnTo>
                <a:lnTo>
                  <a:pt x="4137" y="1947"/>
                </a:lnTo>
                <a:lnTo>
                  <a:pt x="4064" y="1825"/>
                </a:lnTo>
                <a:lnTo>
                  <a:pt x="3967" y="1704"/>
                </a:lnTo>
                <a:lnTo>
                  <a:pt x="3869" y="1582"/>
                </a:lnTo>
                <a:lnTo>
                  <a:pt x="3748" y="1509"/>
                </a:lnTo>
                <a:lnTo>
                  <a:pt x="3626" y="1436"/>
                </a:lnTo>
                <a:lnTo>
                  <a:pt x="3480" y="1412"/>
                </a:lnTo>
                <a:lnTo>
                  <a:pt x="3431" y="1412"/>
                </a:lnTo>
                <a:lnTo>
                  <a:pt x="3456" y="1363"/>
                </a:lnTo>
                <a:lnTo>
                  <a:pt x="4502" y="1339"/>
                </a:lnTo>
                <a:close/>
                <a:moveTo>
                  <a:pt x="11802" y="6011"/>
                </a:moveTo>
                <a:lnTo>
                  <a:pt x="11753" y="6132"/>
                </a:lnTo>
                <a:lnTo>
                  <a:pt x="11704" y="6254"/>
                </a:lnTo>
                <a:lnTo>
                  <a:pt x="11680" y="6522"/>
                </a:lnTo>
                <a:lnTo>
                  <a:pt x="11656" y="6789"/>
                </a:lnTo>
                <a:lnTo>
                  <a:pt x="11656" y="7057"/>
                </a:lnTo>
                <a:lnTo>
                  <a:pt x="11656" y="7446"/>
                </a:lnTo>
                <a:lnTo>
                  <a:pt x="11704" y="7860"/>
                </a:lnTo>
                <a:lnTo>
                  <a:pt x="9855" y="7860"/>
                </a:lnTo>
                <a:lnTo>
                  <a:pt x="9855" y="7836"/>
                </a:lnTo>
                <a:lnTo>
                  <a:pt x="9831" y="7325"/>
                </a:lnTo>
                <a:lnTo>
                  <a:pt x="9758" y="6814"/>
                </a:lnTo>
                <a:lnTo>
                  <a:pt x="9733" y="6619"/>
                </a:lnTo>
                <a:lnTo>
                  <a:pt x="9733" y="6449"/>
                </a:lnTo>
                <a:lnTo>
                  <a:pt x="9709" y="6084"/>
                </a:lnTo>
                <a:lnTo>
                  <a:pt x="10755" y="6059"/>
                </a:lnTo>
                <a:lnTo>
                  <a:pt x="11802" y="6011"/>
                </a:lnTo>
                <a:close/>
                <a:moveTo>
                  <a:pt x="13870" y="5962"/>
                </a:moveTo>
                <a:lnTo>
                  <a:pt x="14089" y="6011"/>
                </a:lnTo>
                <a:lnTo>
                  <a:pt x="14162" y="6059"/>
                </a:lnTo>
                <a:lnTo>
                  <a:pt x="14235" y="6108"/>
                </a:lnTo>
                <a:lnTo>
                  <a:pt x="14284" y="6157"/>
                </a:lnTo>
                <a:lnTo>
                  <a:pt x="14259" y="6473"/>
                </a:lnTo>
                <a:lnTo>
                  <a:pt x="14284" y="6765"/>
                </a:lnTo>
                <a:lnTo>
                  <a:pt x="14284" y="7081"/>
                </a:lnTo>
                <a:lnTo>
                  <a:pt x="14284" y="7398"/>
                </a:lnTo>
                <a:lnTo>
                  <a:pt x="14235" y="7884"/>
                </a:lnTo>
                <a:lnTo>
                  <a:pt x="12142" y="7860"/>
                </a:lnTo>
                <a:lnTo>
                  <a:pt x="12118" y="7568"/>
                </a:lnTo>
                <a:lnTo>
                  <a:pt x="12094" y="7179"/>
                </a:lnTo>
                <a:lnTo>
                  <a:pt x="12094" y="6789"/>
                </a:lnTo>
                <a:lnTo>
                  <a:pt x="12094" y="6376"/>
                </a:lnTo>
                <a:lnTo>
                  <a:pt x="12069" y="6181"/>
                </a:lnTo>
                <a:lnTo>
                  <a:pt x="12045" y="6011"/>
                </a:lnTo>
                <a:lnTo>
                  <a:pt x="12288" y="5986"/>
                </a:lnTo>
                <a:lnTo>
                  <a:pt x="12872" y="5962"/>
                </a:lnTo>
                <a:close/>
                <a:moveTo>
                  <a:pt x="7276" y="6011"/>
                </a:moveTo>
                <a:lnTo>
                  <a:pt x="9417" y="6059"/>
                </a:lnTo>
                <a:lnTo>
                  <a:pt x="9369" y="6181"/>
                </a:lnTo>
                <a:lnTo>
                  <a:pt x="9344" y="6351"/>
                </a:lnTo>
                <a:lnTo>
                  <a:pt x="9320" y="6497"/>
                </a:lnTo>
                <a:lnTo>
                  <a:pt x="9344" y="6668"/>
                </a:lnTo>
                <a:lnTo>
                  <a:pt x="9369" y="7008"/>
                </a:lnTo>
                <a:lnTo>
                  <a:pt x="9417" y="7276"/>
                </a:lnTo>
                <a:lnTo>
                  <a:pt x="9442" y="7884"/>
                </a:lnTo>
                <a:lnTo>
                  <a:pt x="8176" y="7909"/>
                </a:lnTo>
                <a:lnTo>
                  <a:pt x="7495" y="7957"/>
                </a:lnTo>
                <a:lnTo>
                  <a:pt x="7495" y="7446"/>
                </a:lnTo>
                <a:lnTo>
                  <a:pt x="7471" y="6960"/>
                </a:lnTo>
                <a:lnTo>
                  <a:pt x="7398" y="6473"/>
                </a:lnTo>
                <a:lnTo>
                  <a:pt x="7325" y="6254"/>
                </a:lnTo>
                <a:lnTo>
                  <a:pt x="7276" y="6011"/>
                </a:lnTo>
                <a:close/>
                <a:moveTo>
                  <a:pt x="6911" y="6011"/>
                </a:moveTo>
                <a:lnTo>
                  <a:pt x="6887" y="6205"/>
                </a:lnTo>
                <a:lnTo>
                  <a:pt x="6887" y="6424"/>
                </a:lnTo>
                <a:lnTo>
                  <a:pt x="6960" y="6838"/>
                </a:lnTo>
                <a:lnTo>
                  <a:pt x="6984" y="7130"/>
                </a:lnTo>
                <a:lnTo>
                  <a:pt x="7008" y="7398"/>
                </a:lnTo>
                <a:lnTo>
                  <a:pt x="7008" y="7982"/>
                </a:lnTo>
                <a:lnTo>
                  <a:pt x="6157" y="8030"/>
                </a:lnTo>
                <a:lnTo>
                  <a:pt x="5281" y="8079"/>
                </a:lnTo>
                <a:lnTo>
                  <a:pt x="5062" y="8079"/>
                </a:lnTo>
                <a:lnTo>
                  <a:pt x="5037" y="7203"/>
                </a:lnTo>
                <a:lnTo>
                  <a:pt x="5037" y="6303"/>
                </a:lnTo>
                <a:lnTo>
                  <a:pt x="5037" y="6205"/>
                </a:lnTo>
                <a:lnTo>
                  <a:pt x="5013" y="6035"/>
                </a:lnTo>
                <a:lnTo>
                  <a:pt x="5743" y="6011"/>
                </a:lnTo>
                <a:close/>
                <a:moveTo>
                  <a:pt x="2774" y="6011"/>
                </a:moveTo>
                <a:lnTo>
                  <a:pt x="3091" y="6035"/>
                </a:lnTo>
                <a:lnTo>
                  <a:pt x="3407" y="6059"/>
                </a:lnTo>
                <a:lnTo>
                  <a:pt x="3699" y="6059"/>
                </a:lnTo>
                <a:lnTo>
                  <a:pt x="4648" y="6035"/>
                </a:lnTo>
                <a:lnTo>
                  <a:pt x="4599" y="6303"/>
                </a:lnTo>
                <a:lnTo>
                  <a:pt x="4599" y="6522"/>
                </a:lnTo>
                <a:lnTo>
                  <a:pt x="4575" y="6911"/>
                </a:lnTo>
                <a:lnTo>
                  <a:pt x="4575" y="7300"/>
                </a:lnTo>
                <a:lnTo>
                  <a:pt x="4599" y="8103"/>
                </a:lnTo>
                <a:lnTo>
                  <a:pt x="3869" y="8079"/>
                </a:lnTo>
                <a:lnTo>
                  <a:pt x="3529" y="8055"/>
                </a:lnTo>
                <a:lnTo>
                  <a:pt x="3188" y="8006"/>
                </a:lnTo>
                <a:lnTo>
                  <a:pt x="2701" y="8006"/>
                </a:lnTo>
                <a:lnTo>
                  <a:pt x="2531" y="8030"/>
                </a:lnTo>
                <a:lnTo>
                  <a:pt x="2482" y="7519"/>
                </a:lnTo>
                <a:lnTo>
                  <a:pt x="2434" y="7008"/>
                </a:lnTo>
                <a:lnTo>
                  <a:pt x="2409" y="6741"/>
                </a:lnTo>
                <a:lnTo>
                  <a:pt x="2409" y="6497"/>
                </a:lnTo>
                <a:lnTo>
                  <a:pt x="2434" y="6254"/>
                </a:lnTo>
                <a:lnTo>
                  <a:pt x="2482" y="6011"/>
                </a:lnTo>
                <a:close/>
                <a:moveTo>
                  <a:pt x="10220" y="8639"/>
                </a:moveTo>
                <a:lnTo>
                  <a:pt x="10147" y="8663"/>
                </a:lnTo>
                <a:lnTo>
                  <a:pt x="10098" y="8736"/>
                </a:lnTo>
                <a:lnTo>
                  <a:pt x="10098" y="8809"/>
                </a:lnTo>
                <a:lnTo>
                  <a:pt x="10123" y="8882"/>
                </a:lnTo>
                <a:lnTo>
                  <a:pt x="10196" y="9052"/>
                </a:lnTo>
                <a:lnTo>
                  <a:pt x="10317" y="9198"/>
                </a:lnTo>
                <a:lnTo>
                  <a:pt x="10439" y="9320"/>
                </a:lnTo>
                <a:lnTo>
                  <a:pt x="10366" y="9393"/>
                </a:lnTo>
                <a:lnTo>
                  <a:pt x="10317" y="9490"/>
                </a:lnTo>
                <a:lnTo>
                  <a:pt x="10269" y="9563"/>
                </a:lnTo>
                <a:lnTo>
                  <a:pt x="10269" y="9660"/>
                </a:lnTo>
                <a:lnTo>
                  <a:pt x="10293" y="9733"/>
                </a:lnTo>
                <a:lnTo>
                  <a:pt x="10317" y="9758"/>
                </a:lnTo>
                <a:lnTo>
                  <a:pt x="10342" y="9758"/>
                </a:lnTo>
                <a:lnTo>
                  <a:pt x="10439" y="9733"/>
                </a:lnTo>
                <a:lnTo>
                  <a:pt x="10536" y="9709"/>
                </a:lnTo>
                <a:lnTo>
                  <a:pt x="10707" y="9587"/>
                </a:lnTo>
                <a:lnTo>
                  <a:pt x="10780" y="9660"/>
                </a:lnTo>
                <a:lnTo>
                  <a:pt x="10877" y="9733"/>
                </a:lnTo>
                <a:lnTo>
                  <a:pt x="10999" y="9782"/>
                </a:lnTo>
                <a:lnTo>
                  <a:pt x="11096" y="9806"/>
                </a:lnTo>
                <a:lnTo>
                  <a:pt x="11145" y="9782"/>
                </a:lnTo>
                <a:lnTo>
                  <a:pt x="11193" y="9782"/>
                </a:lnTo>
                <a:lnTo>
                  <a:pt x="11266" y="9685"/>
                </a:lnTo>
                <a:lnTo>
                  <a:pt x="11291" y="9636"/>
                </a:lnTo>
                <a:lnTo>
                  <a:pt x="11315" y="9587"/>
                </a:lnTo>
                <a:lnTo>
                  <a:pt x="11291" y="9539"/>
                </a:lnTo>
                <a:lnTo>
                  <a:pt x="11266" y="9490"/>
                </a:lnTo>
                <a:lnTo>
                  <a:pt x="11218" y="9417"/>
                </a:lnTo>
                <a:lnTo>
                  <a:pt x="11169" y="9393"/>
                </a:lnTo>
                <a:lnTo>
                  <a:pt x="11047" y="9295"/>
                </a:lnTo>
                <a:lnTo>
                  <a:pt x="11266" y="9150"/>
                </a:lnTo>
                <a:lnTo>
                  <a:pt x="11485" y="9028"/>
                </a:lnTo>
                <a:lnTo>
                  <a:pt x="11558" y="8979"/>
                </a:lnTo>
                <a:lnTo>
                  <a:pt x="11607" y="8906"/>
                </a:lnTo>
                <a:lnTo>
                  <a:pt x="11631" y="8833"/>
                </a:lnTo>
                <a:lnTo>
                  <a:pt x="11607" y="8760"/>
                </a:lnTo>
                <a:lnTo>
                  <a:pt x="11558" y="8712"/>
                </a:lnTo>
                <a:lnTo>
                  <a:pt x="11510" y="8663"/>
                </a:lnTo>
                <a:lnTo>
                  <a:pt x="11437" y="8639"/>
                </a:lnTo>
                <a:lnTo>
                  <a:pt x="11339" y="8663"/>
                </a:lnTo>
                <a:lnTo>
                  <a:pt x="11193" y="8736"/>
                </a:lnTo>
                <a:lnTo>
                  <a:pt x="11047" y="8833"/>
                </a:lnTo>
                <a:lnTo>
                  <a:pt x="10780" y="9028"/>
                </a:lnTo>
                <a:lnTo>
                  <a:pt x="10512" y="8785"/>
                </a:lnTo>
                <a:lnTo>
                  <a:pt x="10366" y="8687"/>
                </a:lnTo>
                <a:lnTo>
                  <a:pt x="10293" y="8639"/>
                </a:lnTo>
                <a:close/>
                <a:moveTo>
                  <a:pt x="12191" y="8322"/>
                </a:moveTo>
                <a:lnTo>
                  <a:pt x="14211" y="8347"/>
                </a:lnTo>
                <a:lnTo>
                  <a:pt x="14186" y="9028"/>
                </a:lnTo>
                <a:lnTo>
                  <a:pt x="14186" y="9368"/>
                </a:lnTo>
                <a:lnTo>
                  <a:pt x="14211" y="9709"/>
                </a:lnTo>
                <a:lnTo>
                  <a:pt x="14235" y="10171"/>
                </a:lnTo>
                <a:lnTo>
                  <a:pt x="13992" y="10147"/>
                </a:lnTo>
                <a:lnTo>
                  <a:pt x="13724" y="10147"/>
                </a:lnTo>
                <a:lnTo>
                  <a:pt x="13213" y="10171"/>
                </a:lnTo>
                <a:lnTo>
                  <a:pt x="12191" y="10196"/>
                </a:lnTo>
                <a:lnTo>
                  <a:pt x="12191" y="10196"/>
                </a:lnTo>
                <a:lnTo>
                  <a:pt x="12240" y="9247"/>
                </a:lnTo>
                <a:lnTo>
                  <a:pt x="12215" y="8785"/>
                </a:lnTo>
                <a:lnTo>
                  <a:pt x="12191" y="8322"/>
                </a:lnTo>
                <a:close/>
                <a:moveTo>
                  <a:pt x="7008" y="8420"/>
                </a:moveTo>
                <a:lnTo>
                  <a:pt x="7033" y="9320"/>
                </a:lnTo>
                <a:lnTo>
                  <a:pt x="7033" y="9782"/>
                </a:lnTo>
                <a:lnTo>
                  <a:pt x="7033" y="10220"/>
                </a:lnTo>
                <a:lnTo>
                  <a:pt x="5110" y="10220"/>
                </a:lnTo>
                <a:lnTo>
                  <a:pt x="5110" y="9368"/>
                </a:lnTo>
                <a:lnTo>
                  <a:pt x="5086" y="8541"/>
                </a:lnTo>
                <a:lnTo>
                  <a:pt x="6059" y="8493"/>
                </a:lnTo>
                <a:lnTo>
                  <a:pt x="7008" y="8420"/>
                </a:lnTo>
                <a:close/>
                <a:moveTo>
                  <a:pt x="9490" y="8322"/>
                </a:moveTo>
                <a:lnTo>
                  <a:pt x="9539" y="9052"/>
                </a:lnTo>
                <a:lnTo>
                  <a:pt x="9539" y="9417"/>
                </a:lnTo>
                <a:lnTo>
                  <a:pt x="9514" y="9782"/>
                </a:lnTo>
                <a:lnTo>
                  <a:pt x="9466" y="10220"/>
                </a:lnTo>
                <a:lnTo>
                  <a:pt x="7519" y="10220"/>
                </a:lnTo>
                <a:lnTo>
                  <a:pt x="7544" y="9782"/>
                </a:lnTo>
                <a:lnTo>
                  <a:pt x="7519" y="9320"/>
                </a:lnTo>
                <a:lnTo>
                  <a:pt x="7495" y="8420"/>
                </a:lnTo>
                <a:lnTo>
                  <a:pt x="7495" y="8395"/>
                </a:lnTo>
                <a:lnTo>
                  <a:pt x="7982" y="8371"/>
                </a:lnTo>
                <a:lnTo>
                  <a:pt x="9490" y="8322"/>
                </a:lnTo>
                <a:close/>
                <a:moveTo>
                  <a:pt x="11753" y="8322"/>
                </a:moveTo>
                <a:lnTo>
                  <a:pt x="11802" y="8906"/>
                </a:lnTo>
                <a:lnTo>
                  <a:pt x="11802" y="9563"/>
                </a:lnTo>
                <a:lnTo>
                  <a:pt x="11753" y="10196"/>
                </a:lnTo>
                <a:lnTo>
                  <a:pt x="11680" y="10196"/>
                </a:lnTo>
                <a:lnTo>
                  <a:pt x="9879" y="10220"/>
                </a:lnTo>
                <a:lnTo>
                  <a:pt x="9928" y="9879"/>
                </a:lnTo>
                <a:lnTo>
                  <a:pt x="9952" y="9490"/>
                </a:lnTo>
                <a:lnTo>
                  <a:pt x="9952" y="9101"/>
                </a:lnTo>
                <a:lnTo>
                  <a:pt x="9928" y="8712"/>
                </a:lnTo>
                <a:lnTo>
                  <a:pt x="9904" y="8322"/>
                </a:lnTo>
                <a:close/>
                <a:moveTo>
                  <a:pt x="2555" y="8298"/>
                </a:moveTo>
                <a:lnTo>
                  <a:pt x="2750" y="8371"/>
                </a:lnTo>
                <a:lnTo>
                  <a:pt x="2945" y="8420"/>
                </a:lnTo>
                <a:lnTo>
                  <a:pt x="3334" y="8468"/>
                </a:lnTo>
                <a:lnTo>
                  <a:pt x="3650" y="8517"/>
                </a:lnTo>
                <a:lnTo>
                  <a:pt x="3991" y="8517"/>
                </a:lnTo>
                <a:lnTo>
                  <a:pt x="4624" y="8541"/>
                </a:lnTo>
                <a:lnTo>
                  <a:pt x="4648" y="9368"/>
                </a:lnTo>
                <a:lnTo>
                  <a:pt x="4648" y="10220"/>
                </a:lnTo>
                <a:lnTo>
                  <a:pt x="3285" y="10220"/>
                </a:lnTo>
                <a:lnTo>
                  <a:pt x="2920" y="10244"/>
                </a:lnTo>
                <a:lnTo>
                  <a:pt x="2555" y="10293"/>
                </a:lnTo>
                <a:lnTo>
                  <a:pt x="2580" y="9393"/>
                </a:lnTo>
                <a:lnTo>
                  <a:pt x="2580" y="8931"/>
                </a:lnTo>
                <a:lnTo>
                  <a:pt x="2580" y="8468"/>
                </a:lnTo>
                <a:lnTo>
                  <a:pt x="2555" y="8298"/>
                </a:lnTo>
                <a:close/>
                <a:moveTo>
                  <a:pt x="14259" y="10658"/>
                </a:moveTo>
                <a:lnTo>
                  <a:pt x="14259" y="11023"/>
                </a:lnTo>
                <a:lnTo>
                  <a:pt x="14235" y="11364"/>
                </a:lnTo>
                <a:lnTo>
                  <a:pt x="14186" y="11972"/>
                </a:lnTo>
                <a:lnTo>
                  <a:pt x="14162" y="12288"/>
                </a:lnTo>
                <a:lnTo>
                  <a:pt x="14162" y="12434"/>
                </a:lnTo>
                <a:lnTo>
                  <a:pt x="14186" y="12579"/>
                </a:lnTo>
                <a:lnTo>
                  <a:pt x="14186" y="12579"/>
                </a:lnTo>
                <a:lnTo>
                  <a:pt x="13773" y="12556"/>
                </a:lnTo>
                <a:lnTo>
                  <a:pt x="13018" y="12532"/>
                </a:lnTo>
                <a:lnTo>
                  <a:pt x="12142" y="12556"/>
                </a:lnTo>
                <a:lnTo>
                  <a:pt x="12167" y="12167"/>
                </a:lnTo>
                <a:lnTo>
                  <a:pt x="12167" y="11777"/>
                </a:lnTo>
                <a:lnTo>
                  <a:pt x="12142" y="11412"/>
                </a:lnTo>
                <a:lnTo>
                  <a:pt x="12142" y="11023"/>
                </a:lnTo>
                <a:lnTo>
                  <a:pt x="12167" y="10731"/>
                </a:lnTo>
                <a:lnTo>
                  <a:pt x="13213" y="10707"/>
                </a:lnTo>
                <a:lnTo>
                  <a:pt x="14259" y="10658"/>
                </a:lnTo>
                <a:close/>
                <a:moveTo>
                  <a:pt x="11729" y="10731"/>
                </a:moveTo>
                <a:lnTo>
                  <a:pt x="11704" y="10828"/>
                </a:lnTo>
                <a:lnTo>
                  <a:pt x="11704" y="11266"/>
                </a:lnTo>
                <a:lnTo>
                  <a:pt x="11704" y="11704"/>
                </a:lnTo>
                <a:lnTo>
                  <a:pt x="11704" y="12142"/>
                </a:lnTo>
                <a:lnTo>
                  <a:pt x="11680" y="12580"/>
                </a:lnTo>
                <a:lnTo>
                  <a:pt x="11510" y="12580"/>
                </a:lnTo>
                <a:lnTo>
                  <a:pt x="9733" y="12653"/>
                </a:lnTo>
                <a:lnTo>
                  <a:pt x="9758" y="12556"/>
                </a:lnTo>
                <a:lnTo>
                  <a:pt x="9733" y="12459"/>
                </a:lnTo>
                <a:lnTo>
                  <a:pt x="9709" y="12240"/>
                </a:lnTo>
                <a:lnTo>
                  <a:pt x="9709" y="11850"/>
                </a:lnTo>
                <a:lnTo>
                  <a:pt x="9733" y="11461"/>
                </a:lnTo>
                <a:lnTo>
                  <a:pt x="9806" y="10755"/>
                </a:lnTo>
                <a:lnTo>
                  <a:pt x="11729" y="10731"/>
                </a:lnTo>
                <a:close/>
                <a:moveTo>
                  <a:pt x="2555" y="10609"/>
                </a:moveTo>
                <a:lnTo>
                  <a:pt x="2872" y="10658"/>
                </a:lnTo>
                <a:lnTo>
                  <a:pt x="3188" y="10707"/>
                </a:lnTo>
                <a:lnTo>
                  <a:pt x="3845" y="10707"/>
                </a:lnTo>
                <a:lnTo>
                  <a:pt x="4624" y="10731"/>
                </a:lnTo>
                <a:lnTo>
                  <a:pt x="4599" y="11680"/>
                </a:lnTo>
                <a:lnTo>
                  <a:pt x="4575" y="12653"/>
                </a:lnTo>
                <a:lnTo>
                  <a:pt x="4064" y="12629"/>
                </a:lnTo>
                <a:lnTo>
                  <a:pt x="3553" y="12629"/>
                </a:lnTo>
                <a:lnTo>
                  <a:pt x="3042" y="12653"/>
                </a:lnTo>
                <a:lnTo>
                  <a:pt x="2555" y="12702"/>
                </a:lnTo>
                <a:lnTo>
                  <a:pt x="2555" y="11680"/>
                </a:lnTo>
                <a:lnTo>
                  <a:pt x="2531" y="10634"/>
                </a:lnTo>
                <a:lnTo>
                  <a:pt x="2555" y="10609"/>
                </a:lnTo>
                <a:close/>
                <a:moveTo>
                  <a:pt x="5378" y="10731"/>
                </a:moveTo>
                <a:lnTo>
                  <a:pt x="6984" y="10755"/>
                </a:lnTo>
                <a:lnTo>
                  <a:pt x="6887" y="12045"/>
                </a:lnTo>
                <a:lnTo>
                  <a:pt x="6862" y="12386"/>
                </a:lnTo>
                <a:lnTo>
                  <a:pt x="6887" y="12556"/>
                </a:lnTo>
                <a:lnTo>
                  <a:pt x="6911" y="12653"/>
                </a:lnTo>
                <a:lnTo>
                  <a:pt x="6960" y="12702"/>
                </a:lnTo>
                <a:lnTo>
                  <a:pt x="6035" y="12702"/>
                </a:lnTo>
                <a:lnTo>
                  <a:pt x="5110" y="12678"/>
                </a:lnTo>
                <a:lnTo>
                  <a:pt x="5062" y="12678"/>
                </a:lnTo>
                <a:lnTo>
                  <a:pt x="5062" y="12653"/>
                </a:lnTo>
                <a:lnTo>
                  <a:pt x="5062" y="11704"/>
                </a:lnTo>
                <a:lnTo>
                  <a:pt x="5110" y="10731"/>
                </a:lnTo>
                <a:close/>
                <a:moveTo>
                  <a:pt x="9393" y="10755"/>
                </a:moveTo>
                <a:lnTo>
                  <a:pt x="9296" y="11583"/>
                </a:lnTo>
                <a:lnTo>
                  <a:pt x="9271" y="11826"/>
                </a:lnTo>
                <a:lnTo>
                  <a:pt x="9247" y="12118"/>
                </a:lnTo>
                <a:lnTo>
                  <a:pt x="9271" y="12288"/>
                </a:lnTo>
                <a:lnTo>
                  <a:pt x="9271" y="12434"/>
                </a:lnTo>
                <a:lnTo>
                  <a:pt x="9320" y="12556"/>
                </a:lnTo>
                <a:lnTo>
                  <a:pt x="9369" y="12678"/>
                </a:lnTo>
                <a:lnTo>
                  <a:pt x="8225" y="12702"/>
                </a:lnTo>
                <a:lnTo>
                  <a:pt x="7325" y="12702"/>
                </a:lnTo>
                <a:lnTo>
                  <a:pt x="7349" y="12678"/>
                </a:lnTo>
                <a:lnTo>
                  <a:pt x="7373" y="12264"/>
                </a:lnTo>
                <a:lnTo>
                  <a:pt x="7398" y="11777"/>
                </a:lnTo>
                <a:lnTo>
                  <a:pt x="7471" y="10755"/>
                </a:lnTo>
                <a:close/>
                <a:moveTo>
                  <a:pt x="13578" y="5451"/>
                </a:moveTo>
                <a:lnTo>
                  <a:pt x="13335" y="5475"/>
                </a:lnTo>
                <a:lnTo>
                  <a:pt x="12945" y="5500"/>
                </a:lnTo>
                <a:lnTo>
                  <a:pt x="11607" y="5573"/>
                </a:lnTo>
                <a:lnTo>
                  <a:pt x="10950" y="5621"/>
                </a:lnTo>
                <a:lnTo>
                  <a:pt x="10293" y="5646"/>
                </a:lnTo>
                <a:lnTo>
                  <a:pt x="9150" y="5621"/>
                </a:lnTo>
                <a:lnTo>
                  <a:pt x="8006" y="5621"/>
                </a:lnTo>
                <a:lnTo>
                  <a:pt x="6887" y="5597"/>
                </a:lnTo>
                <a:lnTo>
                  <a:pt x="5743" y="5597"/>
                </a:lnTo>
                <a:lnTo>
                  <a:pt x="4624" y="5621"/>
                </a:lnTo>
                <a:lnTo>
                  <a:pt x="3504" y="5646"/>
                </a:lnTo>
                <a:lnTo>
                  <a:pt x="3188" y="5646"/>
                </a:lnTo>
                <a:lnTo>
                  <a:pt x="2872" y="5621"/>
                </a:lnTo>
                <a:lnTo>
                  <a:pt x="2531" y="5621"/>
                </a:lnTo>
                <a:lnTo>
                  <a:pt x="2385" y="5670"/>
                </a:lnTo>
                <a:lnTo>
                  <a:pt x="2239" y="5719"/>
                </a:lnTo>
                <a:lnTo>
                  <a:pt x="2190" y="5792"/>
                </a:lnTo>
                <a:lnTo>
                  <a:pt x="2166" y="5865"/>
                </a:lnTo>
                <a:lnTo>
                  <a:pt x="2190" y="5938"/>
                </a:lnTo>
                <a:lnTo>
                  <a:pt x="2239" y="5986"/>
                </a:lnTo>
                <a:lnTo>
                  <a:pt x="2166" y="6108"/>
                </a:lnTo>
                <a:lnTo>
                  <a:pt x="2117" y="6254"/>
                </a:lnTo>
                <a:lnTo>
                  <a:pt x="2093" y="6522"/>
                </a:lnTo>
                <a:lnTo>
                  <a:pt x="2069" y="6935"/>
                </a:lnTo>
                <a:lnTo>
                  <a:pt x="2069" y="7325"/>
                </a:lnTo>
                <a:lnTo>
                  <a:pt x="2117" y="8128"/>
                </a:lnTo>
                <a:lnTo>
                  <a:pt x="2166" y="8736"/>
                </a:lnTo>
                <a:lnTo>
                  <a:pt x="2166" y="9344"/>
                </a:lnTo>
                <a:lnTo>
                  <a:pt x="2142" y="10561"/>
                </a:lnTo>
                <a:lnTo>
                  <a:pt x="2117" y="11753"/>
                </a:lnTo>
                <a:lnTo>
                  <a:pt x="2093" y="12361"/>
                </a:lnTo>
                <a:lnTo>
                  <a:pt x="2117" y="12970"/>
                </a:lnTo>
                <a:lnTo>
                  <a:pt x="2117" y="13043"/>
                </a:lnTo>
                <a:lnTo>
                  <a:pt x="2166" y="13116"/>
                </a:lnTo>
                <a:lnTo>
                  <a:pt x="2215" y="13164"/>
                </a:lnTo>
                <a:lnTo>
                  <a:pt x="2288" y="13189"/>
                </a:lnTo>
                <a:lnTo>
                  <a:pt x="2361" y="13189"/>
                </a:lnTo>
                <a:lnTo>
                  <a:pt x="2434" y="13164"/>
                </a:lnTo>
                <a:lnTo>
                  <a:pt x="2482" y="13116"/>
                </a:lnTo>
                <a:lnTo>
                  <a:pt x="2531" y="13067"/>
                </a:lnTo>
                <a:lnTo>
                  <a:pt x="3821" y="13067"/>
                </a:lnTo>
                <a:lnTo>
                  <a:pt x="4453" y="13091"/>
                </a:lnTo>
                <a:lnTo>
                  <a:pt x="5110" y="13091"/>
                </a:lnTo>
                <a:lnTo>
                  <a:pt x="6668" y="13140"/>
                </a:lnTo>
                <a:lnTo>
                  <a:pt x="8225" y="13140"/>
                </a:lnTo>
                <a:lnTo>
                  <a:pt x="9758" y="13116"/>
                </a:lnTo>
                <a:lnTo>
                  <a:pt x="11315" y="13067"/>
                </a:lnTo>
                <a:lnTo>
                  <a:pt x="12118" y="13043"/>
                </a:lnTo>
                <a:lnTo>
                  <a:pt x="12921" y="13091"/>
                </a:lnTo>
                <a:lnTo>
                  <a:pt x="14600" y="13091"/>
                </a:lnTo>
                <a:lnTo>
                  <a:pt x="14649" y="13043"/>
                </a:lnTo>
                <a:lnTo>
                  <a:pt x="14722" y="13018"/>
                </a:lnTo>
                <a:lnTo>
                  <a:pt x="14746" y="12970"/>
                </a:lnTo>
                <a:lnTo>
                  <a:pt x="14795" y="12897"/>
                </a:lnTo>
                <a:lnTo>
                  <a:pt x="14795" y="12824"/>
                </a:lnTo>
                <a:lnTo>
                  <a:pt x="14795" y="12775"/>
                </a:lnTo>
                <a:lnTo>
                  <a:pt x="14746" y="12702"/>
                </a:lnTo>
                <a:lnTo>
                  <a:pt x="14746" y="12678"/>
                </a:lnTo>
                <a:lnTo>
                  <a:pt x="14673" y="12605"/>
                </a:lnTo>
                <a:lnTo>
                  <a:pt x="14697" y="12507"/>
                </a:lnTo>
                <a:lnTo>
                  <a:pt x="14770" y="11753"/>
                </a:lnTo>
                <a:lnTo>
                  <a:pt x="14795" y="11023"/>
                </a:lnTo>
                <a:lnTo>
                  <a:pt x="14770" y="10269"/>
                </a:lnTo>
                <a:lnTo>
                  <a:pt x="14722" y="9514"/>
                </a:lnTo>
                <a:lnTo>
                  <a:pt x="14697" y="8979"/>
                </a:lnTo>
                <a:lnTo>
                  <a:pt x="14722" y="8468"/>
                </a:lnTo>
                <a:lnTo>
                  <a:pt x="14770" y="7398"/>
                </a:lnTo>
                <a:lnTo>
                  <a:pt x="14795" y="7033"/>
                </a:lnTo>
                <a:lnTo>
                  <a:pt x="14770" y="6668"/>
                </a:lnTo>
                <a:lnTo>
                  <a:pt x="14722" y="6327"/>
                </a:lnTo>
                <a:lnTo>
                  <a:pt x="14624" y="5986"/>
                </a:lnTo>
                <a:lnTo>
                  <a:pt x="14624" y="5889"/>
                </a:lnTo>
                <a:lnTo>
                  <a:pt x="14600" y="5816"/>
                </a:lnTo>
                <a:lnTo>
                  <a:pt x="14551" y="5719"/>
                </a:lnTo>
                <a:lnTo>
                  <a:pt x="14478" y="5670"/>
                </a:lnTo>
                <a:lnTo>
                  <a:pt x="14381" y="5597"/>
                </a:lnTo>
                <a:lnTo>
                  <a:pt x="14284" y="5548"/>
                </a:lnTo>
                <a:lnTo>
                  <a:pt x="14065" y="5500"/>
                </a:lnTo>
                <a:lnTo>
                  <a:pt x="13846" y="5475"/>
                </a:lnTo>
                <a:lnTo>
                  <a:pt x="13578" y="5451"/>
                </a:lnTo>
                <a:close/>
                <a:moveTo>
                  <a:pt x="3796" y="4137"/>
                </a:moveTo>
                <a:lnTo>
                  <a:pt x="4916" y="4161"/>
                </a:lnTo>
                <a:lnTo>
                  <a:pt x="6059" y="4186"/>
                </a:lnTo>
                <a:lnTo>
                  <a:pt x="7179" y="4234"/>
                </a:lnTo>
                <a:lnTo>
                  <a:pt x="8322" y="4283"/>
                </a:lnTo>
                <a:lnTo>
                  <a:pt x="9393" y="4259"/>
                </a:lnTo>
                <a:lnTo>
                  <a:pt x="10463" y="4234"/>
                </a:lnTo>
                <a:lnTo>
                  <a:pt x="11534" y="4210"/>
                </a:lnTo>
                <a:lnTo>
                  <a:pt x="12605" y="4234"/>
                </a:lnTo>
                <a:lnTo>
                  <a:pt x="13529" y="4259"/>
                </a:lnTo>
                <a:lnTo>
                  <a:pt x="13992" y="4234"/>
                </a:lnTo>
                <a:lnTo>
                  <a:pt x="14478" y="4210"/>
                </a:lnTo>
                <a:lnTo>
                  <a:pt x="14916" y="4186"/>
                </a:lnTo>
                <a:lnTo>
                  <a:pt x="15379" y="4186"/>
                </a:lnTo>
                <a:lnTo>
                  <a:pt x="15817" y="4210"/>
                </a:lnTo>
                <a:lnTo>
                  <a:pt x="16060" y="4234"/>
                </a:lnTo>
                <a:lnTo>
                  <a:pt x="16279" y="4283"/>
                </a:lnTo>
                <a:lnTo>
                  <a:pt x="16303" y="4283"/>
                </a:lnTo>
                <a:lnTo>
                  <a:pt x="16303" y="4697"/>
                </a:lnTo>
                <a:lnTo>
                  <a:pt x="16279" y="5086"/>
                </a:lnTo>
                <a:lnTo>
                  <a:pt x="16230" y="6084"/>
                </a:lnTo>
                <a:lnTo>
                  <a:pt x="16206" y="7081"/>
                </a:lnTo>
                <a:lnTo>
                  <a:pt x="16182" y="9077"/>
                </a:lnTo>
                <a:lnTo>
                  <a:pt x="16157" y="10050"/>
                </a:lnTo>
                <a:lnTo>
                  <a:pt x="16133" y="10999"/>
                </a:lnTo>
                <a:lnTo>
                  <a:pt x="16157" y="11534"/>
                </a:lnTo>
                <a:lnTo>
                  <a:pt x="16206" y="12045"/>
                </a:lnTo>
                <a:lnTo>
                  <a:pt x="16279" y="12556"/>
                </a:lnTo>
                <a:lnTo>
                  <a:pt x="16328" y="13067"/>
                </a:lnTo>
                <a:lnTo>
                  <a:pt x="16328" y="13627"/>
                </a:lnTo>
                <a:lnTo>
                  <a:pt x="16303" y="14186"/>
                </a:lnTo>
                <a:lnTo>
                  <a:pt x="15281" y="14284"/>
                </a:lnTo>
                <a:lnTo>
                  <a:pt x="14259" y="14332"/>
                </a:lnTo>
                <a:lnTo>
                  <a:pt x="13213" y="14357"/>
                </a:lnTo>
                <a:lnTo>
                  <a:pt x="12191" y="14381"/>
                </a:lnTo>
                <a:lnTo>
                  <a:pt x="11096" y="14405"/>
                </a:lnTo>
                <a:lnTo>
                  <a:pt x="10025" y="14430"/>
                </a:lnTo>
                <a:lnTo>
                  <a:pt x="7860" y="14527"/>
                </a:lnTo>
                <a:lnTo>
                  <a:pt x="6789" y="14551"/>
                </a:lnTo>
                <a:lnTo>
                  <a:pt x="5719" y="14551"/>
                </a:lnTo>
                <a:lnTo>
                  <a:pt x="3602" y="14478"/>
                </a:lnTo>
                <a:lnTo>
                  <a:pt x="2604" y="14478"/>
                </a:lnTo>
                <a:lnTo>
                  <a:pt x="1606" y="14503"/>
                </a:lnTo>
                <a:lnTo>
                  <a:pt x="1047" y="14478"/>
                </a:lnTo>
                <a:lnTo>
                  <a:pt x="779" y="14478"/>
                </a:lnTo>
                <a:lnTo>
                  <a:pt x="633" y="14503"/>
                </a:lnTo>
                <a:lnTo>
                  <a:pt x="512" y="14527"/>
                </a:lnTo>
                <a:lnTo>
                  <a:pt x="463" y="13700"/>
                </a:lnTo>
                <a:lnTo>
                  <a:pt x="439" y="12848"/>
                </a:lnTo>
                <a:lnTo>
                  <a:pt x="439" y="11169"/>
                </a:lnTo>
                <a:lnTo>
                  <a:pt x="463" y="9466"/>
                </a:lnTo>
                <a:lnTo>
                  <a:pt x="487" y="7787"/>
                </a:lnTo>
                <a:lnTo>
                  <a:pt x="487" y="6887"/>
                </a:lnTo>
                <a:lnTo>
                  <a:pt x="463" y="5986"/>
                </a:lnTo>
                <a:lnTo>
                  <a:pt x="439" y="5086"/>
                </a:lnTo>
                <a:lnTo>
                  <a:pt x="463" y="4648"/>
                </a:lnTo>
                <a:lnTo>
                  <a:pt x="463" y="4186"/>
                </a:lnTo>
                <a:lnTo>
                  <a:pt x="804" y="4161"/>
                </a:lnTo>
                <a:lnTo>
                  <a:pt x="1144" y="4186"/>
                </a:lnTo>
                <a:lnTo>
                  <a:pt x="1801" y="4210"/>
                </a:lnTo>
                <a:lnTo>
                  <a:pt x="2288" y="4210"/>
                </a:lnTo>
                <a:lnTo>
                  <a:pt x="2799" y="4186"/>
                </a:lnTo>
                <a:lnTo>
                  <a:pt x="3285" y="4161"/>
                </a:lnTo>
                <a:lnTo>
                  <a:pt x="3796" y="4137"/>
                </a:lnTo>
                <a:close/>
                <a:moveTo>
                  <a:pt x="15671" y="14770"/>
                </a:moveTo>
                <a:lnTo>
                  <a:pt x="15500" y="14965"/>
                </a:lnTo>
                <a:lnTo>
                  <a:pt x="15403" y="15062"/>
                </a:lnTo>
                <a:lnTo>
                  <a:pt x="15354" y="15184"/>
                </a:lnTo>
                <a:lnTo>
                  <a:pt x="15087" y="15184"/>
                </a:lnTo>
                <a:lnTo>
                  <a:pt x="15184" y="14989"/>
                </a:lnTo>
                <a:lnTo>
                  <a:pt x="15208" y="14892"/>
                </a:lnTo>
                <a:lnTo>
                  <a:pt x="15233" y="14770"/>
                </a:lnTo>
                <a:close/>
                <a:moveTo>
                  <a:pt x="15038" y="14795"/>
                </a:moveTo>
                <a:lnTo>
                  <a:pt x="14965" y="14868"/>
                </a:lnTo>
                <a:lnTo>
                  <a:pt x="14868" y="15014"/>
                </a:lnTo>
                <a:lnTo>
                  <a:pt x="14770" y="15184"/>
                </a:lnTo>
                <a:lnTo>
                  <a:pt x="14405" y="15208"/>
                </a:lnTo>
                <a:lnTo>
                  <a:pt x="14527" y="15014"/>
                </a:lnTo>
                <a:lnTo>
                  <a:pt x="14649" y="14795"/>
                </a:lnTo>
                <a:close/>
                <a:moveTo>
                  <a:pt x="10877" y="14843"/>
                </a:moveTo>
                <a:lnTo>
                  <a:pt x="10755" y="15014"/>
                </a:lnTo>
                <a:lnTo>
                  <a:pt x="10634" y="15233"/>
                </a:lnTo>
                <a:lnTo>
                  <a:pt x="10220" y="15233"/>
                </a:lnTo>
                <a:lnTo>
                  <a:pt x="10293" y="15038"/>
                </a:lnTo>
                <a:lnTo>
                  <a:pt x="10342" y="14868"/>
                </a:lnTo>
                <a:lnTo>
                  <a:pt x="10877" y="14843"/>
                </a:lnTo>
                <a:close/>
                <a:moveTo>
                  <a:pt x="11753" y="14819"/>
                </a:moveTo>
                <a:lnTo>
                  <a:pt x="11729" y="14868"/>
                </a:lnTo>
                <a:lnTo>
                  <a:pt x="11607" y="15038"/>
                </a:lnTo>
                <a:lnTo>
                  <a:pt x="11485" y="15233"/>
                </a:lnTo>
                <a:lnTo>
                  <a:pt x="11072" y="15233"/>
                </a:lnTo>
                <a:lnTo>
                  <a:pt x="11169" y="15038"/>
                </a:lnTo>
                <a:lnTo>
                  <a:pt x="11291" y="14843"/>
                </a:lnTo>
                <a:lnTo>
                  <a:pt x="11753" y="14819"/>
                </a:lnTo>
                <a:close/>
                <a:moveTo>
                  <a:pt x="12532" y="14819"/>
                </a:moveTo>
                <a:lnTo>
                  <a:pt x="12507" y="14868"/>
                </a:lnTo>
                <a:lnTo>
                  <a:pt x="12313" y="15233"/>
                </a:lnTo>
                <a:lnTo>
                  <a:pt x="11899" y="15233"/>
                </a:lnTo>
                <a:lnTo>
                  <a:pt x="12021" y="15014"/>
                </a:lnTo>
                <a:lnTo>
                  <a:pt x="12069" y="14916"/>
                </a:lnTo>
                <a:lnTo>
                  <a:pt x="12094" y="14819"/>
                </a:lnTo>
                <a:close/>
                <a:moveTo>
                  <a:pt x="13529" y="14819"/>
                </a:moveTo>
                <a:lnTo>
                  <a:pt x="13481" y="14868"/>
                </a:lnTo>
                <a:lnTo>
                  <a:pt x="13237" y="15233"/>
                </a:lnTo>
                <a:lnTo>
                  <a:pt x="12678" y="15233"/>
                </a:lnTo>
                <a:lnTo>
                  <a:pt x="12775" y="15014"/>
                </a:lnTo>
                <a:lnTo>
                  <a:pt x="12897" y="14819"/>
                </a:lnTo>
                <a:close/>
                <a:moveTo>
                  <a:pt x="14357" y="14795"/>
                </a:moveTo>
                <a:lnTo>
                  <a:pt x="14186" y="15014"/>
                </a:lnTo>
                <a:lnTo>
                  <a:pt x="14016" y="15208"/>
                </a:lnTo>
                <a:lnTo>
                  <a:pt x="13627" y="15233"/>
                </a:lnTo>
                <a:lnTo>
                  <a:pt x="13724" y="15062"/>
                </a:lnTo>
                <a:lnTo>
                  <a:pt x="13846" y="14868"/>
                </a:lnTo>
                <a:lnTo>
                  <a:pt x="13870" y="14819"/>
                </a:lnTo>
                <a:lnTo>
                  <a:pt x="14357" y="14795"/>
                </a:lnTo>
                <a:close/>
                <a:moveTo>
                  <a:pt x="10025" y="14868"/>
                </a:moveTo>
                <a:lnTo>
                  <a:pt x="9952" y="14989"/>
                </a:lnTo>
                <a:lnTo>
                  <a:pt x="9831" y="15233"/>
                </a:lnTo>
                <a:lnTo>
                  <a:pt x="9320" y="15257"/>
                </a:lnTo>
                <a:lnTo>
                  <a:pt x="9417" y="15087"/>
                </a:lnTo>
                <a:lnTo>
                  <a:pt x="9514" y="14892"/>
                </a:lnTo>
                <a:lnTo>
                  <a:pt x="10025" y="14868"/>
                </a:lnTo>
                <a:close/>
                <a:moveTo>
                  <a:pt x="9101" y="14916"/>
                </a:moveTo>
                <a:lnTo>
                  <a:pt x="9052" y="14989"/>
                </a:lnTo>
                <a:lnTo>
                  <a:pt x="8955" y="15111"/>
                </a:lnTo>
                <a:lnTo>
                  <a:pt x="8858" y="15281"/>
                </a:lnTo>
                <a:lnTo>
                  <a:pt x="8663" y="15281"/>
                </a:lnTo>
                <a:lnTo>
                  <a:pt x="8663" y="15257"/>
                </a:lnTo>
                <a:lnTo>
                  <a:pt x="8809" y="14916"/>
                </a:lnTo>
                <a:close/>
                <a:moveTo>
                  <a:pt x="8468" y="14941"/>
                </a:moveTo>
                <a:lnTo>
                  <a:pt x="8395" y="15038"/>
                </a:lnTo>
                <a:lnTo>
                  <a:pt x="8225" y="15281"/>
                </a:lnTo>
                <a:lnTo>
                  <a:pt x="7738" y="15306"/>
                </a:lnTo>
                <a:lnTo>
                  <a:pt x="7763" y="15281"/>
                </a:lnTo>
                <a:lnTo>
                  <a:pt x="7836" y="15135"/>
                </a:lnTo>
                <a:lnTo>
                  <a:pt x="7909" y="14965"/>
                </a:lnTo>
                <a:lnTo>
                  <a:pt x="8468" y="14941"/>
                </a:lnTo>
                <a:close/>
                <a:moveTo>
                  <a:pt x="16303" y="14746"/>
                </a:moveTo>
                <a:lnTo>
                  <a:pt x="16303" y="15014"/>
                </a:lnTo>
                <a:lnTo>
                  <a:pt x="16303" y="15306"/>
                </a:lnTo>
                <a:lnTo>
                  <a:pt x="16182" y="15257"/>
                </a:lnTo>
                <a:lnTo>
                  <a:pt x="16084" y="15233"/>
                </a:lnTo>
                <a:lnTo>
                  <a:pt x="15841" y="15208"/>
                </a:lnTo>
                <a:lnTo>
                  <a:pt x="15987" y="14989"/>
                </a:lnTo>
                <a:lnTo>
                  <a:pt x="16157" y="14746"/>
                </a:lnTo>
                <a:close/>
                <a:moveTo>
                  <a:pt x="7617" y="14965"/>
                </a:moveTo>
                <a:lnTo>
                  <a:pt x="7471" y="15160"/>
                </a:lnTo>
                <a:lnTo>
                  <a:pt x="7349" y="15330"/>
                </a:lnTo>
                <a:lnTo>
                  <a:pt x="6911" y="15330"/>
                </a:lnTo>
                <a:lnTo>
                  <a:pt x="6984" y="15160"/>
                </a:lnTo>
                <a:lnTo>
                  <a:pt x="7057" y="14965"/>
                </a:lnTo>
                <a:close/>
                <a:moveTo>
                  <a:pt x="6716" y="14965"/>
                </a:moveTo>
                <a:lnTo>
                  <a:pt x="6570" y="15160"/>
                </a:lnTo>
                <a:lnTo>
                  <a:pt x="6449" y="15354"/>
                </a:lnTo>
                <a:lnTo>
                  <a:pt x="5889" y="15379"/>
                </a:lnTo>
                <a:lnTo>
                  <a:pt x="5889" y="15379"/>
                </a:lnTo>
                <a:lnTo>
                  <a:pt x="6011" y="15257"/>
                </a:lnTo>
                <a:lnTo>
                  <a:pt x="6132" y="15135"/>
                </a:lnTo>
                <a:lnTo>
                  <a:pt x="6254" y="15038"/>
                </a:lnTo>
                <a:lnTo>
                  <a:pt x="6376" y="14965"/>
                </a:lnTo>
                <a:close/>
                <a:moveTo>
                  <a:pt x="5256" y="14941"/>
                </a:moveTo>
                <a:lnTo>
                  <a:pt x="5865" y="14965"/>
                </a:lnTo>
                <a:lnTo>
                  <a:pt x="5792" y="15038"/>
                </a:lnTo>
                <a:lnTo>
                  <a:pt x="5646" y="15184"/>
                </a:lnTo>
                <a:lnTo>
                  <a:pt x="5500" y="15379"/>
                </a:lnTo>
                <a:lnTo>
                  <a:pt x="4672" y="15379"/>
                </a:lnTo>
                <a:lnTo>
                  <a:pt x="4867" y="15233"/>
                </a:lnTo>
                <a:lnTo>
                  <a:pt x="5062" y="15135"/>
                </a:lnTo>
                <a:lnTo>
                  <a:pt x="5183" y="15038"/>
                </a:lnTo>
                <a:lnTo>
                  <a:pt x="5232" y="14989"/>
                </a:lnTo>
                <a:lnTo>
                  <a:pt x="5256" y="14941"/>
                </a:lnTo>
                <a:close/>
                <a:moveTo>
                  <a:pt x="4113" y="14916"/>
                </a:moveTo>
                <a:lnTo>
                  <a:pt x="4745" y="14941"/>
                </a:lnTo>
                <a:lnTo>
                  <a:pt x="4624" y="15038"/>
                </a:lnTo>
                <a:lnTo>
                  <a:pt x="4453" y="15184"/>
                </a:lnTo>
                <a:lnTo>
                  <a:pt x="4307" y="15354"/>
                </a:lnTo>
                <a:lnTo>
                  <a:pt x="4283" y="15403"/>
                </a:lnTo>
                <a:lnTo>
                  <a:pt x="3626" y="15403"/>
                </a:lnTo>
                <a:lnTo>
                  <a:pt x="3650" y="15354"/>
                </a:lnTo>
                <a:lnTo>
                  <a:pt x="3894" y="15087"/>
                </a:lnTo>
                <a:lnTo>
                  <a:pt x="4113" y="14916"/>
                </a:lnTo>
                <a:close/>
                <a:moveTo>
                  <a:pt x="1874" y="14892"/>
                </a:moveTo>
                <a:lnTo>
                  <a:pt x="1801" y="14965"/>
                </a:lnTo>
                <a:lnTo>
                  <a:pt x="1631" y="15184"/>
                </a:lnTo>
                <a:lnTo>
                  <a:pt x="1558" y="15281"/>
                </a:lnTo>
                <a:lnTo>
                  <a:pt x="1509" y="15427"/>
                </a:lnTo>
                <a:lnTo>
                  <a:pt x="1217" y="15427"/>
                </a:lnTo>
                <a:lnTo>
                  <a:pt x="1266" y="15354"/>
                </a:lnTo>
                <a:lnTo>
                  <a:pt x="1436" y="15208"/>
                </a:lnTo>
                <a:lnTo>
                  <a:pt x="1509" y="15160"/>
                </a:lnTo>
                <a:lnTo>
                  <a:pt x="1558" y="15135"/>
                </a:lnTo>
                <a:lnTo>
                  <a:pt x="1606" y="15087"/>
                </a:lnTo>
                <a:lnTo>
                  <a:pt x="1631" y="15038"/>
                </a:lnTo>
                <a:lnTo>
                  <a:pt x="1631" y="14965"/>
                </a:lnTo>
                <a:lnTo>
                  <a:pt x="1631" y="14892"/>
                </a:lnTo>
                <a:close/>
                <a:moveTo>
                  <a:pt x="2750" y="14892"/>
                </a:moveTo>
                <a:lnTo>
                  <a:pt x="2726" y="14916"/>
                </a:lnTo>
                <a:lnTo>
                  <a:pt x="2628" y="15087"/>
                </a:lnTo>
                <a:lnTo>
                  <a:pt x="2555" y="15233"/>
                </a:lnTo>
                <a:lnTo>
                  <a:pt x="2531" y="15330"/>
                </a:lnTo>
                <a:lnTo>
                  <a:pt x="2531" y="15427"/>
                </a:lnTo>
                <a:lnTo>
                  <a:pt x="1898" y="15427"/>
                </a:lnTo>
                <a:lnTo>
                  <a:pt x="2093" y="15233"/>
                </a:lnTo>
                <a:lnTo>
                  <a:pt x="2190" y="15135"/>
                </a:lnTo>
                <a:lnTo>
                  <a:pt x="2312" y="15038"/>
                </a:lnTo>
                <a:lnTo>
                  <a:pt x="2409" y="14989"/>
                </a:lnTo>
                <a:lnTo>
                  <a:pt x="2482" y="14892"/>
                </a:lnTo>
                <a:close/>
                <a:moveTo>
                  <a:pt x="3553" y="14892"/>
                </a:moveTo>
                <a:lnTo>
                  <a:pt x="3431" y="15062"/>
                </a:lnTo>
                <a:lnTo>
                  <a:pt x="3310" y="15208"/>
                </a:lnTo>
                <a:lnTo>
                  <a:pt x="3261" y="15306"/>
                </a:lnTo>
                <a:lnTo>
                  <a:pt x="3188" y="15403"/>
                </a:lnTo>
                <a:lnTo>
                  <a:pt x="2920" y="15427"/>
                </a:lnTo>
                <a:lnTo>
                  <a:pt x="2823" y="15427"/>
                </a:lnTo>
                <a:lnTo>
                  <a:pt x="2969" y="15233"/>
                </a:lnTo>
                <a:lnTo>
                  <a:pt x="3066" y="15111"/>
                </a:lnTo>
                <a:lnTo>
                  <a:pt x="3164" y="14989"/>
                </a:lnTo>
                <a:lnTo>
                  <a:pt x="3285" y="14892"/>
                </a:lnTo>
                <a:close/>
                <a:moveTo>
                  <a:pt x="877" y="14868"/>
                </a:moveTo>
                <a:lnTo>
                  <a:pt x="1193" y="14892"/>
                </a:lnTo>
                <a:lnTo>
                  <a:pt x="1023" y="15038"/>
                </a:lnTo>
                <a:lnTo>
                  <a:pt x="877" y="15233"/>
                </a:lnTo>
                <a:lnTo>
                  <a:pt x="804" y="15330"/>
                </a:lnTo>
                <a:lnTo>
                  <a:pt x="755" y="15452"/>
                </a:lnTo>
                <a:lnTo>
                  <a:pt x="585" y="15452"/>
                </a:lnTo>
                <a:lnTo>
                  <a:pt x="536" y="14868"/>
                </a:lnTo>
                <a:close/>
                <a:moveTo>
                  <a:pt x="13894" y="1"/>
                </a:moveTo>
                <a:lnTo>
                  <a:pt x="13724" y="49"/>
                </a:lnTo>
                <a:lnTo>
                  <a:pt x="13578" y="122"/>
                </a:lnTo>
                <a:lnTo>
                  <a:pt x="13456" y="220"/>
                </a:lnTo>
                <a:lnTo>
                  <a:pt x="13335" y="341"/>
                </a:lnTo>
                <a:lnTo>
                  <a:pt x="13262" y="463"/>
                </a:lnTo>
                <a:lnTo>
                  <a:pt x="13189" y="609"/>
                </a:lnTo>
                <a:lnTo>
                  <a:pt x="13116" y="779"/>
                </a:lnTo>
                <a:lnTo>
                  <a:pt x="13067" y="925"/>
                </a:lnTo>
                <a:lnTo>
                  <a:pt x="11996" y="925"/>
                </a:lnTo>
                <a:lnTo>
                  <a:pt x="10901" y="950"/>
                </a:lnTo>
                <a:lnTo>
                  <a:pt x="9831" y="974"/>
                </a:lnTo>
                <a:lnTo>
                  <a:pt x="8736" y="974"/>
                </a:lnTo>
                <a:lnTo>
                  <a:pt x="7641" y="998"/>
                </a:lnTo>
                <a:lnTo>
                  <a:pt x="6108" y="974"/>
                </a:lnTo>
                <a:lnTo>
                  <a:pt x="4599" y="950"/>
                </a:lnTo>
                <a:lnTo>
                  <a:pt x="4648" y="852"/>
                </a:lnTo>
                <a:lnTo>
                  <a:pt x="4624" y="731"/>
                </a:lnTo>
                <a:lnTo>
                  <a:pt x="4599" y="609"/>
                </a:lnTo>
                <a:lnTo>
                  <a:pt x="4526" y="487"/>
                </a:lnTo>
                <a:lnTo>
                  <a:pt x="4429" y="366"/>
                </a:lnTo>
                <a:lnTo>
                  <a:pt x="4332" y="293"/>
                </a:lnTo>
                <a:lnTo>
                  <a:pt x="4210" y="220"/>
                </a:lnTo>
                <a:lnTo>
                  <a:pt x="4088" y="171"/>
                </a:lnTo>
                <a:lnTo>
                  <a:pt x="3894" y="147"/>
                </a:lnTo>
                <a:lnTo>
                  <a:pt x="3723" y="147"/>
                </a:lnTo>
                <a:lnTo>
                  <a:pt x="3553" y="220"/>
                </a:lnTo>
                <a:lnTo>
                  <a:pt x="3407" y="317"/>
                </a:lnTo>
                <a:lnTo>
                  <a:pt x="3285" y="439"/>
                </a:lnTo>
                <a:lnTo>
                  <a:pt x="3188" y="585"/>
                </a:lnTo>
                <a:lnTo>
                  <a:pt x="3115" y="755"/>
                </a:lnTo>
                <a:lnTo>
                  <a:pt x="3042" y="925"/>
                </a:lnTo>
                <a:lnTo>
                  <a:pt x="3042" y="998"/>
                </a:lnTo>
                <a:lnTo>
                  <a:pt x="1242" y="1047"/>
                </a:lnTo>
                <a:lnTo>
                  <a:pt x="828" y="1023"/>
                </a:lnTo>
                <a:lnTo>
                  <a:pt x="633" y="1023"/>
                </a:lnTo>
                <a:lnTo>
                  <a:pt x="439" y="1047"/>
                </a:lnTo>
                <a:lnTo>
                  <a:pt x="390" y="1023"/>
                </a:lnTo>
                <a:lnTo>
                  <a:pt x="317" y="1023"/>
                </a:lnTo>
                <a:lnTo>
                  <a:pt x="268" y="1071"/>
                </a:lnTo>
                <a:lnTo>
                  <a:pt x="244" y="1144"/>
                </a:lnTo>
                <a:lnTo>
                  <a:pt x="268" y="1850"/>
                </a:lnTo>
                <a:lnTo>
                  <a:pt x="268" y="2215"/>
                </a:lnTo>
                <a:lnTo>
                  <a:pt x="268" y="2555"/>
                </a:lnTo>
                <a:lnTo>
                  <a:pt x="171" y="3358"/>
                </a:lnTo>
                <a:lnTo>
                  <a:pt x="74" y="4137"/>
                </a:lnTo>
                <a:lnTo>
                  <a:pt x="49" y="4624"/>
                </a:lnTo>
                <a:lnTo>
                  <a:pt x="25" y="5086"/>
                </a:lnTo>
                <a:lnTo>
                  <a:pt x="25" y="6059"/>
                </a:lnTo>
                <a:lnTo>
                  <a:pt x="49" y="7008"/>
                </a:lnTo>
                <a:lnTo>
                  <a:pt x="74" y="7982"/>
                </a:lnTo>
                <a:lnTo>
                  <a:pt x="25" y="9879"/>
                </a:lnTo>
                <a:lnTo>
                  <a:pt x="1" y="11802"/>
                </a:lnTo>
                <a:lnTo>
                  <a:pt x="1" y="12751"/>
                </a:lnTo>
                <a:lnTo>
                  <a:pt x="1" y="13700"/>
                </a:lnTo>
                <a:lnTo>
                  <a:pt x="49" y="14673"/>
                </a:lnTo>
                <a:lnTo>
                  <a:pt x="122" y="15622"/>
                </a:lnTo>
                <a:lnTo>
                  <a:pt x="122" y="15671"/>
                </a:lnTo>
                <a:lnTo>
                  <a:pt x="147" y="15719"/>
                </a:lnTo>
                <a:lnTo>
                  <a:pt x="171" y="15792"/>
                </a:lnTo>
                <a:lnTo>
                  <a:pt x="195" y="15841"/>
                </a:lnTo>
                <a:lnTo>
                  <a:pt x="244" y="15865"/>
                </a:lnTo>
                <a:lnTo>
                  <a:pt x="293" y="15890"/>
                </a:lnTo>
                <a:lnTo>
                  <a:pt x="560" y="15938"/>
                </a:lnTo>
                <a:lnTo>
                  <a:pt x="828" y="15963"/>
                </a:lnTo>
                <a:lnTo>
                  <a:pt x="1339" y="15987"/>
                </a:lnTo>
                <a:lnTo>
                  <a:pt x="1850" y="15987"/>
                </a:lnTo>
                <a:lnTo>
                  <a:pt x="2385" y="15963"/>
                </a:lnTo>
                <a:lnTo>
                  <a:pt x="3577" y="15938"/>
                </a:lnTo>
                <a:lnTo>
                  <a:pt x="4770" y="15938"/>
                </a:lnTo>
                <a:lnTo>
                  <a:pt x="5938" y="15914"/>
                </a:lnTo>
                <a:lnTo>
                  <a:pt x="7130" y="15890"/>
                </a:lnTo>
                <a:lnTo>
                  <a:pt x="9466" y="15817"/>
                </a:lnTo>
                <a:lnTo>
                  <a:pt x="10536" y="15792"/>
                </a:lnTo>
                <a:lnTo>
                  <a:pt x="11607" y="15792"/>
                </a:lnTo>
                <a:lnTo>
                  <a:pt x="12678" y="15817"/>
                </a:lnTo>
                <a:lnTo>
                  <a:pt x="13748" y="15792"/>
                </a:lnTo>
                <a:lnTo>
                  <a:pt x="15038" y="15744"/>
                </a:lnTo>
                <a:lnTo>
                  <a:pt x="15646" y="15744"/>
                </a:lnTo>
                <a:lnTo>
                  <a:pt x="15914" y="15768"/>
                </a:lnTo>
                <a:lnTo>
                  <a:pt x="16011" y="15792"/>
                </a:lnTo>
                <a:lnTo>
                  <a:pt x="16060" y="15792"/>
                </a:lnTo>
                <a:lnTo>
                  <a:pt x="16084" y="15817"/>
                </a:lnTo>
                <a:lnTo>
                  <a:pt x="16157" y="15841"/>
                </a:lnTo>
                <a:lnTo>
                  <a:pt x="16279" y="15841"/>
                </a:lnTo>
                <a:lnTo>
                  <a:pt x="16328" y="15865"/>
                </a:lnTo>
                <a:lnTo>
                  <a:pt x="16401" y="15890"/>
                </a:lnTo>
                <a:lnTo>
                  <a:pt x="16474" y="15865"/>
                </a:lnTo>
                <a:lnTo>
                  <a:pt x="16547" y="15817"/>
                </a:lnTo>
                <a:lnTo>
                  <a:pt x="16595" y="15744"/>
                </a:lnTo>
                <a:lnTo>
                  <a:pt x="16620" y="15671"/>
                </a:lnTo>
                <a:lnTo>
                  <a:pt x="16668" y="15476"/>
                </a:lnTo>
                <a:lnTo>
                  <a:pt x="16693" y="15111"/>
                </a:lnTo>
                <a:lnTo>
                  <a:pt x="16717" y="14454"/>
                </a:lnTo>
                <a:lnTo>
                  <a:pt x="16741" y="13773"/>
                </a:lnTo>
                <a:lnTo>
                  <a:pt x="16717" y="13262"/>
                </a:lnTo>
                <a:lnTo>
                  <a:pt x="16693" y="12775"/>
                </a:lnTo>
                <a:lnTo>
                  <a:pt x="16571" y="11777"/>
                </a:lnTo>
                <a:lnTo>
                  <a:pt x="16547" y="11193"/>
                </a:lnTo>
                <a:lnTo>
                  <a:pt x="16547" y="10634"/>
                </a:lnTo>
                <a:lnTo>
                  <a:pt x="16595" y="9466"/>
                </a:lnTo>
                <a:lnTo>
                  <a:pt x="16644" y="8420"/>
                </a:lnTo>
                <a:lnTo>
                  <a:pt x="16668" y="7373"/>
                </a:lnTo>
                <a:lnTo>
                  <a:pt x="16693" y="6327"/>
                </a:lnTo>
                <a:lnTo>
                  <a:pt x="16717" y="5281"/>
                </a:lnTo>
                <a:lnTo>
                  <a:pt x="16766" y="4283"/>
                </a:lnTo>
                <a:lnTo>
                  <a:pt x="16741" y="3285"/>
                </a:lnTo>
                <a:lnTo>
                  <a:pt x="16693" y="2312"/>
                </a:lnTo>
                <a:lnTo>
                  <a:pt x="16595" y="1314"/>
                </a:lnTo>
                <a:lnTo>
                  <a:pt x="16644" y="1266"/>
                </a:lnTo>
                <a:lnTo>
                  <a:pt x="16668" y="1193"/>
                </a:lnTo>
                <a:lnTo>
                  <a:pt x="16668" y="1120"/>
                </a:lnTo>
                <a:lnTo>
                  <a:pt x="16668" y="1047"/>
                </a:lnTo>
                <a:lnTo>
                  <a:pt x="16620" y="998"/>
                </a:lnTo>
                <a:lnTo>
                  <a:pt x="16571" y="950"/>
                </a:lnTo>
                <a:lnTo>
                  <a:pt x="16522" y="901"/>
                </a:lnTo>
                <a:lnTo>
                  <a:pt x="16425" y="901"/>
                </a:lnTo>
                <a:lnTo>
                  <a:pt x="14916" y="925"/>
                </a:lnTo>
                <a:lnTo>
                  <a:pt x="14965" y="877"/>
                </a:lnTo>
                <a:lnTo>
                  <a:pt x="14989" y="755"/>
                </a:lnTo>
                <a:lnTo>
                  <a:pt x="14989" y="658"/>
                </a:lnTo>
                <a:lnTo>
                  <a:pt x="14989" y="560"/>
                </a:lnTo>
                <a:lnTo>
                  <a:pt x="14941" y="463"/>
                </a:lnTo>
                <a:lnTo>
                  <a:pt x="14892" y="366"/>
                </a:lnTo>
                <a:lnTo>
                  <a:pt x="14843" y="293"/>
                </a:lnTo>
                <a:lnTo>
                  <a:pt x="14673" y="171"/>
                </a:lnTo>
                <a:lnTo>
                  <a:pt x="14503" y="74"/>
                </a:lnTo>
                <a:lnTo>
                  <a:pt x="14284" y="25"/>
                </a:lnTo>
                <a:lnTo>
                  <a:pt x="14089"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10722179" y="5358296"/>
            <a:ext cx="822415" cy="873677"/>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4"/>
          <p:cNvSpPr txBox="1">
            <a:spLocks noGrp="1"/>
          </p:cNvSpPr>
          <p:nvPr>
            <p:ph type="title"/>
          </p:nvPr>
        </p:nvSpPr>
        <p:spPr>
          <a:xfrm>
            <a:off x="2895600" y="403400"/>
            <a:ext cx="39108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Counseling Course Syllabus</a:t>
            </a:r>
            <a:endParaRPr/>
          </a:p>
        </p:txBody>
      </p:sp>
      <p:sp>
        <p:nvSpPr>
          <p:cNvPr id="111" name="Google Shape;111;p14"/>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pic>
        <p:nvPicPr>
          <p:cNvPr id="112" name="Google Shape;112;p14">
            <a:hlinkClick r:id="rId3"/>
          </p:cNvPr>
          <p:cNvPicPr preferRelativeResize="0"/>
          <p:nvPr/>
        </p:nvPicPr>
        <p:blipFill>
          <a:blip r:embed="rId4">
            <a:alphaModFix/>
          </a:blip>
          <a:stretch>
            <a:fillRect/>
          </a:stretch>
        </p:blipFill>
        <p:spPr>
          <a:xfrm>
            <a:off x="6949864" y="-10"/>
            <a:ext cx="5242135" cy="6857999"/>
          </a:xfrm>
          <a:prstGeom prst="rect">
            <a:avLst/>
          </a:prstGeom>
          <a:noFill/>
          <a:ln>
            <a:noFill/>
          </a:ln>
        </p:spPr>
      </p:pic>
      <p:sp>
        <p:nvSpPr>
          <p:cNvPr id="113" name="Google Shape;113;p14"/>
          <p:cNvSpPr txBox="1"/>
          <p:nvPr/>
        </p:nvSpPr>
        <p:spPr>
          <a:xfrm>
            <a:off x="255375" y="3709800"/>
            <a:ext cx="6694500" cy="6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900" b="1">
              <a:solidFill>
                <a:schemeClr val="dk2"/>
              </a:solidFill>
              <a:latin typeface="Caveat"/>
              <a:ea typeface="Caveat"/>
              <a:cs typeface="Caveat"/>
              <a:sym typeface="Caveat"/>
            </a:endParaRPr>
          </a:p>
        </p:txBody>
      </p:sp>
      <p:pic>
        <p:nvPicPr>
          <p:cNvPr id="114" name="Google Shape;114;p14"/>
          <p:cNvPicPr preferRelativeResize="0"/>
          <p:nvPr/>
        </p:nvPicPr>
        <p:blipFill>
          <a:blip r:embed="rId5">
            <a:alphaModFix/>
          </a:blip>
          <a:stretch>
            <a:fillRect/>
          </a:stretch>
        </p:blipFill>
        <p:spPr>
          <a:xfrm>
            <a:off x="115250" y="3344800"/>
            <a:ext cx="7225625" cy="2541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5"/>
          <p:cNvSpPr txBox="1">
            <a:spLocks noGrp="1"/>
          </p:cNvSpPr>
          <p:nvPr>
            <p:ph type="title"/>
          </p:nvPr>
        </p:nvSpPr>
        <p:spPr>
          <a:xfrm>
            <a:off x="2895600" y="403412"/>
            <a:ext cx="8458200" cy="1685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Language</a:t>
            </a:r>
            <a:endParaRPr/>
          </a:p>
        </p:txBody>
      </p:sp>
      <p:sp>
        <p:nvSpPr>
          <p:cNvPr id="121" name="Google Shape;121;p15"/>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122" name="Google Shape;122;p15"/>
          <p:cNvPicPr preferRelativeResize="0"/>
          <p:nvPr/>
        </p:nvPicPr>
        <p:blipFill>
          <a:blip r:embed="rId3">
            <a:alphaModFix/>
          </a:blip>
          <a:stretch>
            <a:fillRect/>
          </a:stretch>
        </p:blipFill>
        <p:spPr>
          <a:xfrm>
            <a:off x="6266245" y="0"/>
            <a:ext cx="5925755" cy="6858000"/>
          </a:xfrm>
          <a:prstGeom prst="rect">
            <a:avLst/>
          </a:prstGeom>
          <a:noFill/>
          <a:ln>
            <a:noFill/>
          </a:ln>
        </p:spPr>
      </p:pic>
      <p:pic>
        <p:nvPicPr>
          <p:cNvPr id="123" name="Google Shape;123;p15"/>
          <p:cNvPicPr preferRelativeResize="0"/>
          <p:nvPr/>
        </p:nvPicPr>
        <p:blipFill>
          <a:blip r:embed="rId4">
            <a:alphaModFix/>
          </a:blip>
          <a:stretch>
            <a:fillRect/>
          </a:stretch>
        </p:blipFill>
        <p:spPr>
          <a:xfrm>
            <a:off x="1134550" y="2639441"/>
            <a:ext cx="3885536" cy="3505250"/>
          </a:xfrm>
          <a:prstGeom prst="rect">
            <a:avLst/>
          </a:prstGeom>
          <a:noFill/>
          <a:ln>
            <a:noFill/>
          </a:ln>
        </p:spPr>
      </p:pic>
    </p:spTree>
  </p:cSld>
  <p:clrMapOvr>
    <a:masterClrMapping/>
  </p:clrMapOvr>
</p:sld>
</file>

<file path=ppt/theme/theme1.xml><?xml version="1.0" encoding="utf-8"?>
<a:theme xmlns:a="http://schemas.openxmlformats.org/drawingml/2006/main" name="ASCCC Curriculum Inst. 2020 Theme">
  <a:themeElements>
    <a:clrScheme name="ASCCC Plenary Fall 2020 2">
      <a:dk1>
        <a:srgbClr val="891146"/>
      </a:dk1>
      <a:lt1>
        <a:srgbClr val="FFFFFF"/>
      </a:lt1>
      <a:dk2>
        <a:srgbClr val="000000"/>
      </a:dk2>
      <a:lt2>
        <a:srgbClr val="FEF2D3"/>
      </a:lt2>
      <a:accent1>
        <a:srgbClr val="182354"/>
      </a:accent1>
      <a:accent2>
        <a:srgbClr val="3F6C0D"/>
      </a:accent2>
      <a:accent3>
        <a:srgbClr val="5A7FC3"/>
      </a:accent3>
      <a:accent4>
        <a:srgbClr val="FFF1DA"/>
      </a:accent4>
      <a:accent5>
        <a:srgbClr val="F17B48"/>
      </a:accent5>
      <a:accent6>
        <a:srgbClr val="1598C5"/>
      </a:accent6>
      <a:hlink>
        <a:srgbClr val="054590"/>
      </a:hlink>
      <a:folHlink>
        <a:srgbClr val="2E60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2929</Words>
  <Application>Microsoft Office PowerPoint</Application>
  <PresentationFormat>Widescreen</PresentationFormat>
  <Paragraphs>238</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Times New Roman</vt:lpstr>
      <vt:lpstr>Calibri</vt:lpstr>
      <vt:lpstr>Lato</vt:lpstr>
      <vt:lpstr>Caveat</vt:lpstr>
      <vt:lpstr>Palatino</vt:lpstr>
      <vt:lpstr>Cambria Math</vt:lpstr>
      <vt:lpstr>Lato Light</vt:lpstr>
      <vt:lpstr>ASCCC Curriculum Inst. 2020 Theme</vt:lpstr>
      <vt:lpstr>Anti-Racism Best Practices for Student Services Educators</vt:lpstr>
      <vt:lpstr>PRESENTERS </vt:lpstr>
      <vt:lpstr>BREAKOUT DESCRIPTION </vt:lpstr>
      <vt:lpstr>Land Acknowledgement</vt:lpstr>
      <vt:lpstr>Student Services Ethos</vt:lpstr>
      <vt:lpstr>How Does Decolonization relate to Equity &amp; Antiracism? </vt:lpstr>
      <vt:lpstr> Historical Perspectives</vt:lpstr>
      <vt:lpstr>Counseling Course Syllabus</vt:lpstr>
      <vt:lpstr>Language</vt:lpstr>
      <vt:lpstr>Math Syllabus</vt:lpstr>
      <vt:lpstr>Equity Highlights</vt:lpstr>
      <vt:lpstr>Resources used for Students?</vt:lpstr>
      <vt:lpstr>Who is responsible instruction or student services? </vt:lpstr>
      <vt:lpstr>PowerPoint Presentation</vt:lpstr>
      <vt:lpstr> November Rostrum  </vt:lpstr>
      <vt:lpstr>PowerPoint Presentation</vt:lpstr>
      <vt:lpstr>Decolonize Your Area Activity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Anti-Racism Best Practices for Student Services Educators</dc:title>
  <dc:creator>Stephanie Curry</dc:creator>
  <cp:lastModifiedBy>Stephanie Curry</cp:lastModifiedBy>
  <cp:revision>2</cp:revision>
  <dcterms:modified xsi:type="dcterms:W3CDTF">2020-11-03T18:36:21Z</dcterms:modified>
</cp:coreProperties>
</file>