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26"/>
  </p:notesMasterIdLst>
  <p:sldIdLst>
    <p:sldId id="256" r:id="rId2"/>
    <p:sldId id="262" r:id="rId3"/>
    <p:sldId id="257" r:id="rId4"/>
    <p:sldId id="258" r:id="rId5"/>
    <p:sldId id="260" r:id="rId6"/>
    <p:sldId id="261" r:id="rId7"/>
    <p:sldId id="259" r:id="rId8"/>
    <p:sldId id="263" r:id="rId9"/>
    <p:sldId id="270" r:id="rId10"/>
    <p:sldId id="264" r:id="rId11"/>
    <p:sldId id="271" r:id="rId12"/>
    <p:sldId id="272" r:id="rId13"/>
    <p:sldId id="281" r:id="rId14"/>
    <p:sldId id="267" r:id="rId15"/>
    <p:sldId id="280" r:id="rId16"/>
    <p:sldId id="279" r:id="rId17"/>
    <p:sldId id="274" r:id="rId18"/>
    <p:sldId id="268" r:id="rId19"/>
    <p:sldId id="273" r:id="rId20"/>
    <p:sldId id="269" r:id="rId21"/>
    <p:sldId id="275" r:id="rId22"/>
    <p:sldId id="276" r:id="rId23"/>
    <p:sldId id="278" r:id="rId24"/>
    <p:sldId id="277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87188"/>
  </p:normalViewPr>
  <p:slideViewPr>
    <p:cSldViewPr snapToGrid="0" snapToObjects="1">
      <p:cViewPr varScale="1">
        <p:scale>
          <a:sx n="89" d="100"/>
          <a:sy n="89" d="100"/>
        </p:scale>
        <p:origin x="576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840EC-76B6-824B-A690-830C39EC0D2A}" type="datetimeFigureOut">
              <a:rPr lang="en-US" smtClean="0"/>
              <a:t>4/19/17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22328-7B38-CA44-BA15-8077A7C28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39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5 criteria for RACC membership 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Crediting Learning from the Registered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Apprenticeship Certificate,</a:t>
            </a:r>
            <a:r>
              <a:rPr lang="en-US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Consistent Policies with Peer Colleges, Transfer of College Credit,</a:t>
            </a:r>
            <a:r>
              <a:rPr lang="en-US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Academic Residency Requirements,</a:t>
            </a:r>
            <a:r>
              <a:rPr lang="en-US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Crediting Extra-Institutional Learning. </a:t>
            </a:r>
            <a:endParaRPr lang="en-US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22328-7B38-CA44-BA15-8077A7C2815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68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Called out for review in SWP Law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22328-7B38-CA44-BA15-8077A7C2815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83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4/19/17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r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4/19/17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5" Type="http://schemas.openxmlformats.org/officeDocument/2006/relationships/image" Target="../media/image12.jpg"/><Relationship Id="rId6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oleta.gov/oa/pdf/RACC_framework.p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leta.gov/oa/RACC/College_Members.cfm" TargetMode="External"/><Relationship Id="rId3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l.gov/featured/apprenticeship" TargetMode="External"/><Relationship Id="rId4" Type="http://schemas.openxmlformats.org/officeDocument/2006/relationships/hyperlink" Target="https://doleta.gov/oa/racc.cfm" TargetMode="External"/><Relationship Id="rId5" Type="http://schemas.openxmlformats.org/officeDocument/2006/relationships/hyperlink" Target="http://www.dir.ca.gov/das/das.html" TargetMode="External"/><Relationship Id="rId6" Type="http://schemas.openxmlformats.org/officeDocument/2006/relationships/hyperlink" Target="http://www.dir.ca.gov/cac/cac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ingwhatmatters.cccco.edu/ForWEDDGrantees/ApprenticeshipToolKit.asp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davisondolores@fhda.edu" TargetMode="External"/><Relationship Id="rId4" Type="http://schemas.openxmlformats.org/officeDocument/2006/relationships/hyperlink" Target="mailto:jstanskas@valleycollege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freitaje@lacitycollege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58956"/>
            <a:ext cx="10058400" cy="2305878"/>
          </a:xfrm>
        </p:spPr>
        <p:txBody>
          <a:bodyPr/>
          <a:lstStyle/>
          <a:p>
            <a:r>
              <a:rPr lang="en-US" b="1" smtClean="0"/>
              <a:t>Curriculum* </a:t>
            </a:r>
            <a:r>
              <a:rPr lang="en-US" b="1"/>
              <a:t>and </a:t>
            </a:r>
            <a:r>
              <a:rPr lang="en-US" b="1" smtClean="0"/>
              <a:t>Apprenticeships</a:t>
            </a:r>
            <a:br>
              <a:rPr lang="en-US" b="1" smtClean="0"/>
            </a:br>
            <a:r>
              <a:rPr lang="en-US" sz="1600" b="1" smtClean="0"/>
              <a:t>*And Other Stuff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69635"/>
            <a:ext cx="8615680" cy="189506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Dolores Davison, ASCCC Secretary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John Freitas, ASCCC Treasurer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John </a:t>
            </a:r>
            <a:r>
              <a:rPr lang="en-US" dirty="0" err="1" smtClean="0">
                <a:solidFill>
                  <a:schemeClr val="tx2"/>
                </a:solidFill>
              </a:rPr>
              <a:t>Stanskas</a:t>
            </a:r>
            <a:r>
              <a:rPr lang="en-US" dirty="0" smtClean="0">
                <a:solidFill>
                  <a:schemeClr val="tx2"/>
                </a:solidFill>
              </a:rPr>
              <a:t>, ASCCC Vice President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Spring 2017 Plenary Session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San Mateo Marriott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00" y="5764696"/>
            <a:ext cx="47117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357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Apprenticeships </a:t>
            </a:r>
            <a:r>
              <a:rPr lang="mr-IN" dirty="0" smtClean="0"/>
              <a:t>–</a:t>
            </a:r>
            <a:r>
              <a:rPr lang="en-US" dirty="0" smtClean="0"/>
              <a:t>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Most apprenticeships today occur in traditional construction trades:</a:t>
            </a:r>
          </a:p>
          <a:p>
            <a:pPr lvl="1"/>
            <a:r>
              <a:rPr lang="en-US" sz="3000" dirty="0" smtClean="0"/>
              <a:t>Electrical</a:t>
            </a:r>
          </a:p>
          <a:p>
            <a:pPr lvl="1"/>
            <a:r>
              <a:rPr lang="en-US" sz="3000" dirty="0" smtClean="0"/>
              <a:t>Iron Workers</a:t>
            </a:r>
          </a:p>
          <a:p>
            <a:pPr lvl="1"/>
            <a:r>
              <a:rPr lang="en-US" sz="3000" dirty="0" smtClean="0"/>
              <a:t>Plumbing</a:t>
            </a:r>
          </a:p>
          <a:p>
            <a:pPr lvl="1"/>
            <a:r>
              <a:rPr lang="en-US" sz="3000" dirty="0" smtClean="0"/>
              <a:t>Carpentry</a:t>
            </a:r>
          </a:p>
          <a:p>
            <a:pPr lvl="1"/>
            <a:r>
              <a:rPr lang="en-US" sz="3000" dirty="0" smtClean="0"/>
              <a:t>Sheet metal</a:t>
            </a:r>
          </a:p>
          <a:p>
            <a:pPr lvl="1"/>
            <a:endParaRPr lang="en-US" sz="3000" dirty="0" smtClean="0"/>
          </a:p>
          <a:p>
            <a:r>
              <a:rPr lang="en-US" sz="3200" dirty="0" smtClean="0"/>
              <a:t>Also exist in non-construction areas, such as cosmetology,  cyber security, auto and bus mechanics, HVAC.</a:t>
            </a:r>
          </a:p>
          <a:p>
            <a:endParaRPr lang="en-US" sz="3200" dirty="0" smtClean="0"/>
          </a:p>
          <a:p>
            <a:r>
              <a:rPr lang="en-US" sz="3200" dirty="0" smtClean="0"/>
              <a:t>There is interest in expanding apprenticeships, e.g. Strong Workforce Task Force Recommendation 1(c). </a:t>
            </a: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9600" y="2212975"/>
            <a:ext cx="40386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74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Apprenticeships </a:t>
            </a:r>
            <a:r>
              <a:rPr lang="mr-IN" dirty="0" smtClean="0"/>
              <a:t>–</a:t>
            </a:r>
            <a:r>
              <a:rPr lang="en-US" dirty="0" smtClean="0"/>
              <a:t>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In California, most apprenticeship is aligned with adult school or community college (RSI Money).</a:t>
            </a:r>
          </a:p>
          <a:p>
            <a:r>
              <a:rPr lang="en-US" sz="3200" dirty="0" smtClean="0"/>
              <a:t>In the community colleges, 39 participate in a registered apprenticeship program according to the Chancellor’s Office.</a:t>
            </a:r>
          </a:p>
          <a:p>
            <a:r>
              <a:rPr lang="en-US" sz="3200" dirty="0" smtClean="0"/>
              <a:t>Largest programs include</a:t>
            </a:r>
            <a:r>
              <a:rPr lang="en-US" sz="3200" dirty="0"/>
              <a:t> </a:t>
            </a:r>
            <a:r>
              <a:rPr lang="en-US" sz="3200" dirty="0" smtClean="0"/>
              <a:t>programs offered through Santiago Canyon College, Foothill College, Rio Hondo College, and Cerritos College.</a:t>
            </a:r>
          </a:p>
          <a:p>
            <a:r>
              <a:rPr lang="en-US" sz="3200" dirty="0"/>
              <a:t>Registered Apprenticeship College Consortium (RACC) </a:t>
            </a:r>
            <a:r>
              <a:rPr lang="mr-IN" sz="3200" dirty="0"/>
              <a:t>–</a:t>
            </a:r>
            <a:r>
              <a:rPr lang="en-US" sz="3200" dirty="0"/>
              <a:t> college credit </a:t>
            </a:r>
            <a:r>
              <a:rPr lang="en-US" sz="3200" dirty="0" smtClean="0"/>
              <a:t>reciprocity for apprenticeship graduates.</a:t>
            </a:r>
            <a:endParaRPr lang="en-US" sz="3200" dirty="0"/>
          </a:p>
          <a:p>
            <a:endParaRPr lang="en-US" sz="3200" dirty="0" smtClean="0"/>
          </a:p>
          <a:p>
            <a:pPr lvl="1"/>
            <a:endParaRPr lang="en-US" sz="30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5814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Apprenticeships </a:t>
            </a:r>
            <a:r>
              <a:rPr lang="mr-IN" dirty="0" smtClean="0"/>
              <a:t>–</a:t>
            </a:r>
            <a:r>
              <a:rPr lang="en-US" dirty="0" smtClean="0"/>
              <a:t>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NOT funded through regular apportionment</a:t>
            </a:r>
          </a:p>
          <a:p>
            <a:pPr lvl="1"/>
            <a:r>
              <a:rPr lang="en-US" sz="2800" dirty="0" smtClean="0"/>
              <a:t>Funded through RSI money – requires educational facility cooperative agreement</a:t>
            </a:r>
          </a:p>
          <a:p>
            <a:pPr lvl="1"/>
            <a:r>
              <a:rPr lang="en-US" sz="2800" dirty="0" smtClean="0"/>
              <a:t>AB86 made the CCC CO the fiscal agent for apprenticeship</a:t>
            </a:r>
          </a:p>
          <a:p>
            <a:pPr lvl="1"/>
            <a:r>
              <a:rPr lang="en-US" sz="2800" dirty="0" smtClean="0"/>
              <a:t>Usually a split of 85% to the trade union and 15% to the college</a:t>
            </a:r>
          </a:p>
          <a:p>
            <a:r>
              <a:rPr lang="en-US" sz="3000" dirty="0" smtClean="0"/>
              <a:t>NOT usually a full-time faculty instructor but an employee of the trade union</a:t>
            </a:r>
          </a:p>
          <a:p>
            <a:r>
              <a:rPr lang="en-US" sz="3000" dirty="0" smtClean="0"/>
              <a:t>NOT usually offered on a college campus</a:t>
            </a:r>
          </a:p>
          <a:p>
            <a:r>
              <a:rPr lang="en-US" sz="3000" dirty="0" smtClean="0"/>
              <a:t>Most apprenticeship programs generate few college certificates and a negligible number of degrees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746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“RACC?”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537" y="3986212"/>
            <a:ext cx="1943100" cy="19431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637" y="1749423"/>
            <a:ext cx="2447925" cy="2447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562" y="2484435"/>
            <a:ext cx="2486025" cy="2486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449" y="2484435"/>
            <a:ext cx="2262188" cy="1508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637" y="4216399"/>
            <a:ext cx="2518858" cy="225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790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Registered Apprenticeship College Consortium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160000" cy="544036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Registered Apprenticeship College Consortium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smtClean="0"/>
              <a:t>A consortium of employers</a:t>
            </a:r>
            <a:r>
              <a:rPr lang="en-US" dirty="0"/>
              <a:t>, labor-management groups (sponsors), and two- and four-year </a:t>
            </a:r>
            <a:r>
              <a:rPr lang="en-US" dirty="0" smtClean="0"/>
              <a:t>colleges run by the U.S. Department of Labor.</a:t>
            </a:r>
            <a:endParaRPr lang="en-US" b="1" dirty="0" smtClean="0"/>
          </a:p>
          <a:p>
            <a:r>
              <a:rPr lang="en-US" b="1" dirty="0" smtClean="0"/>
              <a:t>Goal</a:t>
            </a:r>
            <a:r>
              <a:rPr lang="en-US" dirty="0" smtClean="0"/>
              <a:t> - facilitate </a:t>
            </a:r>
            <a:r>
              <a:rPr lang="en-US" dirty="0"/>
              <a:t>the articulation of the Registered Apprenticeship certificate for college credit on a national </a:t>
            </a:r>
            <a:r>
              <a:rPr lang="en-US" dirty="0" smtClean="0"/>
              <a:t>scale, and increase completion of postsecondary degrees by apprenticeship graduates.</a:t>
            </a:r>
          </a:p>
          <a:p>
            <a:r>
              <a:rPr lang="en-US" b="1" dirty="0" smtClean="0"/>
              <a:t>Reciprocity</a:t>
            </a:r>
            <a:r>
              <a:rPr lang="en-US" dirty="0" smtClean="0"/>
              <a:t> - Members agree to accept college credit as determined by third party evaluators.</a:t>
            </a:r>
          </a:p>
          <a:p>
            <a:r>
              <a:rPr lang="en-US" b="1" dirty="0" smtClean="0"/>
              <a:t>Credit for Prior </a:t>
            </a:r>
            <a:r>
              <a:rPr lang="en-US" b="1" dirty="0"/>
              <a:t>L</a:t>
            </a:r>
            <a:r>
              <a:rPr lang="en-US" b="1" dirty="0" smtClean="0"/>
              <a:t>earning </a:t>
            </a:r>
            <a:r>
              <a:rPr lang="mr-IN" dirty="0" smtClean="0"/>
              <a:t>–</a:t>
            </a:r>
            <a:r>
              <a:rPr lang="en-US" dirty="0" smtClean="0"/>
              <a:t> college-level </a:t>
            </a:r>
            <a:r>
              <a:rPr lang="en-US" dirty="0"/>
              <a:t>equivalency of the </a:t>
            </a:r>
            <a:r>
              <a:rPr lang="en-US" dirty="0" smtClean="0"/>
              <a:t>training </a:t>
            </a:r>
            <a:r>
              <a:rPr lang="en-US" dirty="0"/>
              <a:t>and education programs offered outside of the traditional college classroom setting </a:t>
            </a:r>
            <a:r>
              <a:rPr lang="en-US" dirty="0" smtClean="0"/>
              <a:t>translated into </a:t>
            </a:r>
            <a:r>
              <a:rPr lang="en-US" dirty="0"/>
              <a:t>college credit </a:t>
            </a:r>
            <a:r>
              <a:rPr lang="en-US" dirty="0" smtClean="0"/>
              <a:t>equivalencies by third party evaluators. </a:t>
            </a:r>
          </a:p>
          <a:p>
            <a:r>
              <a:rPr lang="en-US" b="1" dirty="0" smtClean="0"/>
              <a:t>Third </a:t>
            </a:r>
            <a:r>
              <a:rPr lang="en-US" b="1" dirty="0"/>
              <a:t>P</a:t>
            </a:r>
            <a:r>
              <a:rPr lang="en-US" b="1" dirty="0" smtClean="0"/>
              <a:t>arty Evaluators </a:t>
            </a:r>
            <a:r>
              <a:rPr lang="mr-IN" dirty="0" smtClean="0"/>
              <a:t>–</a:t>
            </a:r>
            <a:r>
              <a:rPr lang="en-US" dirty="0" smtClean="0"/>
              <a:t> Must be acceptable to the U.S. Departments of Education and Labor:</a:t>
            </a:r>
          </a:p>
          <a:p>
            <a:pPr lvl="1"/>
            <a:r>
              <a:rPr lang="en-US" dirty="0"/>
              <a:t>American Council on Education (ACE</a:t>
            </a:r>
            <a:r>
              <a:rPr lang="en-US" dirty="0" smtClean="0"/>
              <a:t>).</a:t>
            </a:r>
            <a:endParaRPr lang="en-US" dirty="0"/>
          </a:p>
          <a:p>
            <a:pPr lvl="1"/>
            <a:r>
              <a:rPr lang="en-US" dirty="0" smtClean="0"/>
              <a:t>National </a:t>
            </a:r>
            <a:r>
              <a:rPr lang="en-US" dirty="0"/>
              <a:t>College Credit Recommendation Service (NCCRS), established by the Board of Regents of the University of the State of New </a:t>
            </a:r>
            <a:r>
              <a:rPr lang="en-US" dirty="0" smtClean="0"/>
              <a:t>York.</a:t>
            </a:r>
          </a:p>
          <a:p>
            <a:pPr lvl="1"/>
            <a:r>
              <a:rPr lang="en-US" dirty="0" smtClean="0"/>
              <a:t>Two- </a:t>
            </a:r>
            <a:r>
              <a:rPr lang="en-US" dirty="0"/>
              <a:t>and four-year postsecondary institutions that provide academic program reviews with evaluation standards similar to ACE and </a:t>
            </a:r>
            <a:r>
              <a:rPr lang="en-US" dirty="0" smtClean="0"/>
              <a:t>NCCRS.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03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RACC Framework -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160000" cy="494637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Principle </a:t>
            </a:r>
            <a:r>
              <a:rPr lang="en-US" b="1" dirty="0" smtClean="0"/>
              <a:t>1</a:t>
            </a:r>
            <a:r>
              <a:rPr lang="en-US" dirty="0" smtClean="0"/>
              <a:t>: Registered Apprenticeship graduates receive </a:t>
            </a:r>
            <a:r>
              <a:rPr lang="en-US" dirty="0"/>
              <a:t>appropriate college credit for prior learning obtained while in Registered Apprenticeship programs. </a:t>
            </a:r>
          </a:p>
          <a:p>
            <a:r>
              <a:rPr lang="en-US" b="1" dirty="0"/>
              <a:t>Principle </a:t>
            </a:r>
            <a:r>
              <a:rPr lang="en-US" b="1" dirty="0" smtClean="0"/>
              <a:t>2</a:t>
            </a:r>
            <a:r>
              <a:rPr lang="en-US" dirty="0" smtClean="0"/>
              <a:t>: Educational </a:t>
            </a:r>
            <a:r>
              <a:rPr lang="en-US" dirty="0"/>
              <a:t>institutions should maintain necessary flexibility in: </a:t>
            </a:r>
          </a:p>
          <a:p>
            <a:pPr lvl="1"/>
            <a:r>
              <a:rPr lang="en-US" dirty="0" smtClean="0"/>
              <a:t>Admissions</a:t>
            </a:r>
            <a:r>
              <a:rPr lang="en-US" dirty="0"/>
              <a:t>, credit transfer, and recognition of other applicable learning, including </a:t>
            </a:r>
            <a:r>
              <a:rPr lang="en-US" dirty="0" smtClean="0"/>
              <a:t>through RACCs. </a:t>
            </a:r>
          </a:p>
          <a:p>
            <a:pPr lvl="1"/>
            <a:r>
              <a:rPr lang="en-US" dirty="0" smtClean="0"/>
              <a:t>Scheduling </a:t>
            </a:r>
            <a:r>
              <a:rPr lang="en-US" dirty="0"/>
              <a:t>and format of </a:t>
            </a:r>
            <a:r>
              <a:rPr lang="en-US" dirty="0" smtClean="0"/>
              <a:t>courses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Academic </a:t>
            </a:r>
            <a:r>
              <a:rPr lang="en-US" dirty="0"/>
              <a:t>residency requirements to offset apprentices’ mobility, potential </a:t>
            </a:r>
            <a:r>
              <a:rPr lang="en-US" dirty="0" smtClean="0"/>
              <a:t>isolation from </a:t>
            </a:r>
            <a:r>
              <a:rPr lang="en-US" dirty="0"/>
              <a:t>campuses, and part-time student status. </a:t>
            </a:r>
          </a:p>
          <a:p>
            <a:r>
              <a:rPr lang="en-US" b="1" dirty="0"/>
              <a:t>Principle </a:t>
            </a:r>
            <a:r>
              <a:rPr lang="en-US" b="1" dirty="0" smtClean="0"/>
              <a:t>3</a:t>
            </a:r>
            <a:r>
              <a:rPr lang="en-US" dirty="0" smtClean="0"/>
              <a:t>: Members </a:t>
            </a:r>
            <a:r>
              <a:rPr lang="en-US" dirty="0"/>
              <a:t>should exhibit a clear understanding of, and support for, their respective roles in articulation efforts. </a:t>
            </a:r>
            <a:endParaRPr lang="en-US" dirty="0" smtClean="0"/>
          </a:p>
          <a:p>
            <a:r>
              <a:rPr lang="en-US" dirty="0" smtClean="0"/>
              <a:t>Also, 5 criteria for RACC membership</a:t>
            </a:r>
            <a:r>
              <a:rPr lang="mr-IN" dirty="0" smtClean="0"/>
              <a:t>…</a:t>
            </a:r>
            <a:r>
              <a:rPr lang="en-US" dirty="0" smtClean="0"/>
              <a:t>they involve academic and professional matters, </a:t>
            </a:r>
            <a:r>
              <a:rPr lang="en-US" u="sng" dirty="0" smtClean="0"/>
              <a:t>so senates should review these</a:t>
            </a:r>
            <a:r>
              <a:rPr lang="en-US" dirty="0" smtClean="0"/>
              <a:t>!</a:t>
            </a:r>
          </a:p>
          <a:p>
            <a:r>
              <a:rPr lang="en-US" dirty="0" smtClean="0"/>
              <a:t>More information on </a:t>
            </a:r>
            <a:r>
              <a:rPr lang="en-US" dirty="0"/>
              <a:t>RACC Framework: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doleta.gov/oa/pdf/RACC_framework.pdf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238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Your College in a RACC?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Do you know if your college is in a RACC?</a:t>
            </a:r>
          </a:p>
          <a:p>
            <a:pPr lvl="1"/>
            <a:r>
              <a:rPr lang="en-US" sz="3200" dirty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doleta.gov/oa/RACC/College_Members.cfm</a:t>
            </a:r>
            <a:endParaRPr lang="en-US" sz="32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sz="3200" dirty="0" smtClean="0"/>
              <a:t>What are the senate issues?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0520" y="3486150"/>
            <a:ext cx="3481297" cy="327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74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 of the Academic Senate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Academic Senates are responsible for ensuring academic quality and rigor for earned college credit, no matter the funding source.  </a:t>
            </a:r>
          </a:p>
          <a:p>
            <a:endParaRPr lang="en-US" sz="4000" dirty="0" smtClean="0"/>
          </a:p>
          <a:p>
            <a:r>
              <a:rPr lang="en-US" sz="4000" dirty="0" smtClean="0"/>
              <a:t>Academic Senates are responsible for ensuring appropriately prepared faculty are meeting the college’s needs for curriculum delivery.</a:t>
            </a:r>
          </a:p>
          <a:p>
            <a:endParaRPr lang="en-US" sz="4000" dirty="0" smtClean="0"/>
          </a:p>
          <a:p>
            <a:r>
              <a:rPr lang="en-US" sz="4000" dirty="0" smtClean="0"/>
              <a:t>Academic Senates are responsible for programmatic review, program creation and discontinuance, and ensuring all programs are aligned with student equity goals.</a:t>
            </a:r>
          </a:p>
        </p:txBody>
      </p:sp>
    </p:spTree>
    <p:extLst>
      <p:ext uri="{BB962C8B-B14F-4D97-AF65-F5344CB8AC3E}">
        <p14:creationId xmlns:p14="http://schemas.microsoft.com/office/powerpoint/2010/main" val="2753789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Apprenticeship Minimum 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ClrTx/>
              <a:buNone/>
            </a:pPr>
            <a:r>
              <a:rPr lang="en-US" b="1" dirty="0" smtClean="0"/>
              <a:t>Defined in Title 5 sec. 53413 for CCCs</a:t>
            </a:r>
          </a:p>
          <a:p>
            <a:pPr lvl="1" indent="-342900">
              <a:spcBef>
                <a:spcPts val="0"/>
              </a:spcBef>
              <a:buClrTx/>
            </a:pPr>
            <a:r>
              <a:rPr lang="en-US" dirty="0" smtClean="0"/>
              <a:t>Currently an associate’s degree plus 4 years of occupational experience, or 6 years of occupational experience, </a:t>
            </a:r>
            <a:r>
              <a:rPr lang="en-US" dirty="0" err="1" smtClean="0"/>
              <a:t>journeyworker</a:t>
            </a:r>
            <a:r>
              <a:rPr lang="en-US" dirty="0" smtClean="0"/>
              <a:t> status, and 18 units of degree applicable college level coursework</a:t>
            </a:r>
            <a:r>
              <a:rPr lang="en-US" dirty="0"/>
              <a:t> </a:t>
            </a:r>
            <a:r>
              <a:rPr lang="en-US" dirty="0" smtClean="0"/>
              <a:t>(paraphrased).</a:t>
            </a:r>
          </a:p>
          <a:p>
            <a:pPr indent="-342900">
              <a:spcBef>
                <a:spcPts val="0"/>
              </a:spcBef>
              <a:buClrTx/>
            </a:pPr>
            <a:endParaRPr lang="en-US" dirty="0" smtClean="0"/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b="1" dirty="0" smtClean="0"/>
              <a:t>U.S. Department of Labor Regulations 29 CFR sec. 29.5 specify federal requirements</a:t>
            </a:r>
          </a:p>
          <a:p>
            <a:pPr lvl="1" indent="-342900">
              <a:spcBef>
                <a:spcPts val="0"/>
              </a:spcBef>
              <a:buClrTx/>
            </a:pPr>
            <a:r>
              <a:rPr lang="en-US" dirty="0" smtClean="0"/>
              <a:t>Meet the State Department </a:t>
            </a:r>
            <a:r>
              <a:rPr lang="en-US" dirty="0"/>
              <a:t>of </a:t>
            </a:r>
            <a:r>
              <a:rPr lang="en-US" dirty="0" smtClean="0"/>
              <a:t>Education's </a:t>
            </a:r>
            <a:r>
              <a:rPr lang="en-US" dirty="0"/>
              <a:t>requirements for a vocational-technical </a:t>
            </a:r>
            <a:r>
              <a:rPr lang="en-US" dirty="0" smtClean="0"/>
              <a:t>instructor in the State of registration, </a:t>
            </a:r>
            <a:r>
              <a:rPr lang="en-US" dirty="0"/>
              <a:t>or be a subject matter expert, which is an individual, such as a </a:t>
            </a:r>
            <a:r>
              <a:rPr lang="en-US" dirty="0" err="1"/>
              <a:t>journeyworker</a:t>
            </a:r>
            <a:r>
              <a:rPr lang="en-US" dirty="0"/>
              <a:t>, who is recognized within an industry as having expertise in a specific </a:t>
            </a:r>
            <a:r>
              <a:rPr lang="en-US" dirty="0" smtClean="0"/>
              <a:t>occupation.</a:t>
            </a:r>
          </a:p>
          <a:p>
            <a:pPr lvl="1" indent="-342900">
              <a:spcBef>
                <a:spcPts val="0"/>
              </a:spcBef>
              <a:buClrTx/>
            </a:pPr>
            <a:r>
              <a:rPr lang="en-US" u="sng" dirty="0" smtClean="0"/>
              <a:t>Have </a:t>
            </a:r>
            <a:r>
              <a:rPr lang="en-US" u="sng" dirty="0"/>
              <a:t>training in teaching techniques and adult learning styles</a:t>
            </a:r>
            <a:r>
              <a:rPr lang="en-US" dirty="0"/>
              <a:t>, which may occur before or after the apprenticeship instructor has started to provide the related technical instruction.</a:t>
            </a:r>
          </a:p>
          <a:p>
            <a:pPr lvl="1" indent="-342900">
              <a:spcBef>
                <a:spcPts val="0"/>
              </a:spcBef>
              <a:buClrTx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21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 Forward:  Changes to Apprenticeship MQs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160000" cy="531446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 smtClean="0"/>
              <a:t>Paraphrased Draft Revision to Credit MQ Language in sec. 53413(a):</a:t>
            </a:r>
          </a:p>
          <a:p>
            <a:r>
              <a:rPr lang="en-US" sz="2400" dirty="0" smtClean="0"/>
              <a:t>(1) Associate degree</a:t>
            </a:r>
            <a:r>
              <a:rPr lang="en-US" sz="2400" dirty="0"/>
              <a:t>, plus four years of occupational </a:t>
            </a:r>
            <a:r>
              <a:rPr lang="en-US" sz="2400" dirty="0" smtClean="0"/>
              <a:t>experience </a:t>
            </a:r>
            <a:r>
              <a:rPr lang="mr-IN" sz="2400" dirty="0" smtClean="0">
                <a:solidFill>
                  <a:srgbClr val="FF0000"/>
                </a:solidFill>
              </a:rPr>
              <a:t>–</a:t>
            </a:r>
            <a:r>
              <a:rPr lang="en-US" sz="2400" dirty="0" smtClean="0">
                <a:solidFill>
                  <a:srgbClr val="FF0000"/>
                </a:solidFill>
              </a:rPr>
              <a:t> no change.</a:t>
            </a:r>
            <a:endParaRPr lang="en-US" sz="2400" dirty="0" smtClean="0"/>
          </a:p>
          <a:p>
            <a:r>
              <a:rPr lang="en-US" sz="2400" dirty="0" smtClean="0"/>
              <a:t>(2) Six </a:t>
            </a:r>
            <a:r>
              <a:rPr lang="en-US" sz="2400" dirty="0"/>
              <a:t>years of occupational </a:t>
            </a:r>
            <a:r>
              <a:rPr lang="en-US" sz="2400" dirty="0" smtClean="0"/>
              <a:t>experience, </a:t>
            </a:r>
            <a:r>
              <a:rPr lang="en-US" sz="2400" dirty="0"/>
              <a:t>a journeyman’s </a:t>
            </a:r>
            <a:r>
              <a:rPr lang="en-US" sz="2400" dirty="0" smtClean="0"/>
              <a:t>certificate where applicable, </a:t>
            </a:r>
            <a:r>
              <a:rPr lang="en-US" sz="2400" dirty="0"/>
              <a:t>and completion of at least 12 semester units of degree applicable college level course work (in addition to the apprenticeship credits</a:t>
            </a:r>
            <a:r>
              <a:rPr lang="en-US" sz="2400" dirty="0" smtClean="0"/>
              <a:t>), which may be </a:t>
            </a:r>
            <a:r>
              <a:rPr lang="en-US" sz="2400" dirty="0"/>
              <a:t>completed within two years </a:t>
            </a:r>
            <a:r>
              <a:rPr lang="en-US" sz="2400" dirty="0" smtClean="0"/>
              <a:t>of hire </a:t>
            </a:r>
            <a:r>
              <a:rPr lang="mr-IN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Reduced from current 18 units.</a:t>
            </a:r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/>
              <a:t>3) Six years of </a:t>
            </a:r>
            <a:r>
              <a:rPr lang="en-US" sz="2400" dirty="0" smtClean="0"/>
              <a:t>and </a:t>
            </a:r>
            <a:r>
              <a:rPr lang="en-US" sz="2400" dirty="0"/>
              <a:t>served as an apprenticeship instructor for an approved apprenticeship training organization for a minimum of ten </a:t>
            </a:r>
            <a:r>
              <a:rPr lang="en-US" sz="2400" dirty="0" smtClean="0"/>
              <a:t>years </a:t>
            </a:r>
            <a:r>
              <a:rPr lang="mr-IN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New.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Adds the occupational experience requirement to the original CAC proposal.</a:t>
            </a:r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/>
              <a:t>4) The </a:t>
            </a:r>
            <a:r>
              <a:rPr lang="en-US" sz="2400" dirty="0" smtClean="0"/>
              <a:t>equivalent</a:t>
            </a:r>
            <a:r>
              <a:rPr lang="en-US" sz="2400" dirty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New language. 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urrently allowed, but added so that it’s explicit.</a:t>
            </a:r>
          </a:p>
          <a:p>
            <a:r>
              <a:rPr lang="en-US" sz="2400" dirty="0" smtClean="0"/>
              <a:t>CAC </a:t>
            </a:r>
            <a:r>
              <a:rPr lang="en-US" sz="2400" dirty="0" smtClean="0"/>
              <a:t>provisions that made credit MQs weaker than noncredit MQs eliminated.</a:t>
            </a:r>
          </a:p>
        </p:txBody>
      </p:sp>
    </p:spTree>
    <p:extLst>
      <p:ext uri="{BB962C8B-B14F-4D97-AF65-F5344CB8AC3E}">
        <p14:creationId xmlns:p14="http://schemas.microsoft.com/office/powerpoint/2010/main" val="1530932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Go Way, Way Back with a Historian</a:t>
            </a:r>
          </a:p>
          <a:p>
            <a:r>
              <a:rPr lang="en-US" sz="2800" dirty="0" smtClean="0"/>
              <a:t>Scope out the Lay of the Land in the Present</a:t>
            </a:r>
          </a:p>
          <a:p>
            <a:r>
              <a:rPr lang="en-US" sz="2800" dirty="0" smtClean="0"/>
              <a:t>Practically, What’s Happening in California</a:t>
            </a:r>
          </a:p>
          <a:p>
            <a:r>
              <a:rPr lang="en-US" sz="2800" dirty="0" smtClean="0"/>
              <a:t>What’s a RACC?</a:t>
            </a:r>
          </a:p>
          <a:p>
            <a:r>
              <a:rPr lang="en-US" sz="2800" dirty="0" smtClean="0"/>
              <a:t>Senate Roles</a:t>
            </a:r>
          </a:p>
          <a:p>
            <a:pPr lvl="1"/>
            <a:r>
              <a:rPr lang="en-US" sz="2800" dirty="0" smtClean="0"/>
              <a:t>Curriculum</a:t>
            </a:r>
          </a:p>
          <a:p>
            <a:pPr lvl="1"/>
            <a:r>
              <a:rPr lang="en-US" sz="2800" dirty="0" smtClean="0"/>
              <a:t>Minimum Qualifications</a:t>
            </a:r>
          </a:p>
          <a:p>
            <a:pPr lvl="1"/>
            <a:r>
              <a:rPr lang="en-US" sz="2800" dirty="0" smtClean="0"/>
              <a:t>Program Review </a:t>
            </a:r>
          </a:p>
          <a:p>
            <a:r>
              <a:rPr lang="en-US" sz="2800" dirty="0" smtClean="0"/>
              <a:t>Path Forward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47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 Forward:  Changes to Apprenticeship MQs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California Apprenticeship Council adopted a proposal to change credit apprenticeship MQs on January 26, 2017.</a:t>
            </a:r>
          </a:p>
          <a:p>
            <a:r>
              <a:rPr lang="en-US" sz="2800" dirty="0" smtClean="0"/>
              <a:t>ASCCC Apprenticeship MQ Work Group met April 6 and adopted draft language.</a:t>
            </a:r>
          </a:p>
          <a:p>
            <a:r>
              <a:rPr lang="en-US" sz="2800" dirty="0" smtClean="0"/>
              <a:t>Hearings to be held late April/early May on draft language.</a:t>
            </a:r>
          </a:p>
          <a:p>
            <a:r>
              <a:rPr lang="en-US" sz="2800" dirty="0" smtClean="0"/>
              <a:t>ASCCC and CAC representatives to meet in May to finalize MQ language.</a:t>
            </a:r>
          </a:p>
          <a:p>
            <a:r>
              <a:rPr lang="en-US" sz="2800" dirty="0" smtClean="0"/>
              <a:t>ASCCC hearing and action at fall plenary.</a:t>
            </a:r>
          </a:p>
          <a:p>
            <a:r>
              <a:rPr lang="en-US" sz="2800" dirty="0" smtClean="0"/>
              <a:t>Subsequent review and action at Consultation Council and the BOG.</a:t>
            </a:r>
          </a:p>
        </p:txBody>
      </p:sp>
    </p:spTree>
    <p:extLst>
      <p:ext uri="{BB962C8B-B14F-4D97-AF65-F5344CB8AC3E}">
        <p14:creationId xmlns:p14="http://schemas.microsoft.com/office/powerpoint/2010/main" val="1617858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 Forward:  Program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Colleges should be prepared to evaluate new apprenticeship proposals to meet the needs of their communities and workforce.</a:t>
            </a:r>
          </a:p>
          <a:p>
            <a:endParaRPr lang="en-US" sz="4000" dirty="0" smtClean="0"/>
          </a:p>
          <a:p>
            <a:r>
              <a:rPr lang="en-US" sz="4000" dirty="0" smtClean="0"/>
              <a:t>College programs in apprenticeship should  be reviewed for efficacy by the college in it’s regular processes.</a:t>
            </a:r>
          </a:p>
          <a:p>
            <a:endParaRPr lang="en-US" sz="4000" dirty="0" smtClean="0"/>
          </a:p>
          <a:p>
            <a:r>
              <a:rPr lang="en-US" sz="4000" dirty="0" smtClean="0"/>
              <a:t>Programs should meet the goals of student equity the college has set.</a:t>
            </a:r>
          </a:p>
          <a:p>
            <a:pPr marL="114300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146938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 Forward:  </a:t>
            </a:r>
            <a:r>
              <a:rPr lang="en-US" smtClean="0"/>
              <a:t>Curricular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dirty="0" smtClean="0"/>
              <a:t>Most apprenticeship program instruction is created and approved by a state or federal agency to ensure skills and knowledge required by the trade,</a:t>
            </a:r>
          </a:p>
          <a:p>
            <a:r>
              <a:rPr lang="en-US" sz="4000" dirty="0" smtClean="0"/>
              <a:t>Curriculum committees review appropriateness of breadth and depth required for college level instruction, if credit, and </a:t>
            </a:r>
          </a:p>
          <a:p>
            <a:r>
              <a:rPr lang="en-US" sz="4000" dirty="0"/>
              <a:t>A</a:t>
            </a:r>
            <a:r>
              <a:rPr lang="en-US" sz="4000" dirty="0" smtClean="0"/>
              <a:t>ppropriate discipline placement for faculty preparation to meet the instructional goals of the college.</a:t>
            </a:r>
          </a:p>
        </p:txBody>
      </p:sp>
    </p:spTree>
    <p:extLst>
      <p:ext uri="{BB962C8B-B14F-4D97-AF65-F5344CB8AC3E}">
        <p14:creationId xmlns:p14="http://schemas.microsoft.com/office/powerpoint/2010/main" val="4063887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Resources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ClrTx/>
              <a:buNone/>
            </a:pPr>
            <a:r>
              <a:rPr lang="en-US" b="1" dirty="0" smtClean="0"/>
              <a:t>Doing What Matters Apprenticeship Site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doingwhatmatters.cccco.edu/ForWEDDGrantees/ApprenticeshipToolKit.aspx</a:t>
            </a:r>
            <a:endParaRPr lang="en-US" dirty="0" smtClean="0"/>
          </a:p>
          <a:p>
            <a:pPr indent="-342900">
              <a:spcBef>
                <a:spcPts val="0"/>
              </a:spcBef>
              <a:buClrTx/>
            </a:pPr>
            <a:endParaRPr lang="en-US" dirty="0" smtClean="0"/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b="1" dirty="0" smtClean="0"/>
              <a:t>U.S. Department of Labor</a:t>
            </a:r>
          </a:p>
          <a:p>
            <a:pPr lvl="1" indent="-342900">
              <a:spcBef>
                <a:spcPts val="0"/>
              </a:spcBef>
              <a:buClrTx/>
            </a:pPr>
            <a:r>
              <a:rPr lang="en-US" dirty="0"/>
              <a:t>Apprenticeship USA: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www.dol.gov/featured/apprenticeship</a:t>
            </a:r>
            <a:endParaRPr lang="en-US" dirty="0"/>
          </a:p>
          <a:p>
            <a:pPr lvl="1" indent="-342900">
              <a:spcBef>
                <a:spcPts val="0"/>
              </a:spcBef>
              <a:buClrTx/>
            </a:pPr>
            <a:r>
              <a:rPr lang="en-US" dirty="0" smtClean="0"/>
              <a:t>Registered Apprenticeship </a:t>
            </a:r>
            <a:r>
              <a:rPr lang="en-US" dirty="0"/>
              <a:t>College Consortium </a:t>
            </a:r>
            <a:r>
              <a:rPr lang="en-US" dirty="0" smtClean="0"/>
              <a:t>(RACC) Information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doleta.gov/oa/racc.cfm</a:t>
            </a:r>
            <a:endParaRPr lang="en-US" dirty="0" smtClean="0"/>
          </a:p>
          <a:p>
            <a:pPr lvl="1" indent="-342900">
              <a:spcBef>
                <a:spcPts val="0"/>
              </a:spcBef>
              <a:buClrTx/>
            </a:pPr>
            <a:endParaRPr lang="en-US" dirty="0" smtClean="0"/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b="1" dirty="0" smtClean="0"/>
              <a:t>California Department of Industrial Relations (DIR)</a:t>
            </a:r>
          </a:p>
          <a:p>
            <a:pPr lvl="1" indent="-342900">
              <a:spcBef>
                <a:spcPts val="0"/>
              </a:spcBef>
              <a:buClrTx/>
            </a:pPr>
            <a:r>
              <a:rPr lang="en-US" dirty="0"/>
              <a:t>DIR </a:t>
            </a:r>
            <a:r>
              <a:rPr lang="en-US" dirty="0" smtClean="0"/>
              <a:t>Division of Apprenticeship Standards Site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www.dir.ca.gov/das/das.html</a:t>
            </a:r>
            <a:endParaRPr lang="en-US" dirty="0" smtClean="0"/>
          </a:p>
          <a:p>
            <a:pPr lvl="1" indent="-342900">
              <a:spcBef>
                <a:spcPts val="0"/>
              </a:spcBef>
              <a:buClrTx/>
            </a:pPr>
            <a:r>
              <a:rPr lang="en-US" dirty="0" smtClean="0"/>
              <a:t>California Apprenticeship Council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www.dir.ca.gov/cac/cac.html</a:t>
            </a:r>
            <a:endParaRPr lang="en-US" dirty="0" smtClean="0"/>
          </a:p>
          <a:p>
            <a:pPr lvl="1" indent="-342900">
              <a:spcBef>
                <a:spcPts val="0"/>
              </a:spcBef>
              <a:buClrTx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632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160000" cy="5078896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John </a:t>
            </a:r>
            <a:r>
              <a:rPr lang="en-US" sz="4000" dirty="0" err="1" smtClean="0"/>
              <a:t>Freitas</a:t>
            </a:r>
            <a:r>
              <a:rPr lang="en-US" sz="4000" dirty="0" smtClean="0"/>
              <a:t>	</a:t>
            </a:r>
            <a:r>
              <a:rPr lang="en-US" sz="4000" dirty="0" smtClean="0">
                <a:hlinkClick r:id="rId2"/>
              </a:rPr>
              <a:t>freitaje@lacitycollege.edu</a:t>
            </a:r>
            <a:r>
              <a:rPr lang="en-US" sz="4000" dirty="0" smtClean="0"/>
              <a:t> 	</a:t>
            </a:r>
            <a:endParaRPr lang="en-US" sz="4000" dirty="0"/>
          </a:p>
          <a:p>
            <a:r>
              <a:rPr lang="en-US" sz="4000" dirty="0" smtClean="0"/>
              <a:t>Dolores Davison </a:t>
            </a:r>
            <a:r>
              <a:rPr lang="en-US" sz="4000" dirty="0" smtClean="0">
                <a:hlinkClick r:id="rId3"/>
              </a:rPr>
              <a:t>davisondolores@fhda.edu</a:t>
            </a:r>
            <a:r>
              <a:rPr lang="en-US" sz="4000" dirty="0" smtClean="0"/>
              <a:t> </a:t>
            </a:r>
          </a:p>
          <a:p>
            <a:endParaRPr lang="en-US" sz="4000" dirty="0"/>
          </a:p>
          <a:p>
            <a:r>
              <a:rPr lang="en-US" sz="4000" dirty="0" smtClean="0"/>
              <a:t>John </a:t>
            </a:r>
            <a:r>
              <a:rPr lang="en-US" sz="4000" dirty="0" err="1" smtClean="0"/>
              <a:t>Stanskas</a:t>
            </a:r>
            <a:r>
              <a:rPr lang="en-US" sz="4000" dirty="0" smtClean="0"/>
              <a:t>	</a:t>
            </a:r>
            <a:r>
              <a:rPr lang="en-US" sz="4000" dirty="0" smtClean="0">
                <a:hlinkClick r:id="rId4"/>
              </a:rPr>
              <a:t>jstanskas@valleycollege.edu</a:t>
            </a:r>
            <a:endParaRPr lang="en-US" sz="4000" dirty="0"/>
          </a:p>
          <a:p>
            <a:pPr marL="114300" indent="0" algn="ctr">
              <a:buNone/>
            </a:pPr>
            <a:endParaRPr lang="en-US" sz="4000" dirty="0" smtClean="0"/>
          </a:p>
          <a:p>
            <a:pPr marL="114300" indent="0" algn="ctr">
              <a:buNone/>
            </a:pPr>
            <a:r>
              <a:rPr lang="en-US" sz="4800" dirty="0" smtClean="0"/>
              <a:t>Thank </a:t>
            </a:r>
            <a:r>
              <a:rPr lang="en-US" sz="4800" dirty="0"/>
              <a:t>You!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73391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History of Apprenticeship</a:t>
            </a:r>
            <a:endParaRPr lang="en-US" dirty="0"/>
          </a:p>
        </p:txBody>
      </p:sp>
      <p:pic>
        <p:nvPicPr>
          <p:cNvPr id="4" name="Content Placeholder 3" descr="Guild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305" r="-553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20225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Medieval Times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Guilds were formed to provide training, ensure quality, protect jobs, and provide a sense of stability around certain occupations that were considered “the trades”</a:t>
            </a:r>
          </a:p>
          <a:p>
            <a:r>
              <a:rPr lang="en-US" sz="2800" dirty="0"/>
              <a:t> By the late 13</a:t>
            </a:r>
            <a:r>
              <a:rPr lang="en-US" sz="2800" baseline="30000" dirty="0"/>
              <a:t>th</a:t>
            </a:r>
            <a:r>
              <a:rPr lang="en-US" sz="2800" dirty="0"/>
              <a:t> century, in order to become a </a:t>
            </a:r>
            <a:r>
              <a:rPr lang="en-US" sz="2800" dirty="0" err="1"/>
              <a:t>guildman</a:t>
            </a:r>
            <a:r>
              <a:rPr lang="en-US" sz="2800" dirty="0"/>
              <a:t>, an individual had to go through three levels of training:</a:t>
            </a:r>
          </a:p>
          <a:p>
            <a:pPr lvl="1"/>
            <a:r>
              <a:rPr lang="en-US" sz="2800" dirty="0"/>
              <a:t>Apprentice </a:t>
            </a:r>
          </a:p>
          <a:p>
            <a:pPr lvl="1"/>
            <a:r>
              <a:rPr lang="en-US" sz="2800" dirty="0"/>
              <a:t>Journeyman</a:t>
            </a:r>
          </a:p>
          <a:p>
            <a:pPr lvl="1"/>
            <a:r>
              <a:rPr lang="en-US" sz="2800" dirty="0"/>
              <a:t>Master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75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Training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Apprenticeship:  usually a young man in his teens whose parents paid to have a master take him on.</a:t>
            </a:r>
          </a:p>
          <a:p>
            <a:r>
              <a:rPr lang="en-US" sz="2800" dirty="0"/>
              <a:t>Journeyman:  entitled to a salary but worked under the direction of a master. </a:t>
            </a:r>
          </a:p>
          <a:p>
            <a:r>
              <a:rPr lang="en-US" sz="2800" dirty="0"/>
              <a:t>Master:  owned the shop and employed both apprentices and journeyman.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5824" y="4025900"/>
            <a:ext cx="28702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6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Formal education was not open to any but the elites</a:t>
            </a:r>
          </a:p>
          <a:p>
            <a:r>
              <a:rPr lang="en-US" sz="3200" dirty="0"/>
              <a:t>Guilds offered an opportunity for advancement </a:t>
            </a:r>
          </a:p>
          <a:p>
            <a:r>
              <a:rPr lang="en-US" sz="3200" dirty="0"/>
              <a:t>Guilds also offered a variety of educational opportunities</a:t>
            </a:r>
          </a:p>
          <a:p>
            <a:pPr lvl="1"/>
            <a:r>
              <a:rPr lang="en-US" sz="3200" dirty="0"/>
              <a:t>Trades </a:t>
            </a:r>
          </a:p>
          <a:p>
            <a:pPr lvl="1"/>
            <a:r>
              <a:rPr lang="en-US" sz="3200" dirty="0"/>
              <a:t>Literacy </a:t>
            </a:r>
          </a:p>
          <a:p>
            <a:pPr lvl="1"/>
            <a:r>
              <a:rPr lang="en-US" sz="3200" dirty="0"/>
              <a:t>Basic accounting </a:t>
            </a:r>
          </a:p>
          <a:p>
            <a:pPr marL="411480" lvl="1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490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Calzolai</a:t>
            </a:r>
            <a:r>
              <a:rPr lang="en-US" dirty="0" smtClean="0"/>
              <a:t> in Firenze </a:t>
            </a:r>
            <a:endParaRPr lang="en-US" dirty="0"/>
          </a:p>
        </p:txBody>
      </p:sp>
      <p:pic>
        <p:nvPicPr>
          <p:cNvPr id="6" name="Content Placeholder 5" descr="Shoemakers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0" t="4716" r="952" b="2096"/>
          <a:stretch/>
        </p:blipFill>
        <p:spPr>
          <a:xfrm>
            <a:off x="4227664" y="1417638"/>
            <a:ext cx="2923872" cy="4956658"/>
          </a:xfrm>
        </p:spPr>
      </p:pic>
    </p:spTree>
    <p:extLst>
      <p:ext uri="{BB962C8B-B14F-4D97-AF65-F5344CB8AC3E}">
        <p14:creationId xmlns:p14="http://schemas.microsoft.com/office/powerpoint/2010/main" val="1866703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Apprenticeship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8420102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“Learning </a:t>
            </a:r>
            <a:r>
              <a:rPr lang="en-US" sz="3200" dirty="0"/>
              <a:t>while earning” </a:t>
            </a:r>
            <a:r>
              <a:rPr lang="mr-IN" sz="3200" dirty="0" smtClean="0"/>
              <a:t>–</a:t>
            </a:r>
            <a:r>
              <a:rPr lang="en-US" sz="3200" dirty="0" smtClean="0"/>
              <a:t>  Apprentices </a:t>
            </a:r>
            <a:r>
              <a:rPr lang="en-US" sz="3200" dirty="0"/>
              <a:t>earn industry recognized skills and money while learning that skill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Apprentices </a:t>
            </a:r>
            <a:r>
              <a:rPr lang="en-US" sz="3200" dirty="0"/>
              <a:t>can earn educational certification </a:t>
            </a:r>
            <a:r>
              <a:rPr lang="en-US" sz="3200" dirty="0" smtClean="0"/>
              <a:t>and college credits - graduates earn </a:t>
            </a:r>
            <a:r>
              <a:rPr lang="en-US" sz="3200" dirty="0" err="1"/>
              <a:t>journeyworker</a:t>
            </a:r>
            <a:r>
              <a:rPr lang="en-US" sz="3200" dirty="0"/>
              <a:t> Certificate of Completion from the state and the appropriate state </a:t>
            </a:r>
            <a:r>
              <a:rPr lang="en-US" sz="3200" dirty="0" smtClean="0"/>
              <a:t>license. </a:t>
            </a:r>
          </a:p>
          <a:p>
            <a:endParaRPr lang="en-US" sz="3200" dirty="0" smtClean="0"/>
          </a:p>
          <a:p>
            <a:r>
              <a:rPr lang="en-US" sz="3200" dirty="0" smtClean="0"/>
              <a:t>Avenue to skilled job-market and career opportunities. </a:t>
            </a:r>
          </a:p>
          <a:p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4116" y="4789488"/>
            <a:ext cx="2735484" cy="161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326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Apprenticeships </a:t>
            </a:r>
            <a:r>
              <a:rPr lang="mr-IN" dirty="0" smtClean="0"/>
              <a:t>–</a:t>
            </a:r>
            <a:r>
              <a:rPr lang="en-US" dirty="0" smtClean="0"/>
              <a:t>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Apprenticeship program standards governed by state </a:t>
            </a:r>
            <a:r>
              <a:rPr lang="en-US" sz="3200" u="sng" dirty="0" smtClean="0"/>
              <a:t>and</a:t>
            </a:r>
            <a:r>
              <a:rPr lang="en-US" sz="3200" dirty="0" smtClean="0"/>
              <a:t> federal </a:t>
            </a:r>
            <a:r>
              <a:rPr lang="en-US" sz="3200" dirty="0"/>
              <a:t>e</a:t>
            </a:r>
            <a:r>
              <a:rPr lang="en-US" sz="3200" dirty="0" smtClean="0"/>
              <a:t>ducation </a:t>
            </a:r>
            <a:r>
              <a:rPr lang="en-US" sz="3200" u="sng" dirty="0" smtClean="0"/>
              <a:t>and</a:t>
            </a:r>
            <a:r>
              <a:rPr lang="en-US" sz="3200" dirty="0" smtClean="0"/>
              <a:t> </a:t>
            </a:r>
            <a:r>
              <a:rPr lang="en-US" sz="3200" dirty="0"/>
              <a:t>l</a:t>
            </a:r>
            <a:r>
              <a:rPr lang="en-US" sz="3200" dirty="0" smtClean="0"/>
              <a:t>abor </a:t>
            </a:r>
            <a:r>
              <a:rPr lang="en-US" sz="3200" dirty="0"/>
              <a:t>c</a:t>
            </a:r>
            <a:r>
              <a:rPr lang="en-US" sz="3200" dirty="0" smtClean="0"/>
              <a:t>odes and regulations.</a:t>
            </a:r>
          </a:p>
          <a:p>
            <a:r>
              <a:rPr lang="en-US" sz="3200" dirty="0" smtClean="0"/>
              <a:t>Must be run through Local Education Agencies (LEA) </a:t>
            </a:r>
            <a:r>
              <a:rPr lang="mr-IN" sz="3200" dirty="0" smtClean="0"/>
              <a:t>–</a:t>
            </a:r>
            <a:r>
              <a:rPr lang="en-US" sz="3200" dirty="0" smtClean="0"/>
              <a:t> K-12, community college, ROCP.</a:t>
            </a:r>
          </a:p>
          <a:p>
            <a:r>
              <a:rPr lang="en-US" sz="3200" dirty="0" smtClean="0"/>
              <a:t>Curriculum includes paid work experience and Related </a:t>
            </a:r>
            <a:r>
              <a:rPr lang="en-US" sz="3200" dirty="0"/>
              <a:t>and Supplemental Instruction (RSI</a:t>
            </a:r>
            <a:r>
              <a:rPr lang="en-US" sz="3200" dirty="0" smtClean="0"/>
              <a:t>) courses.</a:t>
            </a:r>
            <a:endParaRPr lang="en-US" sz="3200" dirty="0"/>
          </a:p>
          <a:p>
            <a:r>
              <a:rPr lang="en-US" sz="3200" dirty="0" smtClean="0"/>
              <a:t>Apprenticeship completion results in journey-level status.</a:t>
            </a:r>
          </a:p>
          <a:p>
            <a:r>
              <a:rPr lang="en-US" sz="3200" dirty="0" smtClean="0"/>
              <a:t>Instructor qualifications governed by state and federal regulations.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1637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2695</TotalTime>
  <Words>1449</Words>
  <Application>Microsoft Macintosh PowerPoint</Application>
  <PresentationFormat>Widescreen</PresentationFormat>
  <Paragraphs>162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</vt:lpstr>
      <vt:lpstr>Mangal</vt:lpstr>
      <vt:lpstr>Adjacency</vt:lpstr>
      <vt:lpstr>Curriculum* and Apprenticeships *And Other Stuff</vt:lpstr>
      <vt:lpstr>Today we will…</vt:lpstr>
      <vt:lpstr>The History of Apprenticeship</vt:lpstr>
      <vt:lpstr>Medieval Times </vt:lpstr>
      <vt:lpstr>Stages of Training </vt:lpstr>
      <vt:lpstr>Why Does This Matter?</vt:lpstr>
      <vt:lpstr>Arte dei Calzolai in Firenze </vt:lpstr>
      <vt:lpstr>Why Is Apprenticeship Important?</vt:lpstr>
      <vt:lpstr>Apprenticeships – The Basics</vt:lpstr>
      <vt:lpstr>Apprenticeships – In Practice</vt:lpstr>
      <vt:lpstr>Apprenticeships – In Practice</vt:lpstr>
      <vt:lpstr>Apprenticeships – In Practice</vt:lpstr>
      <vt:lpstr>What is the “RACC?”</vt:lpstr>
      <vt:lpstr>Registered Apprenticeship College Consortium</vt:lpstr>
      <vt:lpstr>RACC Framework - Principles</vt:lpstr>
      <vt:lpstr>Is Your College in a RACC?</vt:lpstr>
      <vt:lpstr>Role of the Academic Senate</vt:lpstr>
      <vt:lpstr>Apprenticeship Minimum Qualifications</vt:lpstr>
      <vt:lpstr>Path Forward:  Changes to Apprenticeship MQs</vt:lpstr>
      <vt:lpstr>Path Forward:  Changes to Apprenticeship MQs</vt:lpstr>
      <vt:lpstr>Path Forward:  Program Review</vt:lpstr>
      <vt:lpstr>Path Forward:  Curricular Review</vt:lpstr>
      <vt:lpstr>Some Resources </vt:lpstr>
      <vt:lpstr>Questions?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Dolores Davison</dc:creator>
  <cp:lastModifiedBy>Microsoft Office User</cp:lastModifiedBy>
  <cp:revision>36</cp:revision>
  <dcterms:created xsi:type="dcterms:W3CDTF">2017-04-13T01:38:02Z</dcterms:created>
  <dcterms:modified xsi:type="dcterms:W3CDTF">2017-04-20T00:05:31Z</dcterms:modified>
</cp:coreProperties>
</file>