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25"/>
  </p:notesMasterIdLst>
  <p:sldIdLst>
    <p:sldId id="256" r:id="rId2"/>
    <p:sldId id="258" r:id="rId3"/>
    <p:sldId id="260" r:id="rId4"/>
    <p:sldId id="268" r:id="rId5"/>
    <p:sldId id="263" r:id="rId6"/>
    <p:sldId id="270" r:id="rId7"/>
    <p:sldId id="308" r:id="rId8"/>
    <p:sldId id="309" r:id="rId9"/>
    <p:sldId id="310" r:id="rId10"/>
    <p:sldId id="320" r:id="rId11"/>
    <p:sldId id="272" r:id="rId12"/>
    <p:sldId id="312" r:id="rId13"/>
    <p:sldId id="284" r:id="rId14"/>
    <p:sldId id="274" r:id="rId15"/>
    <p:sldId id="275" r:id="rId16"/>
    <p:sldId id="276" r:id="rId17"/>
    <p:sldId id="280" r:id="rId18"/>
    <p:sldId id="279" r:id="rId19"/>
    <p:sldId id="282" r:id="rId20"/>
    <p:sldId id="281" r:id="rId21"/>
    <p:sldId id="278" r:id="rId22"/>
    <p:sldId id="323" r:id="rId23"/>
    <p:sldId id="277"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7"/>
    <p:restoredTop sz="87179"/>
  </p:normalViewPr>
  <p:slideViewPr>
    <p:cSldViewPr snapToGrid="0" snapToObjects="1">
      <p:cViewPr varScale="1">
        <p:scale>
          <a:sx n="80" d="100"/>
          <a:sy n="80" d="100"/>
        </p:scale>
        <p:origin x="360" y="1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D4840EC-76B6-824B-A690-830C39EC0D2A}" type="datetimeFigureOut">
              <a:rPr lang="en-US" smtClean="0"/>
              <a:t>5/1/18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5722328-7B38-CA44-BA15-8077A7C28150}" type="slidenum">
              <a:rPr lang="en-US" smtClean="0"/>
              <a:t>‹#›</a:t>
            </a:fld>
            <a:endParaRPr lang="en-US"/>
          </a:p>
        </p:txBody>
      </p:sp>
    </p:spTree>
    <p:extLst>
      <p:ext uri="{BB962C8B-B14F-4D97-AF65-F5344CB8AC3E}">
        <p14:creationId xmlns:p14="http://schemas.microsoft.com/office/powerpoint/2010/main" val="34035395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22328-7B38-CA44-BA15-8077A7C28150}" type="slidenum">
              <a:rPr lang="en-US" smtClean="0"/>
              <a:t>17</a:t>
            </a:fld>
            <a:endParaRPr lang="en-US"/>
          </a:p>
        </p:txBody>
      </p:sp>
    </p:spTree>
    <p:extLst>
      <p:ext uri="{BB962C8B-B14F-4D97-AF65-F5344CB8AC3E}">
        <p14:creationId xmlns:p14="http://schemas.microsoft.com/office/powerpoint/2010/main" val="193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22328-7B38-CA44-BA15-8077A7C28150}" type="slidenum">
              <a:rPr lang="en-US" smtClean="0"/>
              <a:t>20</a:t>
            </a:fld>
            <a:endParaRPr lang="en-US"/>
          </a:p>
        </p:txBody>
      </p:sp>
    </p:spTree>
    <p:extLst>
      <p:ext uri="{BB962C8B-B14F-4D97-AF65-F5344CB8AC3E}">
        <p14:creationId xmlns:p14="http://schemas.microsoft.com/office/powerpoint/2010/main" val="75491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61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14853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955F9-81EA-47C5-8059-9E5C2B437C70}" type="datetime1">
              <a:rPr lang="en-US" smtClean="0"/>
              <a:pPr/>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425955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40934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5/1/18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4001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5/1/18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58576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pPr/>
              <a:t>5/1/18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40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5/1/18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23542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5/1/18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4839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5/1/18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83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5/1/18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7980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327B613C-1AD7-49D3-885D-F654C5CDBAA6}" type="datetime1">
              <a:rPr lang="en-US" smtClean="0"/>
              <a:pPr/>
              <a:t>5/1/18</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26892028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ol.gov/featured/apprenticeship" TargetMode="External"/><Relationship Id="rId2" Type="http://schemas.openxmlformats.org/officeDocument/2006/relationships/hyperlink" Target="http://doingwhatmatters.cccco.edu/ForWEDDGrantees/ApprenticeshipToolKit.aspx" TargetMode="External"/><Relationship Id="rId1" Type="http://schemas.openxmlformats.org/officeDocument/2006/relationships/slideLayout" Target="../slideLayouts/slideLayout2.xml"/><Relationship Id="rId6" Type="http://schemas.openxmlformats.org/officeDocument/2006/relationships/hyperlink" Target="http://www.dir.ca.gov/cac/cac.html" TargetMode="External"/><Relationship Id="rId5" Type="http://schemas.openxmlformats.org/officeDocument/2006/relationships/hyperlink" Target="http://www.dir.ca.gov/das/das.html" TargetMode="External"/><Relationship Id="rId4" Type="http://schemas.openxmlformats.org/officeDocument/2006/relationships/hyperlink" Target="https://doleta.gov/oa/racc.cf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jstanskas@valleycollege.edu" TargetMode="External"/><Relationship Id="rId2" Type="http://schemas.openxmlformats.org/officeDocument/2006/relationships/hyperlink" Target="mailto:rutan_craig@sccollege.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58955"/>
            <a:ext cx="10058400" cy="2004749"/>
          </a:xfrm>
        </p:spPr>
        <p:txBody>
          <a:bodyPr>
            <a:normAutofit/>
          </a:bodyPr>
          <a:lstStyle/>
          <a:p>
            <a:r>
              <a:rPr lang="en-US" b="1" dirty="0"/>
              <a:t>Apprenticeship Basics</a:t>
            </a:r>
            <a:endParaRPr lang="en-US" dirty="0"/>
          </a:p>
        </p:txBody>
      </p:sp>
      <p:sp>
        <p:nvSpPr>
          <p:cNvPr id="3" name="Subtitle 2"/>
          <p:cNvSpPr>
            <a:spLocks noGrp="1"/>
          </p:cNvSpPr>
          <p:nvPr>
            <p:ph type="subTitle" idx="1"/>
          </p:nvPr>
        </p:nvSpPr>
        <p:spPr>
          <a:xfrm>
            <a:off x="914400" y="3869635"/>
            <a:ext cx="8615680" cy="1895061"/>
          </a:xfrm>
        </p:spPr>
        <p:txBody>
          <a:bodyPr>
            <a:normAutofit/>
          </a:bodyPr>
          <a:lstStyle/>
          <a:p>
            <a:r>
              <a:rPr lang="en-US" dirty="0">
                <a:solidFill>
                  <a:schemeClr val="tx2"/>
                </a:solidFill>
              </a:rPr>
              <a:t>Craig Rutan, ASCCC Area D Representative</a:t>
            </a:r>
          </a:p>
          <a:p>
            <a:r>
              <a:rPr lang="en-US" dirty="0">
                <a:solidFill>
                  <a:schemeClr val="tx2"/>
                </a:solidFill>
              </a:rPr>
              <a:t>John </a:t>
            </a:r>
            <a:r>
              <a:rPr lang="en-US" dirty="0" err="1">
                <a:solidFill>
                  <a:schemeClr val="tx2"/>
                </a:solidFill>
              </a:rPr>
              <a:t>Stanskas</a:t>
            </a:r>
            <a:r>
              <a:rPr lang="en-US" dirty="0">
                <a:solidFill>
                  <a:schemeClr val="tx2"/>
                </a:solidFill>
              </a:rPr>
              <a:t>, ASCCC Vice President</a:t>
            </a:r>
          </a:p>
          <a:p>
            <a:endParaRPr lang="en-US" dirty="0">
              <a:solidFill>
                <a:schemeClr val="tx2"/>
              </a:solidFill>
            </a:endParaRPr>
          </a:p>
          <a:p>
            <a:r>
              <a:rPr lang="en-US" dirty="0">
                <a:solidFill>
                  <a:schemeClr val="tx2"/>
                </a:solidFill>
              </a:rPr>
              <a:t>2018 ASCCC Career and Noncredit Education Institute</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0540" y="653024"/>
            <a:ext cx="4711700" cy="889000"/>
          </a:xfrm>
          <a:prstGeom prst="rect">
            <a:avLst/>
          </a:prstGeom>
        </p:spPr>
      </p:pic>
      <p:sp>
        <p:nvSpPr>
          <p:cNvPr id="5" name="AutoShape 2" descr="/Users/professorrutan/Library/Group Containers/2E337YPCZY.airmail/Library/Application Support/it.bloop.airmail2/Airmail/rutan_craig@sccollege.edu_36/AttachmentsNg/CAC9DZZ8Sn2wb861tZhHkCv_LETZ-5xenHRizGCH-uhw8qnzKhw@mail.gmail.com/ii_jgo3yysa0_1631d6cf98a094fc/">
            <a:extLst>
              <a:ext uri="{FF2B5EF4-FFF2-40B4-BE49-F238E27FC236}">
                <a16:creationId xmlns:a16="http://schemas.microsoft.com/office/drawing/2014/main" id="{C09D3400-D128-0B4E-9380-3C055FD4EF92}"/>
              </a:ext>
            </a:extLst>
          </p:cNvPr>
          <p:cNvSpPr>
            <a:spLocks noChangeAspect="1" noChangeArrowheads="1"/>
          </p:cNvSpPr>
          <p:nvPr/>
        </p:nvSpPr>
        <p:spPr bwMode="auto">
          <a:xfrm>
            <a:off x="4013200" y="2387600"/>
            <a:ext cx="4165600" cy="2082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Users/professorrutan/Library/Group Containers/2E337YPCZY.airmail/Library/Application Support/it.bloop.airmail2/Airmail/rutan_craig@sccollege.edu_36/AttachmentsNg/CAC9DZZ8Sn2wb861tZhHkCv_LETZ-5xenHRizGCH-uhw8qnzKhw@mail.gmail.com/ii_jgo3yysa0_1631d6cf98a094fc/">
            <a:extLst>
              <a:ext uri="{FF2B5EF4-FFF2-40B4-BE49-F238E27FC236}">
                <a16:creationId xmlns:a16="http://schemas.microsoft.com/office/drawing/2014/main" id="{7E78F048-A8B0-184D-8138-E5A1FF1CAA46}"/>
              </a:ext>
            </a:extLst>
          </p:cNvPr>
          <p:cNvSpPr>
            <a:spLocks noChangeAspect="1" noChangeArrowheads="1"/>
          </p:cNvSpPr>
          <p:nvPr/>
        </p:nvSpPr>
        <p:spPr bwMode="auto">
          <a:xfrm>
            <a:off x="6507748" y="-12554"/>
            <a:ext cx="4165600" cy="2082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6235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Commitment</a:t>
            </a:r>
          </a:p>
        </p:txBody>
      </p:sp>
      <p:sp>
        <p:nvSpPr>
          <p:cNvPr id="3" name="Content Placeholder 2"/>
          <p:cNvSpPr>
            <a:spLocks noGrp="1"/>
          </p:cNvSpPr>
          <p:nvPr>
            <p:ph idx="1"/>
          </p:nvPr>
        </p:nvSpPr>
        <p:spPr/>
        <p:txBody>
          <a:bodyPr>
            <a:normAutofit/>
          </a:bodyPr>
          <a:lstStyle/>
          <a:p>
            <a:r>
              <a:rPr lang="en-US" dirty="0"/>
              <a:t>No Cost to Apprentice</a:t>
            </a:r>
          </a:p>
          <a:p>
            <a:r>
              <a:rPr lang="en-US" dirty="0"/>
              <a:t>Equal Opportunity Application Process</a:t>
            </a:r>
          </a:p>
          <a:p>
            <a:r>
              <a:rPr lang="en-US" dirty="0"/>
              <a:t>Develop and Monitor MITC</a:t>
            </a:r>
          </a:p>
          <a:p>
            <a:r>
              <a:rPr lang="en-US" dirty="0"/>
              <a:t>Monitor OJT</a:t>
            </a:r>
          </a:p>
          <a:p>
            <a:r>
              <a:rPr lang="en-US" dirty="0"/>
              <a:t>Design &amp; Monitor RSI Curriculum</a:t>
            </a:r>
          </a:p>
          <a:p>
            <a:r>
              <a:rPr lang="en-US" dirty="0"/>
              <a:t>Recruit &amp; Monitor RSI Instructors</a:t>
            </a:r>
          </a:p>
          <a:p>
            <a:r>
              <a:rPr lang="en-US" dirty="0"/>
              <a:t>Financial Administration (Partner with LEA)</a:t>
            </a:r>
          </a:p>
          <a:p>
            <a:r>
              <a:rPr lang="en-US" dirty="0"/>
              <a:t>Government Compliance</a:t>
            </a:r>
          </a:p>
        </p:txBody>
      </p:sp>
    </p:spTree>
    <p:extLst>
      <p:ext uri="{BB962C8B-B14F-4D97-AF65-F5344CB8AC3E}">
        <p14:creationId xmlns:p14="http://schemas.microsoft.com/office/powerpoint/2010/main" val="2332440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Apprenticeships </a:t>
            </a:r>
            <a:r>
              <a:rPr lang="mr-IN" dirty="0"/>
              <a:t>–</a:t>
            </a:r>
            <a:r>
              <a:rPr lang="en-US" dirty="0"/>
              <a:t> Typical Practice</a:t>
            </a:r>
          </a:p>
        </p:txBody>
      </p:sp>
      <p:sp>
        <p:nvSpPr>
          <p:cNvPr id="3" name="Content Placeholder 2"/>
          <p:cNvSpPr>
            <a:spLocks noGrp="1"/>
          </p:cNvSpPr>
          <p:nvPr>
            <p:ph idx="1"/>
          </p:nvPr>
        </p:nvSpPr>
        <p:spPr/>
        <p:txBody>
          <a:bodyPr>
            <a:normAutofit lnSpcReduction="10000"/>
          </a:bodyPr>
          <a:lstStyle/>
          <a:p>
            <a:r>
              <a:rPr lang="en-US" sz="3200" dirty="0"/>
              <a:t>NOT funded through regular apportionment</a:t>
            </a:r>
          </a:p>
          <a:p>
            <a:pPr lvl="1"/>
            <a:r>
              <a:rPr lang="en-US" sz="2800" dirty="0"/>
              <a:t>Funded through RSI money and by labor trust funds – requires educational facility cooperative agreement with apprenticeship program sponsor, typically a Joint Apprenticeship Training Committee (JATC) for a given trade.</a:t>
            </a:r>
          </a:p>
          <a:p>
            <a:pPr lvl="1"/>
            <a:r>
              <a:rPr lang="en-US" sz="2800" dirty="0"/>
              <a:t>AB86 made the CCCCO the fiscal agent for apprenticeship</a:t>
            </a:r>
          </a:p>
          <a:p>
            <a:pPr lvl="1"/>
            <a:r>
              <a:rPr lang="en-US" sz="2800" dirty="0"/>
              <a:t>Usually a split of 85% to the trade union and 15% to the college</a:t>
            </a:r>
          </a:p>
          <a:p>
            <a:r>
              <a:rPr lang="en-US" sz="3000" dirty="0"/>
              <a:t>NOT usually a full-time faculty instructor but an employee of the trade union</a:t>
            </a:r>
          </a:p>
          <a:p>
            <a:r>
              <a:rPr lang="en-US" sz="3000" dirty="0"/>
              <a:t>NOT usually offered on a college campus</a:t>
            </a:r>
          </a:p>
          <a:p>
            <a:endParaRPr lang="en-US" sz="3200" dirty="0"/>
          </a:p>
        </p:txBody>
      </p:sp>
    </p:spTree>
    <p:extLst>
      <p:ext uri="{BB962C8B-B14F-4D97-AF65-F5344CB8AC3E}">
        <p14:creationId xmlns:p14="http://schemas.microsoft.com/office/powerpoint/2010/main" val="35174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Supplemental Instruction</a:t>
            </a:r>
          </a:p>
        </p:txBody>
      </p:sp>
      <p:sp>
        <p:nvSpPr>
          <p:cNvPr id="3" name="Content Placeholder 2"/>
          <p:cNvSpPr>
            <a:spLocks noGrp="1"/>
          </p:cNvSpPr>
          <p:nvPr>
            <p:ph idx="1"/>
          </p:nvPr>
        </p:nvSpPr>
        <p:spPr/>
        <p:txBody>
          <a:bodyPr/>
          <a:lstStyle/>
          <a:p>
            <a:r>
              <a:rPr lang="en-US" dirty="0"/>
              <a:t>RSI =.</a:t>
            </a:r>
          </a:p>
          <a:p>
            <a:pPr lvl="1"/>
            <a:r>
              <a:rPr lang="en-US" dirty="0"/>
              <a:t>Classroom portion of Apprenticeship Training</a:t>
            </a:r>
          </a:p>
          <a:p>
            <a:pPr lvl="1"/>
            <a:r>
              <a:rPr lang="en-US" dirty="0"/>
              <a:t>Provides foundation and support for skills learned in the field (OJT)</a:t>
            </a:r>
          </a:p>
          <a:p>
            <a:pPr lvl="1"/>
            <a:r>
              <a:rPr lang="en-US" dirty="0"/>
              <a:t>~ 1 hour of RSI for every 4 hours of OJT</a:t>
            </a:r>
          </a:p>
        </p:txBody>
      </p:sp>
      <p:pic>
        <p:nvPicPr>
          <p:cNvPr id="6" name="Picture 5"/>
          <p:cNvPicPr>
            <a:picLocks noChangeAspect="1"/>
          </p:cNvPicPr>
          <p:nvPr/>
        </p:nvPicPr>
        <p:blipFill>
          <a:blip r:embed="rId2"/>
          <a:stretch>
            <a:fillRect/>
          </a:stretch>
        </p:blipFill>
        <p:spPr>
          <a:xfrm>
            <a:off x="3352801" y="3284558"/>
            <a:ext cx="4623051" cy="3268642"/>
          </a:xfrm>
          <a:prstGeom prst="rect">
            <a:avLst/>
          </a:prstGeom>
        </p:spPr>
      </p:pic>
    </p:spTree>
    <p:extLst>
      <p:ext uri="{BB962C8B-B14F-4D97-AF65-F5344CB8AC3E}">
        <p14:creationId xmlns:p14="http://schemas.microsoft.com/office/powerpoint/2010/main" val="301509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EF4A-A7CE-EA4F-BDCA-EA139D047B7A}"/>
              </a:ext>
            </a:extLst>
          </p:cNvPr>
          <p:cNvSpPr>
            <a:spLocks noGrp="1"/>
          </p:cNvSpPr>
          <p:nvPr>
            <p:ph type="title"/>
          </p:nvPr>
        </p:nvSpPr>
        <p:spPr/>
        <p:txBody>
          <a:bodyPr/>
          <a:lstStyle/>
          <a:p>
            <a:r>
              <a:rPr lang="en-US" dirty="0"/>
              <a:t>Possible Funding Changes</a:t>
            </a:r>
          </a:p>
        </p:txBody>
      </p:sp>
      <p:sp>
        <p:nvSpPr>
          <p:cNvPr id="3" name="Content Placeholder 2">
            <a:extLst>
              <a:ext uri="{FF2B5EF4-FFF2-40B4-BE49-F238E27FC236}">
                <a16:creationId xmlns:a16="http://schemas.microsoft.com/office/drawing/2014/main" id="{43CEE7F6-9E74-9C45-8E3E-5ACB75293CD4}"/>
              </a:ext>
            </a:extLst>
          </p:cNvPr>
          <p:cNvSpPr>
            <a:spLocks noGrp="1"/>
          </p:cNvSpPr>
          <p:nvPr>
            <p:ph idx="1"/>
          </p:nvPr>
        </p:nvSpPr>
        <p:spPr/>
        <p:txBody>
          <a:bodyPr>
            <a:normAutofit/>
          </a:bodyPr>
          <a:lstStyle/>
          <a:p>
            <a:r>
              <a:rPr lang="en-US" sz="2800" dirty="0"/>
              <a:t>The California Apprenticeship Initiative (CAI) has been working to expand the apprenticeship offerings in the CCCs</a:t>
            </a:r>
          </a:p>
          <a:p>
            <a:r>
              <a:rPr lang="en-US" sz="2800" dirty="0"/>
              <a:t>There has not been sufficient RSI funding to fund these new programs and the Chancellor’s Office has used grants to provide funding</a:t>
            </a:r>
          </a:p>
          <a:p>
            <a:r>
              <a:rPr lang="en-US" sz="2800" dirty="0"/>
              <a:t>Budget trailer bill language would shift apprenticeship funding from RSI to apportionment, meaning that funding would no longer be restricted to costs associated with apprenticeship.</a:t>
            </a:r>
          </a:p>
        </p:txBody>
      </p:sp>
    </p:spTree>
    <p:extLst>
      <p:ext uri="{BB962C8B-B14F-4D97-AF65-F5344CB8AC3E}">
        <p14:creationId xmlns:p14="http://schemas.microsoft.com/office/powerpoint/2010/main" val="24624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Apprenticeships - Role of the Academic Senate</a:t>
            </a:r>
          </a:p>
        </p:txBody>
      </p:sp>
      <p:sp>
        <p:nvSpPr>
          <p:cNvPr id="3" name="Content Placeholder 2"/>
          <p:cNvSpPr>
            <a:spLocks noGrp="1"/>
          </p:cNvSpPr>
          <p:nvPr>
            <p:ph idx="1"/>
          </p:nvPr>
        </p:nvSpPr>
        <p:spPr/>
        <p:txBody>
          <a:bodyPr>
            <a:normAutofit fontScale="77500" lnSpcReduction="20000"/>
          </a:bodyPr>
          <a:lstStyle/>
          <a:p>
            <a:r>
              <a:rPr lang="en-US" sz="4000" dirty="0"/>
              <a:t>Academic Senates are responsible for ensuring academic quality and rigor for earned college credit, no matter the funding source.  </a:t>
            </a:r>
          </a:p>
          <a:p>
            <a:endParaRPr lang="en-US" sz="4000" dirty="0"/>
          </a:p>
          <a:p>
            <a:r>
              <a:rPr lang="en-US" sz="4000" dirty="0"/>
              <a:t>Academic Senates are responsible for ensuring appropriately prepared faculty are meeting the college’s needs for curriculum delivery.</a:t>
            </a:r>
          </a:p>
          <a:p>
            <a:endParaRPr lang="en-US" sz="4000" dirty="0"/>
          </a:p>
          <a:p>
            <a:r>
              <a:rPr lang="en-US" sz="4000" dirty="0"/>
              <a:t>Academic Senates are responsible for programmatic review, program creation and discontinuance, and ensuring all programs are aligned with student equity goals.</a:t>
            </a:r>
          </a:p>
        </p:txBody>
      </p:sp>
    </p:spTree>
    <p:extLst>
      <p:ext uri="{BB962C8B-B14F-4D97-AF65-F5344CB8AC3E}">
        <p14:creationId xmlns:p14="http://schemas.microsoft.com/office/powerpoint/2010/main" val="275378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 Review</a:t>
            </a:r>
          </a:p>
        </p:txBody>
      </p:sp>
      <p:sp>
        <p:nvSpPr>
          <p:cNvPr id="3" name="Content Placeholder 2"/>
          <p:cNvSpPr>
            <a:spLocks noGrp="1"/>
          </p:cNvSpPr>
          <p:nvPr>
            <p:ph idx="1"/>
          </p:nvPr>
        </p:nvSpPr>
        <p:spPr/>
        <p:txBody>
          <a:bodyPr>
            <a:normAutofit fontScale="85000" lnSpcReduction="20000"/>
          </a:bodyPr>
          <a:lstStyle/>
          <a:p>
            <a:r>
              <a:rPr lang="en-US" sz="4000" dirty="0"/>
              <a:t>Colleges should be prepared to evaluate new apprenticeship proposals to meet the needs of their communities and workforce.</a:t>
            </a:r>
          </a:p>
          <a:p>
            <a:endParaRPr lang="en-US" sz="4000" dirty="0"/>
          </a:p>
          <a:p>
            <a:r>
              <a:rPr lang="en-US" sz="4000" dirty="0"/>
              <a:t>College programs in apprenticeship should  be reviewed for efficacy by the college in it’s regular processes.</a:t>
            </a:r>
          </a:p>
          <a:p>
            <a:endParaRPr lang="en-US" sz="4000" dirty="0"/>
          </a:p>
          <a:p>
            <a:r>
              <a:rPr lang="en-US" sz="4000" dirty="0"/>
              <a:t>Programs should meet the goals of student equity the college has set.</a:t>
            </a:r>
          </a:p>
          <a:p>
            <a:pPr marL="114300" indent="0">
              <a:buNone/>
            </a:pPr>
            <a:endParaRPr lang="en-US" sz="4000" dirty="0"/>
          </a:p>
        </p:txBody>
      </p:sp>
    </p:spTree>
    <p:extLst>
      <p:ext uri="{BB962C8B-B14F-4D97-AF65-F5344CB8AC3E}">
        <p14:creationId xmlns:p14="http://schemas.microsoft.com/office/powerpoint/2010/main" val="4146938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Curricular Review</a:t>
            </a:r>
          </a:p>
        </p:txBody>
      </p:sp>
      <p:sp>
        <p:nvSpPr>
          <p:cNvPr id="3" name="Content Placeholder 2"/>
          <p:cNvSpPr>
            <a:spLocks noGrp="1"/>
          </p:cNvSpPr>
          <p:nvPr>
            <p:ph idx="1"/>
          </p:nvPr>
        </p:nvSpPr>
        <p:spPr/>
        <p:txBody>
          <a:bodyPr>
            <a:normAutofit/>
          </a:bodyPr>
          <a:lstStyle/>
          <a:p>
            <a:r>
              <a:rPr lang="en-US" sz="2800" dirty="0"/>
              <a:t>Most apprenticeship program instruction is created and approved by a state or federal agency to ensure skills and knowledge required by the trade,</a:t>
            </a:r>
          </a:p>
          <a:p>
            <a:endParaRPr lang="en-US" sz="2800" dirty="0"/>
          </a:p>
          <a:p>
            <a:r>
              <a:rPr lang="en-US" sz="2800" dirty="0"/>
              <a:t>Curriculum committees review appropriateness of breadth and depth required for college level instruction, if credit, and </a:t>
            </a:r>
          </a:p>
          <a:p>
            <a:endParaRPr lang="en-US" sz="2800" dirty="0"/>
          </a:p>
          <a:p>
            <a:r>
              <a:rPr lang="en-US" sz="2800" dirty="0"/>
              <a:t>Appropriate discipline placement for faculty preparation to meet the instructional goals of the college.</a:t>
            </a:r>
          </a:p>
        </p:txBody>
      </p:sp>
    </p:spTree>
    <p:extLst>
      <p:ext uri="{BB962C8B-B14F-4D97-AF65-F5344CB8AC3E}">
        <p14:creationId xmlns:p14="http://schemas.microsoft.com/office/powerpoint/2010/main" val="406388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Apprenticeship Minimum Qualifications</a:t>
            </a:r>
          </a:p>
        </p:txBody>
      </p:sp>
      <p:sp>
        <p:nvSpPr>
          <p:cNvPr id="3" name="Content Placeholder 2"/>
          <p:cNvSpPr>
            <a:spLocks noGrp="1"/>
          </p:cNvSpPr>
          <p:nvPr>
            <p:ph idx="1"/>
          </p:nvPr>
        </p:nvSpPr>
        <p:spPr>
          <a:xfrm>
            <a:off x="609600" y="1417639"/>
            <a:ext cx="10560148" cy="5109770"/>
          </a:xfrm>
        </p:spPr>
        <p:txBody>
          <a:bodyPr>
            <a:normAutofit/>
          </a:bodyPr>
          <a:lstStyle/>
          <a:p>
            <a:pPr>
              <a:spcBef>
                <a:spcPts val="0"/>
              </a:spcBef>
              <a:buClrTx/>
            </a:pPr>
            <a:r>
              <a:rPr lang="en-US" sz="2800" dirty="0"/>
              <a:t>Minimum qualifications for credit and noncredit apprenticeship faculty are found in Title 5 §53413</a:t>
            </a:r>
          </a:p>
          <a:p>
            <a:pPr>
              <a:spcBef>
                <a:spcPts val="0"/>
              </a:spcBef>
              <a:buClrTx/>
            </a:pPr>
            <a:r>
              <a:rPr lang="en-US" sz="2800" dirty="0"/>
              <a:t>The California Apprenticeship Council and the Academic Senate collaborated to develop revised minimum qualifications for credit apprenticeship instructors</a:t>
            </a:r>
          </a:p>
          <a:p>
            <a:pPr>
              <a:spcBef>
                <a:spcPts val="0"/>
              </a:spcBef>
              <a:buClrTx/>
            </a:pPr>
            <a:r>
              <a:rPr lang="en-US" sz="2800" dirty="0"/>
              <a:t>The revised minimum qualifications were endorsed by the Academic Senate with the adoption of Resolution 10.02 S2018</a:t>
            </a:r>
          </a:p>
          <a:p>
            <a:pPr>
              <a:spcBef>
                <a:spcPts val="0"/>
              </a:spcBef>
              <a:buClrTx/>
            </a:pPr>
            <a:r>
              <a:rPr lang="en-US" sz="2800" dirty="0"/>
              <a:t>The revised regulations are expected to be adopted by the Board of Governors in May</a:t>
            </a:r>
          </a:p>
        </p:txBody>
      </p:sp>
    </p:spTree>
    <p:extLst>
      <p:ext uri="{BB962C8B-B14F-4D97-AF65-F5344CB8AC3E}">
        <p14:creationId xmlns:p14="http://schemas.microsoft.com/office/powerpoint/2010/main" val="179661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Curricular Review </a:t>
            </a:r>
            <a:r>
              <a:rPr lang="mr-IN" dirty="0"/>
              <a:t>–</a:t>
            </a:r>
            <a:r>
              <a:rPr lang="en-US" dirty="0"/>
              <a:t> Credit </a:t>
            </a:r>
            <a:r>
              <a:rPr lang="en-US" u="sng" dirty="0"/>
              <a:t>and</a:t>
            </a:r>
            <a:r>
              <a:rPr lang="en-US" dirty="0"/>
              <a:t> Noncredit</a:t>
            </a:r>
          </a:p>
        </p:txBody>
      </p:sp>
      <p:sp>
        <p:nvSpPr>
          <p:cNvPr id="3" name="Content Placeholder 2"/>
          <p:cNvSpPr>
            <a:spLocks noGrp="1"/>
          </p:cNvSpPr>
          <p:nvPr>
            <p:ph idx="1"/>
          </p:nvPr>
        </p:nvSpPr>
        <p:spPr/>
        <p:txBody>
          <a:bodyPr>
            <a:normAutofit lnSpcReduction="10000"/>
          </a:bodyPr>
          <a:lstStyle/>
          <a:p>
            <a:r>
              <a:rPr lang="en-US" sz="2400" dirty="0"/>
              <a:t>All apprenticeship courses and programs are approved by curriculum committees and governing boards per Title 5 </a:t>
            </a:r>
            <a:r>
              <a:rPr lang="en-US" dirty="0"/>
              <a:t>§55002 </a:t>
            </a:r>
            <a:r>
              <a:rPr lang="en-US" sz="2400" dirty="0"/>
              <a:t>and </a:t>
            </a:r>
            <a:r>
              <a:rPr lang="en-US" dirty="0"/>
              <a:t>§55130</a:t>
            </a:r>
            <a:r>
              <a:rPr lang="en-US" sz="2400" dirty="0"/>
              <a:t>.</a:t>
            </a:r>
          </a:p>
          <a:p>
            <a:endParaRPr lang="en-US" sz="2400" dirty="0"/>
          </a:p>
          <a:p>
            <a:r>
              <a:rPr lang="en-US" sz="2400" dirty="0"/>
              <a:t>All apprenticeship courses and programs are held to the same standards of quality as all other courses and programs per Title 5 </a:t>
            </a:r>
            <a:r>
              <a:rPr lang="en-US" dirty="0"/>
              <a:t>§55002 </a:t>
            </a:r>
            <a:r>
              <a:rPr lang="en-US" sz="2400" dirty="0"/>
              <a:t>and </a:t>
            </a:r>
            <a:r>
              <a:rPr lang="en-US" dirty="0"/>
              <a:t>§55002.5</a:t>
            </a:r>
            <a:r>
              <a:rPr lang="en-US" sz="2400" dirty="0"/>
              <a:t>.</a:t>
            </a:r>
          </a:p>
          <a:p>
            <a:endParaRPr lang="en-US" sz="2400" dirty="0"/>
          </a:p>
          <a:p>
            <a:r>
              <a:rPr lang="en-US" sz="2400" dirty="0"/>
              <a:t>Submission of apprenticeship courses and programs to the Chancellor’s Office follow the requirements stated in Title 5 sections 55100 (credit courses), 55130 (credit programs), and 55150-55155 (noncredit courses and programs).</a:t>
            </a:r>
          </a:p>
          <a:p>
            <a:endParaRPr lang="en-US" sz="2400" dirty="0"/>
          </a:p>
          <a:p>
            <a:r>
              <a:rPr lang="en-US" sz="2400" dirty="0"/>
              <a:t>Added wrinkle </a:t>
            </a:r>
            <a:r>
              <a:rPr lang="mr-IN" sz="2400" dirty="0"/>
              <a:t>–</a:t>
            </a:r>
            <a:r>
              <a:rPr lang="en-US" sz="2400" dirty="0"/>
              <a:t> in order to establish a new apprenticeship program, it must be reviewed and approved by the Administrator of Apprenticeship in the Division of Apprenticeship Standards.</a:t>
            </a:r>
          </a:p>
          <a:p>
            <a:endParaRPr lang="en-US" dirty="0"/>
          </a:p>
        </p:txBody>
      </p:sp>
    </p:spTree>
    <p:extLst>
      <p:ext uri="{BB962C8B-B14F-4D97-AF65-F5344CB8AC3E}">
        <p14:creationId xmlns:p14="http://schemas.microsoft.com/office/powerpoint/2010/main" val="206787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1399"/>
            <a:ext cx="10160000" cy="1143000"/>
          </a:xfrm>
        </p:spPr>
        <p:txBody>
          <a:bodyPr/>
          <a:lstStyle/>
          <a:p>
            <a:r>
              <a:rPr lang="en-US" sz="3600" dirty="0"/>
              <a:t>CCCCO Submission Requirements</a:t>
            </a:r>
          </a:p>
        </p:txBody>
      </p:sp>
      <p:sp>
        <p:nvSpPr>
          <p:cNvPr id="3" name="Content Placeholder 2"/>
          <p:cNvSpPr>
            <a:spLocks noGrp="1"/>
          </p:cNvSpPr>
          <p:nvPr>
            <p:ph idx="1"/>
          </p:nvPr>
        </p:nvSpPr>
        <p:spPr>
          <a:xfrm>
            <a:off x="609600" y="1135626"/>
            <a:ext cx="10160000" cy="5486400"/>
          </a:xfrm>
        </p:spPr>
        <p:txBody>
          <a:bodyPr>
            <a:normAutofit fontScale="92500" lnSpcReduction="10000"/>
          </a:bodyPr>
          <a:lstStyle/>
          <a:p>
            <a:r>
              <a:rPr lang="en-US" sz="2400" dirty="0"/>
              <a:t>Apprenticeship proposals typically submitted as a </a:t>
            </a:r>
            <a:r>
              <a:rPr lang="en-US" sz="2400" u="sng" dirty="0"/>
              <a:t>package</a:t>
            </a:r>
            <a:r>
              <a:rPr lang="en-US" sz="2400" dirty="0"/>
              <a:t> </a:t>
            </a:r>
            <a:r>
              <a:rPr lang="mr-IN" sz="2400" dirty="0"/>
              <a:t>–</a:t>
            </a:r>
            <a:r>
              <a:rPr lang="en-US" sz="2400" dirty="0"/>
              <a:t> programs with new courses.</a:t>
            </a:r>
          </a:p>
          <a:p>
            <a:endParaRPr lang="en-US" sz="2400" dirty="0"/>
          </a:p>
          <a:p>
            <a:r>
              <a:rPr lang="en-US" sz="2400" dirty="0"/>
              <a:t>Includes same requirements as for regular credit and noncredit courses and programs.</a:t>
            </a:r>
          </a:p>
          <a:p>
            <a:endParaRPr lang="en-US" sz="2400" dirty="0"/>
          </a:p>
          <a:p>
            <a:r>
              <a:rPr lang="en-US" sz="2400" dirty="0"/>
              <a:t>Additional submission requirements for apprenticeship:</a:t>
            </a:r>
          </a:p>
          <a:p>
            <a:pPr lvl="1"/>
            <a:r>
              <a:rPr lang="en-US" sz="2400" dirty="0"/>
              <a:t>Labor market information (LMI) and analysis;</a:t>
            </a:r>
          </a:p>
          <a:p>
            <a:pPr lvl="1"/>
            <a:r>
              <a:rPr lang="en-US" sz="2400" dirty="0"/>
              <a:t>Approval letter from the Division of Apprenticeship Standards (DAS).</a:t>
            </a:r>
          </a:p>
          <a:p>
            <a:pPr lvl="1"/>
            <a:endParaRPr lang="en-US" sz="2400" dirty="0"/>
          </a:p>
          <a:p>
            <a:r>
              <a:rPr lang="en-US" sz="2400" dirty="0"/>
              <a:t>Proposals  do NOT require advisory board minutes.</a:t>
            </a:r>
          </a:p>
          <a:p>
            <a:endParaRPr lang="en-US" sz="2400" dirty="0"/>
          </a:p>
          <a:p>
            <a:r>
              <a:rPr lang="en-US" sz="2400" dirty="0"/>
              <a:t>Proposals do NOT require regional consortium recommendation.</a:t>
            </a:r>
          </a:p>
          <a:p>
            <a:endParaRPr lang="en-US" sz="2400" dirty="0"/>
          </a:p>
          <a:p>
            <a:r>
              <a:rPr lang="en-US" sz="2400" u="sng" dirty="0"/>
              <a:t>It’s all in the PCAH!</a:t>
            </a:r>
          </a:p>
        </p:txBody>
      </p:sp>
    </p:spTree>
    <p:extLst>
      <p:ext uri="{BB962C8B-B14F-4D97-AF65-F5344CB8AC3E}">
        <p14:creationId xmlns:p14="http://schemas.microsoft.com/office/powerpoint/2010/main" val="45234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Medieval Times</a:t>
            </a:r>
            <a:r>
              <a:rPr lang="mr-IN" dirty="0"/>
              <a:t>…</a:t>
            </a:r>
            <a:endParaRPr lang="en-US" dirty="0"/>
          </a:p>
        </p:txBody>
      </p:sp>
      <p:sp>
        <p:nvSpPr>
          <p:cNvPr id="5" name="Content Placeholder 4"/>
          <p:cNvSpPr>
            <a:spLocks noGrp="1"/>
          </p:cNvSpPr>
          <p:nvPr>
            <p:ph idx="1"/>
          </p:nvPr>
        </p:nvSpPr>
        <p:spPr/>
        <p:txBody>
          <a:bodyPr/>
          <a:lstStyle/>
          <a:p>
            <a:r>
              <a:rPr lang="en-US" sz="2800" dirty="0"/>
              <a:t>Guilds were formed to provide training, ensure quality, protect jobs, and provide a sense of stability around certain occupations that were considered “the trades.”</a:t>
            </a:r>
          </a:p>
          <a:p>
            <a:r>
              <a:rPr lang="en-US" sz="2800" dirty="0"/>
              <a:t> By the late 13</a:t>
            </a:r>
            <a:r>
              <a:rPr lang="en-US" sz="2800" baseline="30000" dirty="0"/>
              <a:t>th</a:t>
            </a:r>
            <a:r>
              <a:rPr lang="en-US" sz="2800" dirty="0"/>
              <a:t> century, in order to become a </a:t>
            </a:r>
            <a:r>
              <a:rPr lang="en-US" sz="2800" dirty="0" err="1"/>
              <a:t>guildman</a:t>
            </a:r>
            <a:r>
              <a:rPr lang="en-US" sz="2800" dirty="0"/>
              <a:t>, an individual had to go through three levels of training:</a:t>
            </a:r>
          </a:p>
          <a:p>
            <a:pPr lvl="1"/>
            <a:r>
              <a:rPr lang="en-US" sz="2800" dirty="0"/>
              <a:t>Apprentice </a:t>
            </a:r>
          </a:p>
          <a:p>
            <a:pPr lvl="1"/>
            <a:r>
              <a:rPr lang="en-US" sz="2800" dirty="0"/>
              <a:t>Journeyman</a:t>
            </a:r>
          </a:p>
          <a:p>
            <a:pPr lvl="1"/>
            <a:r>
              <a:rPr lang="en-US" sz="2800" dirty="0"/>
              <a:t>Master </a:t>
            </a:r>
          </a:p>
          <a:p>
            <a:endParaRPr lang="en-US" dirty="0"/>
          </a:p>
        </p:txBody>
      </p:sp>
    </p:spTree>
    <p:extLst>
      <p:ext uri="{BB962C8B-B14F-4D97-AF65-F5344CB8AC3E}">
        <p14:creationId xmlns:p14="http://schemas.microsoft.com/office/powerpoint/2010/main" val="14057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Points to Remember	</a:t>
            </a:r>
          </a:p>
        </p:txBody>
      </p:sp>
      <p:sp>
        <p:nvSpPr>
          <p:cNvPr id="3" name="Content Placeholder 2"/>
          <p:cNvSpPr>
            <a:spLocks noGrp="1"/>
          </p:cNvSpPr>
          <p:nvPr>
            <p:ph idx="1"/>
          </p:nvPr>
        </p:nvSpPr>
        <p:spPr>
          <a:xfrm>
            <a:off x="609600" y="1417637"/>
            <a:ext cx="10160000" cy="5233885"/>
          </a:xfrm>
        </p:spPr>
        <p:txBody>
          <a:bodyPr>
            <a:normAutofit fontScale="85000" lnSpcReduction="20000"/>
          </a:bodyPr>
          <a:lstStyle/>
          <a:p>
            <a:r>
              <a:rPr lang="en-US" sz="2400" dirty="0"/>
              <a:t>Apprenticeship has a long history, and the construction crafts and trades are very proud of that history.</a:t>
            </a:r>
          </a:p>
          <a:p>
            <a:endParaRPr lang="en-US" sz="2400" dirty="0"/>
          </a:p>
          <a:p>
            <a:r>
              <a:rPr lang="en-US" sz="2400" dirty="0"/>
              <a:t>The “apprenticeship community” (i.e. the trades) are very proud of the quality of their programs.  However, apprenticeship is expanding beyond the traditional trades into areas that don’t necessarily have the same history with apprenticeships (and it’s important to be mindful of that).</a:t>
            </a:r>
          </a:p>
          <a:p>
            <a:endParaRPr lang="en-US" sz="2400" dirty="0"/>
          </a:p>
          <a:p>
            <a:r>
              <a:rPr lang="en-US" sz="2400" dirty="0"/>
              <a:t>The apprenticeship community have a very strong sense of ownership because they are training their future colleagues through their apprenticeship programs, and their best apprentices are typically future apprenticeship instructors.</a:t>
            </a:r>
          </a:p>
          <a:p>
            <a:endParaRPr lang="en-US" sz="2400" dirty="0"/>
          </a:p>
          <a:p>
            <a:r>
              <a:rPr lang="en-US" sz="2400" dirty="0"/>
              <a:t>Real or perceived lack of respect from college faculty can lead to friction and mistrust.</a:t>
            </a:r>
          </a:p>
          <a:p>
            <a:endParaRPr lang="en-US" sz="2400" dirty="0"/>
          </a:p>
          <a:p>
            <a:r>
              <a:rPr lang="en-US" sz="2400" dirty="0"/>
              <a:t>It is important for senate and curriculum leaders to build mutually respectful relationships with apprenticeship program sponsors and the apprenticeship community to foster understanding of each other’s processes and practices. Consider attending a California Apprenticeship Council meeting.</a:t>
            </a:r>
          </a:p>
        </p:txBody>
      </p:sp>
    </p:spTree>
    <p:extLst>
      <p:ext uri="{BB962C8B-B14F-4D97-AF65-F5344CB8AC3E}">
        <p14:creationId xmlns:p14="http://schemas.microsoft.com/office/powerpoint/2010/main" val="2144019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Resources	</a:t>
            </a:r>
          </a:p>
        </p:txBody>
      </p:sp>
      <p:sp>
        <p:nvSpPr>
          <p:cNvPr id="3" name="Content Placeholder 2"/>
          <p:cNvSpPr>
            <a:spLocks noGrp="1"/>
          </p:cNvSpPr>
          <p:nvPr>
            <p:ph idx="1"/>
          </p:nvPr>
        </p:nvSpPr>
        <p:spPr/>
        <p:txBody>
          <a:bodyPr/>
          <a:lstStyle/>
          <a:p>
            <a:pPr marL="0" indent="0">
              <a:spcBef>
                <a:spcPts val="0"/>
              </a:spcBef>
              <a:buClrTx/>
              <a:buNone/>
            </a:pPr>
            <a:r>
              <a:rPr lang="en-US" b="1" dirty="0"/>
              <a:t>Doing What Matters Apprenticeship Site </a:t>
            </a:r>
            <a:r>
              <a:rPr lang="en-US" dirty="0">
                <a:hlinkClick r:id="rId2"/>
              </a:rPr>
              <a:t>http://doingwhatmatters.cccco.edu/ForWEDDGrantees/ApprenticeshipToolKit.aspx</a:t>
            </a:r>
            <a:endParaRPr lang="en-US" dirty="0"/>
          </a:p>
          <a:p>
            <a:pPr indent="-342900">
              <a:spcBef>
                <a:spcPts val="0"/>
              </a:spcBef>
              <a:buClrTx/>
            </a:pPr>
            <a:endParaRPr lang="en-US" dirty="0"/>
          </a:p>
          <a:p>
            <a:pPr marL="0" indent="0">
              <a:spcBef>
                <a:spcPts val="0"/>
              </a:spcBef>
              <a:buClrTx/>
              <a:buNone/>
            </a:pPr>
            <a:r>
              <a:rPr lang="en-US" b="1" dirty="0"/>
              <a:t>U.S. Department of Labor</a:t>
            </a:r>
          </a:p>
          <a:p>
            <a:pPr lvl="1" indent="-342900">
              <a:spcBef>
                <a:spcPts val="0"/>
              </a:spcBef>
              <a:buClrTx/>
            </a:pPr>
            <a:r>
              <a:rPr lang="en-US" dirty="0"/>
              <a:t>Apprenticeship USA: </a:t>
            </a:r>
            <a:r>
              <a:rPr lang="en-US" dirty="0">
                <a:hlinkClick r:id="rId3"/>
              </a:rPr>
              <a:t>https://www.dol.gov/featured/apprenticeship</a:t>
            </a:r>
            <a:endParaRPr lang="en-US" dirty="0"/>
          </a:p>
          <a:p>
            <a:pPr lvl="1" indent="-342900">
              <a:spcBef>
                <a:spcPts val="0"/>
              </a:spcBef>
              <a:buClrTx/>
            </a:pPr>
            <a:r>
              <a:rPr lang="en-US" dirty="0"/>
              <a:t>Registered Apprenticeship College Consortium (RACC) Information: </a:t>
            </a:r>
            <a:r>
              <a:rPr lang="en-US" dirty="0">
                <a:hlinkClick r:id="rId4"/>
              </a:rPr>
              <a:t>https://doleta.gov/oa/racc.cfm</a:t>
            </a:r>
            <a:endParaRPr lang="en-US" dirty="0"/>
          </a:p>
          <a:p>
            <a:pPr lvl="1" indent="-342900">
              <a:spcBef>
                <a:spcPts val="0"/>
              </a:spcBef>
              <a:buClrTx/>
            </a:pPr>
            <a:endParaRPr lang="en-US" dirty="0"/>
          </a:p>
          <a:p>
            <a:pPr marL="0" indent="0">
              <a:spcBef>
                <a:spcPts val="0"/>
              </a:spcBef>
              <a:buClrTx/>
              <a:buNone/>
            </a:pPr>
            <a:r>
              <a:rPr lang="en-US" b="1" dirty="0"/>
              <a:t>California Department of Industrial Relations (DIR)</a:t>
            </a:r>
          </a:p>
          <a:p>
            <a:pPr lvl="1" indent="-342900">
              <a:spcBef>
                <a:spcPts val="0"/>
              </a:spcBef>
              <a:buClrTx/>
            </a:pPr>
            <a:r>
              <a:rPr lang="en-US" dirty="0"/>
              <a:t>DIR Division of Apprenticeship Standards Site: </a:t>
            </a:r>
            <a:r>
              <a:rPr lang="en-US" dirty="0">
                <a:hlinkClick r:id="rId5"/>
              </a:rPr>
              <a:t>http://www.dir.ca.gov/das/das.html</a:t>
            </a:r>
            <a:endParaRPr lang="en-US" dirty="0"/>
          </a:p>
          <a:p>
            <a:pPr lvl="1" indent="-342900">
              <a:spcBef>
                <a:spcPts val="0"/>
              </a:spcBef>
              <a:buClrTx/>
            </a:pPr>
            <a:r>
              <a:rPr lang="en-US" dirty="0"/>
              <a:t>California Apprenticeship Council: </a:t>
            </a:r>
            <a:r>
              <a:rPr lang="en-US" dirty="0">
                <a:hlinkClick r:id="rId6"/>
              </a:rPr>
              <a:t>http://www.dir.ca.gov/cac/cac.html</a:t>
            </a:r>
            <a:endParaRPr lang="en-US" dirty="0"/>
          </a:p>
          <a:p>
            <a:pPr lvl="1" indent="-342900">
              <a:spcBef>
                <a:spcPts val="0"/>
              </a:spcBef>
              <a:buClrTx/>
            </a:pPr>
            <a:endParaRPr lang="en-US" dirty="0"/>
          </a:p>
        </p:txBody>
      </p:sp>
    </p:spTree>
    <p:extLst>
      <p:ext uri="{BB962C8B-B14F-4D97-AF65-F5344CB8AC3E}">
        <p14:creationId xmlns:p14="http://schemas.microsoft.com/office/powerpoint/2010/main" val="1235063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patents4life.com/wp-content/uploads/2014/07/iStock_000041330984_Small.jpg">
            <a:extLst>
              <a:ext uri="{FF2B5EF4-FFF2-40B4-BE49-F238E27FC236}">
                <a16:creationId xmlns:a16="http://schemas.microsoft.com/office/drawing/2014/main" id="{3C278FE6-B20D-42EF-BAE5-12D4530BF71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162826" y="1167009"/>
            <a:ext cx="7861318" cy="50897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5154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3" name="Content Placeholder 2"/>
          <p:cNvSpPr>
            <a:spLocks noGrp="1"/>
          </p:cNvSpPr>
          <p:nvPr>
            <p:ph idx="1"/>
          </p:nvPr>
        </p:nvSpPr>
        <p:spPr>
          <a:xfrm>
            <a:off x="609600" y="1600200"/>
            <a:ext cx="10160000" cy="5078896"/>
          </a:xfrm>
        </p:spPr>
        <p:txBody>
          <a:bodyPr>
            <a:normAutofit/>
          </a:bodyPr>
          <a:lstStyle/>
          <a:p>
            <a:pPr marL="114300" indent="0">
              <a:buNone/>
            </a:pPr>
            <a:r>
              <a:rPr lang="en-US" sz="3200" dirty="0"/>
              <a:t>Craig Rutan: </a:t>
            </a:r>
            <a:r>
              <a:rPr lang="en-US" sz="3200" dirty="0">
                <a:hlinkClick r:id="rId2"/>
              </a:rPr>
              <a:t>rutan_craig@sccollege.edu</a:t>
            </a:r>
            <a:endParaRPr lang="en-US" sz="3200" dirty="0"/>
          </a:p>
          <a:p>
            <a:pPr marL="114300" indent="0">
              <a:buNone/>
            </a:pPr>
            <a:endParaRPr lang="en-US" sz="3200" dirty="0"/>
          </a:p>
          <a:p>
            <a:pPr marL="114300" indent="0">
              <a:buNone/>
            </a:pPr>
            <a:r>
              <a:rPr lang="en-US" sz="3200" dirty="0"/>
              <a:t>John </a:t>
            </a:r>
            <a:r>
              <a:rPr lang="en-US" sz="3200" dirty="0" err="1"/>
              <a:t>Stanskas</a:t>
            </a:r>
            <a:r>
              <a:rPr lang="en-US" sz="3200" dirty="0"/>
              <a:t>: </a:t>
            </a:r>
            <a:r>
              <a:rPr lang="en-US" sz="3200" dirty="0">
                <a:hlinkClick r:id="rId3"/>
              </a:rPr>
              <a:t>jstanskas@valleycollege.edu</a:t>
            </a:r>
            <a:endParaRPr lang="en-US" sz="3200" dirty="0"/>
          </a:p>
          <a:p>
            <a:pPr marL="114300" indent="0" algn="ctr">
              <a:buNone/>
            </a:pPr>
            <a:endParaRPr lang="en-US" sz="4800" dirty="0"/>
          </a:p>
          <a:p>
            <a:pPr marL="114300" indent="0" algn="ctr">
              <a:buNone/>
            </a:pPr>
            <a:r>
              <a:rPr lang="en-US" sz="4800" dirty="0"/>
              <a:t>Thank You!</a:t>
            </a:r>
          </a:p>
        </p:txBody>
      </p:sp>
    </p:spTree>
    <p:extLst>
      <p:ext uri="{BB962C8B-B14F-4D97-AF65-F5344CB8AC3E}">
        <p14:creationId xmlns:p14="http://schemas.microsoft.com/office/powerpoint/2010/main" val="73391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Medieval Times - Stages of Training </a:t>
            </a:r>
          </a:p>
        </p:txBody>
      </p:sp>
      <p:sp>
        <p:nvSpPr>
          <p:cNvPr id="3" name="Content Placeholder 2"/>
          <p:cNvSpPr>
            <a:spLocks noGrp="1"/>
          </p:cNvSpPr>
          <p:nvPr>
            <p:ph idx="1"/>
          </p:nvPr>
        </p:nvSpPr>
        <p:spPr/>
        <p:txBody>
          <a:bodyPr>
            <a:normAutofit/>
          </a:bodyPr>
          <a:lstStyle/>
          <a:p>
            <a:r>
              <a:rPr lang="en-US" sz="2800" dirty="0"/>
              <a:t>Apprenticeship:  usually a young man in his teens whose parents paid to have a master take him on.</a:t>
            </a:r>
          </a:p>
          <a:p>
            <a:r>
              <a:rPr lang="en-US" sz="2800" dirty="0"/>
              <a:t>Journeyman:  entitled to a salary but worked under the direction of a master. </a:t>
            </a:r>
          </a:p>
          <a:p>
            <a:r>
              <a:rPr lang="en-US" sz="2800" dirty="0"/>
              <a:t>Master:  owned the shop and employed both apprentices and journeyman.</a:t>
            </a:r>
          </a:p>
          <a:p>
            <a:r>
              <a:rPr lang="en-US" sz="2800" dirty="0"/>
              <a:t>This historical nomenclature is still used today.</a:t>
            </a:r>
          </a:p>
        </p:txBody>
      </p:sp>
      <p:pic>
        <p:nvPicPr>
          <p:cNvPr id="4" name="Picture 3"/>
          <p:cNvPicPr>
            <a:picLocks noChangeAspect="1"/>
          </p:cNvPicPr>
          <p:nvPr/>
        </p:nvPicPr>
        <p:blipFill>
          <a:blip r:embed="rId2"/>
          <a:stretch>
            <a:fillRect/>
          </a:stretch>
        </p:blipFill>
        <p:spPr>
          <a:xfrm>
            <a:off x="8345824" y="4025900"/>
            <a:ext cx="2870200" cy="2832100"/>
          </a:xfrm>
          <a:prstGeom prst="rect">
            <a:avLst/>
          </a:prstGeom>
        </p:spPr>
      </p:pic>
    </p:spTree>
    <p:extLst>
      <p:ext uri="{BB962C8B-B14F-4D97-AF65-F5344CB8AC3E}">
        <p14:creationId xmlns:p14="http://schemas.microsoft.com/office/powerpoint/2010/main" val="2349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117" y="1566333"/>
            <a:ext cx="8229600" cy="4062414"/>
          </a:xfrm>
        </p:spPr>
        <p:txBody>
          <a:bodyPr>
            <a:normAutofit/>
          </a:bodyPr>
          <a:lstStyle/>
          <a:p>
            <a:r>
              <a:rPr lang="en-US" dirty="0"/>
              <a:t>A training program that </a:t>
            </a:r>
            <a:r>
              <a:rPr lang="en-US" b="1" dirty="0"/>
              <a:t>combines</a:t>
            </a:r>
            <a:r>
              <a:rPr lang="en-US" dirty="0"/>
              <a:t> classroom instruction or education </a:t>
            </a:r>
            <a:r>
              <a:rPr lang="en-US" b="1" dirty="0"/>
              <a:t>with</a:t>
            </a:r>
            <a:r>
              <a:rPr lang="en-US" dirty="0"/>
              <a:t> </a:t>
            </a:r>
            <a:r>
              <a:rPr lang="en-US" b="1" dirty="0"/>
              <a:t>on-the-job training under the close supervision of a skilled worker</a:t>
            </a:r>
            <a:r>
              <a:rPr lang="en-US" dirty="0"/>
              <a:t> in a </a:t>
            </a:r>
            <a:r>
              <a:rPr lang="en-US" b="1" u="sng" dirty="0"/>
              <a:t>craft, trade, or profession</a:t>
            </a:r>
            <a:r>
              <a:rPr lang="en-US" dirty="0"/>
              <a:t>. </a:t>
            </a:r>
          </a:p>
          <a:p>
            <a:endParaRPr lang="en-US" dirty="0"/>
          </a:p>
          <a:p>
            <a:r>
              <a:rPr lang="en-US" sz="4000" dirty="0"/>
              <a:t>~ 4 hours OJT for every hour RSI</a:t>
            </a:r>
          </a:p>
        </p:txBody>
      </p:sp>
      <p:sp>
        <p:nvSpPr>
          <p:cNvPr id="4" name="Title 3"/>
          <p:cNvSpPr>
            <a:spLocks noGrp="1"/>
          </p:cNvSpPr>
          <p:nvPr>
            <p:ph type="title"/>
          </p:nvPr>
        </p:nvSpPr>
        <p:spPr/>
        <p:txBody>
          <a:bodyPr/>
          <a:lstStyle/>
          <a:p>
            <a:r>
              <a:rPr lang="en-US" dirty="0"/>
              <a:t>Apprenticeship is</a:t>
            </a:r>
          </a:p>
        </p:txBody>
      </p:sp>
      <p:pic>
        <p:nvPicPr>
          <p:cNvPr id="5" name="Picture 4">
            <a:extLst>
              <a:ext uri="{FF2B5EF4-FFF2-40B4-BE49-F238E27FC236}">
                <a16:creationId xmlns:a16="http://schemas.microsoft.com/office/drawing/2014/main" id="{BB9745BD-C314-DE47-B961-372A909AF25A}"/>
              </a:ext>
            </a:extLst>
          </p:cNvPr>
          <p:cNvPicPr>
            <a:picLocks noChangeAspect="1"/>
          </p:cNvPicPr>
          <p:nvPr/>
        </p:nvPicPr>
        <p:blipFill>
          <a:blip r:embed="rId2"/>
          <a:stretch>
            <a:fillRect/>
          </a:stretch>
        </p:blipFill>
        <p:spPr>
          <a:xfrm>
            <a:off x="5206405" y="5092871"/>
            <a:ext cx="1779190" cy="1369142"/>
          </a:xfrm>
          <a:prstGeom prst="rect">
            <a:avLst/>
          </a:prstGeom>
        </p:spPr>
      </p:pic>
    </p:spTree>
    <p:extLst>
      <p:ext uri="{BB962C8B-B14F-4D97-AF65-F5344CB8AC3E}">
        <p14:creationId xmlns:p14="http://schemas.microsoft.com/office/powerpoint/2010/main" val="394622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Apprenticeship Important?</a:t>
            </a:r>
          </a:p>
        </p:txBody>
      </p:sp>
      <p:sp>
        <p:nvSpPr>
          <p:cNvPr id="3" name="Content Placeholder 2"/>
          <p:cNvSpPr>
            <a:spLocks noGrp="1"/>
          </p:cNvSpPr>
          <p:nvPr>
            <p:ph idx="1"/>
          </p:nvPr>
        </p:nvSpPr>
        <p:spPr>
          <a:xfrm>
            <a:off x="609599" y="1600200"/>
            <a:ext cx="8420102" cy="4800600"/>
          </a:xfrm>
        </p:spPr>
        <p:txBody>
          <a:bodyPr>
            <a:normAutofit fontScale="92500" lnSpcReduction="20000"/>
          </a:bodyPr>
          <a:lstStyle/>
          <a:p>
            <a:r>
              <a:rPr lang="en-US" sz="3200" dirty="0"/>
              <a:t>“Learning while earning” </a:t>
            </a:r>
            <a:r>
              <a:rPr lang="mr-IN" sz="3200" dirty="0"/>
              <a:t>–</a:t>
            </a:r>
            <a:r>
              <a:rPr lang="en-US" sz="3200" dirty="0"/>
              <a:t>  Apprentices earn industry recognized skills and money while learning that skill.</a:t>
            </a:r>
          </a:p>
          <a:p>
            <a:endParaRPr lang="en-US" sz="3200" dirty="0"/>
          </a:p>
          <a:p>
            <a:r>
              <a:rPr lang="en-US" sz="3200" dirty="0"/>
              <a:t>Apprentices can earn educational certification and college credits - graduates earn </a:t>
            </a:r>
            <a:r>
              <a:rPr lang="en-US" sz="3200" dirty="0" err="1"/>
              <a:t>journeyworker</a:t>
            </a:r>
            <a:r>
              <a:rPr lang="en-US" sz="3200" dirty="0"/>
              <a:t> Certificate of Completion from the state and the appropriate state license. </a:t>
            </a:r>
          </a:p>
          <a:p>
            <a:endParaRPr lang="en-US" sz="3200" dirty="0"/>
          </a:p>
          <a:p>
            <a:r>
              <a:rPr lang="en-US" sz="3200" dirty="0"/>
              <a:t>Avenue to skilled job-market and career opportunities. </a:t>
            </a:r>
          </a:p>
          <a:p>
            <a:endParaRPr lang="en-US"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4116" y="4789488"/>
            <a:ext cx="2735484" cy="1611312"/>
          </a:xfrm>
          <a:prstGeom prst="rect">
            <a:avLst/>
          </a:prstGeom>
        </p:spPr>
      </p:pic>
    </p:spTree>
    <p:extLst>
      <p:ext uri="{BB962C8B-B14F-4D97-AF65-F5344CB8AC3E}">
        <p14:creationId xmlns:p14="http://schemas.microsoft.com/office/powerpoint/2010/main" val="192332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Apprenticeships </a:t>
            </a:r>
            <a:r>
              <a:rPr lang="mr-IN" dirty="0"/>
              <a:t>–</a:t>
            </a:r>
            <a:r>
              <a:rPr lang="en-US" dirty="0"/>
              <a:t> The Basics</a:t>
            </a:r>
          </a:p>
        </p:txBody>
      </p:sp>
      <p:sp>
        <p:nvSpPr>
          <p:cNvPr id="3" name="Content Placeholder 2"/>
          <p:cNvSpPr>
            <a:spLocks noGrp="1"/>
          </p:cNvSpPr>
          <p:nvPr>
            <p:ph idx="1"/>
          </p:nvPr>
        </p:nvSpPr>
        <p:spPr/>
        <p:txBody>
          <a:bodyPr>
            <a:normAutofit fontScale="85000" lnSpcReduction="20000"/>
          </a:bodyPr>
          <a:lstStyle/>
          <a:p>
            <a:r>
              <a:rPr lang="en-US" sz="3200" dirty="0"/>
              <a:t>Apprenticeship program standards governed by state </a:t>
            </a:r>
            <a:r>
              <a:rPr lang="en-US" sz="3200" u="sng" dirty="0"/>
              <a:t>and</a:t>
            </a:r>
            <a:r>
              <a:rPr lang="en-US" sz="3200" dirty="0"/>
              <a:t> federal education </a:t>
            </a:r>
            <a:r>
              <a:rPr lang="en-US" sz="3200" u="sng" dirty="0"/>
              <a:t>and</a:t>
            </a:r>
            <a:r>
              <a:rPr lang="en-US" sz="3200" dirty="0"/>
              <a:t> labor codes and regulations.</a:t>
            </a:r>
          </a:p>
          <a:p>
            <a:endParaRPr lang="en-US" sz="3200" dirty="0"/>
          </a:p>
          <a:p>
            <a:r>
              <a:rPr lang="en-US" sz="3200" dirty="0"/>
              <a:t>Must be run through Local Education Agencies (LEA) </a:t>
            </a:r>
            <a:r>
              <a:rPr lang="mr-IN" sz="3200" dirty="0"/>
              <a:t>–</a:t>
            </a:r>
            <a:r>
              <a:rPr lang="en-US" sz="3200" dirty="0"/>
              <a:t> K-12, community college, ROCP.</a:t>
            </a:r>
          </a:p>
          <a:p>
            <a:endParaRPr lang="en-US" sz="3200" dirty="0"/>
          </a:p>
          <a:p>
            <a:r>
              <a:rPr lang="en-US" sz="3200" dirty="0"/>
              <a:t>Curriculum includes paid work experience and Related and Supplemental Instruction (RSI) courses.</a:t>
            </a:r>
          </a:p>
          <a:p>
            <a:endParaRPr lang="en-US" sz="3200" dirty="0"/>
          </a:p>
          <a:p>
            <a:r>
              <a:rPr lang="en-US" sz="3200" dirty="0"/>
              <a:t>Apprenticeship completion results in journey-level status.</a:t>
            </a:r>
          </a:p>
          <a:p>
            <a:endParaRPr lang="en-US" sz="3200" dirty="0"/>
          </a:p>
          <a:p>
            <a:r>
              <a:rPr lang="en-US" sz="3200" dirty="0"/>
              <a:t>Instructor qualifications governed by state and federal regulations.</a:t>
            </a:r>
          </a:p>
          <a:p>
            <a:endParaRPr lang="en-US" sz="3200" dirty="0"/>
          </a:p>
        </p:txBody>
      </p:sp>
    </p:spTree>
    <p:extLst>
      <p:ext uri="{BB962C8B-B14F-4D97-AF65-F5344CB8AC3E}">
        <p14:creationId xmlns:p14="http://schemas.microsoft.com/office/powerpoint/2010/main" val="123163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Apprenticeship is a partnership</a:t>
            </a:r>
          </a:p>
        </p:txBody>
      </p:sp>
      <p:sp>
        <p:nvSpPr>
          <p:cNvPr id="8" name="Text Placeholder 7"/>
          <p:cNvSpPr>
            <a:spLocks noGrp="1"/>
          </p:cNvSpPr>
          <p:nvPr>
            <p:ph type="body" idx="1"/>
          </p:nvPr>
        </p:nvSpPr>
        <p:spPr/>
        <p:txBody>
          <a:bodyPr/>
          <a:lstStyle/>
          <a:p>
            <a:r>
              <a:rPr lang="en-US" dirty="0"/>
              <a:t>PARTNERS:</a:t>
            </a:r>
          </a:p>
        </p:txBody>
      </p:sp>
      <p:sp>
        <p:nvSpPr>
          <p:cNvPr id="5" name="Content Placeholder 4"/>
          <p:cNvSpPr>
            <a:spLocks noGrp="1"/>
          </p:cNvSpPr>
          <p:nvPr>
            <p:ph sz="half" idx="2"/>
          </p:nvPr>
        </p:nvSpPr>
        <p:spPr/>
        <p:txBody>
          <a:bodyPr/>
          <a:lstStyle/>
          <a:p>
            <a:r>
              <a:rPr lang="en-US" dirty="0"/>
              <a:t>EMPLOYER</a:t>
            </a:r>
          </a:p>
          <a:p>
            <a:r>
              <a:rPr lang="en-US" dirty="0"/>
              <a:t>PROGRAM</a:t>
            </a:r>
          </a:p>
          <a:p>
            <a:r>
              <a:rPr lang="en-US" dirty="0"/>
              <a:t>APPRENTICE</a:t>
            </a:r>
          </a:p>
        </p:txBody>
      </p:sp>
      <p:sp>
        <p:nvSpPr>
          <p:cNvPr id="9" name="Text Placeholder 8"/>
          <p:cNvSpPr>
            <a:spLocks noGrp="1"/>
          </p:cNvSpPr>
          <p:nvPr>
            <p:ph type="body" sz="quarter" idx="3"/>
          </p:nvPr>
        </p:nvSpPr>
        <p:spPr/>
        <p:txBody>
          <a:bodyPr/>
          <a:lstStyle/>
          <a:p>
            <a:r>
              <a:rPr lang="en-US" dirty="0"/>
              <a:t>PROVIDES:</a:t>
            </a:r>
          </a:p>
        </p:txBody>
      </p:sp>
      <p:sp>
        <p:nvSpPr>
          <p:cNvPr id="6" name="Content Placeholder 5"/>
          <p:cNvSpPr>
            <a:spLocks noGrp="1"/>
          </p:cNvSpPr>
          <p:nvPr>
            <p:ph sz="quarter" idx="4"/>
          </p:nvPr>
        </p:nvSpPr>
        <p:spPr/>
        <p:txBody>
          <a:bodyPr/>
          <a:lstStyle/>
          <a:p>
            <a:r>
              <a:rPr lang="en-US" dirty="0"/>
              <a:t>Job/training</a:t>
            </a:r>
          </a:p>
          <a:p>
            <a:r>
              <a:rPr lang="en-US" dirty="0"/>
              <a:t>Oversight</a:t>
            </a:r>
          </a:p>
          <a:p>
            <a:r>
              <a:rPr lang="en-US" dirty="0"/>
              <a:t>Time</a:t>
            </a:r>
          </a:p>
        </p:txBody>
      </p:sp>
      <p:pic>
        <p:nvPicPr>
          <p:cNvPr id="11" name="Picture 10"/>
          <p:cNvPicPr>
            <a:picLocks noChangeAspect="1"/>
          </p:cNvPicPr>
          <p:nvPr/>
        </p:nvPicPr>
        <p:blipFill>
          <a:blip r:embed="rId2"/>
          <a:stretch>
            <a:fillRect/>
          </a:stretch>
        </p:blipFill>
        <p:spPr>
          <a:xfrm>
            <a:off x="3836670" y="4331368"/>
            <a:ext cx="4152900" cy="2038476"/>
          </a:xfrm>
          <a:prstGeom prst="rect">
            <a:avLst/>
          </a:prstGeom>
        </p:spPr>
      </p:pic>
    </p:spTree>
    <p:extLst>
      <p:ext uri="{BB962C8B-B14F-4D97-AF65-F5344CB8AC3E}">
        <p14:creationId xmlns:p14="http://schemas.microsoft.com/office/powerpoint/2010/main" val="92489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from Employer</a:t>
            </a:r>
          </a:p>
        </p:txBody>
      </p:sp>
      <p:sp>
        <p:nvSpPr>
          <p:cNvPr id="3" name="Text Placeholder 2"/>
          <p:cNvSpPr>
            <a:spLocks noGrp="1"/>
          </p:cNvSpPr>
          <p:nvPr>
            <p:ph type="body" idx="1"/>
          </p:nvPr>
        </p:nvSpPr>
        <p:spPr/>
        <p:txBody>
          <a:bodyPr/>
          <a:lstStyle/>
          <a:p>
            <a:r>
              <a:rPr lang="en-US" dirty="0"/>
              <a:t>Employer Commitment</a:t>
            </a:r>
          </a:p>
        </p:txBody>
      </p:sp>
      <p:sp>
        <p:nvSpPr>
          <p:cNvPr id="4" name="Content Placeholder 3"/>
          <p:cNvSpPr>
            <a:spLocks noGrp="1"/>
          </p:cNvSpPr>
          <p:nvPr>
            <p:ph sz="half" idx="2"/>
          </p:nvPr>
        </p:nvSpPr>
        <p:spPr/>
        <p:txBody>
          <a:bodyPr/>
          <a:lstStyle/>
          <a:p>
            <a:r>
              <a:rPr lang="en-US" dirty="0"/>
              <a:t>Employ apprentice</a:t>
            </a:r>
          </a:p>
          <a:p>
            <a:r>
              <a:rPr lang="en-US" dirty="0"/>
              <a:t>Train apprentice</a:t>
            </a:r>
          </a:p>
          <a:p>
            <a:r>
              <a:rPr lang="en-US" dirty="0"/>
              <a:t>Pay agreed rates</a:t>
            </a:r>
          </a:p>
          <a:p>
            <a:r>
              <a:rPr lang="en-US" dirty="0"/>
              <a:t>Agreed advancements</a:t>
            </a:r>
          </a:p>
          <a:p>
            <a:r>
              <a:rPr lang="en-US" dirty="0"/>
              <a:t>Support Program Sponsor</a:t>
            </a:r>
          </a:p>
          <a:p>
            <a:pPr marL="0" indent="0">
              <a:buNone/>
            </a:pPr>
            <a:endParaRPr lang="en-US" dirty="0"/>
          </a:p>
        </p:txBody>
      </p:sp>
      <p:sp>
        <p:nvSpPr>
          <p:cNvPr id="5" name="Text Placeholder 4"/>
          <p:cNvSpPr>
            <a:spLocks noGrp="1"/>
          </p:cNvSpPr>
          <p:nvPr>
            <p:ph type="body" sz="quarter" idx="3"/>
          </p:nvPr>
        </p:nvSpPr>
        <p:spPr/>
        <p:txBody>
          <a:bodyPr/>
          <a:lstStyle/>
          <a:p>
            <a:r>
              <a:rPr lang="en-US" dirty="0"/>
              <a:t>Employer contributes</a:t>
            </a:r>
          </a:p>
        </p:txBody>
      </p:sp>
      <p:sp>
        <p:nvSpPr>
          <p:cNvPr id="6" name="Content Placeholder 5"/>
          <p:cNvSpPr>
            <a:spLocks noGrp="1"/>
          </p:cNvSpPr>
          <p:nvPr>
            <p:ph sz="quarter" idx="4"/>
          </p:nvPr>
        </p:nvSpPr>
        <p:spPr/>
        <p:txBody>
          <a:bodyPr/>
          <a:lstStyle/>
          <a:p>
            <a:r>
              <a:rPr lang="en-US" dirty="0"/>
              <a:t>Hours</a:t>
            </a:r>
          </a:p>
          <a:p>
            <a:r>
              <a:rPr lang="en-US" dirty="0"/>
              <a:t>Skilled supervisor</a:t>
            </a:r>
          </a:p>
          <a:p>
            <a:r>
              <a:rPr lang="en-US" dirty="0"/>
              <a:t>$</a:t>
            </a:r>
          </a:p>
          <a:p>
            <a:r>
              <a:rPr lang="en-US" dirty="0"/>
              <a:t>$</a:t>
            </a:r>
          </a:p>
          <a:p>
            <a:r>
              <a:rPr lang="en-US" dirty="0"/>
              <a:t>$</a:t>
            </a:r>
          </a:p>
        </p:txBody>
      </p:sp>
      <p:pic>
        <p:nvPicPr>
          <p:cNvPr id="9" name="Picture 8" descr="Paycheck 1.png">
            <a:extLst>
              <a:ext uri="{FF2B5EF4-FFF2-40B4-BE49-F238E27FC236}">
                <a16:creationId xmlns:a16="http://schemas.microsoft.com/office/drawing/2014/main" id="{62591770-363D-554A-891C-3BD45F571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892700"/>
            <a:ext cx="3041650" cy="1496988"/>
          </a:xfrm>
          <a:prstGeom prst="rect">
            <a:avLst/>
          </a:prstGeom>
        </p:spPr>
      </p:pic>
    </p:spTree>
    <p:extLst>
      <p:ext uri="{BB962C8B-B14F-4D97-AF65-F5344CB8AC3E}">
        <p14:creationId xmlns:p14="http://schemas.microsoft.com/office/powerpoint/2010/main" val="230453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from Apprentice</a:t>
            </a:r>
          </a:p>
        </p:txBody>
      </p:sp>
      <p:sp>
        <p:nvSpPr>
          <p:cNvPr id="3" name="Text Placeholder 2"/>
          <p:cNvSpPr>
            <a:spLocks noGrp="1"/>
          </p:cNvSpPr>
          <p:nvPr>
            <p:ph type="body" idx="1"/>
          </p:nvPr>
        </p:nvSpPr>
        <p:spPr/>
        <p:txBody>
          <a:bodyPr/>
          <a:lstStyle/>
          <a:p>
            <a:r>
              <a:rPr lang="en-US" dirty="0"/>
              <a:t>Apprentice commitment</a:t>
            </a:r>
          </a:p>
        </p:txBody>
      </p:sp>
      <p:sp>
        <p:nvSpPr>
          <p:cNvPr id="4" name="Content Placeholder 3"/>
          <p:cNvSpPr>
            <a:spLocks noGrp="1"/>
          </p:cNvSpPr>
          <p:nvPr>
            <p:ph sz="half" idx="2"/>
          </p:nvPr>
        </p:nvSpPr>
        <p:spPr/>
        <p:txBody>
          <a:bodyPr/>
          <a:lstStyle/>
          <a:p>
            <a:r>
              <a:rPr lang="en-US" dirty="0"/>
              <a:t>Works for reduced rate</a:t>
            </a:r>
          </a:p>
          <a:p>
            <a:r>
              <a:rPr lang="en-US" dirty="0"/>
              <a:t>Focus on learning</a:t>
            </a:r>
          </a:p>
          <a:p>
            <a:r>
              <a:rPr lang="en-US" dirty="0"/>
              <a:t>Attend Class</a:t>
            </a:r>
          </a:p>
          <a:p>
            <a:r>
              <a:rPr lang="en-US" dirty="0"/>
              <a:t>Meet learning criteria</a:t>
            </a:r>
          </a:p>
        </p:txBody>
      </p:sp>
      <p:sp>
        <p:nvSpPr>
          <p:cNvPr id="5" name="Text Placeholder 4"/>
          <p:cNvSpPr>
            <a:spLocks noGrp="1"/>
          </p:cNvSpPr>
          <p:nvPr>
            <p:ph type="body" sz="quarter" idx="3"/>
          </p:nvPr>
        </p:nvSpPr>
        <p:spPr/>
        <p:txBody>
          <a:bodyPr/>
          <a:lstStyle/>
          <a:p>
            <a:r>
              <a:rPr lang="en-US" dirty="0"/>
              <a:t>Apprentice earns</a:t>
            </a:r>
          </a:p>
        </p:txBody>
      </p:sp>
      <p:sp>
        <p:nvSpPr>
          <p:cNvPr id="6" name="Content Placeholder 5"/>
          <p:cNvSpPr>
            <a:spLocks noGrp="1"/>
          </p:cNvSpPr>
          <p:nvPr>
            <p:ph sz="quarter" idx="4"/>
          </p:nvPr>
        </p:nvSpPr>
        <p:spPr/>
        <p:txBody>
          <a:bodyPr/>
          <a:lstStyle/>
          <a:p>
            <a:r>
              <a:rPr lang="en-US" dirty="0"/>
              <a:t>$</a:t>
            </a:r>
          </a:p>
          <a:p>
            <a:r>
              <a:rPr lang="en-US" dirty="0"/>
              <a:t>On Job Training</a:t>
            </a:r>
          </a:p>
          <a:p>
            <a:r>
              <a:rPr lang="en-US" dirty="0"/>
              <a:t>RSI</a:t>
            </a:r>
          </a:p>
          <a:p>
            <a:r>
              <a:rPr lang="en-US" dirty="0"/>
              <a:t>MITC</a:t>
            </a:r>
          </a:p>
        </p:txBody>
      </p:sp>
      <p:pic>
        <p:nvPicPr>
          <p:cNvPr id="9" name="Picture 8"/>
          <p:cNvPicPr>
            <a:picLocks noChangeAspect="1"/>
          </p:cNvPicPr>
          <p:nvPr/>
        </p:nvPicPr>
        <p:blipFill>
          <a:blip r:embed="rId2"/>
          <a:stretch>
            <a:fillRect/>
          </a:stretch>
        </p:blipFill>
        <p:spPr>
          <a:xfrm>
            <a:off x="3665888" y="4414044"/>
            <a:ext cx="4927600" cy="1651000"/>
          </a:xfrm>
          <a:prstGeom prst="rect">
            <a:avLst/>
          </a:prstGeom>
        </p:spPr>
      </p:pic>
    </p:spTree>
    <p:extLst>
      <p:ext uri="{BB962C8B-B14F-4D97-AF65-F5344CB8AC3E}">
        <p14:creationId xmlns:p14="http://schemas.microsoft.com/office/powerpoint/2010/main" val="1427667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CC">
  <a:themeElements>
    <a:clrScheme name="Custom 5">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E20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ASCCC" id="{582654A2-8F12-3146-83F7-BD9873F812BA}" vid="{58C9C3D4-CDC4-ED46-994E-B4971180D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ASCCC</Template>
  <TotalTime>3625</TotalTime>
  <Words>1345</Words>
  <Application>Microsoft Macintosh PowerPoint</Application>
  <PresentationFormat>Widescreen</PresentationFormat>
  <Paragraphs>167</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Mangal</vt:lpstr>
      <vt:lpstr>ASCCC</vt:lpstr>
      <vt:lpstr>Apprenticeship Basics</vt:lpstr>
      <vt:lpstr>In Medieval Times…</vt:lpstr>
      <vt:lpstr>Medieval Times - Stages of Training </vt:lpstr>
      <vt:lpstr>Apprenticeship is</vt:lpstr>
      <vt:lpstr>Why Is Apprenticeship Important?</vt:lpstr>
      <vt:lpstr>Apprenticeships – The Basics</vt:lpstr>
      <vt:lpstr>Apprenticeship is a partnership</vt:lpstr>
      <vt:lpstr>Commitment from Employer</vt:lpstr>
      <vt:lpstr>Commitment from Apprentice</vt:lpstr>
      <vt:lpstr>Program Commitment</vt:lpstr>
      <vt:lpstr>Apprenticeships – Typical Practice</vt:lpstr>
      <vt:lpstr>Related Supplemental Instruction</vt:lpstr>
      <vt:lpstr>Possible Funding Changes</vt:lpstr>
      <vt:lpstr>Apprenticeships - Role of the Academic Senate</vt:lpstr>
      <vt:lpstr>Program Review</vt:lpstr>
      <vt:lpstr>Curricular Review</vt:lpstr>
      <vt:lpstr>Apprenticeship Minimum Qualifications</vt:lpstr>
      <vt:lpstr>Curricular Review – Credit and Noncredit</vt:lpstr>
      <vt:lpstr>CCCCO Submission Requirements</vt:lpstr>
      <vt:lpstr>Some Key Points to Remember </vt:lpstr>
      <vt:lpstr>Some Resources </vt:lpstr>
      <vt:lpstr>PowerPoint Presentation</vt:lpstr>
      <vt:lpstr>Questions?</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Dolores Davison</dc:creator>
  <cp:lastModifiedBy>Rutan, Craig</cp:lastModifiedBy>
  <cp:revision>67</cp:revision>
  <dcterms:created xsi:type="dcterms:W3CDTF">2017-04-13T01:38:02Z</dcterms:created>
  <dcterms:modified xsi:type="dcterms:W3CDTF">2018-05-01T20:50:50Z</dcterms:modified>
</cp:coreProperties>
</file>