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8" r:id="rId2"/>
    <p:sldId id="257" r:id="rId3"/>
    <p:sldId id="333" r:id="rId4"/>
    <p:sldId id="334" r:id="rId5"/>
    <p:sldId id="335" r:id="rId6"/>
    <p:sldId id="332" r:id="rId7"/>
    <p:sldId id="270" r:id="rId8"/>
    <p:sldId id="319" r:id="rId9"/>
    <p:sldId id="320" r:id="rId10"/>
    <p:sldId id="321" r:id="rId11"/>
    <p:sldId id="322" r:id="rId12"/>
    <p:sldId id="272" r:id="rId13"/>
    <p:sldId id="293" r:id="rId14"/>
    <p:sldId id="294" r:id="rId15"/>
    <p:sldId id="304" r:id="rId16"/>
    <p:sldId id="305" r:id="rId17"/>
    <p:sldId id="295" r:id="rId18"/>
    <p:sldId id="306" r:id="rId19"/>
    <p:sldId id="307" r:id="rId20"/>
    <p:sldId id="318" r:id="rId21"/>
    <p:sldId id="308" r:id="rId22"/>
    <p:sldId id="297" r:id="rId23"/>
    <p:sldId id="299" r:id="rId24"/>
    <p:sldId id="309" r:id="rId25"/>
    <p:sldId id="310" r:id="rId26"/>
    <p:sldId id="311" r:id="rId27"/>
    <p:sldId id="312" r:id="rId28"/>
    <p:sldId id="323" r:id="rId29"/>
    <p:sldId id="314" r:id="rId30"/>
    <p:sldId id="317" r:id="rId31"/>
    <p:sldId id="300" r:id="rId32"/>
    <p:sldId id="302" r:id="rId33"/>
    <p:sldId id="301" r:id="rId34"/>
    <p:sldId id="331" r:id="rId35"/>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41" autoAdjust="0"/>
    <p:restoredTop sz="93137"/>
  </p:normalViewPr>
  <p:slideViewPr>
    <p:cSldViewPr>
      <p:cViewPr varScale="1">
        <p:scale>
          <a:sx n="80" d="100"/>
          <a:sy n="80" d="100"/>
        </p:scale>
        <p:origin x="912" y="184"/>
      </p:cViewPr>
      <p:guideLst>
        <p:guide orient="horz" pos="2160"/>
        <p:guide pos="2880"/>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3AAA6-481B-46D0-A88C-F64B143834CE}" type="datetimeFigureOut">
              <a:rPr lang="en-US" smtClean="0"/>
              <a:t>4/23/19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18DA2C-0516-4956-BACF-FC64B2BB9438}" type="slidenum">
              <a:rPr lang="en-US" smtClean="0"/>
              <a:t>‹#›</a:t>
            </a:fld>
            <a:endParaRPr lang="en-US"/>
          </a:p>
        </p:txBody>
      </p:sp>
    </p:spTree>
    <p:extLst>
      <p:ext uri="{BB962C8B-B14F-4D97-AF65-F5344CB8AC3E}">
        <p14:creationId xmlns:p14="http://schemas.microsoft.com/office/powerpoint/2010/main" val="2235145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8DA2C-0516-4956-BACF-FC64B2BB9438}" type="slidenum">
              <a:rPr lang="en-US" smtClean="0"/>
              <a:t>33</a:t>
            </a:fld>
            <a:endParaRPr lang="en-US"/>
          </a:p>
        </p:txBody>
      </p:sp>
    </p:spTree>
    <p:extLst>
      <p:ext uri="{BB962C8B-B14F-4D97-AF65-F5344CB8AC3E}">
        <p14:creationId xmlns:p14="http://schemas.microsoft.com/office/powerpoint/2010/main" val="106613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D5E6B3-718A-443A-8D21-A5A507F3E82D}"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4BD16-1B14-4C7D-B8EF-0E1B66EDA542}" type="slidenum">
              <a:rPr lang="en-US" smtClean="0"/>
              <a:t>‹#›</a:t>
            </a:fld>
            <a:endParaRPr lang="en-US"/>
          </a:p>
        </p:txBody>
      </p:sp>
    </p:spTree>
    <p:extLst>
      <p:ext uri="{BB962C8B-B14F-4D97-AF65-F5344CB8AC3E}">
        <p14:creationId xmlns:p14="http://schemas.microsoft.com/office/powerpoint/2010/main" val="3212085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5E6B3-718A-443A-8D21-A5A507F3E82D}"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4BD16-1B14-4C7D-B8EF-0E1B66EDA542}" type="slidenum">
              <a:rPr lang="en-US" smtClean="0"/>
              <a:t>‹#›</a:t>
            </a:fld>
            <a:endParaRPr lang="en-US"/>
          </a:p>
        </p:txBody>
      </p:sp>
    </p:spTree>
    <p:extLst>
      <p:ext uri="{BB962C8B-B14F-4D97-AF65-F5344CB8AC3E}">
        <p14:creationId xmlns:p14="http://schemas.microsoft.com/office/powerpoint/2010/main" val="265814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5E6B3-718A-443A-8D21-A5A507F3E82D}"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4BD16-1B14-4C7D-B8EF-0E1B66EDA542}" type="slidenum">
              <a:rPr lang="en-US" smtClean="0"/>
              <a:t>‹#›</a:t>
            </a:fld>
            <a:endParaRPr lang="en-US"/>
          </a:p>
        </p:txBody>
      </p:sp>
    </p:spTree>
    <p:extLst>
      <p:ext uri="{BB962C8B-B14F-4D97-AF65-F5344CB8AC3E}">
        <p14:creationId xmlns:p14="http://schemas.microsoft.com/office/powerpoint/2010/main" val="1847026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5E6B3-718A-443A-8D21-A5A507F3E82D}"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4BD16-1B14-4C7D-B8EF-0E1B66EDA542}" type="slidenum">
              <a:rPr lang="en-US" smtClean="0"/>
              <a:t>‹#›</a:t>
            </a:fld>
            <a:endParaRPr lang="en-US"/>
          </a:p>
        </p:txBody>
      </p:sp>
    </p:spTree>
    <p:extLst>
      <p:ext uri="{BB962C8B-B14F-4D97-AF65-F5344CB8AC3E}">
        <p14:creationId xmlns:p14="http://schemas.microsoft.com/office/powerpoint/2010/main" val="786695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5E6B3-718A-443A-8D21-A5A507F3E82D}"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4BD16-1B14-4C7D-B8EF-0E1B66EDA542}" type="slidenum">
              <a:rPr lang="en-US" smtClean="0"/>
              <a:t>‹#›</a:t>
            </a:fld>
            <a:endParaRPr lang="en-US"/>
          </a:p>
        </p:txBody>
      </p:sp>
    </p:spTree>
    <p:extLst>
      <p:ext uri="{BB962C8B-B14F-4D97-AF65-F5344CB8AC3E}">
        <p14:creationId xmlns:p14="http://schemas.microsoft.com/office/powerpoint/2010/main" val="203239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D5E6B3-718A-443A-8D21-A5A507F3E82D}"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4BD16-1B14-4C7D-B8EF-0E1B66EDA542}" type="slidenum">
              <a:rPr lang="en-US" smtClean="0"/>
              <a:t>‹#›</a:t>
            </a:fld>
            <a:endParaRPr lang="en-US"/>
          </a:p>
        </p:txBody>
      </p:sp>
    </p:spTree>
    <p:extLst>
      <p:ext uri="{BB962C8B-B14F-4D97-AF65-F5344CB8AC3E}">
        <p14:creationId xmlns:p14="http://schemas.microsoft.com/office/powerpoint/2010/main" val="3530710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5E6B3-718A-443A-8D21-A5A507F3E82D}" type="datetimeFigureOut">
              <a:rPr lang="en-US" smtClean="0"/>
              <a:t>4/23/19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E4BD16-1B14-4C7D-B8EF-0E1B66EDA542}" type="slidenum">
              <a:rPr lang="en-US" smtClean="0"/>
              <a:t>‹#›</a:t>
            </a:fld>
            <a:endParaRPr lang="en-US"/>
          </a:p>
        </p:txBody>
      </p:sp>
    </p:spTree>
    <p:extLst>
      <p:ext uri="{BB962C8B-B14F-4D97-AF65-F5344CB8AC3E}">
        <p14:creationId xmlns:p14="http://schemas.microsoft.com/office/powerpoint/2010/main" val="210557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D5E6B3-718A-443A-8D21-A5A507F3E82D}" type="datetimeFigureOut">
              <a:rPr lang="en-US" smtClean="0"/>
              <a:t>4/23/19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E4BD16-1B14-4C7D-B8EF-0E1B66EDA542}" type="slidenum">
              <a:rPr lang="en-US" smtClean="0"/>
              <a:t>‹#›</a:t>
            </a:fld>
            <a:endParaRPr lang="en-US"/>
          </a:p>
        </p:txBody>
      </p:sp>
    </p:spTree>
    <p:extLst>
      <p:ext uri="{BB962C8B-B14F-4D97-AF65-F5344CB8AC3E}">
        <p14:creationId xmlns:p14="http://schemas.microsoft.com/office/powerpoint/2010/main" val="110744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5E6B3-718A-443A-8D21-A5A507F3E82D}" type="datetimeFigureOut">
              <a:rPr lang="en-US" smtClean="0"/>
              <a:t>4/23/19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E4BD16-1B14-4C7D-B8EF-0E1B66EDA542}" type="slidenum">
              <a:rPr lang="en-US" smtClean="0"/>
              <a:t>‹#›</a:t>
            </a:fld>
            <a:endParaRPr lang="en-US"/>
          </a:p>
        </p:txBody>
      </p:sp>
    </p:spTree>
    <p:extLst>
      <p:ext uri="{BB962C8B-B14F-4D97-AF65-F5344CB8AC3E}">
        <p14:creationId xmlns:p14="http://schemas.microsoft.com/office/powerpoint/2010/main" val="2774871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D5E6B3-718A-443A-8D21-A5A507F3E82D}"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4BD16-1B14-4C7D-B8EF-0E1B66EDA542}" type="slidenum">
              <a:rPr lang="en-US" smtClean="0"/>
              <a:t>‹#›</a:t>
            </a:fld>
            <a:endParaRPr lang="en-US"/>
          </a:p>
        </p:txBody>
      </p:sp>
    </p:spTree>
    <p:extLst>
      <p:ext uri="{BB962C8B-B14F-4D97-AF65-F5344CB8AC3E}">
        <p14:creationId xmlns:p14="http://schemas.microsoft.com/office/powerpoint/2010/main" val="168386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D5E6B3-718A-443A-8D21-A5A507F3E82D}"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4BD16-1B14-4C7D-B8EF-0E1B66EDA542}" type="slidenum">
              <a:rPr lang="en-US" smtClean="0"/>
              <a:t>‹#›</a:t>
            </a:fld>
            <a:endParaRPr lang="en-US"/>
          </a:p>
        </p:txBody>
      </p:sp>
    </p:spTree>
    <p:extLst>
      <p:ext uri="{BB962C8B-B14F-4D97-AF65-F5344CB8AC3E}">
        <p14:creationId xmlns:p14="http://schemas.microsoft.com/office/powerpoint/2010/main" val="255806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Confetti">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5E6B3-718A-443A-8D21-A5A507F3E82D}" type="datetimeFigureOut">
              <a:rPr lang="en-US" smtClean="0"/>
              <a:t>4/23/19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4BD16-1B14-4C7D-B8EF-0E1B66EDA542}" type="slidenum">
              <a:rPr lang="en-US" smtClean="0"/>
              <a:t>‹#›</a:t>
            </a:fld>
            <a:endParaRPr lang="en-US"/>
          </a:p>
        </p:txBody>
      </p:sp>
    </p:spTree>
    <p:extLst>
      <p:ext uri="{BB962C8B-B14F-4D97-AF65-F5344CB8AC3E}">
        <p14:creationId xmlns:p14="http://schemas.microsoft.com/office/powerpoint/2010/main" val="492118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extranet.cccco.edu/Portals/1/AA/Credit/2017/PCAH6thEditionJuly_FINAL.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extranet.cccco.edu/Divisions/AcademicAffairs/CurriculumandInstructionUnit/Apprenticeship.aspx" TargetMode="External"/><Relationship Id="rId5" Type="http://schemas.openxmlformats.org/officeDocument/2006/relationships/hyperlink" Target="https://www.dir.ca.gov/cac/cac.html" TargetMode="External"/><Relationship Id="rId4" Type="http://schemas.openxmlformats.org/officeDocument/2006/relationships/hyperlink" Target="https://www.dir.ca.gov/das/das.html"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00200"/>
            <a:ext cx="8534400" cy="1470025"/>
          </a:xfrm>
        </p:spPr>
        <p:txBody>
          <a:bodyPr>
            <a:normAutofit fontScale="90000"/>
          </a:bodyPr>
          <a:lstStyle/>
          <a:p>
            <a:r>
              <a:rPr lang="en-US" sz="3600" dirty="0">
                <a:latin typeface="Trebuchet MS" panose="020B0603020202020204" pitchFamily="34" charset="0"/>
              </a:rPr>
              <a:t>Apprenticeship </a:t>
            </a:r>
            <a:br>
              <a:rPr lang="en-US" sz="3600" dirty="0">
                <a:latin typeface="Trebuchet MS" panose="020B0603020202020204" pitchFamily="34" charset="0"/>
              </a:rPr>
            </a:br>
            <a:r>
              <a:rPr lang="en-US" sz="2800" dirty="0">
                <a:latin typeface="Trebuchet MS" panose="020B0603020202020204" pitchFamily="34" charset="0"/>
              </a:rPr>
              <a:t>2019 ASCCC Career and Noncredit Education Institute</a:t>
            </a:r>
          </a:p>
        </p:txBody>
      </p:sp>
      <p:sp>
        <p:nvSpPr>
          <p:cNvPr id="3" name="Subtitle 2"/>
          <p:cNvSpPr>
            <a:spLocks noGrp="1"/>
          </p:cNvSpPr>
          <p:nvPr>
            <p:ph type="subTitle" idx="1"/>
          </p:nvPr>
        </p:nvSpPr>
        <p:spPr>
          <a:xfrm>
            <a:off x="457200" y="3009900"/>
            <a:ext cx="8229600" cy="838200"/>
          </a:xfrm>
        </p:spPr>
        <p:txBody>
          <a:bodyPr>
            <a:normAutofit lnSpcReduction="10000"/>
          </a:bodyPr>
          <a:lstStyle/>
          <a:p>
            <a:r>
              <a:rPr lang="en-US" sz="2400" dirty="0">
                <a:solidFill>
                  <a:schemeClr val="tx1"/>
                </a:solidFill>
                <a:latin typeface="Trebuchet MS" panose="020B0603020202020204" pitchFamily="34" charset="0"/>
              </a:rPr>
              <a:t>Craig </a:t>
            </a:r>
            <a:r>
              <a:rPr lang="en-US" sz="2400" dirty="0" err="1">
                <a:solidFill>
                  <a:schemeClr val="tx1"/>
                </a:solidFill>
                <a:latin typeface="Trebuchet MS" panose="020B0603020202020204" pitchFamily="34" charset="0"/>
              </a:rPr>
              <a:t>Rutan</a:t>
            </a:r>
            <a:r>
              <a:rPr lang="en-US" sz="2400" dirty="0">
                <a:solidFill>
                  <a:schemeClr val="tx1"/>
                </a:solidFill>
                <a:latin typeface="Trebuchet MS" panose="020B0603020202020204" pitchFamily="34" charset="0"/>
              </a:rPr>
              <a:t>, ASCCC Secretary</a:t>
            </a:r>
          </a:p>
          <a:p>
            <a:r>
              <a:rPr lang="en-US" sz="2400" dirty="0">
                <a:solidFill>
                  <a:schemeClr val="tx1"/>
                </a:solidFill>
                <a:latin typeface="Trebuchet MS" panose="020B0603020202020204" pitchFamily="34" charset="0"/>
              </a:rPr>
              <a:t>Thaïs Winsome, Mission College</a:t>
            </a:r>
          </a:p>
          <a:p>
            <a:endParaRPr lang="en-US" sz="2400" dirty="0">
              <a:solidFill>
                <a:schemeClr val="tx1"/>
              </a:solidFill>
              <a:latin typeface="Trebuchet MS" panose="020B0603020202020204" pitchFamily="34" charset="0"/>
            </a:endParaRPr>
          </a:p>
          <a:p>
            <a:endParaRPr lang="en-US" sz="2400" dirty="0">
              <a:solidFill>
                <a:schemeClr val="tx1"/>
              </a:solidFill>
              <a:latin typeface="Trebuchet MS" panose="020B0603020202020204" pitchFamily="34" charset="0"/>
            </a:endParaRP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SCCC_Logo"/>
          <p:cNvPicPr/>
          <p:nvPr/>
        </p:nvPicPr>
        <p:blipFill>
          <a:blip r:embed="rId2"/>
          <a:srcRect/>
          <a:stretch>
            <a:fillRect/>
          </a:stretch>
        </p:blipFill>
        <p:spPr bwMode="auto">
          <a:xfrm>
            <a:off x="2423472" y="400050"/>
            <a:ext cx="4053527" cy="1047750"/>
          </a:xfrm>
          <a:prstGeom prst="rect">
            <a:avLst/>
          </a:prstGeom>
          <a:noFill/>
          <a:ln w="9525">
            <a:noFill/>
            <a:miter lim="800000"/>
            <a:headEnd/>
            <a:tailEnd/>
          </a:ln>
        </p:spPr>
      </p:pic>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267200"/>
            <a:ext cx="7467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562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rebuchet MS" panose="020B0603020202020204" pitchFamily="34" charset="0"/>
              </a:rPr>
              <a:t>Commitment from Apprentice</a:t>
            </a:r>
          </a:p>
        </p:txBody>
      </p:sp>
      <p:sp>
        <p:nvSpPr>
          <p:cNvPr id="3" name="Text Placeholder 2"/>
          <p:cNvSpPr>
            <a:spLocks noGrp="1"/>
          </p:cNvSpPr>
          <p:nvPr>
            <p:ph type="body" idx="1"/>
          </p:nvPr>
        </p:nvSpPr>
        <p:spPr/>
        <p:txBody>
          <a:bodyPr/>
          <a:lstStyle/>
          <a:p>
            <a:r>
              <a:rPr lang="en-US" dirty="0"/>
              <a:t>Apprentice commitment</a:t>
            </a:r>
          </a:p>
        </p:txBody>
      </p:sp>
      <p:sp>
        <p:nvSpPr>
          <p:cNvPr id="4" name="Content Placeholder 3"/>
          <p:cNvSpPr>
            <a:spLocks noGrp="1"/>
          </p:cNvSpPr>
          <p:nvPr>
            <p:ph sz="half" idx="2"/>
          </p:nvPr>
        </p:nvSpPr>
        <p:spPr/>
        <p:txBody>
          <a:bodyPr/>
          <a:lstStyle/>
          <a:p>
            <a:r>
              <a:rPr lang="en-US" dirty="0"/>
              <a:t>Works for reduced rate</a:t>
            </a:r>
          </a:p>
          <a:p>
            <a:r>
              <a:rPr lang="en-US" dirty="0"/>
              <a:t>Focus on learning</a:t>
            </a:r>
          </a:p>
          <a:p>
            <a:r>
              <a:rPr lang="en-US" dirty="0"/>
              <a:t>Attend Class</a:t>
            </a:r>
          </a:p>
          <a:p>
            <a:r>
              <a:rPr lang="en-US" dirty="0"/>
              <a:t>Meet learning criteria</a:t>
            </a:r>
          </a:p>
        </p:txBody>
      </p:sp>
      <p:sp>
        <p:nvSpPr>
          <p:cNvPr id="5" name="Text Placeholder 4"/>
          <p:cNvSpPr>
            <a:spLocks noGrp="1"/>
          </p:cNvSpPr>
          <p:nvPr>
            <p:ph type="body" sz="quarter" idx="3"/>
          </p:nvPr>
        </p:nvSpPr>
        <p:spPr/>
        <p:txBody>
          <a:bodyPr/>
          <a:lstStyle/>
          <a:p>
            <a:r>
              <a:rPr lang="en-US" dirty="0"/>
              <a:t>Apprentice earns</a:t>
            </a:r>
          </a:p>
        </p:txBody>
      </p:sp>
      <p:sp>
        <p:nvSpPr>
          <p:cNvPr id="6" name="Content Placeholder 5"/>
          <p:cNvSpPr>
            <a:spLocks noGrp="1"/>
          </p:cNvSpPr>
          <p:nvPr>
            <p:ph sz="quarter" idx="4"/>
          </p:nvPr>
        </p:nvSpPr>
        <p:spPr/>
        <p:txBody>
          <a:bodyPr/>
          <a:lstStyle/>
          <a:p>
            <a:r>
              <a:rPr lang="en-US" dirty="0"/>
              <a:t>$</a:t>
            </a:r>
          </a:p>
          <a:p>
            <a:r>
              <a:rPr lang="en-US" dirty="0"/>
              <a:t>On Job Training</a:t>
            </a:r>
          </a:p>
          <a:p>
            <a:r>
              <a:rPr lang="en-US" dirty="0"/>
              <a:t>RSI</a:t>
            </a:r>
          </a:p>
          <a:p>
            <a:r>
              <a:rPr lang="en-US" dirty="0"/>
              <a:t>MITC</a:t>
            </a:r>
          </a:p>
        </p:txBody>
      </p:sp>
      <p:pic>
        <p:nvPicPr>
          <p:cNvPr id="9" name="Picture 8"/>
          <p:cNvPicPr>
            <a:picLocks noChangeAspect="1"/>
          </p:cNvPicPr>
          <p:nvPr/>
        </p:nvPicPr>
        <p:blipFill>
          <a:blip r:embed="rId2"/>
          <a:stretch>
            <a:fillRect/>
          </a:stretch>
        </p:blipFill>
        <p:spPr>
          <a:xfrm>
            <a:off x="2749416" y="4167783"/>
            <a:ext cx="3695700" cy="1238250"/>
          </a:xfrm>
          <a:prstGeom prst="rect">
            <a:avLst/>
          </a:prstGeom>
        </p:spPr>
      </p:pic>
      <p:sp>
        <p:nvSpPr>
          <p:cNvPr id="8" name="Rectangle 7"/>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95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dirty="0">
                <a:latin typeface="Trebuchet MS" panose="020B0603020202020204" pitchFamily="34" charset="0"/>
              </a:rPr>
              <a:t>Program Commitment</a:t>
            </a:r>
          </a:p>
        </p:txBody>
      </p:sp>
      <p:sp>
        <p:nvSpPr>
          <p:cNvPr id="3" name="Content Placeholder 2"/>
          <p:cNvSpPr>
            <a:spLocks noGrp="1"/>
          </p:cNvSpPr>
          <p:nvPr>
            <p:ph idx="1"/>
          </p:nvPr>
        </p:nvSpPr>
        <p:spPr>
          <a:xfrm>
            <a:off x="457200" y="1166018"/>
            <a:ext cx="8229600" cy="4525963"/>
          </a:xfrm>
        </p:spPr>
        <p:txBody>
          <a:bodyPr>
            <a:normAutofit/>
          </a:bodyPr>
          <a:lstStyle/>
          <a:p>
            <a:pPr>
              <a:buSzPct val="75000"/>
              <a:buFont typeface="Wingdings" panose="05000000000000000000" pitchFamily="2" charset="2"/>
              <a:buChar char="v"/>
            </a:pPr>
            <a:r>
              <a:rPr lang="en-US" sz="2400" dirty="0"/>
              <a:t>No Cost to Apprentice</a:t>
            </a:r>
          </a:p>
          <a:p>
            <a:pPr>
              <a:buSzPct val="75000"/>
              <a:buFont typeface="Wingdings" panose="05000000000000000000" pitchFamily="2" charset="2"/>
              <a:buChar char="v"/>
            </a:pPr>
            <a:r>
              <a:rPr lang="en-US" sz="2400" dirty="0"/>
              <a:t>Equal Opportunity Application Process</a:t>
            </a:r>
          </a:p>
          <a:p>
            <a:pPr>
              <a:buSzPct val="75000"/>
              <a:buFont typeface="Wingdings" panose="05000000000000000000" pitchFamily="2" charset="2"/>
              <a:buChar char="v"/>
            </a:pPr>
            <a:r>
              <a:rPr lang="en-US" sz="2400" dirty="0"/>
              <a:t>Develop and Monitor MITC (Minimum Industry Training Criteria)</a:t>
            </a:r>
          </a:p>
          <a:p>
            <a:pPr>
              <a:buSzPct val="75000"/>
              <a:buFont typeface="Wingdings" panose="05000000000000000000" pitchFamily="2" charset="2"/>
              <a:buChar char="v"/>
            </a:pPr>
            <a:r>
              <a:rPr lang="en-US" sz="2400" dirty="0"/>
              <a:t>Monitor OJT (On-the-job training)</a:t>
            </a:r>
          </a:p>
          <a:p>
            <a:pPr>
              <a:buSzPct val="75000"/>
              <a:buFont typeface="Wingdings" panose="05000000000000000000" pitchFamily="2" charset="2"/>
              <a:buChar char="v"/>
            </a:pPr>
            <a:r>
              <a:rPr lang="en-US" sz="2400" dirty="0"/>
              <a:t>Design &amp; Monitor RSI Curriculum</a:t>
            </a:r>
          </a:p>
          <a:p>
            <a:pPr>
              <a:buSzPct val="75000"/>
              <a:buFont typeface="Wingdings" panose="05000000000000000000" pitchFamily="2" charset="2"/>
              <a:buChar char="v"/>
            </a:pPr>
            <a:r>
              <a:rPr lang="en-US" sz="2400" dirty="0"/>
              <a:t>Recruit &amp; Monitor RSI Instructors</a:t>
            </a:r>
          </a:p>
          <a:p>
            <a:pPr>
              <a:buSzPct val="75000"/>
              <a:buFont typeface="Wingdings" panose="05000000000000000000" pitchFamily="2" charset="2"/>
              <a:buChar char="v"/>
            </a:pPr>
            <a:r>
              <a:rPr lang="en-US" sz="2400" dirty="0"/>
              <a:t>Financial Administration (Partner with LEA)</a:t>
            </a:r>
          </a:p>
          <a:p>
            <a:pPr>
              <a:buSzPct val="75000"/>
              <a:buFont typeface="Wingdings" panose="05000000000000000000" pitchFamily="2" charset="2"/>
              <a:buChar char="v"/>
            </a:pPr>
            <a:r>
              <a:rPr lang="en-US" sz="2400" dirty="0"/>
              <a:t>Government Compliance</a:t>
            </a: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209" y="4724400"/>
            <a:ext cx="291147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16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rebuchet MS" panose="020B0603020202020204" pitchFamily="34" charset="0"/>
              </a:rPr>
              <a:t>Apprenticeships </a:t>
            </a:r>
            <a:r>
              <a:rPr lang="mr-IN" sz="3200" b="1" dirty="0">
                <a:latin typeface="Trebuchet MS" panose="020B0603020202020204" pitchFamily="34" charset="0"/>
              </a:rPr>
              <a:t>–</a:t>
            </a:r>
            <a:r>
              <a:rPr lang="en-US" sz="3200" b="1" dirty="0">
                <a:latin typeface="Trebuchet MS" panose="020B0603020202020204" pitchFamily="34" charset="0"/>
              </a:rPr>
              <a:t> Typical Practice</a:t>
            </a:r>
          </a:p>
        </p:txBody>
      </p:sp>
      <p:sp>
        <p:nvSpPr>
          <p:cNvPr id="3" name="Content Placeholder 2"/>
          <p:cNvSpPr>
            <a:spLocks noGrp="1"/>
          </p:cNvSpPr>
          <p:nvPr>
            <p:ph idx="1"/>
          </p:nvPr>
        </p:nvSpPr>
        <p:spPr>
          <a:xfrm>
            <a:off x="457200" y="1417638"/>
            <a:ext cx="8229600" cy="4708525"/>
          </a:xfrm>
        </p:spPr>
        <p:txBody>
          <a:bodyPr>
            <a:normAutofit/>
          </a:bodyPr>
          <a:lstStyle/>
          <a:p>
            <a:pPr>
              <a:buFont typeface="Wingdings" panose="05000000000000000000" pitchFamily="2" charset="2"/>
              <a:buChar char="v"/>
            </a:pPr>
            <a:r>
              <a:rPr lang="en-US" sz="2400" dirty="0">
                <a:latin typeface="Trebuchet MS" panose="020B0603020202020204" pitchFamily="34" charset="0"/>
              </a:rPr>
              <a:t>NOT funded through regular apportionment</a:t>
            </a:r>
          </a:p>
          <a:p>
            <a:pPr lvl="1">
              <a:buFont typeface="Wingdings" panose="05000000000000000000" pitchFamily="2" charset="2"/>
              <a:buChar char="§"/>
            </a:pPr>
            <a:r>
              <a:rPr lang="en-US" sz="2100" dirty="0">
                <a:latin typeface="Trebuchet MS" panose="020B0603020202020204" pitchFamily="34" charset="0"/>
              </a:rPr>
              <a:t>Funded through RSI money and by labor trust funds – requires educational facility cooperative agreement with apprenticeship program sponsor, typically a Joint Apprenticeship Training Committee (JATC) for a given trade.</a:t>
            </a:r>
          </a:p>
          <a:p>
            <a:pPr lvl="1">
              <a:buFont typeface="Wingdings" panose="05000000000000000000" pitchFamily="2" charset="2"/>
              <a:buChar char="§"/>
            </a:pPr>
            <a:r>
              <a:rPr lang="en-US" sz="2100" dirty="0">
                <a:latin typeface="Trebuchet MS" panose="020B0603020202020204" pitchFamily="34" charset="0"/>
              </a:rPr>
              <a:t>AB86 made the CCCCO the fiscal agent for apprenticeship</a:t>
            </a:r>
          </a:p>
          <a:p>
            <a:pPr lvl="1">
              <a:buFont typeface="Wingdings" panose="05000000000000000000" pitchFamily="2" charset="2"/>
              <a:buChar char="§"/>
            </a:pPr>
            <a:r>
              <a:rPr lang="en-US" sz="2100" dirty="0">
                <a:latin typeface="Trebuchet MS" panose="020B0603020202020204" pitchFamily="34" charset="0"/>
              </a:rPr>
              <a:t>Usually a split of 85% to the trade union and 15% to the college</a:t>
            </a:r>
          </a:p>
          <a:p>
            <a:pPr>
              <a:buFont typeface="Wingdings" panose="05000000000000000000" pitchFamily="2" charset="2"/>
              <a:buChar char="v"/>
            </a:pPr>
            <a:r>
              <a:rPr lang="en-US" sz="2250" dirty="0">
                <a:latin typeface="Trebuchet MS" panose="020B0603020202020204" pitchFamily="34" charset="0"/>
              </a:rPr>
              <a:t>NOT usually a full-time faculty instructor but an employee of the trade union</a:t>
            </a:r>
          </a:p>
          <a:p>
            <a:pPr>
              <a:buFont typeface="Wingdings" panose="05000000000000000000" pitchFamily="2" charset="2"/>
              <a:buChar char="v"/>
            </a:pPr>
            <a:r>
              <a:rPr lang="en-US" sz="2250" dirty="0">
                <a:latin typeface="Trebuchet MS" panose="020B0603020202020204" pitchFamily="34" charset="0"/>
              </a:rPr>
              <a:t>NOT usually offered on a college campus</a:t>
            </a:r>
          </a:p>
          <a:p>
            <a:endParaRPr lang="en-US" sz="2400" dirty="0">
              <a:latin typeface="Trebuchet MS" panose="020B0603020202020204" pitchFamily="34" charset="0"/>
            </a:endParaRP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64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a:normAutofit/>
          </a:bodyPr>
          <a:lstStyle/>
          <a:p>
            <a:r>
              <a:rPr lang="en-US" sz="2800" b="1" dirty="0">
                <a:latin typeface="Trebuchet MS" panose="020B0603020202020204" pitchFamily="34" charset="0"/>
              </a:rPr>
              <a:t>Attributes of Apprenticeship Programs</a:t>
            </a:r>
          </a:p>
        </p:txBody>
      </p:sp>
      <p:sp>
        <p:nvSpPr>
          <p:cNvPr id="3" name="Content Placeholder 2"/>
          <p:cNvSpPr>
            <a:spLocks noGrp="1"/>
          </p:cNvSpPr>
          <p:nvPr>
            <p:ph idx="1"/>
          </p:nvPr>
        </p:nvSpPr>
        <p:spPr>
          <a:xfrm>
            <a:off x="457200" y="1219200"/>
            <a:ext cx="8229600" cy="4525963"/>
          </a:xfrm>
        </p:spPr>
        <p:txBody>
          <a:bodyPr>
            <a:noAutofit/>
          </a:bodyPr>
          <a:lstStyle/>
          <a:p>
            <a:pPr>
              <a:buFont typeface="Wingdings" panose="05000000000000000000" pitchFamily="2" charset="2"/>
              <a:buChar char="v"/>
            </a:pPr>
            <a:r>
              <a:rPr lang="en-US" sz="2400" dirty="0">
                <a:latin typeface="Trebuchet MS" panose="020B0603020202020204" pitchFamily="34" charset="0"/>
              </a:rPr>
              <a:t>How do apprenticeship programs differ from other programs?</a:t>
            </a:r>
          </a:p>
          <a:p>
            <a:pPr lvl="1">
              <a:buFont typeface="Wingdings" panose="05000000000000000000" pitchFamily="2" charset="2"/>
              <a:buChar char="§"/>
            </a:pPr>
            <a:r>
              <a:rPr lang="en-US" sz="2000" dirty="0">
                <a:latin typeface="Trebuchet MS" panose="020B0603020202020204" pitchFamily="34" charset="0"/>
              </a:rPr>
              <a:t>Statutory Requirements and oversight</a:t>
            </a:r>
          </a:p>
          <a:p>
            <a:pPr lvl="1">
              <a:buFont typeface="Wingdings" panose="05000000000000000000" pitchFamily="2" charset="2"/>
              <a:buChar char="§"/>
            </a:pPr>
            <a:r>
              <a:rPr lang="en-US" sz="2000" dirty="0">
                <a:latin typeface="Trebuchet MS" panose="020B0603020202020204" pitchFamily="34" charset="0"/>
              </a:rPr>
              <a:t>Admission</a:t>
            </a:r>
          </a:p>
          <a:p>
            <a:pPr lvl="1">
              <a:buFont typeface="Wingdings" panose="05000000000000000000" pitchFamily="2" charset="2"/>
              <a:buChar char="§"/>
            </a:pPr>
            <a:r>
              <a:rPr lang="en-US" sz="2000" dirty="0">
                <a:latin typeface="Trebuchet MS" panose="020B0603020202020204" pitchFamily="34" charset="0"/>
              </a:rPr>
              <a:t>Length to completion</a:t>
            </a:r>
          </a:p>
          <a:p>
            <a:pPr lvl="1">
              <a:buFont typeface="Wingdings" panose="05000000000000000000" pitchFamily="2" charset="2"/>
              <a:buChar char="§"/>
            </a:pPr>
            <a:r>
              <a:rPr lang="en-US" sz="2000" dirty="0">
                <a:latin typeface="Trebuchet MS" panose="020B0603020202020204" pitchFamily="34" charset="0"/>
              </a:rPr>
              <a:t>Funding and attendance accounting</a:t>
            </a:r>
          </a:p>
          <a:p>
            <a:pPr lvl="1">
              <a:buFont typeface="Wingdings" panose="05000000000000000000" pitchFamily="2" charset="2"/>
              <a:buChar char="§"/>
            </a:pPr>
            <a:r>
              <a:rPr lang="en-US" sz="2000" dirty="0">
                <a:latin typeface="Trebuchet MS" panose="020B0603020202020204" pitchFamily="34" charset="0"/>
              </a:rPr>
              <a:t>Restriction on enrollment</a:t>
            </a:r>
          </a:p>
          <a:p>
            <a:pPr lvl="1">
              <a:buFont typeface="Wingdings" panose="05000000000000000000" pitchFamily="2" charset="2"/>
              <a:buChar char="§"/>
            </a:pPr>
            <a:r>
              <a:rPr lang="en-US" sz="2000" dirty="0">
                <a:latin typeface="Trebuchet MS" panose="020B0603020202020204" pitchFamily="34" charset="0"/>
              </a:rPr>
              <a:t>Off-site instruction</a:t>
            </a:r>
          </a:p>
          <a:p>
            <a:pPr lvl="1">
              <a:buFont typeface="Wingdings" panose="05000000000000000000" pitchFamily="2" charset="2"/>
              <a:buChar char="§"/>
            </a:pPr>
            <a:r>
              <a:rPr lang="en-US" sz="2000" dirty="0">
                <a:latin typeface="Trebuchet MS" panose="020B0603020202020204" pitchFamily="34" charset="0"/>
              </a:rPr>
              <a:t>Minimum qualifications of faculty</a:t>
            </a:r>
          </a:p>
          <a:p>
            <a:pPr lvl="1">
              <a:buFont typeface="Wingdings" panose="05000000000000000000" pitchFamily="2" charset="2"/>
              <a:buChar char="§"/>
            </a:pPr>
            <a:r>
              <a:rPr lang="en-US" sz="2000" dirty="0">
                <a:latin typeface="Trebuchet MS" panose="020B0603020202020204" pitchFamily="34" charset="0"/>
              </a:rPr>
              <a:t>Curriculum development</a:t>
            </a:r>
          </a:p>
          <a:p>
            <a:pPr lvl="1">
              <a:buFont typeface="Wingdings" panose="05000000000000000000" pitchFamily="2" charset="2"/>
              <a:buChar char="§"/>
            </a:pPr>
            <a:r>
              <a:rPr lang="en-US" sz="2000" dirty="0">
                <a:latin typeface="Trebuchet MS" panose="020B0603020202020204" pitchFamily="34" charset="0"/>
              </a:rPr>
              <a:t>Students </a:t>
            </a:r>
            <a:endParaRPr lang="en-US" sz="1600" dirty="0">
              <a:latin typeface="Trebuchet MS" panose="020B0603020202020204" pitchFamily="34" charset="0"/>
            </a:endParaRPr>
          </a:p>
          <a:p>
            <a:pPr lvl="1">
              <a:buFont typeface="Wingdings" panose="05000000000000000000" pitchFamily="2" charset="2"/>
              <a:buChar char="v"/>
            </a:pPr>
            <a:endParaRPr lang="en-US" sz="2000" dirty="0">
              <a:latin typeface="Trebuchet MS" panose="020B0603020202020204" pitchFamily="34" charset="0"/>
            </a:endParaRPr>
          </a:p>
          <a:p>
            <a:pPr marL="0" indent="0">
              <a:buNone/>
            </a:pPr>
            <a:endParaRPr lang="en-US" sz="2400" dirty="0">
              <a:latin typeface="Trebuchet MS" panose="020B0603020202020204" pitchFamily="34" charset="0"/>
            </a:endParaRPr>
          </a:p>
          <a:p>
            <a:pPr>
              <a:buFont typeface="Wingdings" panose="05000000000000000000" pitchFamily="2" charset="2"/>
              <a:buChar char="v"/>
            </a:pPr>
            <a:endParaRPr lang="en-US" sz="2400" dirty="0">
              <a:latin typeface="Trebuchet MS" panose="020B0603020202020204" pitchFamily="34" charset="0"/>
            </a:endParaRP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86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64396"/>
          </a:xfrm>
        </p:spPr>
        <p:txBody>
          <a:bodyPr>
            <a:normAutofit fontScale="90000"/>
          </a:bodyPr>
          <a:lstStyle/>
          <a:p>
            <a:r>
              <a:rPr lang="en-US" sz="2800" b="1" dirty="0">
                <a:latin typeface="Trebuchet MS" panose="020B0603020202020204" pitchFamily="34" charset="0"/>
              </a:rPr>
              <a:t>Attributes of Apprenticeships – </a:t>
            </a:r>
            <a:br>
              <a:rPr lang="en-US" sz="2800" b="1" dirty="0">
                <a:latin typeface="Trebuchet MS" panose="020B0603020202020204" pitchFamily="34" charset="0"/>
              </a:rPr>
            </a:br>
            <a:r>
              <a:rPr lang="en-US" sz="2800" b="1" dirty="0">
                <a:latin typeface="Trebuchet MS" panose="020B0603020202020204" pitchFamily="34" charset="0"/>
              </a:rPr>
              <a:t>Statutory requirements and oversight</a:t>
            </a:r>
          </a:p>
        </p:txBody>
      </p:sp>
      <p:sp>
        <p:nvSpPr>
          <p:cNvPr id="3" name="Content Placeholder 2"/>
          <p:cNvSpPr>
            <a:spLocks noGrp="1"/>
          </p:cNvSpPr>
          <p:nvPr>
            <p:ph idx="1"/>
          </p:nvPr>
        </p:nvSpPr>
        <p:spPr>
          <a:xfrm>
            <a:off x="457200" y="1219200"/>
            <a:ext cx="8229600" cy="4525963"/>
          </a:xfrm>
        </p:spPr>
        <p:txBody>
          <a:bodyPr>
            <a:noAutofit/>
          </a:bodyPr>
          <a:lstStyle/>
          <a:p>
            <a:pPr>
              <a:buFont typeface="Wingdings" panose="05000000000000000000" pitchFamily="2" charset="2"/>
              <a:buChar char="v"/>
            </a:pPr>
            <a:r>
              <a:rPr lang="en-US" sz="2400" dirty="0">
                <a:latin typeface="Trebuchet MS" panose="020B0603020202020204" pitchFamily="34" charset="0"/>
              </a:rPr>
              <a:t>All California Education Code &amp; Title 5 statutes regarding programs and curriculum apply for apprenticeships just as they do for regular programs</a:t>
            </a:r>
          </a:p>
          <a:p>
            <a:pPr lvl="1">
              <a:buFont typeface="Wingdings" panose="05000000000000000000" pitchFamily="2" charset="2"/>
              <a:buChar char="§"/>
            </a:pPr>
            <a:r>
              <a:rPr lang="en-US" sz="2000" dirty="0">
                <a:latin typeface="Trebuchet MS" panose="020B0603020202020204" pitchFamily="34" charset="0"/>
              </a:rPr>
              <a:t>This includes regulations regarding hiring and evaluation of faculty</a:t>
            </a:r>
          </a:p>
          <a:p>
            <a:pPr>
              <a:buFont typeface="Wingdings" panose="05000000000000000000" pitchFamily="2" charset="2"/>
              <a:buChar char="v"/>
            </a:pPr>
            <a:r>
              <a:rPr lang="en-US" sz="2400" dirty="0">
                <a:latin typeface="Trebuchet MS" panose="020B0603020202020204" pitchFamily="34" charset="0"/>
              </a:rPr>
              <a:t> Apprenticeships must also meet additional statutes and regulations </a:t>
            </a:r>
          </a:p>
          <a:p>
            <a:pPr lvl="1">
              <a:buFont typeface="Wingdings" panose="05000000000000000000" pitchFamily="2" charset="2"/>
              <a:buChar char="§"/>
            </a:pPr>
            <a:r>
              <a:rPr lang="en-US" sz="2000" dirty="0">
                <a:latin typeface="Trebuchet MS" panose="020B0603020202020204" pitchFamily="34" charset="0"/>
              </a:rPr>
              <a:t>California Labor Code, sections 3070-3098</a:t>
            </a:r>
          </a:p>
          <a:p>
            <a:pPr lvl="1">
              <a:buFont typeface="Wingdings" panose="05000000000000000000" pitchFamily="2" charset="2"/>
              <a:buChar char="§"/>
            </a:pPr>
            <a:r>
              <a:rPr lang="en-US" sz="2000" dirty="0">
                <a:latin typeface="Trebuchet MS" panose="020B0603020202020204" pitchFamily="34" charset="0"/>
              </a:rPr>
              <a:t>California Code of Regulations, Title 8, Division 1, Chapter 2, Subchapter 1</a:t>
            </a:r>
          </a:p>
          <a:p>
            <a:pPr lvl="1">
              <a:buFont typeface="Wingdings" panose="05000000000000000000" pitchFamily="2" charset="2"/>
              <a:buChar char="§"/>
            </a:pPr>
            <a:r>
              <a:rPr lang="en-US" sz="2000" dirty="0">
                <a:latin typeface="Trebuchet MS" panose="020B0603020202020204" pitchFamily="34" charset="0"/>
              </a:rPr>
              <a:t>California Education Code, sections 76350, Section 79149 (new section as of July 2018)</a:t>
            </a:r>
          </a:p>
          <a:p>
            <a:pPr>
              <a:buFont typeface="Wingdings" panose="05000000000000000000" pitchFamily="2" charset="2"/>
              <a:buChar char="v"/>
            </a:pPr>
            <a:r>
              <a:rPr lang="en-US" sz="2400" dirty="0">
                <a:latin typeface="Trebuchet MS" panose="020B0603020202020204" pitchFamily="34" charset="0"/>
              </a:rPr>
              <a:t>Apprenticeships are under additional oversight of the Division of Apprenticeship Standards</a:t>
            </a:r>
          </a:p>
          <a:p>
            <a:pPr marL="0" indent="0">
              <a:buNone/>
            </a:pPr>
            <a:endParaRPr lang="en-US" sz="2400" dirty="0">
              <a:latin typeface="Trebuchet MS" panose="020B0603020202020204" pitchFamily="34" charset="0"/>
            </a:endParaRPr>
          </a:p>
          <a:p>
            <a:pPr>
              <a:buFont typeface="Wingdings" panose="05000000000000000000" pitchFamily="2" charset="2"/>
              <a:buChar char="v"/>
            </a:pPr>
            <a:endParaRPr lang="en-US" sz="2400" dirty="0">
              <a:latin typeface="Trebuchet MS" panose="020B0603020202020204" pitchFamily="34" charset="0"/>
            </a:endParaRP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53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a:normAutofit fontScale="90000"/>
          </a:bodyPr>
          <a:lstStyle/>
          <a:p>
            <a:r>
              <a:rPr lang="en-US" sz="2800" b="1" dirty="0">
                <a:latin typeface="Trebuchet MS" panose="020B0603020202020204" pitchFamily="34" charset="0"/>
              </a:rPr>
              <a:t>Attributes of Apprenticeships – </a:t>
            </a:r>
            <a:br>
              <a:rPr lang="en-US" sz="2800" b="1" dirty="0">
                <a:latin typeface="Trebuchet MS" panose="020B0603020202020204" pitchFamily="34" charset="0"/>
              </a:rPr>
            </a:br>
            <a:r>
              <a:rPr lang="en-US" sz="2800" b="1" dirty="0">
                <a:latin typeface="Trebuchet MS" panose="020B0603020202020204" pitchFamily="34" charset="0"/>
              </a:rPr>
              <a:t>Admission &amp; Matriculation</a:t>
            </a:r>
          </a:p>
        </p:txBody>
      </p:sp>
      <p:sp>
        <p:nvSpPr>
          <p:cNvPr id="3" name="Content Placeholder 2"/>
          <p:cNvSpPr>
            <a:spLocks noGrp="1"/>
          </p:cNvSpPr>
          <p:nvPr>
            <p:ph idx="1"/>
          </p:nvPr>
        </p:nvSpPr>
        <p:spPr>
          <a:xfrm>
            <a:off x="457200" y="1143000"/>
            <a:ext cx="8229600" cy="4525963"/>
          </a:xfrm>
        </p:spPr>
        <p:txBody>
          <a:bodyPr>
            <a:noAutofit/>
          </a:bodyPr>
          <a:lstStyle/>
          <a:p>
            <a:pPr>
              <a:buFont typeface="Wingdings" panose="05000000000000000000" pitchFamily="2" charset="2"/>
              <a:buChar char="v"/>
            </a:pPr>
            <a:r>
              <a:rPr lang="en-US" sz="2400" dirty="0">
                <a:latin typeface="Trebuchet MS" panose="020B0603020202020204" pitchFamily="34" charset="0"/>
              </a:rPr>
              <a:t>Students are already employed as apprentices in the field</a:t>
            </a:r>
          </a:p>
          <a:p>
            <a:pPr>
              <a:buFont typeface="Wingdings" panose="05000000000000000000" pitchFamily="2" charset="2"/>
              <a:buChar char="v"/>
            </a:pPr>
            <a:r>
              <a:rPr lang="en-US" sz="2400" dirty="0">
                <a:latin typeface="Trebuchet MS" panose="020B0603020202020204" pitchFamily="34" charset="0"/>
              </a:rPr>
              <a:t>Apply for admission through the sponsor</a:t>
            </a:r>
          </a:p>
          <a:p>
            <a:pPr>
              <a:buFont typeface="Wingdings" panose="05000000000000000000" pitchFamily="2" charset="2"/>
              <a:buChar char="v"/>
            </a:pPr>
            <a:r>
              <a:rPr lang="en-US" sz="2400" dirty="0">
                <a:latin typeface="Trebuchet MS" panose="020B0603020202020204" pitchFamily="34" charset="0"/>
              </a:rPr>
              <a:t>May not follow </a:t>
            </a:r>
            <a:r>
              <a:rPr lang="en-US" sz="2400" dirty="0" err="1">
                <a:latin typeface="Trebuchet MS" panose="020B0603020202020204" pitchFamily="34" charset="0"/>
              </a:rPr>
              <a:t>CCCApply</a:t>
            </a:r>
            <a:r>
              <a:rPr lang="en-US" sz="2400" dirty="0">
                <a:latin typeface="Trebuchet MS" panose="020B0603020202020204" pitchFamily="34" charset="0"/>
              </a:rPr>
              <a:t> or other college process</a:t>
            </a:r>
          </a:p>
          <a:p>
            <a:pPr lvl="1">
              <a:buFont typeface="Wingdings" panose="05000000000000000000" pitchFamily="2" charset="2"/>
              <a:buChar char="§"/>
            </a:pPr>
            <a:r>
              <a:rPr lang="en-US" sz="2000" dirty="0">
                <a:latin typeface="Trebuchet MS" panose="020B0603020202020204" pitchFamily="34" charset="0"/>
              </a:rPr>
              <a:t>May require special processing on the part of Registrar’s Office</a:t>
            </a:r>
          </a:p>
          <a:p>
            <a:pPr lvl="1">
              <a:buFont typeface="Wingdings" panose="05000000000000000000" pitchFamily="2" charset="2"/>
              <a:buChar char="§"/>
            </a:pPr>
            <a:r>
              <a:rPr lang="en-US" sz="2000" dirty="0">
                <a:latin typeface="Trebuchet MS" panose="020B0603020202020204" pitchFamily="34" charset="0"/>
              </a:rPr>
              <a:t>Should still be considered fully-matriculated students of the institution </a:t>
            </a:r>
          </a:p>
          <a:p>
            <a:pPr>
              <a:buFont typeface="Wingdings" panose="05000000000000000000" pitchFamily="2" charset="2"/>
              <a:buChar char="v"/>
            </a:pPr>
            <a:r>
              <a:rPr lang="en-US" sz="2400" dirty="0">
                <a:latin typeface="Trebuchet MS" panose="020B0603020202020204" pitchFamily="34" charset="0"/>
              </a:rPr>
              <a:t>Apprentices do not pay fees or other charges for any course of activity or community college course related to their program</a:t>
            </a:r>
          </a:p>
          <a:p>
            <a:pPr lvl="1">
              <a:buFont typeface="Wingdings" panose="05000000000000000000" pitchFamily="2" charset="2"/>
              <a:buChar char="§"/>
            </a:pPr>
            <a:r>
              <a:rPr lang="en-US" sz="2000" dirty="0">
                <a:latin typeface="Trebuchet MS" panose="020B0603020202020204" pitchFamily="34" charset="0"/>
              </a:rPr>
              <a:t>Includes GE or other courses associated with apprenticeship degree or certificate</a:t>
            </a:r>
          </a:p>
          <a:p>
            <a:pPr lvl="1">
              <a:buFont typeface="Wingdings" panose="05000000000000000000" pitchFamily="2" charset="2"/>
              <a:buChar char="§"/>
            </a:pPr>
            <a:r>
              <a:rPr lang="en-US" sz="2000" dirty="0">
                <a:latin typeface="Trebuchet MS" panose="020B0603020202020204" pitchFamily="34" charset="0"/>
              </a:rPr>
              <a:t>Fees or other charges may be required for GE or other courses taken outside of the apprenticeship program but allow students to earn additional degrees or certificates </a:t>
            </a:r>
          </a:p>
          <a:p>
            <a:pPr lvl="1">
              <a:buFont typeface="Wingdings" panose="05000000000000000000" pitchFamily="2" charset="2"/>
              <a:buChar char="v"/>
            </a:pPr>
            <a:endParaRPr lang="en-US" sz="2000" dirty="0">
              <a:latin typeface="Trebuchet MS" panose="020B0603020202020204" pitchFamily="34" charset="0"/>
            </a:endParaRPr>
          </a:p>
          <a:p>
            <a:pPr>
              <a:buFont typeface="Wingdings" panose="05000000000000000000" pitchFamily="2" charset="2"/>
              <a:buChar char="v"/>
            </a:pPr>
            <a:endParaRPr lang="en-US" sz="2400" dirty="0">
              <a:latin typeface="Trebuchet MS" panose="020B0603020202020204" pitchFamily="34" charset="0"/>
            </a:endParaRP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84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a:normAutofit fontScale="90000"/>
          </a:bodyPr>
          <a:lstStyle/>
          <a:p>
            <a:r>
              <a:rPr lang="en-US" sz="2800" b="1" dirty="0">
                <a:latin typeface="Trebuchet MS" panose="020B0603020202020204" pitchFamily="34" charset="0"/>
              </a:rPr>
              <a:t>Attributes of Apprenticeships – Length to Completion</a:t>
            </a:r>
          </a:p>
        </p:txBody>
      </p:sp>
      <p:sp>
        <p:nvSpPr>
          <p:cNvPr id="3" name="Content Placeholder 2"/>
          <p:cNvSpPr>
            <a:spLocks noGrp="1"/>
          </p:cNvSpPr>
          <p:nvPr>
            <p:ph idx="1"/>
          </p:nvPr>
        </p:nvSpPr>
        <p:spPr>
          <a:xfrm>
            <a:off x="457200" y="1143000"/>
            <a:ext cx="8229600" cy="4525963"/>
          </a:xfrm>
        </p:spPr>
        <p:txBody>
          <a:bodyPr>
            <a:noAutofit/>
          </a:bodyPr>
          <a:lstStyle/>
          <a:p>
            <a:pPr>
              <a:buFont typeface="Wingdings" panose="05000000000000000000" pitchFamily="2" charset="2"/>
              <a:buChar char="v"/>
            </a:pPr>
            <a:r>
              <a:rPr lang="en-US" sz="2400" dirty="0">
                <a:latin typeface="Trebuchet MS" panose="020B0603020202020204" pitchFamily="34" charset="0"/>
              </a:rPr>
              <a:t>Completion of the program may take many years</a:t>
            </a:r>
          </a:p>
          <a:p>
            <a:pPr lvl="1">
              <a:buFont typeface="Wingdings" panose="05000000000000000000" pitchFamily="2" charset="2"/>
              <a:buChar char="v"/>
            </a:pPr>
            <a:r>
              <a:rPr lang="en-US" sz="2000" dirty="0">
                <a:latin typeface="Trebuchet MS" panose="020B0603020202020204" pitchFamily="34" charset="0"/>
              </a:rPr>
              <a:t>1000s of hours of on-the-job training</a:t>
            </a:r>
          </a:p>
          <a:p>
            <a:pPr lvl="1">
              <a:buFont typeface="Wingdings" panose="05000000000000000000" pitchFamily="2" charset="2"/>
              <a:buChar char="v"/>
            </a:pPr>
            <a:r>
              <a:rPr lang="en-US" sz="2000" dirty="0">
                <a:latin typeface="Trebuchet MS" panose="020B0603020202020204" pitchFamily="34" charset="0"/>
              </a:rPr>
              <a:t>Students are completing program course requirements off-site, odd hours</a:t>
            </a:r>
          </a:p>
          <a:p>
            <a:pPr lvl="1">
              <a:buFont typeface="Wingdings" panose="05000000000000000000" pitchFamily="2" charset="2"/>
              <a:buChar char="v"/>
            </a:pPr>
            <a:r>
              <a:rPr lang="en-US" sz="2000" dirty="0">
                <a:latin typeface="Trebuchet MS" panose="020B0603020202020204" pitchFamily="34" charset="0"/>
              </a:rPr>
              <a:t>Competency and General education requirements have to fit in around the apprenticeship requirements</a:t>
            </a:r>
          </a:p>
          <a:p>
            <a:pPr lvl="1">
              <a:buFont typeface="Wingdings" panose="05000000000000000000" pitchFamily="2" charset="2"/>
              <a:buChar char="v"/>
            </a:pPr>
            <a:r>
              <a:rPr lang="en-US" sz="2000" dirty="0">
                <a:latin typeface="Trebuchet MS" panose="020B0603020202020204" pitchFamily="34" charset="0"/>
              </a:rPr>
              <a:t>Completion of additional non apprenticeship courses may allow students to receive a degree or certificate in addition to their apprenticeship  certificate or degree.</a:t>
            </a:r>
            <a:endParaRPr lang="en-US" sz="1600" dirty="0">
              <a:latin typeface="Trebuchet MS" panose="020B0603020202020204" pitchFamily="34" charset="0"/>
            </a:endParaRPr>
          </a:p>
          <a:p>
            <a:pPr lvl="1">
              <a:buFont typeface="Wingdings" panose="05000000000000000000" pitchFamily="2" charset="2"/>
              <a:buChar char="v"/>
            </a:pPr>
            <a:endParaRPr lang="en-US" sz="2000" dirty="0">
              <a:latin typeface="Trebuchet MS" panose="020B0603020202020204" pitchFamily="34" charset="0"/>
            </a:endParaRPr>
          </a:p>
          <a:p>
            <a:pPr>
              <a:buFont typeface="Wingdings" panose="05000000000000000000" pitchFamily="2" charset="2"/>
              <a:buChar char="v"/>
            </a:pPr>
            <a:endParaRPr lang="en-US" sz="2400" dirty="0">
              <a:latin typeface="Trebuchet MS" panose="020B0603020202020204" pitchFamily="34" charset="0"/>
            </a:endParaRP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495800"/>
            <a:ext cx="33369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65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a:normAutofit fontScale="90000"/>
          </a:bodyPr>
          <a:lstStyle/>
          <a:p>
            <a:r>
              <a:rPr lang="en-US" sz="2800" b="1" dirty="0">
                <a:latin typeface="Trebuchet MS" panose="020B0603020202020204" pitchFamily="34" charset="0"/>
              </a:rPr>
              <a:t>Attributes of Apprenticeships – </a:t>
            </a:r>
            <a:br>
              <a:rPr lang="en-US" sz="2800" b="1" dirty="0">
                <a:latin typeface="Trebuchet MS" panose="020B0603020202020204" pitchFamily="34" charset="0"/>
              </a:rPr>
            </a:br>
            <a:r>
              <a:rPr lang="en-US" sz="2800" b="1" dirty="0">
                <a:latin typeface="Trebuchet MS" panose="020B0603020202020204" pitchFamily="34" charset="0"/>
              </a:rPr>
              <a:t>Funding and Attendance Accounting</a:t>
            </a:r>
          </a:p>
        </p:txBody>
      </p:sp>
      <p:sp>
        <p:nvSpPr>
          <p:cNvPr id="3" name="Content Placeholder 2"/>
          <p:cNvSpPr>
            <a:spLocks noGrp="1"/>
          </p:cNvSpPr>
          <p:nvPr>
            <p:ph idx="1"/>
          </p:nvPr>
        </p:nvSpPr>
        <p:spPr>
          <a:xfrm>
            <a:off x="457200" y="1295400"/>
            <a:ext cx="8229600" cy="4525963"/>
          </a:xfrm>
        </p:spPr>
        <p:txBody>
          <a:bodyPr>
            <a:noAutofit/>
          </a:bodyPr>
          <a:lstStyle/>
          <a:p>
            <a:pPr>
              <a:buFont typeface="Wingdings" panose="05000000000000000000" pitchFamily="2" charset="2"/>
              <a:buChar char="v"/>
            </a:pPr>
            <a:r>
              <a:rPr lang="en-US" sz="2400" dirty="0">
                <a:latin typeface="Trebuchet MS" panose="020B0603020202020204" pitchFamily="34" charset="0"/>
              </a:rPr>
              <a:t>Traditionally funded by local grants and/or federal/state agreements through Related &amp; Supplemental Instruction (RSI) funds, aka Montoya funds</a:t>
            </a:r>
          </a:p>
          <a:p>
            <a:pPr>
              <a:buFont typeface="Wingdings" panose="05000000000000000000" pitchFamily="2" charset="2"/>
              <a:buChar char="v"/>
            </a:pPr>
            <a:r>
              <a:rPr lang="en-US" sz="2400" dirty="0">
                <a:latin typeface="Trebuchet MS" panose="020B0603020202020204" pitchFamily="34" charset="0"/>
              </a:rPr>
              <a:t>AB 1809, effective July 1, 2018, will significantly impact funding for RSI.</a:t>
            </a:r>
          </a:p>
          <a:p>
            <a:pPr>
              <a:buFont typeface="Wingdings" panose="05000000000000000000" pitchFamily="2" charset="2"/>
              <a:buChar char="v"/>
            </a:pPr>
            <a:r>
              <a:rPr lang="en-US" sz="2400" dirty="0">
                <a:latin typeface="Trebuchet MS" panose="020B0603020202020204" pitchFamily="34" charset="0"/>
              </a:rPr>
              <a:t>Attendance Accounting</a:t>
            </a:r>
          </a:p>
          <a:p>
            <a:pPr lvl="1">
              <a:buFont typeface="Wingdings" panose="05000000000000000000" pitchFamily="2" charset="2"/>
              <a:buChar char="§"/>
            </a:pPr>
            <a:r>
              <a:rPr lang="en-US" sz="2000" dirty="0">
                <a:latin typeface="Trebuchet MS" panose="020B0603020202020204" pitchFamily="34" charset="0"/>
              </a:rPr>
              <a:t>Positive attendance for most core courses</a:t>
            </a:r>
          </a:p>
          <a:p>
            <a:pPr lvl="1">
              <a:buFont typeface="Wingdings" panose="05000000000000000000" pitchFamily="2" charset="2"/>
              <a:buChar char="§"/>
            </a:pPr>
            <a:r>
              <a:rPr lang="en-US" sz="2000" dirty="0">
                <a:latin typeface="Trebuchet MS" panose="020B0603020202020204" pitchFamily="34" charset="0"/>
              </a:rPr>
              <a:t>For RSI funds accounting is done through the 321 (not 320!) accounting process</a:t>
            </a:r>
          </a:p>
          <a:p>
            <a:pPr>
              <a:buFont typeface="Wingdings" panose="05000000000000000000" pitchFamily="2" charset="2"/>
              <a:buChar char="v"/>
            </a:pPr>
            <a:endParaRPr lang="en-US" sz="2400" dirty="0">
              <a:latin typeface="Trebuchet MS" panose="020B0603020202020204" pitchFamily="34" charset="0"/>
            </a:endParaRPr>
          </a:p>
          <a:p>
            <a:pPr marL="0" indent="0">
              <a:buNone/>
            </a:pPr>
            <a:endParaRPr lang="en-US" sz="2400" dirty="0">
              <a:latin typeface="Trebuchet MS" panose="020B0603020202020204" pitchFamily="34" charset="0"/>
            </a:endParaRPr>
          </a:p>
          <a:p>
            <a:pPr>
              <a:buFont typeface="Wingdings" panose="05000000000000000000" pitchFamily="2" charset="2"/>
              <a:buChar char="v"/>
            </a:pPr>
            <a:endParaRPr lang="en-US" sz="2400" dirty="0">
              <a:latin typeface="Trebuchet MS" panose="020B0603020202020204" pitchFamily="34" charset="0"/>
            </a:endParaRP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15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a:normAutofit fontScale="90000"/>
          </a:bodyPr>
          <a:lstStyle/>
          <a:p>
            <a:r>
              <a:rPr lang="en-US" sz="2800" b="1" dirty="0">
                <a:latin typeface="Trebuchet MS" panose="020B0603020202020204" pitchFamily="34" charset="0"/>
              </a:rPr>
              <a:t>Attributes of Apprenticeships – </a:t>
            </a:r>
            <a:br>
              <a:rPr lang="en-US" sz="2800" b="1" dirty="0">
                <a:latin typeface="Trebuchet MS" panose="020B0603020202020204" pitchFamily="34" charset="0"/>
              </a:rPr>
            </a:br>
            <a:r>
              <a:rPr lang="en-US" sz="2800" b="1" dirty="0">
                <a:latin typeface="Trebuchet MS" panose="020B0603020202020204" pitchFamily="34" charset="0"/>
              </a:rPr>
              <a:t>Restrictions on Enrollment</a:t>
            </a:r>
          </a:p>
        </p:txBody>
      </p:sp>
      <p:sp>
        <p:nvSpPr>
          <p:cNvPr id="3" name="Content Placeholder 2"/>
          <p:cNvSpPr>
            <a:spLocks noGrp="1"/>
          </p:cNvSpPr>
          <p:nvPr>
            <p:ph idx="1"/>
          </p:nvPr>
        </p:nvSpPr>
        <p:spPr>
          <a:xfrm>
            <a:off x="457200" y="1447800"/>
            <a:ext cx="8229600" cy="4525963"/>
          </a:xfrm>
        </p:spPr>
        <p:txBody>
          <a:bodyPr>
            <a:noAutofit/>
          </a:bodyPr>
          <a:lstStyle/>
          <a:p>
            <a:pPr>
              <a:buFont typeface="Wingdings" panose="05000000000000000000" pitchFamily="2" charset="2"/>
              <a:buChar char="v"/>
            </a:pPr>
            <a:r>
              <a:rPr lang="en-US" sz="2400" dirty="0">
                <a:latin typeface="Trebuchet MS" panose="020B0603020202020204" pitchFamily="34" charset="0"/>
              </a:rPr>
              <a:t>Students often complete program as a cohort</a:t>
            </a:r>
          </a:p>
          <a:p>
            <a:pPr>
              <a:buFont typeface="Wingdings" panose="05000000000000000000" pitchFamily="2" charset="2"/>
              <a:buChar char="v"/>
            </a:pPr>
            <a:r>
              <a:rPr lang="en-US" sz="2400" dirty="0">
                <a:latin typeface="Trebuchet MS" panose="020B0603020202020204" pitchFamily="34" charset="0"/>
              </a:rPr>
              <a:t>Apprenticeships courses may legally restrict enrollment only to students enrolled in the program</a:t>
            </a:r>
          </a:p>
          <a:p>
            <a:pPr>
              <a:buFont typeface="Wingdings" panose="05000000000000000000" pitchFamily="2" charset="2"/>
              <a:buChar char="v"/>
            </a:pPr>
            <a:r>
              <a:rPr lang="en-US" sz="2400" dirty="0">
                <a:latin typeface="Trebuchet MS" panose="020B0603020202020204" pitchFamily="34" charset="0"/>
              </a:rPr>
              <a:t>This does not apply to non-apprenticeship competency/general education courses or other courses that are used to fulfill requirements for a degree or certificate</a:t>
            </a:r>
            <a:endParaRPr lang="en-US" sz="2000" dirty="0">
              <a:latin typeface="Trebuchet MS" panose="020B0603020202020204" pitchFamily="34" charset="0"/>
            </a:endParaRPr>
          </a:p>
          <a:p>
            <a:pPr>
              <a:buFont typeface="Wingdings" panose="05000000000000000000" pitchFamily="2" charset="2"/>
              <a:buChar char="v"/>
            </a:pPr>
            <a:endParaRPr lang="en-US" sz="2400" dirty="0">
              <a:latin typeface="Trebuchet MS" panose="020B0603020202020204" pitchFamily="34" charset="0"/>
            </a:endParaRPr>
          </a:p>
          <a:p>
            <a:pPr marL="0" indent="0">
              <a:buNone/>
            </a:pPr>
            <a:endParaRPr lang="en-US" sz="2400" dirty="0">
              <a:latin typeface="Trebuchet MS" panose="020B0603020202020204" pitchFamily="34" charset="0"/>
            </a:endParaRPr>
          </a:p>
          <a:p>
            <a:pPr>
              <a:buFont typeface="Wingdings" panose="05000000000000000000" pitchFamily="2" charset="2"/>
              <a:buChar char="v"/>
            </a:pPr>
            <a:endParaRPr lang="en-US" sz="2400" dirty="0">
              <a:latin typeface="Trebuchet MS" panose="020B0603020202020204" pitchFamily="34" charset="0"/>
            </a:endParaRP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962400"/>
            <a:ext cx="362743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10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a:normAutofit fontScale="90000"/>
          </a:bodyPr>
          <a:lstStyle/>
          <a:p>
            <a:r>
              <a:rPr lang="en-US" sz="2800" b="1" dirty="0">
                <a:latin typeface="Trebuchet MS" panose="020B0603020202020204" pitchFamily="34" charset="0"/>
              </a:rPr>
              <a:t>Attributes of Apprenticeships – </a:t>
            </a:r>
            <a:br>
              <a:rPr lang="en-US" sz="2800" b="1" dirty="0">
                <a:latin typeface="Trebuchet MS" panose="020B0603020202020204" pitchFamily="34" charset="0"/>
              </a:rPr>
            </a:br>
            <a:r>
              <a:rPr lang="en-US" sz="2800" b="1" dirty="0">
                <a:latin typeface="Trebuchet MS" panose="020B0603020202020204" pitchFamily="34" charset="0"/>
              </a:rPr>
              <a:t>Off-site Instruction</a:t>
            </a:r>
          </a:p>
        </p:txBody>
      </p:sp>
      <p:sp>
        <p:nvSpPr>
          <p:cNvPr id="3" name="Content Placeholder 2"/>
          <p:cNvSpPr>
            <a:spLocks noGrp="1"/>
          </p:cNvSpPr>
          <p:nvPr>
            <p:ph idx="1"/>
          </p:nvPr>
        </p:nvSpPr>
        <p:spPr>
          <a:xfrm>
            <a:off x="457200" y="1447800"/>
            <a:ext cx="8229600" cy="4525963"/>
          </a:xfrm>
        </p:spPr>
        <p:txBody>
          <a:bodyPr>
            <a:noAutofit/>
          </a:bodyPr>
          <a:lstStyle/>
          <a:p>
            <a:pPr>
              <a:buFont typeface="Wingdings" panose="05000000000000000000" pitchFamily="2" charset="2"/>
              <a:buChar char="v"/>
            </a:pPr>
            <a:r>
              <a:rPr lang="en-US" sz="2400" dirty="0">
                <a:latin typeface="Trebuchet MS" panose="020B0603020202020204" pitchFamily="34" charset="0"/>
              </a:rPr>
              <a:t>Off-site Instruction may occur at odd times, odd places</a:t>
            </a:r>
          </a:p>
          <a:p>
            <a:pPr lvl="1">
              <a:buFont typeface="Wingdings" panose="05000000000000000000" pitchFamily="2" charset="2"/>
              <a:buChar char="§"/>
            </a:pPr>
            <a:r>
              <a:rPr lang="en-US" sz="2000" dirty="0">
                <a:latin typeface="Trebuchet MS" panose="020B0603020202020204" pitchFamily="34" charset="0"/>
              </a:rPr>
              <a:t>This can create challenges for on-campus faculty who participate in the hiring, observation and evaluation of apprenticeship faculty.</a:t>
            </a:r>
          </a:p>
          <a:p>
            <a:pPr>
              <a:buFont typeface="Wingdings" panose="05000000000000000000" pitchFamily="2" charset="2"/>
              <a:buChar char="v"/>
            </a:pPr>
            <a:r>
              <a:rPr lang="en-US" sz="2400" dirty="0">
                <a:latin typeface="Trebuchet MS" panose="020B0603020202020204" pitchFamily="34" charset="0"/>
              </a:rPr>
              <a:t>May require MOU or other agreement with faculty union to allow instruction under conditions other than specified in regular contract</a:t>
            </a:r>
          </a:p>
          <a:p>
            <a:pPr>
              <a:buFont typeface="Wingdings" panose="05000000000000000000" pitchFamily="2" charset="2"/>
              <a:buChar char="v"/>
            </a:pPr>
            <a:endParaRPr lang="en-US" sz="2000" dirty="0">
              <a:latin typeface="Trebuchet MS" panose="020B0603020202020204" pitchFamily="34" charset="0"/>
            </a:endParaRPr>
          </a:p>
          <a:p>
            <a:pPr>
              <a:buFont typeface="Wingdings" panose="05000000000000000000" pitchFamily="2" charset="2"/>
              <a:buChar char="v"/>
            </a:pPr>
            <a:endParaRPr lang="en-US" sz="2400" dirty="0">
              <a:latin typeface="Trebuchet MS" panose="020B0603020202020204" pitchFamily="34" charset="0"/>
            </a:endParaRPr>
          </a:p>
          <a:p>
            <a:pPr marL="0" indent="0">
              <a:buNone/>
            </a:pPr>
            <a:endParaRPr lang="en-US" sz="2400" dirty="0">
              <a:latin typeface="Trebuchet MS" panose="020B0603020202020204" pitchFamily="34" charset="0"/>
            </a:endParaRPr>
          </a:p>
          <a:p>
            <a:pPr>
              <a:buFont typeface="Wingdings" panose="05000000000000000000" pitchFamily="2" charset="2"/>
              <a:buChar char="v"/>
            </a:pPr>
            <a:endParaRPr lang="en-US" sz="2400" dirty="0">
              <a:latin typeface="Trebuchet MS" panose="020B0603020202020204" pitchFamily="34" charset="0"/>
            </a:endParaRP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195" y="4174331"/>
            <a:ext cx="4479925" cy="252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3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456"/>
            <a:ext cx="8229600" cy="761144"/>
          </a:xfrm>
        </p:spPr>
        <p:txBody>
          <a:bodyPr>
            <a:normAutofit/>
          </a:bodyPr>
          <a:lstStyle/>
          <a:p>
            <a:r>
              <a:rPr lang="en-US" sz="2800" b="1" dirty="0">
                <a:latin typeface="Trebuchet MS" panose="020B0603020202020204" pitchFamily="34" charset="0"/>
              </a:rPr>
              <a:t>Outline</a:t>
            </a:r>
          </a:p>
        </p:txBody>
      </p:sp>
      <p:sp>
        <p:nvSpPr>
          <p:cNvPr id="3" name="Content Placeholder 2"/>
          <p:cNvSpPr>
            <a:spLocks noGrp="1"/>
          </p:cNvSpPr>
          <p:nvPr>
            <p:ph idx="1"/>
          </p:nvPr>
        </p:nvSpPr>
        <p:spPr>
          <a:xfrm>
            <a:off x="457200" y="1066800"/>
            <a:ext cx="8229600" cy="4525963"/>
          </a:xfrm>
        </p:spPr>
        <p:txBody>
          <a:bodyPr>
            <a:noAutofit/>
          </a:bodyPr>
          <a:lstStyle/>
          <a:p>
            <a:pPr marL="457200" indent="-457200" fontAlgn="base">
              <a:buFont typeface="+mj-lt"/>
              <a:buAutoNum type="arabicPeriod"/>
            </a:pPr>
            <a:r>
              <a:rPr lang="en-US" sz="2400" dirty="0">
                <a:latin typeface="Trebuchet MS" panose="020B0603020202020204" pitchFamily="34" charset="0"/>
              </a:rPr>
              <a:t>The Apprenticeship Program Defined</a:t>
            </a:r>
          </a:p>
          <a:p>
            <a:pPr marL="457200" indent="-457200" fontAlgn="base">
              <a:buFont typeface="+mj-lt"/>
              <a:buAutoNum type="arabicPeriod"/>
            </a:pPr>
            <a:r>
              <a:rPr lang="en-US" sz="2400" dirty="0">
                <a:latin typeface="Trebuchet MS" panose="020B0603020202020204" pitchFamily="34" charset="0"/>
              </a:rPr>
              <a:t>Attributes of apprenticeship programs</a:t>
            </a:r>
          </a:p>
          <a:p>
            <a:pPr marL="457200" indent="-457200" fontAlgn="base">
              <a:buFont typeface="+mj-lt"/>
              <a:buAutoNum type="arabicPeriod"/>
            </a:pPr>
            <a:r>
              <a:rPr lang="en-US" sz="2400" dirty="0">
                <a:latin typeface="Trebuchet MS" panose="020B0603020202020204" pitchFamily="34" charset="0"/>
              </a:rPr>
              <a:t>Developing the Apprenticeship Program</a:t>
            </a:r>
          </a:p>
          <a:p>
            <a:pPr marL="457200" indent="-457200" fontAlgn="base">
              <a:buFont typeface="+mj-lt"/>
              <a:buAutoNum type="arabicPeriod"/>
            </a:pPr>
            <a:r>
              <a:rPr lang="en-US" sz="2400" dirty="0">
                <a:latin typeface="Trebuchet MS" panose="020B0603020202020204" pitchFamily="34" charset="0"/>
              </a:rPr>
              <a:t>Caveats and potential pitfalls</a:t>
            </a:r>
          </a:p>
          <a:p>
            <a:pPr marL="457200" indent="-457200" fontAlgn="base">
              <a:buFont typeface="+mj-lt"/>
              <a:buAutoNum type="arabicPeriod"/>
            </a:pPr>
            <a:r>
              <a:rPr lang="en-US" sz="2400" dirty="0">
                <a:latin typeface="Trebuchet MS" panose="020B0603020202020204" pitchFamily="34" charset="0"/>
              </a:rPr>
              <a:t>Resources</a:t>
            </a: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ttps://www.intellectualtakeout.org/sites/ito/files/apprenticeship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048000"/>
            <a:ext cx="4114800" cy="29496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adultschool1.org/img/Woodwork%20apprentice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491792"/>
            <a:ext cx="4085645" cy="294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90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Trebuchet MS" panose="020B0603020202020204" pitchFamily="34" charset="0"/>
              </a:rPr>
              <a:t>Attributes of Apprenticeships – </a:t>
            </a:r>
            <a:br>
              <a:rPr lang="en-US" sz="2400" b="1" dirty="0">
                <a:latin typeface="Trebuchet MS" panose="020B0603020202020204" pitchFamily="34" charset="0"/>
              </a:rPr>
            </a:br>
            <a:r>
              <a:rPr lang="en-US" sz="2400" b="1" dirty="0">
                <a:latin typeface="Trebuchet MS" panose="020B0603020202020204" pitchFamily="34" charset="0"/>
              </a:rPr>
              <a:t>Faculty Minimum Qualifications</a:t>
            </a:r>
            <a:endParaRPr lang="en-US" sz="2400" b="1" dirty="0"/>
          </a:p>
        </p:txBody>
      </p:sp>
      <p:sp>
        <p:nvSpPr>
          <p:cNvPr id="3" name="Content Placeholder 2"/>
          <p:cNvSpPr>
            <a:spLocks noGrp="1"/>
          </p:cNvSpPr>
          <p:nvPr>
            <p:ph idx="1"/>
          </p:nvPr>
        </p:nvSpPr>
        <p:spPr/>
        <p:txBody>
          <a:bodyPr/>
          <a:lstStyle/>
          <a:p>
            <a:pPr lvl="0">
              <a:buFont typeface="Wingdings" panose="05000000000000000000" pitchFamily="2" charset="2"/>
              <a:buChar char="v"/>
            </a:pPr>
            <a:r>
              <a:rPr lang="en-US" sz="2400" dirty="0">
                <a:latin typeface="Trebuchet MS" panose="020B0603020202020204" pitchFamily="34" charset="0"/>
              </a:rPr>
              <a:t>Minimum Qualifications effective May 14, 2018</a:t>
            </a:r>
          </a:p>
          <a:p>
            <a:pPr lvl="1">
              <a:buFont typeface="Wingdings" panose="05000000000000000000" pitchFamily="2" charset="2"/>
              <a:buChar char="§"/>
            </a:pPr>
            <a:r>
              <a:rPr lang="en-US" sz="2000" dirty="0">
                <a:latin typeface="Trebuchet MS" panose="020B0603020202020204" pitchFamily="34" charset="0"/>
              </a:rPr>
              <a:t>Possession of an associate degree, plus four years of occupational experience in subject matter to be taught</a:t>
            </a:r>
          </a:p>
          <a:p>
            <a:pPr lvl="1">
              <a:buFont typeface="Wingdings" panose="05000000000000000000" pitchFamily="2" charset="2"/>
              <a:buChar char="§"/>
            </a:pPr>
            <a:r>
              <a:rPr lang="en-US" sz="2000" dirty="0">
                <a:latin typeface="Trebuchet MS" panose="020B0603020202020204" pitchFamily="34" charset="0"/>
              </a:rPr>
              <a:t>Or</a:t>
            </a:r>
          </a:p>
          <a:p>
            <a:pPr lvl="1">
              <a:buFont typeface="Wingdings" panose="05000000000000000000" pitchFamily="2" charset="2"/>
              <a:buChar char="§"/>
            </a:pPr>
            <a:r>
              <a:rPr lang="en-US" sz="2000" dirty="0">
                <a:latin typeface="Trebuchet MS" panose="020B0603020202020204" pitchFamily="34" charset="0"/>
              </a:rPr>
              <a:t>Six years of occupational experience </a:t>
            </a:r>
            <a:r>
              <a:rPr lang="en-US" sz="2000" u="sng" dirty="0">
                <a:latin typeface="Trebuchet MS" panose="020B0603020202020204" pitchFamily="34" charset="0"/>
              </a:rPr>
              <a:t>in the subject matter to be taught</a:t>
            </a:r>
            <a:r>
              <a:rPr lang="en-US" sz="2000" dirty="0">
                <a:latin typeface="Trebuchet MS" panose="020B0603020202020204" pitchFamily="34" charset="0"/>
              </a:rPr>
              <a:t>, a journeyman’s certificate in subject matter and completion of </a:t>
            </a:r>
            <a:r>
              <a:rPr lang="en-US" sz="2000" b="1" u="sng" dirty="0">
                <a:latin typeface="Trebuchet MS" panose="020B0603020202020204" pitchFamily="34" charset="0"/>
              </a:rPr>
              <a:t>12</a:t>
            </a:r>
            <a:r>
              <a:rPr lang="en-US" sz="2000" dirty="0">
                <a:latin typeface="Trebuchet MS" panose="020B0603020202020204" pitchFamily="34" charset="0"/>
              </a:rPr>
              <a:t> semester units of </a:t>
            </a:r>
            <a:r>
              <a:rPr lang="en-US" sz="2000" u="sng" dirty="0">
                <a:latin typeface="Trebuchet MS" panose="020B0603020202020204" pitchFamily="34" charset="0"/>
              </a:rPr>
              <a:t>apprenticeship</a:t>
            </a:r>
            <a:r>
              <a:rPr lang="en-US" sz="2000" dirty="0">
                <a:latin typeface="Trebuchet MS" panose="020B0603020202020204" pitchFamily="34" charset="0"/>
              </a:rPr>
              <a:t> or college level course work. </a:t>
            </a:r>
            <a:r>
              <a:rPr lang="en-US" sz="2000" u="sng" dirty="0">
                <a:latin typeface="Trebuchet MS" panose="020B0603020202020204" pitchFamily="34" charset="0"/>
              </a:rPr>
              <a:t>The 12 units may be satisfied concurrently during the first two years of employment as an apprenticeship instructor.</a:t>
            </a:r>
          </a:p>
          <a:p>
            <a:pPr lvl="0">
              <a:buFont typeface="Wingdings" panose="05000000000000000000" pitchFamily="2" charset="2"/>
              <a:buChar char="v"/>
            </a:pPr>
            <a:r>
              <a:rPr lang="en-US" sz="2400" u="sng" dirty="0">
                <a:latin typeface="Trebuchet MS" panose="020B0603020202020204" pitchFamily="34" charset="0"/>
              </a:rPr>
              <a:t>Additional new language on emergency hires for apprenticeship faculty.</a:t>
            </a:r>
          </a:p>
          <a:p>
            <a:endParaRPr lang="en-US" dirty="0"/>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66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a:normAutofit fontScale="90000"/>
          </a:bodyPr>
          <a:lstStyle/>
          <a:p>
            <a:r>
              <a:rPr lang="en-US" sz="2800" b="1" dirty="0">
                <a:latin typeface="Trebuchet MS" panose="020B0603020202020204" pitchFamily="34" charset="0"/>
              </a:rPr>
              <a:t>Attributes of Apprenticeships – </a:t>
            </a:r>
            <a:br>
              <a:rPr lang="en-US" sz="2800" b="1" dirty="0">
                <a:latin typeface="Trebuchet MS" panose="020B0603020202020204" pitchFamily="34" charset="0"/>
              </a:rPr>
            </a:br>
            <a:r>
              <a:rPr lang="en-US" sz="2800" b="1" dirty="0">
                <a:latin typeface="Trebuchet MS" panose="020B0603020202020204" pitchFamily="34" charset="0"/>
              </a:rPr>
              <a:t>Curriculum Development</a:t>
            </a:r>
          </a:p>
        </p:txBody>
      </p:sp>
      <p:sp>
        <p:nvSpPr>
          <p:cNvPr id="3" name="Content Placeholder 2"/>
          <p:cNvSpPr>
            <a:spLocks noGrp="1"/>
          </p:cNvSpPr>
          <p:nvPr>
            <p:ph idx="1"/>
          </p:nvPr>
        </p:nvSpPr>
        <p:spPr>
          <a:xfrm>
            <a:off x="457200" y="1219200"/>
            <a:ext cx="8229600" cy="4525963"/>
          </a:xfrm>
        </p:spPr>
        <p:txBody>
          <a:bodyPr>
            <a:noAutofit/>
          </a:bodyPr>
          <a:lstStyle/>
          <a:p>
            <a:pPr>
              <a:buFont typeface="Wingdings" panose="05000000000000000000" pitchFamily="2" charset="2"/>
              <a:buChar char="v"/>
            </a:pPr>
            <a:r>
              <a:rPr lang="en-US" sz="2400" dirty="0">
                <a:latin typeface="Trebuchet MS" panose="020B0603020202020204" pitchFamily="34" charset="0"/>
              </a:rPr>
              <a:t>There is a strong probability that no current college faculty have expertise in the apprenticeship field, especially if it is a trade or a new apprenticeship program</a:t>
            </a:r>
          </a:p>
          <a:p>
            <a:pPr>
              <a:buFont typeface="Wingdings" panose="05000000000000000000" pitchFamily="2" charset="2"/>
              <a:buChar char="v"/>
            </a:pPr>
            <a:r>
              <a:rPr lang="en-US" sz="2400" dirty="0">
                <a:latin typeface="Trebuchet MS" panose="020B0603020202020204" pitchFamily="34" charset="0"/>
              </a:rPr>
              <a:t>The curriculum committee may be asked to work with a curriculum that has been previously developed for another college’s program or for a training program offered by the sponsor</a:t>
            </a:r>
          </a:p>
          <a:p>
            <a:pPr>
              <a:buFont typeface="Wingdings" panose="05000000000000000000" pitchFamily="2" charset="2"/>
              <a:buChar char="v"/>
            </a:pPr>
            <a:r>
              <a:rPr lang="en-US" sz="2400" dirty="0">
                <a:latin typeface="Trebuchet MS" panose="020B0603020202020204" pitchFamily="34" charset="0"/>
              </a:rPr>
              <a:t>The curriculum committee may need to work directly with apprenticeship content experts to translate courses and programs into PCAH-compliant community college curriculum</a:t>
            </a:r>
          </a:p>
          <a:p>
            <a:pPr marL="0" indent="0">
              <a:buNone/>
            </a:pPr>
            <a:endParaRPr lang="en-US" sz="2400" dirty="0">
              <a:latin typeface="Trebuchet MS" panose="020B0603020202020204" pitchFamily="34" charset="0"/>
            </a:endParaRPr>
          </a:p>
          <a:p>
            <a:pPr>
              <a:buFont typeface="Wingdings" panose="05000000000000000000" pitchFamily="2" charset="2"/>
              <a:buChar char="v"/>
            </a:pPr>
            <a:endParaRPr lang="en-US" sz="2400" dirty="0">
              <a:latin typeface="Trebuchet MS" panose="020B0603020202020204" pitchFamily="34" charset="0"/>
            </a:endParaRP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11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1058862"/>
          </a:xfrm>
        </p:spPr>
        <p:txBody>
          <a:bodyPr>
            <a:normAutofit/>
          </a:bodyPr>
          <a:lstStyle/>
          <a:p>
            <a:r>
              <a:rPr lang="en-US" sz="2800" b="1" dirty="0">
                <a:latin typeface="Trebuchet MS" panose="020B0603020202020204" pitchFamily="34" charset="0"/>
              </a:rPr>
              <a:t>Attributes of Apprenticeships – </a:t>
            </a:r>
            <a:br>
              <a:rPr lang="en-US" sz="2800" b="1" dirty="0">
                <a:latin typeface="Trebuchet MS" panose="020B0603020202020204" pitchFamily="34" charset="0"/>
              </a:rPr>
            </a:br>
            <a:r>
              <a:rPr lang="en-US" sz="2800" b="1" dirty="0">
                <a:latin typeface="Trebuchet MS" panose="020B0603020202020204" pitchFamily="34" charset="0"/>
              </a:rPr>
              <a:t>Student goals and engagement</a:t>
            </a:r>
          </a:p>
        </p:txBody>
      </p:sp>
      <p:sp>
        <p:nvSpPr>
          <p:cNvPr id="3" name="Content Placeholder 2"/>
          <p:cNvSpPr>
            <a:spLocks noGrp="1"/>
          </p:cNvSpPr>
          <p:nvPr>
            <p:ph idx="1"/>
          </p:nvPr>
        </p:nvSpPr>
        <p:spPr>
          <a:xfrm>
            <a:off x="457200" y="1219200"/>
            <a:ext cx="8229600" cy="4525963"/>
          </a:xfrm>
        </p:spPr>
        <p:txBody>
          <a:bodyPr>
            <a:noAutofit/>
          </a:bodyPr>
          <a:lstStyle/>
          <a:p>
            <a:pPr>
              <a:buFont typeface="Wingdings" panose="05000000000000000000" pitchFamily="2" charset="2"/>
              <a:buChar char="v"/>
            </a:pPr>
            <a:r>
              <a:rPr lang="en-US" sz="2400" dirty="0">
                <a:latin typeface="Trebuchet MS" panose="020B0603020202020204" pitchFamily="34" charset="0"/>
              </a:rPr>
              <a:t>Students are working full time in the field</a:t>
            </a:r>
          </a:p>
          <a:p>
            <a:pPr>
              <a:buFont typeface="Wingdings" panose="05000000000000000000" pitchFamily="2" charset="2"/>
              <a:buChar char="v"/>
            </a:pPr>
            <a:r>
              <a:rPr lang="en-US" sz="2400" dirty="0">
                <a:latin typeface="Trebuchet MS" panose="020B0603020202020204" pitchFamily="34" charset="0"/>
              </a:rPr>
              <a:t>Workload plus off-site instruction require that the college reach out to the students rather than the other way around</a:t>
            </a:r>
          </a:p>
          <a:p>
            <a:pPr>
              <a:buFont typeface="Wingdings" panose="05000000000000000000" pitchFamily="2" charset="2"/>
              <a:buChar char="v"/>
            </a:pPr>
            <a:r>
              <a:rPr lang="en-US" sz="2400" dirty="0">
                <a:latin typeface="Trebuchet MS" panose="020B0603020202020204" pitchFamily="34" charset="0"/>
              </a:rPr>
              <a:t>Strong recommendation: have a liaison person on college staff to coordinate student outreach and continued contact </a:t>
            </a:r>
          </a:p>
          <a:p>
            <a:pPr lvl="1">
              <a:buFont typeface="Wingdings" panose="05000000000000000000" pitchFamily="2" charset="2"/>
              <a:buChar char="§"/>
            </a:pPr>
            <a:r>
              <a:rPr lang="en-US" sz="2000" dirty="0">
                <a:latin typeface="Trebuchet MS" panose="020B0603020202020204" pitchFamily="34" charset="0"/>
              </a:rPr>
              <a:t>Keep students appraised of college milestones</a:t>
            </a:r>
          </a:p>
          <a:p>
            <a:pPr lvl="1">
              <a:buFont typeface="Wingdings" panose="05000000000000000000" pitchFamily="2" charset="2"/>
              <a:buChar char="§"/>
            </a:pPr>
            <a:r>
              <a:rPr lang="en-US" sz="2000" dirty="0">
                <a:latin typeface="Trebuchet MS" panose="020B0603020202020204" pitchFamily="34" charset="0"/>
              </a:rPr>
              <a:t>Assist with any student-services related issues</a:t>
            </a:r>
          </a:p>
          <a:p>
            <a:pPr marL="0" indent="0">
              <a:buNone/>
            </a:pPr>
            <a:endParaRPr lang="en-US" sz="2400" dirty="0">
              <a:latin typeface="Trebuchet MS" panose="020B0603020202020204" pitchFamily="34" charset="0"/>
            </a:endParaRPr>
          </a:p>
          <a:p>
            <a:pPr>
              <a:buFont typeface="Wingdings" panose="05000000000000000000" pitchFamily="2" charset="2"/>
              <a:buChar char="v"/>
            </a:pPr>
            <a:endParaRPr lang="en-US" sz="2400" dirty="0">
              <a:latin typeface="Trebuchet MS" panose="020B0603020202020204" pitchFamily="34" charset="0"/>
            </a:endParaRP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71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004"/>
            <a:ext cx="8229600" cy="588196"/>
          </a:xfrm>
        </p:spPr>
        <p:txBody>
          <a:bodyPr>
            <a:normAutofit/>
          </a:bodyPr>
          <a:lstStyle/>
          <a:p>
            <a:r>
              <a:rPr lang="en-US" sz="2800" b="1" dirty="0">
                <a:latin typeface="Trebuchet MS" panose="020B0603020202020204" pitchFamily="34" charset="0"/>
              </a:rPr>
              <a:t>Developing the Apprenticeship Program</a:t>
            </a:r>
          </a:p>
        </p:txBody>
      </p:sp>
      <p:sp>
        <p:nvSpPr>
          <p:cNvPr id="3" name="Content Placeholder 2"/>
          <p:cNvSpPr>
            <a:spLocks noGrp="1"/>
          </p:cNvSpPr>
          <p:nvPr>
            <p:ph idx="1"/>
          </p:nvPr>
        </p:nvSpPr>
        <p:spPr>
          <a:xfrm>
            <a:off x="304800" y="838200"/>
            <a:ext cx="8534400" cy="4525963"/>
          </a:xfrm>
        </p:spPr>
        <p:txBody>
          <a:bodyPr>
            <a:noAutofit/>
          </a:bodyPr>
          <a:lstStyle/>
          <a:p>
            <a:pPr marL="457200" indent="-457200">
              <a:buFont typeface="+mj-lt"/>
              <a:buAutoNum type="arabicPeriod"/>
            </a:pPr>
            <a:r>
              <a:rPr lang="en-US" sz="2000" dirty="0">
                <a:latin typeface="Trebuchet MS" panose="020B0603020202020204" pitchFamily="34" charset="0"/>
              </a:rPr>
              <a:t>Initial contact with Union/Industry Partner(s)</a:t>
            </a:r>
          </a:p>
          <a:p>
            <a:pPr marL="457200" indent="-457200">
              <a:buFont typeface="+mj-lt"/>
              <a:buAutoNum type="arabicPeriod"/>
            </a:pPr>
            <a:r>
              <a:rPr lang="en-US" sz="2000" dirty="0">
                <a:latin typeface="Trebuchet MS" panose="020B0603020202020204" pitchFamily="34" charset="0"/>
              </a:rPr>
              <a:t>Shared governance process </a:t>
            </a:r>
          </a:p>
          <a:p>
            <a:pPr lvl="1">
              <a:buFont typeface="Wingdings" panose="05000000000000000000" pitchFamily="2" charset="2"/>
              <a:buChar char="§"/>
            </a:pPr>
            <a:r>
              <a:rPr lang="en-US" sz="2000" dirty="0">
                <a:latin typeface="Trebuchet MS" panose="020B0603020202020204" pitchFamily="34" charset="0"/>
              </a:rPr>
              <a:t>Program faculty &amp; Academic Senate</a:t>
            </a:r>
          </a:p>
          <a:p>
            <a:pPr lvl="1">
              <a:buFont typeface="Wingdings" panose="05000000000000000000" pitchFamily="2" charset="2"/>
              <a:buChar char="§"/>
            </a:pPr>
            <a:r>
              <a:rPr lang="en-US" sz="2000" dirty="0">
                <a:latin typeface="Trebuchet MS" panose="020B0603020202020204" pitchFamily="34" charset="0"/>
              </a:rPr>
              <a:t>Student services </a:t>
            </a:r>
          </a:p>
          <a:p>
            <a:pPr marL="457200" indent="-457200">
              <a:buFont typeface="+mj-lt"/>
              <a:buAutoNum type="arabicPeriod"/>
            </a:pPr>
            <a:r>
              <a:rPr lang="en-US" sz="2000" dirty="0">
                <a:latin typeface="Trebuchet MS" panose="020B0603020202020204" pitchFamily="34" charset="0"/>
              </a:rPr>
              <a:t>Establish MOU, Local Education Agency (LEA) and any ancillary contracts</a:t>
            </a:r>
          </a:p>
          <a:p>
            <a:pPr marL="457200" indent="-457200">
              <a:buFont typeface="+mj-lt"/>
              <a:buAutoNum type="arabicPeriod"/>
            </a:pPr>
            <a:r>
              <a:rPr lang="en-US" sz="2000" dirty="0">
                <a:latin typeface="Trebuchet MS" panose="020B0603020202020204" pitchFamily="34" charset="0"/>
              </a:rPr>
              <a:t>Establish college infrastructure</a:t>
            </a:r>
          </a:p>
          <a:p>
            <a:pPr lvl="1">
              <a:buFont typeface="Wingdings" panose="05000000000000000000" pitchFamily="2" charset="2"/>
              <a:buChar char="§"/>
            </a:pPr>
            <a:r>
              <a:rPr lang="en-US" sz="2000" dirty="0">
                <a:latin typeface="Trebuchet MS" panose="020B0603020202020204" pitchFamily="34" charset="0"/>
              </a:rPr>
              <a:t>advisory committee, if required by district governing board</a:t>
            </a:r>
          </a:p>
          <a:p>
            <a:pPr lvl="1">
              <a:buFont typeface="Wingdings" panose="05000000000000000000" pitchFamily="2" charset="2"/>
              <a:buChar char="§"/>
            </a:pPr>
            <a:r>
              <a:rPr lang="en-US" sz="2000" dirty="0">
                <a:latin typeface="Trebuchet MS" panose="020B0603020202020204" pitchFamily="34" charset="0"/>
              </a:rPr>
              <a:t>local faculty representation</a:t>
            </a:r>
          </a:p>
          <a:p>
            <a:pPr lvl="1">
              <a:buFont typeface="Wingdings" panose="05000000000000000000" pitchFamily="2" charset="2"/>
              <a:buChar char="§"/>
            </a:pPr>
            <a:r>
              <a:rPr lang="en-US" sz="2000" dirty="0">
                <a:latin typeface="Trebuchet MS" panose="020B0603020202020204" pitchFamily="34" charset="0"/>
              </a:rPr>
              <a:t>accounting infrastructure</a:t>
            </a:r>
          </a:p>
          <a:p>
            <a:pPr marL="457200" indent="-457200">
              <a:buFont typeface="+mj-lt"/>
              <a:buAutoNum type="arabicPeriod"/>
            </a:pPr>
            <a:r>
              <a:rPr lang="en-US" sz="2000" dirty="0">
                <a:latin typeface="Trebuchet MS" panose="020B0603020202020204" pitchFamily="34" charset="0"/>
              </a:rPr>
              <a:t>Develop curriculum (credit or noncredit)</a:t>
            </a:r>
          </a:p>
          <a:p>
            <a:pPr marL="457200" indent="-457200">
              <a:buFont typeface="+mj-lt"/>
              <a:buAutoNum type="arabicPeriod"/>
            </a:pPr>
            <a:r>
              <a:rPr lang="en-US" sz="2000" dirty="0">
                <a:latin typeface="Trebuchet MS" panose="020B0603020202020204" pitchFamily="34" charset="0"/>
              </a:rPr>
              <a:t>Follow approval process</a:t>
            </a:r>
          </a:p>
          <a:p>
            <a:pPr lvl="1">
              <a:buFont typeface="Wingdings" panose="05000000000000000000" pitchFamily="2" charset="2"/>
              <a:buChar char="§"/>
            </a:pPr>
            <a:r>
              <a:rPr lang="en-US" sz="2000" dirty="0">
                <a:latin typeface="Trebuchet MS" panose="020B0603020202020204" pitchFamily="34" charset="0"/>
              </a:rPr>
              <a:t>Obtain DAS </a:t>
            </a:r>
            <a:r>
              <a:rPr lang="en-US" sz="2000">
                <a:latin typeface="Trebuchet MS" panose="020B0603020202020204" pitchFamily="34" charset="0"/>
              </a:rPr>
              <a:t>approval documentation</a:t>
            </a:r>
            <a:endParaRPr lang="en-US" sz="2000" dirty="0">
              <a:latin typeface="Trebuchet MS" panose="020B0603020202020204" pitchFamily="34" charset="0"/>
            </a:endParaRPr>
          </a:p>
          <a:p>
            <a:pPr lvl="1">
              <a:buFont typeface="Wingdings" panose="05000000000000000000" pitchFamily="2" charset="2"/>
              <a:buChar char="§"/>
            </a:pPr>
            <a:r>
              <a:rPr lang="en-US" sz="2000" dirty="0">
                <a:latin typeface="Trebuchet MS" panose="020B0603020202020204" pitchFamily="34" charset="0"/>
              </a:rPr>
              <a:t>Submit program for approval by local board and CO</a:t>
            </a:r>
          </a:p>
          <a:p>
            <a:pPr>
              <a:buFont typeface="Wingdings" panose="05000000000000000000" pitchFamily="2" charset="2"/>
              <a:buChar char="v"/>
            </a:pPr>
            <a:endParaRPr lang="en-US" sz="2400" dirty="0">
              <a:latin typeface="Trebuchet MS" panose="020B0603020202020204" pitchFamily="34" charset="0"/>
            </a:endParaRP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6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004"/>
            <a:ext cx="8229600" cy="792162"/>
          </a:xfrm>
        </p:spPr>
        <p:txBody>
          <a:bodyPr>
            <a:normAutofit fontScale="90000"/>
          </a:bodyPr>
          <a:lstStyle/>
          <a:p>
            <a:r>
              <a:rPr lang="en-US" sz="2800" b="1" dirty="0">
                <a:latin typeface="Trebuchet MS" panose="020B0603020202020204" pitchFamily="34" charset="0"/>
              </a:rPr>
              <a:t>Developing the Apprenticeship Program – </a:t>
            </a:r>
            <a:br>
              <a:rPr lang="en-US" sz="2800" b="1" dirty="0">
                <a:latin typeface="Trebuchet MS" panose="020B0603020202020204" pitchFamily="34" charset="0"/>
              </a:rPr>
            </a:br>
            <a:r>
              <a:rPr lang="en-US" sz="2800" b="1" dirty="0">
                <a:latin typeface="Trebuchet MS" panose="020B0603020202020204" pitchFamily="34" charset="0"/>
              </a:rPr>
              <a:t>Initial contact with union/industry partner(s)</a:t>
            </a:r>
          </a:p>
        </p:txBody>
      </p:sp>
      <p:sp>
        <p:nvSpPr>
          <p:cNvPr id="3" name="Content Placeholder 2"/>
          <p:cNvSpPr>
            <a:spLocks noGrp="1"/>
          </p:cNvSpPr>
          <p:nvPr>
            <p:ph idx="1"/>
          </p:nvPr>
        </p:nvSpPr>
        <p:spPr>
          <a:xfrm>
            <a:off x="304800" y="1219200"/>
            <a:ext cx="8534400" cy="4525963"/>
          </a:xfrm>
        </p:spPr>
        <p:txBody>
          <a:bodyPr>
            <a:noAutofit/>
          </a:bodyPr>
          <a:lstStyle/>
          <a:p>
            <a:pPr>
              <a:buFont typeface="Wingdings" panose="05000000000000000000" pitchFamily="2" charset="2"/>
              <a:buChar char="v"/>
            </a:pPr>
            <a:r>
              <a:rPr lang="en-US" sz="2400" dirty="0">
                <a:latin typeface="Trebuchet MS" panose="020B0603020202020204" pitchFamily="34" charset="0"/>
              </a:rPr>
              <a:t>Local labor needs may prompt colleges to create a local apprenticeship programs based on programs established at community colleges in other geographical areas </a:t>
            </a:r>
          </a:p>
          <a:p>
            <a:pPr>
              <a:buFont typeface="Wingdings" panose="05000000000000000000" pitchFamily="2" charset="2"/>
              <a:buChar char="v"/>
            </a:pPr>
            <a:r>
              <a:rPr lang="en-US" sz="2400" dirty="0">
                <a:latin typeface="Trebuchet MS" panose="020B0603020202020204" pitchFamily="34" charset="0"/>
              </a:rPr>
              <a:t>Established apprenticeship programs may choose to expand the scope of offerings based on local needs</a:t>
            </a:r>
          </a:p>
          <a:p>
            <a:pPr>
              <a:buFont typeface="Wingdings" panose="05000000000000000000" pitchFamily="2" charset="2"/>
              <a:buChar char="v"/>
            </a:pPr>
            <a:r>
              <a:rPr lang="en-US" sz="2400" dirty="0">
                <a:latin typeface="Trebuchet MS" panose="020B0603020202020204" pitchFamily="34" charset="0"/>
              </a:rPr>
              <a:t>Existing apprenticeship programs may choose to move from one college to a different college for a variety of reasons</a:t>
            </a:r>
          </a:p>
          <a:p>
            <a:pPr>
              <a:buFont typeface="Wingdings" panose="05000000000000000000" pitchFamily="2" charset="2"/>
              <a:buChar char="v"/>
            </a:pPr>
            <a:r>
              <a:rPr lang="en-US" sz="2400" dirty="0">
                <a:latin typeface="Trebuchet MS" panose="020B0603020202020204" pitchFamily="34" charset="0"/>
              </a:rPr>
              <a:t>New opportunities may arise in the community</a:t>
            </a:r>
          </a:p>
          <a:p>
            <a:pPr lvl="1">
              <a:buFont typeface="Wingdings" panose="05000000000000000000" pitchFamily="2" charset="2"/>
              <a:buChar char="§"/>
            </a:pPr>
            <a:r>
              <a:rPr lang="en-US" sz="2000" dirty="0">
                <a:latin typeface="Trebuchet MS" panose="020B0603020202020204" pitchFamily="34" charset="0"/>
              </a:rPr>
              <a:t>Example: Santa Clara Valley VTA Transportation Apprenticeship Program</a:t>
            </a: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8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004"/>
            <a:ext cx="8229600" cy="664396"/>
          </a:xfrm>
        </p:spPr>
        <p:txBody>
          <a:bodyPr>
            <a:normAutofit fontScale="90000"/>
          </a:bodyPr>
          <a:lstStyle/>
          <a:p>
            <a:br>
              <a:rPr lang="en-US" sz="2800" b="1" dirty="0">
                <a:latin typeface="Trebuchet MS" panose="020B0603020202020204" pitchFamily="34" charset="0"/>
              </a:rPr>
            </a:br>
            <a:r>
              <a:rPr lang="en-US" sz="2800" b="1" dirty="0">
                <a:latin typeface="Trebuchet MS" panose="020B0603020202020204" pitchFamily="34" charset="0"/>
              </a:rPr>
              <a:t>Developing the Apprenticeship Program -</a:t>
            </a:r>
            <a:br>
              <a:rPr lang="en-US" sz="2800" b="1" dirty="0">
                <a:latin typeface="Trebuchet MS" panose="020B0603020202020204" pitchFamily="34" charset="0"/>
              </a:rPr>
            </a:br>
            <a:r>
              <a:rPr lang="en-US" sz="2800" b="1" dirty="0">
                <a:latin typeface="Trebuchet MS" panose="020B0603020202020204" pitchFamily="34" charset="0"/>
              </a:rPr>
              <a:t>Shared Governance Process</a:t>
            </a:r>
          </a:p>
        </p:txBody>
      </p:sp>
      <p:sp>
        <p:nvSpPr>
          <p:cNvPr id="3" name="Content Placeholder 2"/>
          <p:cNvSpPr>
            <a:spLocks noGrp="1"/>
          </p:cNvSpPr>
          <p:nvPr>
            <p:ph idx="1"/>
          </p:nvPr>
        </p:nvSpPr>
        <p:spPr>
          <a:xfrm>
            <a:off x="304800" y="1219200"/>
            <a:ext cx="8534400" cy="5105400"/>
          </a:xfrm>
        </p:spPr>
        <p:txBody>
          <a:bodyPr>
            <a:noAutofit/>
          </a:bodyPr>
          <a:lstStyle/>
          <a:p>
            <a:pPr>
              <a:buFont typeface="Wingdings" panose="05000000000000000000" pitchFamily="2" charset="2"/>
              <a:buChar char="v"/>
            </a:pPr>
            <a:r>
              <a:rPr lang="en-US" sz="2400" dirty="0">
                <a:latin typeface="Trebuchet MS" panose="020B0603020202020204" pitchFamily="34" charset="0"/>
              </a:rPr>
              <a:t>Apprenticeships are academic programs, and as such require review and approval by the Academic Senate</a:t>
            </a:r>
          </a:p>
          <a:p>
            <a:pPr lvl="1">
              <a:buFont typeface="Wingdings" panose="05000000000000000000" pitchFamily="2" charset="2"/>
              <a:buChar char="v"/>
            </a:pPr>
            <a:r>
              <a:rPr lang="en-US" sz="2000" dirty="0">
                <a:latin typeface="Trebuchet MS" panose="020B0603020202020204" pitchFamily="34" charset="0"/>
              </a:rPr>
              <a:t>College based faculty will need to  support new college apprenticeship programs</a:t>
            </a:r>
            <a:endParaRPr lang="en-US" sz="2000" strike="sngStrike" dirty="0">
              <a:latin typeface="Trebuchet MS" panose="020B0603020202020204" pitchFamily="34" charset="0"/>
            </a:endParaRPr>
          </a:p>
          <a:p>
            <a:pPr lvl="2">
              <a:buFont typeface="Wingdings" panose="05000000000000000000" pitchFamily="2" charset="2"/>
              <a:buChar char="§"/>
            </a:pPr>
            <a:r>
              <a:rPr lang="en-US" sz="2000" dirty="0">
                <a:latin typeface="Trebuchet MS" panose="020B0603020202020204" pitchFamily="34" charset="0"/>
              </a:rPr>
              <a:t>Curriculum must be approved by college Curriculum Review Committees</a:t>
            </a:r>
          </a:p>
          <a:p>
            <a:pPr lvl="2">
              <a:buFont typeface="Wingdings" panose="05000000000000000000" pitchFamily="2" charset="2"/>
              <a:buChar char="§"/>
            </a:pPr>
            <a:r>
              <a:rPr lang="en-US" sz="2000" dirty="0">
                <a:latin typeface="Trebuchet MS" panose="020B0603020202020204" pitchFamily="34" charset="0"/>
              </a:rPr>
              <a:t>Apprenticeship faculty must be hired, observed and evaluated by faculty</a:t>
            </a:r>
          </a:p>
          <a:p>
            <a:pPr lvl="2">
              <a:buFont typeface="Wingdings" panose="05000000000000000000" pitchFamily="2" charset="2"/>
              <a:buChar char="§"/>
            </a:pPr>
            <a:r>
              <a:rPr lang="en-US" sz="2000" dirty="0">
                <a:latin typeface="Trebuchet MS" panose="020B0603020202020204" pitchFamily="34" charset="0"/>
              </a:rPr>
              <a:t>SLOs will need to be assessed for all programs offered by the college including apprenticeship programs.</a:t>
            </a:r>
          </a:p>
          <a:p>
            <a:pPr lvl="1">
              <a:buFont typeface="Wingdings" panose="05000000000000000000" pitchFamily="2" charset="2"/>
              <a:buChar char="v"/>
            </a:pPr>
            <a:r>
              <a:rPr lang="en-US" sz="2000" dirty="0">
                <a:latin typeface="Trebuchet MS" panose="020B0603020202020204" pitchFamily="34" charset="0"/>
              </a:rPr>
              <a:t>Counseling, Admissions and Records and other support services may need to be in place to support the students</a:t>
            </a:r>
          </a:p>
          <a:p>
            <a:pPr lvl="1">
              <a:buFont typeface="Wingdings" panose="05000000000000000000" pitchFamily="2" charset="2"/>
              <a:buChar char="v"/>
            </a:pPr>
            <a:r>
              <a:rPr lang="en-US" sz="2000" dirty="0">
                <a:latin typeface="Trebuchet MS" panose="020B0603020202020204" pitchFamily="34" charset="0"/>
              </a:rPr>
              <a:t>GE and competency courses may be needed to support a degree available for students and may need to be offered in a manner that supports their unique needs of these students (e.g. distance education, classes offered off-site at non-traditional times)</a:t>
            </a:r>
          </a:p>
          <a:p>
            <a:pPr>
              <a:buFont typeface="Wingdings" panose="05000000000000000000" pitchFamily="2" charset="2"/>
              <a:buChar char="v"/>
            </a:pPr>
            <a:endParaRPr lang="en-US" sz="2400" dirty="0">
              <a:latin typeface="Trebuchet MS" panose="020B0603020202020204" pitchFamily="34" charset="0"/>
            </a:endParaRP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38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004"/>
            <a:ext cx="8229600" cy="792162"/>
          </a:xfrm>
        </p:spPr>
        <p:txBody>
          <a:bodyPr>
            <a:normAutofit fontScale="90000"/>
          </a:bodyPr>
          <a:lstStyle/>
          <a:p>
            <a:r>
              <a:rPr lang="en-US" sz="2800" b="1" dirty="0">
                <a:latin typeface="Trebuchet MS" panose="020B0603020202020204" pitchFamily="34" charset="0"/>
              </a:rPr>
              <a:t>Developing the Apprenticeship Program -</a:t>
            </a:r>
            <a:br>
              <a:rPr lang="en-US" sz="2800" b="1" dirty="0">
                <a:latin typeface="Trebuchet MS" panose="020B0603020202020204" pitchFamily="34" charset="0"/>
              </a:rPr>
            </a:br>
            <a:r>
              <a:rPr lang="en-US" sz="2800" b="1" dirty="0">
                <a:latin typeface="Trebuchet MS" panose="020B0603020202020204" pitchFamily="34" charset="0"/>
              </a:rPr>
              <a:t>Shared Governance with College Constituency Groups</a:t>
            </a:r>
          </a:p>
        </p:txBody>
      </p:sp>
      <p:sp>
        <p:nvSpPr>
          <p:cNvPr id="3" name="Content Placeholder 2"/>
          <p:cNvSpPr>
            <a:spLocks noGrp="1"/>
          </p:cNvSpPr>
          <p:nvPr>
            <p:ph idx="1"/>
          </p:nvPr>
        </p:nvSpPr>
        <p:spPr>
          <a:xfrm>
            <a:off x="304800" y="1295400"/>
            <a:ext cx="8534400" cy="4953000"/>
          </a:xfrm>
        </p:spPr>
        <p:txBody>
          <a:bodyPr>
            <a:noAutofit/>
          </a:bodyPr>
          <a:lstStyle/>
          <a:p>
            <a:pPr>
              <a:buFont typeface="Wingdings" panose="05000000000000000000" pitchFamily="2" charset="2"/>
              <a:buChar char="v"/>
            </a:pPr>
            <a:r>
              <a:rPr lang="en-US" sz="2400" dirty="0">
                <a:latin typeface="Trebuchet MS" panose="020B0603020202020204" pitchFamily="34" charset="0"/>
              </a:rPr>
              <a:t>Do College-based faculty, Student Services and other units have the capacity to handle unique needs of apprenticeship programs and students?</a:t>
            </a:r>
          </a:p>
          <a:p>
            <a:pPr>
              <a:buFont typeface="Wingdings" panose="05000000000000000000" pitchFamily="2" charset="2"/>
              <a:buChar char="v"/>
            </a:pPr>
            <a:r>
              <a:rPr lang="en-US" sz="2400" dirty="0">
                <a:latin typeface="Trebuchet MS" panose="020B0603020202020204" pitchFamily="34" charset="0"/>
              </a:rPr>
              <a:t>Faculty, Classified and Administrators that will be affected by increased workload should be consulted for buy-in and approval</a:t>
            </a:r>
          </a:p>
          <a:p>
            <a:pPr>
              <a:buFont typeface="Wingdings" panose="05000000000000000000" pitchFamily="2" charset="2"/>
              <a:buChar char="v"/>
            </a:pPr>
            <a:r>
              <a:rPr lang="en-US" sz="2400" dirty="0">
                <a:latin typeface="Trebuchet MS" panose="020B0603020202020204" pitchFamily="34" charset="0"/>
              </a:rPr>
              <a:t>Examples of issues that may arise</a:t>
            </a:r>
          </a:p>
          <a:p>
            <a:pPr lvl="1">
              <a:buFont typeface="Wingdings" panose="05000000000000000000" pitchFamily="2" charset="2"/>
              <a:buChar char="§"/>
            </a:pPr>
            <a:r>
              <a:rPr lang="en-US" sz="2000" dirty="0">
                <a:latin typeface="Trebuchet MS" panose="020B0603020202020204" pitchFamily="34" charset="0"/>
              </a:rPr>
              <a:t>Manual coding of fee payment waivers</a:t>
            </a:r>
          </a:p>
          <a:p>
            <a:pPr lvl="1">
              <a:buFont typeface="Wingdings" panose="05000000000000000000" pitchFamily="2" charset="2"/>
              <a:buChar char="§"/>
            </a:pPr>
            <a:r>
              <a:rPr lang="en-US" sz="2000" dirty="0">
                <a:latin typeface="Trebuchet MS" panose="020B0603020202020204" pitchFamily="34" charset="0"/>
              </a:rPr>
              <a:t>Processing of large numbers of positive-attendance rosters</a:t>
            </a:r>
          </a:p>
          <a:p>
            <a:pPr lvl="1">
              <a:buFont typeface="Wingdings" panose="05000000000000000000" pitchFamily="2" charset="2"/>
              <a:buChar char="§"/>
            </a:pPr>
            <a:r>
              <a:rPr lang="en-US" sz="2000" dirty="0">
                <a:latin typeface="Trebuchet MS" panose="020B0603020202020204" pitchFamily="34" charset="0"/>
              </a:rPr>
              <a:t>Special scheduling processes to accommodate off-term or oddly-scheduled classes</a:t>
            </a:r>
          </a:p>
          <a:p>
            <a:pPr>
              <a:buFont typeface="Wingdings" panose="05000000000000000000" pitchFamily="2" charset="2"/>
              <a:buChar char="v"/>
            </a:pPr>
            <a:endParaRPr lang="en-US" sz="2400" dirty="0">
              <a:latin typeface="Trebuchet MS" panose="020B0603020202020204" pitchFamily="34" charset="0"/>
            </a:endParaRP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28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44562"/>
          </a:xfrm>
        </p:spPr>
        <p:txBody>
          <a:bodyPr>
            <a:normAutofit fontScale="90000"/>
          </a:bodyPr>
          <a:lstStyle/>
          <a:p>
            <a:r>
              <a:rPr lang="en-US" sz="2800" b="1" dirty="0">
                <a:latin typeface="Trebuchet MS" panose="020B0603020202020204" pitchFamily="34" charset="0"/>
              </a:rPr>
              <a:t>Developing the Apprenticeship Program –</a:t>
            </a:r>
            <a:br>
              <a:rPr lang="en-US" sz="2800" b="1" dirty="0">
                <a:latin typeface="Trebuchet MS" panose="020B0603020202020204" pitchFamily="34" charset="0"/>
              </a:rPr>
            </a:br>
            <a:r>
              <a:rPr lang="en-US" sz="2800" b="1" dirty="0">
                <a:latin typeface="Trebuchet MS" panose="020B0603020202020204" pitchFamily="34" charset="0"/>
              </a:rPr>
              <a:t>Department of Apprenticeship Standards (DAS) and Local Documentation</a:t>
            </a:r>
          </a:p>
        </p:txBody>
      </p:sp>
      <p:sp>
        <p:nvSpPr>
          <p:cNvPr id="3" name="Content Placeholder 2"/>
          <p:cNvSpPr>
            <a:spLocks noGrp="1"/>
          </p:cNvSpPr>
          <p:nvPr>
            <p:ph idx="1"/>
          </p:nvPr>
        </p:nvSpPr>
        <p:spPr>
          <a:xfrm>
            <a:off x="304800" y="1524000"/>
            <a:ext cx="8534400" cy="4297363"/>
          </a:xfrm>
        </p:spPr>
        <p:txBody>
          <a:bodyPr>
            <a:noAutofit/>
          </a:bodyPr>
          <a:lstStyle/>
          <a:p>
            <a:pPr>
              <a:buFont typeface="Wingdings" panose="05000000000000000000" pitchFamily="2" charset="2"/>
              <a:buChar char="v"/>
            </a:pPr>
            <a:r>
              <a:rPr lang="en-US" sz="2400" dirty="0">
                <a:latin typeface="Trebuchet MS" panose="020B0603020202020204" pitchFamily="34" charset="0"/>
              </a:rPr>
              <a:t>Develop DAS24 documentation – State of California Department of Industrial Relations form establishing the partnership between Labor program and Local Education Agency (LEA)</a:t>
            </a:r>
          </a:p>
          <a:p>
            <a:pPr>
              <a:buFont typeface="Wingdings" panose="05000000000000000000" pitchFamily="2" charset="2"/>
              <a:buChar char="v"/>
            </a:pPr>
            <a:endParaRPr lang="en-US" sz="2400" dirty="0">
              <a:latin typeface="Trebuchet MS" panose="020B0603020202020204" pitchFamily="34" charset="0"/>
            </a:endParaRPr>
          </a:p>
          <a:p>
            <a:pPr>
              <a:buFont typeface="Wingdings" panose="05000000000000000000" pitchFamily="2" charset="2"/>
              <a:buChar char="v"/>
            </a:pPr>
            <a:r>
              <a:rPr lang="en-US" sz="2400" dirty="0">
                <a:latin typeface="Trebuchet MS" panose="020B0603020202020204" pitchFamily="34" charset="0"/>
              </a:rPr>
              <a:t>Approve MOU between Labor program and LEA (COMMUNITY College)</a:t>
            </a:r>
          </a:p>
          <a:p>
            <a:pPr>
              <a:buFont typeface="Wingdings" panose="05000000000000000000" pitchFamily="2" charset="2"/>
              <a:buChar char="v"/>
            </a:pPr>
            <a:endParaRPr lang="en-US" sz="2400" dirty="0">
              <a:latin typeface="Trebuchet MS" panose="020B0603020202020204" pitchFamily="34" charset="0"/>
            </a:endParaRPr>
          </a:p>
          <a:p>
            <a:pPr>
              <a:buFont typeface="Wingdings" panose="05000000000000000000" pitchFamily="2" charset="2"/>
              <a:buChar char="v"/>
            </a:pPr>
            <a:r>
              <a:rPr lang="en-US" sz="2400" dirty="0">
                <a:latin typeface="Trebuchet MS" panose="020B0603020202020204" pitchFamily="34" charset="0"/>
              </a:rPr>
              <a:t>Approve any ancillary contracts </a:t>
            </a:r>
          </a:p>
          <a:p>
            <a:pPr lvl="1">
              <a:buFont typeface="Wingdings" panose="05000000000000000000" pitchFamily="2" charset="2"/>
              <a:buChar char="v"/>
            </a:pPr>
            <a:r>
              <a:rPr lang="en-US" sz="2000" dirty="0">
                <a:latin typeface="Trebuchet MS" panose="020B0603020202020204" pitchFamily="34" charset="0"/>
              </a:rPr>
              <a:t>e.g. noncredit or not-for-credit instruction in ESL offered through the college but not part of the actual apprenticeship program</a:t>
            </a:r>
          </a:p>
          <a:p>
            <a:pPr lvl="1">
              <a:buFont typeface="Wingdings" panose="05000000000000000000" pitchFamily="2" charset="2"/>
              <a:buChar char="v"/>
            </a:pPr>
            <a:endParaRPr lang="en-US" sz="2000" dirty="0">
              <a:latin typeface="Trebuchet MS" panose="020B0603020202020204" pitchFamily="34" charset="0"/>
            </a:endParaRP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01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990600"/>
          </a:xfrm>
        </p:spPr>
        <p:txBody>
          <a:bodyPr>
            <a:normAutofit/>
          </a:bodyPr>
          <a:lstStyle/>
          <a:p>
            <a:r>
              <a:rPr lang="en-US" sz="2800" b="1" dirty="0">
                <a:latin typeface="Trebuchet MS" panose="020B0603020202020204" pitchFamily="34" charset="0"/>
              </a:rPr>
              <a:t>Developing the Apprenticeship Program -</a:t>
            </a:r>
            <a:br>
              <a:rPr lang="en-US" sz="2800" b="1" dirty="0">
                <a:latin typeface="Trebuchet MS" panose="020B0603020202020204" pitchFamily="34" charset="0"/>
              </a:rPr>
            </a:br>
            <a:r>
              <a:rPr lang="en-US" sz="2800" b="1" dirty="0">
                <a:latin typeface="Trebuchet MS" panose="020B0603020202020204" pitchFamily="34" charset="0"/>
              </a:rPr>
              <a:t>Establish college infrastructure</a:t>
            </a:r>
          </a:p>
        </p:txBody>
      </p:sp>
      <p:sp>
        <p:nvSpPr>
          <p:cNvPr id="3" name="Content Placeholder 2"/>
          <p:cNvSpPr>
            <a:spLocks noGrp="1"/>
          </p:cNvSpPr>
          <p:nvPr>
            <p:ph idx="1"/>
          </p:nvPr>
        </p:nvSpPr>
        <p:spPr>
          <a:xfrm>
            <a:off x="304800" y="1371600"/>
            <a:ext cx="8534400" cy="4525963"/>
          </a:xfrm>
        </p:spPr>
        <p:txBody>
          <a:bodyPr>
            <a:noAutofit/>
          </a:bodyPr>
          <a:lstStyle/>
          <a:p>
            <a:pPr>
              <a:buFont typeface="Wingdings" panose="05000000000000000000" pitchFamily="2" charset="2"/>
              <a:buChar char="v"/>
            </a:pPr>
            <a:r>
              <a:rPr lang="en-US" sz="2400" dirty="0">
                <a:latin typeface="Trebuchet MS" panose="020B0603020202020204" pitchFamily="34" charset="0"/>
              </a:rPr>
              <a:t>College must decide whether to have a local faculty group, such as a department, take on primary oversight of the program or maintain oversight wholly within an administrative unit</a:t>
            </a:r>
          </a:p>
          <a:p>
            <a:pPr lvl="1">
              <a:buFont typeface="Wingdings" panose="05000000000000000000" pitchFamily="2" charset="2"/>
              <a:buChar char="§"/>
            </a:pPr>
            <a:r>
              <a:rPr lang="en-US" sz="2000" dirty="0">
                <a:latin typeface="Trebuchet MS" panose="020B0603020202020204" pitchFamily="34" charset="0"/>
              </a:rPr>
              <a:t>Faculty must be in place for curricular oversight and faculty evaluations, per Ed Code</a:t>
            </a:r>
          </a:p>
          <a:p>
            <a:pPr lvl="1">
              <a:buFont typeface="Wingdings" panose="05000000000000000000" pitchFamily="2" charset="2"/>
              <a:buChar char="§"/>
            </a:pPr>
            <a:r>
              <a:rPr lang="en-US" sz="2000" dirty="0">
                <a:latin typeface="Trebuchet MS" panose="020B0603020202020204" pitchFamily="34" charset="0"/>
              </a:rPr>
              <a:t>Bulk of faculty may be off-site practitioners but still part of college faculty for purposes of evaluation</a:t>
            </a:r>
          </a:p>
          <a:p>
            <a:pPr>
              <a:buFont typeface="Wingdings" panose="05000000000000000000" pitchFamily="2" charset="2"/>
              <a:buChar char="v"/>
            </a:pPr>
            <a:r>
              <a:rPr lang="en-US" sz="2400" dirty="0">
                <a:latin typeface="Trebuchet MS" panose="020B0603020202020204" pitchFamily="34" charset="0"/>
              </a:rPr>
              <a:t>The apprenticeship program will need clerical/administrative support at the college level similar to other department or programs</a:t>
            </a:r>
          </a:p>
          <a:p>
            <a:pPr marL="0" indent="0">
              <a:buNone/>
            </a:pPr>
            <a:endParaRPr lang="en-US" sz="2400" dirty="0">
              <a:latin typeface="Trebuchet MS" panose="020B0603020202020204" pitchFamily="34" charset="0"/>
            </a:endParaRP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84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004"/>
            <a:ext cx="8229600" cy="969196"/>
          </a:xfrm>
        </p:spPr>
        <p:txBody>
          <a:bodyPr>
            <a:normAutofit/>
          </a:bodyPr>
          <a:lstStyle/>
          <a:p>
            <a:r>
              <a:rPr lang="en-US" sz="2800" b="1" dirty="0">
                <a:latin typeface="Trebuchet MS" panose="020B0603020202020204" pitchFamily="34" charset="0"/>
              </a:rPr>
              <a:t>Developing the Apprenticeship Program -</a:t>
            </a:r>
            <a:br>
              <a:rPr lang="en-US" sz="2800" b="1" dirty="0">
                <a:latin typeface="Trebuchet MS" panose="020B0603020202020204" pitchFamily="34" charset="0"/>
              </a:rPr>
            </a:br>
            <a:r>
              <a:rPr lang="en-US" sz="2800" b="1" dirty="0">
                <a:latin typeface="Trebuchet MS" panose="020B0603020202020204" pitchFamily="34" charset="0"/>
              </a:rPr>
              <a:t>Develop Curriculum</a:t>
            </a:r>
          </a:p>
        </p:txBody>
      </p:sp>
      <p:sp>
        <p:nvSpPr>
          <p:cNvPr id="3" name="Content Placeholder 2"/>
          <p:cNvSpPr>
            <a:spLocks noGrp="1"/>
          </p:cNvSpPr>
          <p:nvPr>
            <p:ph idx="1"/>
          </p:nvPr>
        </p:nvSpPr>
        <p:spPr>
          <a:xfrm>
            <a:off x="304800" y="1371600"/>
            <a:ext cx="8534400" cy="4525963"/>
          </a:xfrm>
        </p:spPr>
        <p:txBody>
          <a:bodyPr>
            <a:noAutofit/>
          </a:bodyPr>
          <a:lstStyle/>
          <a:p>
            <a:pPr>
              <a:buFont typeface="Wingdings" panose="05000000000000000000" pitchFamily="2" charset="2"/>
              <a:buChar char="v"/>
            </a:pPr>
            <a:r>
              <a:rPr lang="en-US" sz="2400" dirty="0">
                <a:latin typeface="Trebuchet MS" panose="020B0603020202020204" pitchFamily="34" charset="0"/>
              </a:rPr>
              <a:t>Both credit and noncredit courses may be included in apprenticeship programs</a:t>
            </a:r>
          </a:p>
          <a:p>
            <a:pPr lvl="1">
              <a:buFont typeface="Wingdings" panose="05000000000000000000" pitchFamily="2" charset="2"/>
              <a:buChar char="§"/>
            </a:pPr>
            <a:r>
              <a:rPr lang="en-US" sz="2000" dirty="0">
                <a:latin typeface="Trebuchet MS" panose="020B0603020202020204" pitchFamily="34" charset="0"/>
              </a:rPr>
              <a:t>Core apprenticeship courses will require a discipline-specific TOP Code (or as close as possible)</a:t>
            </a:r>
          </a:p>
          <a:p>
            <a:pPr>
              <a:buFont typeface="Wingdings" panose="05000000000000000000" pitchFamily="2" charset="2"/>
              <a:buChar char="v"/>
            </a:pPr>
            <a:r>
              <a:rPr lang="en-US" sz="2400" dirty="0">
                <a:latin typeface="Trebuchet MS" panose="020B0603020202020204" pitchFamily="34" charset="0"/>
              </a:rPr>
              <a:t>Some programs include Work Experience</a:t>
            </a:r>
          </a:p>
          <a:p>
            <a:pPr lvl="1">
              <a:buFont typeface="Wingdings" panose="05000000000000000000" pitchFamily="2" charset="2"/>
              <a:buChar char="§"/>
            </a:pPr>
            <a:r>
              <a:rPr lang="en-US" sz="2000" dirty="0">
                <a:latin typeface="Trebuchet MS" panose="020B0603020202020204" pitchFamily="34" charset="0"/>
              </a:rPr>
              <a:t>CO requires that the Work Experience carry a discipline-specific TOP Code</a:t>
            </a:r>
          </a:p>
          <a:p>
            <a:pPr>
              <a:buFont typeface="Wingdings" panose="05000000000000000000" pitchFamily="2" charset="2"/>
              <a:buChar char="v"/>
            </a:pPr>
            <a:r>
              <a:rPr lang="en-US" sz="2400" dirty="0">
                <a:latin typeface="Trebuchet MS" panose="020B0603020202020204" pitchFamily="34" charset="0"/>
              </a:rPr>
              <a:t>Ensure that curriculum meets all statutory requirements and Chancellor’s Office guidelines</a:t>
            </a:r>
          </a:p>
          <a:p>
            <a:pPr lvl="1">
              <a:buFont typeface="Wingdings" panose="05000000000000000000" pitchFamily="2" charset="2"/>
              <a:buChar char="§"/>
            </a:pPr>
            <a:r>
              <a:rPr lang="en-US" sz="2000" dirty="0">
                <a:latin typeface="Trebuchet MS" panose="020B0603020202020204" pitchFamily="34" charset="0"/>
              </a:rPr>
              <a:t>Units and hours</a:t>
            </a:r>
          </a:p>
          <a:p>
            <a:pPr lvl="1">
              <a:buFont typeface="Wingdings" panose="05000000000000000000" pitchFamily="2" charset="2"/>
              <a:buChar char="§"/>
            </a:pPr>
            <a:r>
              <a:rPr lang="en-US" sz="2000" dirty="0">
                <a:latin typeface="Trebuchet MS" panose="020B0603020202020204" pitchFamily="34" charset="0"/>
              </a:rPr>
              <a:t>Prerequisites</a:t>
            </a:r>
          </a:p>
          <a:p>
            <a:pPr>
              <a:buFont typeface="Wingdings" panose="05000000000000000000" pitchFamily="2" charset="2"/>
              <a:buChar char="v"/>
            </a:pPr>
            <a:r>
              <a:rPr lang="en-US" sz="2400" dirty="0">
                <a:latin typeface="Trebuchet MS" panose="020B0603020202020204" pitchFamily="34" charset="0"/>
              </a:rPr>
              <a:t>Note that apprenticeship partners may not have prior experience with community college curriculum</a:t>
            </a: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600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rebuchet MS" panose="020B0603020202020204" pitchFamily="34" charset="0"/>
              </a:rPr>
              <a:t>In Medieval Times</a:t>
            </a:r>
            <a:r>
              <a:rPr lang="mr-IN" b="1" dirty="0">
                <a:latin typeface="Trebuchet MS" panose="020B0603020202020204" pitchFamily="34" charset="0"/>
              </a:rPr>
              <a:t>…</a:t>
            </a:r>
            <a:endParaRPr lang="en-US" b="1" dirty="0">
              <a:latin typeface="Trebuchet MS" panose="020B0603020202020204" pitchFamily="34" charset="0"/>
            </a:endParaRPr>
          </a:p>
        </p:txBody>
      </p:sp>
      <p:sp>
        <p:nvSpPr>
          <p:cNvPr id="5" name="Content Placeholder 4"/>
          <p:cNvSpPr>
            <a:spLocks noGrp="1"/>
          </p:cNvSpPr>
          <p:nvPr>
            <p:ph idx="1"/>
          </p:nvPr>
        </p:nvSpPr>
        <p:spPr/>
        <p:txBody>
          <a:bodyPr>
            <a:normAutofit lnSpcReduction="10000"/>
          </a:bodyPr>
          <a:lstStyle/>
          <a:p>
            <a:pPr>
              <a:buSzPct val="75000"/>
              <a:buFont typeface="Wingdings" panose="05000000000000000000" pitchFamily="2" charset="2"/>
              <a:buChar char="v"/>
            </a:pPr>
            <a:r>
              <a:rPr lang="en-US" sz="2800" dirty="0"/>
              <a:t>Guilds were formed to provide training, ensure quality, protect jobs, and provide a sense of stability around certain occupations that were considered “the trades.”</a:t>
            </a:r>
          </a:p>
          <a:p>
            <a:pPr>
              <a:buSzPct val="75000"/>
              <a:buFont typeface="Wingdings" panose="05000000000000000000" pitchFamily="2" charset="2"/>
              <a:buChar char="v"/>
            </a:pPr>
            <a:r>
              <a:rPr lang="en-US" sz="2800" dirty="0"/>
              <a:t> By the late 13</a:t>
            </a:r>
            <a:r>
              <a:rPr lang="en-US" sz="2800" baseline="30000" dirty="0"/>
              <a:t>th</a:t>
            </a:r>
            <a:r>
              <a:rPr lang="en-US" sz="2800" dirty="0"/>
              <a:t> century, in order to become a </a:t>
            </a:r>
            <a:r>
              <a:rPr lang="en-US" sz="2800" dirty="0" err="1"/>
              <a:t>guildman</a:t>
            </a:r>
            <a:r>
              <a:rPr lang="en-US" sz="2800" dirty="0"/>
              <a:t>, an individual had to go through three levels of training:</a:t>
            </a:r>
          </a:p>
          <a:p>
            <a:pPr lvl="1">
              <a:buSzPct val="75000"/>
              <a:buFont typeface="Wingdings" panose="05000000000000000000" pitchFamily="2" charset="2"/>
              <a:buChar char="§"/>
            </a:pPr>
            <a:r>
              <a:rPr lang="en-US" sz="2800" dirty="0"/>
              <a:t>Apprentice </a:t>
            </a:r>
          </a:p>
          <a:p>
            <a:pPr lvl="1">
              <a:buSzPct val="75000"/>
              <a:buFont typeface="Wingdings" panose="05000000000000000000" pitchFamily="2" charset="2"/>
              <a:buChar char="§"/>
            </a:pPr>
            <a:r>
              <a:rPr lang="en-US" sz="2800" dirty="0"/>
              <a:t>Journeyman</a:t>
            </a:r>
          </a:p>
          <a:p>
            <a:pPr lvl="1">
              <a:buSzPct val="75000"/>
              <a:buFont typeface="Wingdings" panose="05000000000000000000" pitchFamily="2" charset="2"/>
              <a:buChar char="§"/>
            </a:pPr>
            <a:r>
              <a:rPr lang="en-US" sz="2800" dirty="0"/>
              <a:t>Master </a:t>
            </a:r>
          </a:p>
          <a:p>
            <a:endParaRPr lang="en-US" dirty="0"/>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135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r>
              <a:rPr lang="en-US" sz="2800" b="1" dirty="0">
                <a:latin typeface="Trebuchet MS" panose="020B0603020202020204" pitchFamily="34" charset="0"/>
              </a:rPr>
              <a:t>Developing the Apprenticeship Program -</a:t>
            </a:r>
            <a:br>
              <a:rPr lang="en-US" sz="2800" b="1" dirty="0">
                <a:latin typeface="Trebuchet MS" panose="020B0603020202020204" pitchFamily="34" charset="0"/>
              </a:rPr>
            </a:br>
            <a:r>
              <a:rPr lang="en-US" sz="2800" b="1" dirty="0">
                <a:latin typeface="Trebuchet MS" panose="020B0603020202020204" pitchFamily="34" charset="0"/>
              </a:rPr>
              <a:t>The Approval Process</a:t>
            </a:r>
          </a:p>
        </p:txBody>
      </p:sp>
      <p:sp>
        <p:nvSpPr>
          <p:cNvPr id="3" name="Content Placeholder 2"/>
          <p:cNvSpPr>
            <a:spLocks noGrp="1"/>
          </p:cNvSpPr>
          <p:nvPr>
            <p:ph idx="1"/>
          </p:nvPr>
        </p:nvSpPr>
        <p:spPr>
          <a:xfrm>
            <a:off x="304800" y="1295400"/>
            <a:ext cx="8534400" cy="4525963"/>
          </a:xfrm>
        </p:spPr>
        <p:txBody>
          <a:bodyPr>
            <a:noAutofit/>
          </a:bodyPr>
          <a:lstStyle/>
          <a:p>
            <a:pPr>
              <a:buSzPct val="75000"/>
              <a:buFont typeface="Wingdings" panose="05000000000000000000" pitchFamily="2" charset="2"/>
              <a:buChar char="v"/>
            </a:pPr>
            <a:r>
              <a:rPr lang="en-US" sz="2400" dirty="0">
                <a:latin typeface="Trebuchet MS" panose="020B0603020202020204" pitchFamily="34" charset="0"/>
              </a:rPr>
              <a:t>Obtain DAS approval documentation</a:t>
            </a:r>
            <a:endParaRPr lang="en-US" sz="2000" dirty="0">
              <a:latin typeface="Trebuchet MS" panose="020B0603020202020204" pitchFamily="34" charset="0"/>
            </a:endParaRPr>
          </a:p>
          <a:p>
            <a:pPr lvl="1">
              <a:buFont typeface="Wingdings" panose="05000000000000000000" pitchFamily="2" charset="2"/>
              <a:buChar char="§"/>
            </a:pPr>
            <a:r>
              <a:rPr lang="en-US" sz="2000" dirty="0">
                <a:latin typeface="Trebuchet MS" panose="020B0603020202020204" pitchFamily="34" charset="0"/>
              </a:rPr>
              <a:t>Requires application and review – allow time for this!</a:t>
            </a:r>
          </a:p>
          <a:p>
            <a:pPr>
              <a:buSzPct val="75000"/>
              <a:buFont typeface="Wingdings" panose="05000000000000000000" pitchFamily="2" charset="2"/>
              <a:buChar char="v"/>
            </a:pPr>
            <a:r>
              <a:rPr lang="en-US" sz="2400" dirty="0">
                <a:latin typeface="Trebuchet MS" panose="020B0603020202020204" pitchFamily="34" charset="0"/>
              </a:rPr>
              <a:t>Obtain review by regional consortium, if desired (not required)</a:t>
            </a:r>
          </a:p>
          <a:p>
            <a:pPr>
              <a:buSzPct val="75000"/>
              <a:buFont typeface="Wingdings" panose="05000000000000000000" pitchFamily="2" charset="2"/>
              <a:buChar char="v"/>
            </a:pPr>
            <a:r>
              <a:rPr lang="en-US" sz="2400" dirty="0">
                <a:latin typeface="Trebuchet MS" panose="020B0603020202020204" pitchFamily="34" charset="0"/>
              </a:rPr>
              <a:t>Submit program for approval by local board and Chancellor’s Office</a:t>
            </a:r>
          </a:p>
          <a:p>
            <a:pPr lvl="1">
              <a:buSzPct val="75000"/>
              <a:buFont typeface="Wingdings" panose="05000000000000000000" pitchFamily="2" charset="2"/>
              <a:buChar char="§"/>
            </a:pPr>
            <a:r>
              <a:rPr lang="en-US" sz="2000" dirty="0">
                <a:latin typeface="Trebuchet MS" panose="020B0603020202020204" pitchFamily="34" charset="0"/>
              </a:rPr>
              <a:t>Program narrative specific to apprenticeships</a:t>
            </a:r>
          </a:p>
          <a:p>
            <a:pPr lvl="1">
              <a:buSzPct val="75000"/>
              <a:buFont typeface="Wingdings" panose="05000000000000000000" pitchFamily="2" charset="2"/>
              <a:buChar char="§"/>
            </a:pPr>
            <a:r>
              <a:rPr lang="en-US" sz="2000" dirty="0">
                <a:latin typeface="Trebuchet MS" panose="020B0603020202020204" pitchFamily="34" charset="0"/>
              </a:rPr>
              <a:t>labor-market analysis</a:t>
            </a:r>
            <a:endParaRPr lang="en-US" sz="1600" dirty="0">
              <a:latin typeface="Trebuchet MS" panose="020B0603020202020204" pitchFamily="34" charset="0"/>
            </a:endParaRPr>
          </a:p>
          <a:p>
            <a:pPr lvl="1">
              <a:buSzPct val="75000"/>
              <a:buFont typeface="Wingdings" panose="05000000000000000000" pitchFamily="2" charset="2"/>
              <a:buChar char="§"/>
            </a:pPr>
            <a:r>
              <a:rPr lang="en-US" sz="2000" dirty="0">
                <a:latin typeface="Trebuchet MS" panose="020B0603020202020204" pitchFamily="34" charset="0"/>
              </a:rPr>
              <a:t>DAS approval letter</a:t>
            </a:r>
          </a:p>
          <a:p>
            <a:pPr>
              <a:buSzPct val="75000"/>
              <a:buFont typeface="Wingdings" panose="05000000000000000000" pitchFamily="2" charset="2"/>
              <a:buChar char="v"/>
            </a:pPr>
            <a:r>
              <a:rPr lang="en-US" sz="2400" dirty="0">
                <a:latin typeface="Trebuchet MS" panose="020B0603020202020204" pitchFamily="34" charset="0"/>
              </a:rPr>
              <a:t>Apprenticeship programs, with and without noncredit instruction, still require full approval by the Chancellor’s Office (as of this writing)</a:t>
            </a:r>
          </a:p>
          <a:p>
            <a:pPr>
              <a:buFont typeface="Wingdings" panose="05000000000000000000" pitchFamily="2" charset="2"/>
              <a:buChar char="§"/>
            </a:pPr>
            <a:endParaRPr lang="en-US" sz="2400" dirty="0">
              <a:latin typeface="Trebuchet MS" panose="020B0603020202020204" pitchFamily="34" charset="0"/>
            </a:endParaRPr>
          </a:p>
          <a:p>
            <a:pPr>
              <a:buFont typeface="Wingdings" panose="05000000000000000000" pitchFamily="2" charset="2"/>
              <a:buChar char="v"/>
            </a:pPr>
            <a:endParaRPr lang="en-US" sz="2400" dirty="0">
              <a:latin typeface="Trebuchet MS" panose="020B0603020202020204" pitchFamily="34" charset="0"/>
            </a:endParaRP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75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533400"/>
          </a:xfrm>
        </p:spPr>
        <p:txBody>
          <a:bodyPr>
            <a:normAutofit/>
          </a:bodyPr>
          <a:lstStyle/>
          <a:p>
            <a:r>
              <a:rPr lang="en-US" sz="2800" b="1" dirty="0">
                <a:latin typeface="Trebuchet MS" panose="020B0603020202020204" pitchFamily="34" charset="0"/>
              </a:rPr>
              <a:t>Best Practices, Caveats &amp; Potential Pitfalls</a:t>
            </a:r>
          </a:p>
        </p:txBody>
      </p:sp>
      <p:sp>
        <p:nvSpPr>
          <p:cNvPr id="3" name="Content Placeholder 2"/>
          <p:cNvSpPr>
            <a:spLocks noGrp="1"/>
          </p:cNvSpPr>
          <p:nvPr>
            <p:ph idx="1"/>
          </p:nvPr>
        </p:nvSpPr>
        <p:spPr>
          <a:xfrm>
            <a:off x="152400" y="990600"/>
            <a:ext cx="8839200" cy="4525963"/>
          </a:xfrm>
        </p:spPr>
        <p:txBody>
          <a:bodyPr>
            <a:noAutofit/>
          </a:bodyPr>
          <a:lstStyle/>
          <a:p>
            <a:pPr>
              <a:buFont typeface="Wingdings" panose="05000000000000000000" pitchFamily="2" charset="2"/>
              <a:buChar char="v"/>
            </a:pPr>
            <a:r>
              <a:rPr lang="en-US" sz="2000" dirty="0">
                <a:latin typeface="Trebuchet MS" panose="020B0603020202020204" pitchFamily="34" charset="0"/>
              </a:rPr>
              <a:t>Apprenticeship has a long history, and the construction crafts and trades are very proud of that history.</a:t>
            </a:r>
          </a:p>
          <a:p>
            <a:pPr>
              <a:buFont typeface="Wingdings" panose="05000000000000000000" pitchFamily="2" charset="2"/>
              <a:buChar char="v"/>
            </a:pPr>
            <a:r>
              <a:rPr lang="en-US" sz="2000" dirty="0">
                <a:latin typeface="Trebuchet MS" panose="020B0603020202020204" pitchFamily="34" charset="0"/>
              </a:rPr>
              <a:t>The “apprenticeship community” (i.e. the trades) are very proud of the quality of their programs.  However, apprenticeship is expanding beyond the traditional trades into areas that don’t necessarily have the same history with apprenticeships (and it’s important to be mindful of that).</a:t>
            </a:r>
          </a:p>
          <a:p>
            <a:pPr>
              <a:buFont typeface="Wingdings" panose="05000000000000000000" pitchFamily="2" charset="2"/>
              <a:buChar char="v"/>
            </a:pPr>
            <a:r>
              <a:rPr lang="en-US" sz="2000" dirty="0">
                <a:latin typeface="Trebuchet MS" panose="020B0603020202020204" pitchFamily="34" charset="0"/>
              </a:rPr>
              <a:t>The apprenticeship community has a very strong sense of ownership because they are training their future colleagues through their apprenticeship programs, and their best apprentices are typically future apprenticeship instructors.</a:t>
            </a:r>
          </a:p>
          <a:p>
            <a:pPr>
              <a:buFont typeface="Wingdings" panose="05000000000000000000" pitchFamily="2" charset="2"/>
              <a:buChar char="v"/>
            </a:pPr>
            <a:r>
              <a:rPr lang="en-US" sz="2000" dirty="0">
                <a:latin typeface="Trebuchet MS" panose="020B0603020202020204" pitchFamily="34" charset="0"/>
              </a:rPr>
              <a:t>Real or perceived lack of respect from college faculty can lead to friction and mistrust.</a:t>
            </a:r>
          </a:p>
          <a:p>
            <a:pPr>
              <a:buFont typeface="Wingdings" panose="05000000000000000000" pitchFamily="2" charset="2"/>
              <a:buChar char="v"/>
            </a:pPr>
            <a:r>
              <a:rPr lang="en-US" sz="2000" dirty="0">
                <a:latin typeface="Trebuchet MS" panose="020B0603020202020204" pitchFamily="34" charset="0"/>
              </a:rPr>
              <a:t>It is important for senate and curriculum leaders to build mutually respectful relationships with apprenticeship program sponsors and the apprenticeship community to foster understanding of each other’s processes and practices. Consider attending a California Apprenticeship Council meeting.</a:t>
            </a:r>
          </a:p>
          <a:p>
            <a:pPr>
              <a:buFont typeface="Wingdings" panose="05000000000000000000" pitchFamily="2" charset="2"/>
              <a:buChar char="v"/>
            </a:pPr>
            <a:endParaRPr lang="en-US" sz="2400" dirty="0">
              <a:latin typeface="Trebuchet MS" panose="020B0603020202020204" pitchFamily="34" charset="0"/>
            </a:endParaRP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68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92162"/>
          </a:xfrm>
        </p:spPr>
        <p:txBody>
          <a:bodyPr>
            <a:normAutofit/>
          </a:bodyPr>
          <a:lstStyle/>
          <a:p>
            <a:r>
              <a:rPr lang="en-US" b="1" dirty="0">
                <a:latin typeface="Trebuchet MS" panose="020B0603020202020204" pitchFamily="34" charset="0"/>
              </a:rPr>
              <a:t>Questions??</a:t>
            </a: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935163"/>
            <a:ext cx="51435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67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a:normAutofit/>
          </a:bodyPr>
          <a:lstStyle/>
          <a:p>
            <a:r>
              <a:rPr lang="en-US" sz="2800" b="1" dirty="0">
                <a:latin typeface="Trebuchet MS" panose="020B0603020202020204" pitchFamily="34" charset="0"/>
              </a:rPr>
              <a:t>Resources</a:t>
            </a:r>
          </a:p>
        </p:txBody>
      </p:sp>
      <p:sp>
        <p:nvSpPr>
          <p:cNvPr id="3" name="Content Placeholder 2"/>
          <p:cNvSpPr>
            <a:spLocks noGrp="1"/>
          </p:cNvSpPr>
          <p:nvPr>
            <p:ph idx="1"/>
          </p:nvPr>
        </p:nvSpPr>
        <p:spPr>
          <a:xfrm>
            <a:off x="304800" y="1066800"/>
            <a:ext cx="8534400" cy="4525963"/>
          </a:xfrm>
        </p:spPr>
        <p:txBody>
          <a:bodyPr>
            <a:noAutofit/>
          </a:bodyPr>
          <a:lstStyle/>
          <a:p>
            <a:pPr>
              <a:buFont typeface="Wingdings" panose="05000000000000000000" pitchFamily="2" charset="2"/>
              <a:buChar char="v"/>
            </a:pPr>
            <a:r>
              <a:rPr lang="en-US" sz="2400" dirty="0">
                <a:latin typeface="Trebuchet MS" panose="020B0603020202020204" pitchFamily="34" charset="0"/>
              </a:rPr>
              <a:t>PCAH (Program and Course Approval Handbook, 6</a:t>
            </a:r>
            <a:r>
              <a:rPr lang="en-US" sz="2400" baseline="30000" dirty="0">
                <a:latin typeface="Trebuchet MS" panose="020B0603020202020204" pitchFamily="34" charset="0"/>
              </a:rPr>
              <a:t>th</a:t>
            </a:r>
            <a:r>
              <a:rPr lang="en-US" sz="2400" dirty="0">
                <a:latin typeface="Trebuchet MS" panose="020B0603020202020204" pitchFamily="34" charset="0"/>
              </a:rPr>
              <a:t> ed.)</a:t>
            </a:r>
          </a:p>
          <a:p>
            <a:pPr marL="457200" lvl="1" indent="0">
              <a:buNone/>
            </a:pPr>
            <a:r>
              <a:rPr lang="en-US" sz="2000" dirty="0">
                <a:latin typeface="Trebuchet MS" panose="020B0603020202020204" pitchFamily="34" charset="0"/>
                <a:hlinkClick r:id="rId3"/>
              </a:rPr>
              <a:t>http://extranet.cccco.edu/Portals/1/AA/Credit/2017/PCAH6thEditionJuly_FINAL.pdf</a:t>
            </a:r>
            <a:endParaRPr lang="en-US" sz="2000" dirty="0">
              <a:latin typeface="Trebuchet MS" panose="020B0603020202020204" pitchFamily="34" charset="0"/>
            </a:endParaRPr>
          </a:p>
          <a:p>
            <a:pPr>
              <a:buFont typeface="Wingdings" panose="05000000000000000000" pitchFamily="2" charset="2"/>
              <a:buChar char="v"/>
            </a:pPr>
            <a:r>
              <a:rPr lang="en-US" sz="2400" dirty="0">
                <a:latin typeface="Trebuchet MS" panose="020B0603020202020204" pitchFamily="34" charset="0"/>
              </a:rPr>
              <a:t>Division of Apprenticeship Standards</a:t>
            </a:r>
          </a:p>
          <a:p>
            <a:pPr marL="457200" lvl="1" indent="0">
              <a:buNone/>
            </a:pPr>
            <a:r>
              <a:rPr lang="en-US" sz="2000" dirty="0">
                <a:latin typeface="Trebuchet MS" panose="020B0603020202020204" pitchFamily="34" charset="0"/>
                <a:hlinkClick r:id="rId4"/>
              </a:rPr>
              <a:t>https://www.dir.ca.gov/das/das.html</a:t>
            </a:r>
            <a:endParaRPr lang="en-US" sz="2000" dirty="0">
              <a:latin typeface="Trebuchet MS" panose="020B0603020202020204" pitchFamily="34" charset="0"/>
            </a:endParaRPr>
          </a:p>
          <a:p>
            <a:pPr>
              <a:buFont typeface="Wingdings" panose="05000000000000000000" pitchFamily="2" charset="2"/>
              <a:buChar char="v"/>
            </a:pPr>
            <a:r>
              <a:rPr lang="en-US" sz="2400" dirty="0">
                <a:latin typeface="Trebuchet MS" panose="020B0603020202020204" pitchFamily="34" charset="0"/>
              </a:rPr>
              <a:t>California Apprenticeship Council</a:t>
            </a:r>
          </a:p>
          <a:p>
            <a:pPr marL="457200" lvl="1" indent="0">
              <a:buNone/>
            </a:pPr>
            <a:r>
              <a:rPr lang="en-US" sz="2000" dirty="0">
                <a:latin typeface="Trebuchet MS" panose="020B0603020202020204" pitchFamily="34" charset="0"/>
                <a:hlinkClick r:id="rId5"/>
              </a:rPr>
              <a:t>https://www.dir.ca.gov/cac/cac.html</a:t>
            </a:r>
            <a:endParaRPr lang="en-US" sz="2000" dirty="0">
              <a:latin typeface="Trebuchet MS" panose="020B0603020202020204" pitchFamily="34" charset="0"/>
            </a:endParaRPr>
          </a:p>
          <a:p>
            <a:pPr>
              <a:buFont typeface="Wingdings" panose="05000000000000000000" pitchFamily="2" charset="2"/>
              <a:buChar char="v"/>
            </a:pPr>
            <a:r>
              <a:rPr lang="en-US" sz="2400" dirty="0">
                <a:latin typeface="Trebuchet MS" panose="020B0603020202020204" pitchFamily="34" charset="0"/>
              </a:rPr>
              <a:t>Chancellor’s page on Apprenticeships</a:t>
            </a:r>
          </a:p>
          <a:p>
            <a:pPr marL="457200" lvl="1" indent="0">
              <a:buNone/>
            </a:pPr>
            <a:r>
              <a:rPr lang="en-US" sz="2000" dirty="0">
                <a:latin typeface="Trebuchet MS" panose="020B0603020202020204" pitchFamily="34" charset="0"/>
                <a:hlinkClick r:id="rId6"/>
              </a:rPr>
              <a:t>http://extranet.cccco.edu/Divisions/AcademicAffairs/CurriculumandInstructionUnit/Apprenticeship.aspx</a:t>
            </a:r>
            <a:endParaRPr lang="en-US" sz="2000" dirty="0">
              <a:latin typeface="Trebuchet MS" panose="020B0603020202020204" pitchFamily="34" charset="0"/>
            </a:endParaRPr>
          </a:p>
          <a:p>
            <a:pPr>
              <a:buFont typeface="Wingdings" panose="05000000000000000000" pitchFamily="2" charset="2"/>
              <a:buChar char="v"/>
            </a:pPr>
            <a:endParaRPr lang="en-US" sz="2400" dirty="0">
              <a:latin typeface="Trebuchet MS" panose="020B0603020202020204" pitchFamily="34" charset="0"/>
            </a:endParaRP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090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THANK YOU!!</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588" y="2087563"/>
            <a:ext cx="71088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24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rebuchet MS" panose="020B0603020202020204" pitchFamily="34" charset="0"/>
              </a:rPr>
              <a:t>Medieval Times - Stages of Training </a:t>
            </a:r>
          </a:p>
        </p:txBody>
      </p:sp>
      <p:sp>
        <p:nvSpPr>
          <p:cNvPr id="3" name="Content Placeholder 2"/>
          <p:cNvSpPr>
            <a:spLocks noGrp="1"/>
          </p:cNvSpPr>
          <p:nvPr>
            <p:ph idx="1"/>
          </p:nvPr>
        </p:nvSpPr>
        <p:spPr/>
        <p:txBody>
          <a:bodyPr>
            <a:normAutofit/>
          </a:bodyPr>
          <a:lstStyle/>
          <a:p>
            <a:pPr>
              <a:buSzPct val="75000"/>
              <a:buFont typeface="Wingdings" panose="05000000000000000000" pitchFamily="2" charset="2"/>
              <a:buChar char="v"/>
            </a:pPr>
            <a:r>
              <a:rPr lang="en-US" sz="2400" b="1" dirty="0">
                <a:latin typeface="Trebuchet MS" panose="020B0603020202020204" pitchFamily="34" charset="0"/>
              </a:rPr>
              <a:t>Apprenticeship</a:t>
            </a:r>
            <a:r>
              <a:rPr lang="en-US" sz="2400" dirty="0">
                <a:latin typeface="Trebuchet MS" panose="020B0603020202020204" pitchFamily="34" charset="0"/>
              </a:rPr>
              <a:t>:  usually a young man in his teens whose parents paid to have a master take him on.</a:t>
            </a:r>
          </a:p>
          <a:p>
            <a:pPr>
              <a:buSzPct val="75000"/>
              <a:buFont typeface="Wingdings" panose="05000000000000000000" pitchFamily="2" charset="2"/>
              <a:buChar char="v"/>
            </a:pPr>
            <a:r>
              <a:rPr lang="en-US" sz="2400" b="1" dirty="0">
                <a:latin typeface="Trebuchet MS" panose="020B0603020202020204" pitchFamily="34" charset="0"/>
              </a:rPr>
              <a:t>Journeyman</a:t>
            </a:r>
            <a:r>
              <a:rPr lang="en-US" sz="2400" dirty="0">
                <a:latin typeface="Trebuchet MS" panose="020B0603020202020204" pitchFamily="34" charset="0"/>
              </a:rPr>
              <a:t>:  entitled to a salary but worked under the direction of a master. </a:t>
            </a:r>
          </a:p>
          <a:p>
            <a:pPr>
              <a:buSzPct val="75000"/>
              <a:buFont typeface="Wingdings" panose="05000000000000000000" pitchFamily="2" charset="2"/>
              <a:buChar char="v"/>
            </a:pPr>
            <a:r>
              <a:rPr lang="en-US" sz="2400" b="1" dirty="0">
                <a:latin typeface="Trebuchet MS" panose="020B0603020202020204" pitchFamily="34" charset="0"/>
              </a:rPr>
              <a:t>Master</a:t>
            </a:r>
            <a:r>
              <a:rPr lang="en-US" sz="2400" dirty="0">
                <a:latin typeface="Trebuchet MS" panose="020B0603020202020204" pitchFamily="34" charset="0"/>
              </a:rPr>
              <a:t>:  owned the shop and employed both apprentices and journeyman.</a:t>
            </a:r>
          </a:p>
          <a:p>
            <a:pPr>
              <a:buSzPct val="75000"/>
              <a:buFont typeface="Wingdings" panose="05000000000000000000" pitchFamily="2" charset="2"/>
              <a:buChar char="v"/>
            </a:pPr>
            <a:r>
              <a:rPr lang="en-US" sz="2400" dirty="0">
                <a:latin typeface="Trebuchet MS" panose="020B0603020202020204" pitchFamily="34" charset="0"/>
              </a:rPr>
              <a:t>This historical nomenclature is still used today.</a:t>
            </a:r>
          </a:p>
        </p:txBody>
      </p:sp>
      <p:pic>
        <p:nvPicPr>
          <p:cNvPr id="4" name="Picture 3"/>
          <p:cNvPicPr>
            <a:picLocks noChangeAspect="1"/>
          </p:cNvPicPr>
          <p:nvPr/>
        </p:nvPicPr>
        <p:blipFill>
          <a:blip r:embed="rId2"/>
          <a:stretch>
            <a:fillRect/>
          </a:stretch>
        </p:blipFill>
        <p:spPr>
          <a:xfrm>
            <a:off x="6705600" y="4495800"/>
            <a:ext cx="2286000" cy="2222500"/>
          </a:xfrm>
          <a:prstGeom prst="rect">
            <a:avLst/>
          </a:prstGeom>
        </p:spPr>
      </p:pic>
      <p:sp>
        <p:nvSpPr>
          <p:cNvPr id="5" name="Rectangle 4"/>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1672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714" y="1397793"/>
            <a:ext cx="7876572" cy="4062414"/>
          </a:xfrm>
        </p:spPr>
        <p:txBody>
          <a:bodyPr>
            <a:normAutofit/>
          </a:bodyPr>
          <a:lstStyle/>
          <a:p>
            <a:pPr>
              <a:buSzPct val="75000"/>
              <a:buFont typeface="Wingdings" panose="05000000000000000000" pitchFamily="2" charset="2"/>
              <a:buChar char="v"/>
            </a:pPr>
            <a:r>
              <a:rPr lang="en-US" sz="2400" dirty="0">
                <a:latin typeface="Trebuchet MS" panose="020B0603020202020204" pitchFamily="34" charset="0"/>
              </a:rPr>
              <a:t>A training program that </a:t>
            </a:r>
            <a:r>
              <a:rPr lang="en-US" sz="2400" b="1" dirty="0">
                <a:latin typeface="Trebuchet MS" panose="020B0603020202020204" pitchFamily="34" charset="0"/>
              </a:rPr>
              <a:t>combines</a:t>
            </a:r>
            <a:r>
              <a:rPr lang="en-US" sz="2400" dirty="0">
                <a:latin typeface="Trebuchet MS" panose="020B0603020202020204" pitchFamily="34" charset="0"/>
              </a:rPr>
              <a:t> classroom instruction or education </a:t>
            </a:r>
            <a:r>
              <a:rPr lang="en-US" sz="2400" b="1" dirty="0">
                <a:latin typeface="Trebuchet MS" panose="020B0603020202020204" pitchFamily="34" charset="0"/>
              </a:rPr>
              <a:t>with</a:t>
            </a:r>
            <a:r>
              <a:rPr lang="en-US" sz="2400" dirty="0">
                <a:latin typeface="Trebuchet MS" panose="020B0603020202020204" pitchFamily="34" charset="0"/>
              </a:rPr>
              <a:t> </a:t>
            </a:r>
            <a:r>
              <a:rPr lang="en-US" sz="2400" b="1" dirty="0">
                <a:latin typeface="Trebuchet MS" panose="020B0603020202020204" pitchFamily="34" charset="0"/>
              </a:rPr>
              <a:t>on-the-job training under the close supervision of a skilled worker</a:t>
            </a:r>
            <a:r>
              <a:rPr lang="en-US" sz="2400" dirty="0">
                <a:latin typeface="Trebuchet MS" panose="020B0603020202020204" pitchFamily="34" charset="0"/>
              </a:rPr>
              <a:t> in a </a:t>
            </a:r>
            <a:r>
              <a:rPr lang="en-US" sz="2400" b="1" u="sng" dirty="0">
                <a:latin typeface="Trebuchet MS" panose="020B0603020202020204" pitchFamily="34" charset="0"/>
              </a:rPr>
              <a:t>craft, trade, or profession</a:t>
            </a:r>
            <a:r>
              <a:rPr lang="en-US" sz="2400" dirty="0">
                <a:latin typeface="Trebuchet MS" panose="020B0603020202020204" pitchFamily="34" charset="0"/>
              </a:rPr>
              <a:t>. </a:t>
            </a:r>
          </a:p>
          <a:p>
            <a:pPr>
              <a:buSzPct val="75000"/>
              <a:buFont typeface="Wingdings" panose="05000000000000000000" pitchFamily="2" charset="2"/>
              <a:buChar char="v"/>
            </a:pPr>
            <a:endParaRPr lang="en-US" sz="2400" dirty="0">
              <a:latin typeface="Trebuchet MS" panose="020B0603020202020204" pitchFamily="34" charset="0"/>
            </a:endParaRPr>
          </a:p>
          <a:p>
            <a:pPr>
              <a:buSzPct val="75000"/>
              <a:buFont typeface="Wingdings" panose="05000000000000000000" pitchFamily="2" charset="2"/>
              <a:buChar char="v"/>
            </a:pPr>
            <a:r>
              <a:rPr lang="en-US" sz="2400" dirty="0">
                <a:latin typeface="Trebuchet MS" panose="020B0603020202020204" pitchFamily="34" charset="0"/>
              </a:rPr>
              <a:t>~ 4 hours On-the-Job Training (OJT) for every hour of Related and Supplemental Instruction (RSI)</a:t>
            </a:r>
          </a:p>
        </p:txBody>
      </p:sp>
      <p:sp>
        <p:nvSpPr>
          <p:cNvPr id="4" name="Title 3"/>
          <p:cNvSpPr>
            <a:spLocks noGrp="1"/>
          </p:cNvSpPr>
          <p:nvPr>
            <p:ph type="title"/>
          </p:nvPr>
        </p:nvSpPr>
        <p:spPr/>
        <p:txBody>
          <a:bodyPr>
            <a:normAutofit/>
          </a:bodyPr>
          <a:lstStyle/>
          <a:p>
            <a:r>
              <a:rPr lang="en-US" sz="3600" b="1" dirty="0">
                <a:latin typeface="Trebuchet MS" panose="020B0603020202020204" pitchFamily="34" charset="0"/>
              </a:rPr>
              <a:t>Apprenticeship is</a:t>
            </a:r>
          </a:p>
        </p:txBody>
      </p:sp>
      <p:sp>
        <p:nvSpPr>
          <p:cNvPr id="5" name="Rectangle 4"/>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121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rebuchet MS" panose="020B0603020202020204" pitchFamily="34" charset="0"/>
              </a:rPr>
              <a:t>Why Is Apprenticeship Important?</a:t>
            </a:r>
          </a:p>
        </p:txBody>
      </p:sp>
      <p:sp>
        <p:nvSpPr>
          <p:cNvPr id="3" name="Content Placeholder 2"/>
          <p:cNvSpPr>
            <a:spLocks noGrp="1"/>
          </p:cNvSpPr>
          <p:nvPr>
            <p:ph idx="1"/>
          </p:nvPr>
        </p:nvSpPr>
        <p:spPr>
          <a:xfrm>
            <a:off x="533400" y="1447800"/>
            <a:ext cx="6315077" cy="4800600"/>
          </a:xfrm>
        </p:spPr>
        <p:txBody>
          <a:bodyPr>
            <a:normAutofit/>
          </a:bodyPr>
          <a:lstStyle/>
          <a:p>
            <a:pPr>
              <a:buSzPct val="75000"/>
              <a:buFont typeface="Wingdings" panose="05000000000000000000" pitchFamily="2" charset="2"/>
              <a:buChar char="v"/>
            </a:pPr>
            <a:r>
              <a:rPr lang="en-US" sz="2400" dirty="0">
                <a:latin typeface="Trebuchet MS" panose="020B0603020202020204" pitchFamily="34" charset="0"/>
              </a:rPr>
              <a:t>“Learning while earning” </a:t>
            </a:r>
            <a:r>
              <a:rPr lang="mr-IN" sz="2400" dirty="0">
                <a:latin typeface="Trebuchet MS" panose="020B0603020202020204" pitchFamily="34" charset="0"/>
              </a:rPr>
              <a:t>–</a:t>
            </a:r>
            <a:r>
              <a:rPr lang="en-US" sz="2400" dirty="0">
                <a:latin typeface="Trebuchet MS" panose="020B0603020202020204" pitchFamily="34" charset="0"/>
              </a:rPr>
              <a:t>  Apprentices earn industry recognized skills and money while learning that skill.</a:t>
            </a:r>
          </a:p>
          <a:p>
            <a:pPr>
              <a:buSzPct val="75000"/>
              <a:buFont typeface="Wingdings" panose="05000000000000000000" pitchFamily="2" charset="2"/>
              <a:buChar char="v"/>
            </a:pPr>
            <a:endParaRPr lang="en-US" sz="2400" dirty="0">
              <a:latin typeface="Trebuchet MS" panose="020B0603020202020204" pitchFamily="34" charset="0"/>
            </a:endParaRPr>
          </a:p>
          <a:p>
            <a:pPr>
              <a:buSzPct val="75000"/>
              <a:buFont typeface="Wingdings" panose="05000000000000000000" pitchFamily="2" charset="2"/>
              <a:buChar char="v"/>
            </a:pPr>
            <a:r>
              <a:rPr lang="en-US" sz="2400" dirty="0">
                <a:latin typeface="Trebuchet MS" panose="020B0603020202020204" pitchFamily="34" charset="0"/>
              </a:rPr>
              <a:t>Apprentices can earn educational certification and college credits - graduates earn </a:t>
            </a:r>
            <a:r>
              <a:rPr lang="en-US" sz="2400" dirty="0" err="1">
                <a:latin typeface="Trebuchet MS" panose="020B0603020202020204" pitchFamily="34" charset="0"/>
              </a:rPr>
              <a:t>journeyworker</a:t>
            </a:r>
            <a:r>
              <a:rPr lang="en-US" sz="2400" dirty="0">
                <a:latin typeface="Trebuchet MS" panose="020B0603020202020204" pitchFamily="34" charset="0"/>
              </a:rPr>
              <a:t> Certificate of Completion from the state and the appropriate state license. </a:t>
            </a:r>
          </a:p>
          <a:p>
            <a:pPr>
              <a:buSzPct val="75000"/>
              <a:buFont typeface="Wingdings" panose="05000000000000000000" pitchFamily="2" charset="2"/>
              <a:buChar char="v"/>
            </a:pPr>
            <a:endParaRPr lang="en-US" sz="2400" dirty="0">
              <a:latin typeface="Trebuchet MS" panose="020B0603020202020204" pitchFamily="34" charset="0"/>
            </a:endParaRPr>
          </a:p>
          <a:p>
            <a:pPr>
              <a:buSzPct val="75000"/>
              <a:buFont typeface="Wingdings" panose="05000000000000000000" pitchFamily="2" charset="2"/>
              <a:buChar char="v"/>
            </a:pPr>
            <a:r>
              <a:rPr lang="en-US" sz="2400" dirty="0">
                <a:latin typeface="Trebuchet MS" panose="020B0603020202020204" pitchFamily="34" charset="0"/>
              </a:rPr>
              <a:t>Avenue to skilled job-market and career opportunities. </a:t>
            </a:r>
          </a:p>
          <a:p>
            <a:pPr>
              <a:buSzPct val="75000"/>
              <a:buFont typeface="Wingdings" panose="05000000000000000000" pitchFamily="2" charset="2"/>
              <a:buChar char="v"/>
            </a:pPr>
            <a:endParaRPr lang="en-US" sz="2400" dirty="0">
              <a:latin typeface="Trebuchet MS" panose="020B060302020202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81800" y="4953000"/>
            <a:ext cx="2051613" cy="1611312"/>
          </a:xfrm>
          <a:prstGeom prst="rect">
            <a:avLst/>
          </a:prstGeom>
        </p:spPr>
      </p:pic>
      <p:sp>
        <p:nvSpPr>
          <p:cNvPr id="5" name="Rectangle 4"/>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61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rebuchet MS" panose="020B0603020202020204" pitchFamily="34" charset="0"/>
              </a:rPr>
              <a:t>Apprenticeships </a:t>
            </a:r>
            <a:r>
              <a:rPr lang="mr-IN" sz="3200" b="1" dirty="0">
                <a:latin typeface="Trebuchet MS" panose="020B0603020202020204" pitchFamily="34" charset="0"/>
              </a:rPr>
              <a:t>–</a:t>
            </a:r>
            <a:r>
              <a:rPr lang="en-US" sz="3200" b="1" dirty="0">
                <a:latin typeface="Trebuchet MS" panose="020B0603020202020204" pitchFamily="34" charset="0"/>
              </a:rPr>
              <a:t> The Basics</a:t>
            </a:r>
          </a:p>
        </p:txBody>
      </p:sp>
      <p:sp>
        <p:nvSpPr>
          <p:cNvPr id="3" name="Content Placeholder 2"/>
          <p:cNvSpPr>
            <a:spLocks noGrp="1"/>
          </p:cNvSpPr>
          <p:nvPr>
            <p:ph idx="1"/>
          </p:nvPr>
        </p:nvSpPr>
        <p:spPr>
          <a:xfrm>
            <a:off x="457200" y="1447800"/>
            <a:ext cx="8229600" cy="4525963"/>
          </a:xfrm>
        </p:spPr>
        <p:txBody>
          <a:bodyPr>
            <a:normAutofit/>
          </a:bodyPr>
          <a:lstStyle/>
          <a:p>
            <a:pPr>
              <a:buSzPct val="75000"/>
              <a:buFont typeface="Wingdings" panose="05000000000000000000" pitchFamily="2" charset="2"/>
              <a:buChar char="v"/>
            </a:pPr>
            <a:r>
              <a:rPr lang="en-US" sz="2400" dirty="0">
                <a:latin typeface="Trebuchet MS" panose="020B0603020202020204" pitchFamily="34" charset="0"/>
              </a:rPr>
              <a:t>Apprenticeship program standards governed by state </a:t>
            </a:r>
            <a:r>
              <a:rPr lang="en-US" sz="2400" u="sng" dirty="0">
                <a:latin typeface="Trebuchet MS" panose="020B0603020202020204" pitchFamily="34" charset="0"/>
              </a:rPr>
              <a:t>and</a:t>
            </a:r>
            <a:r>
              <a:rPr lang="en-US" sz="2400" dirty="0">
                <a:latin typeface="Trebuchet MS" panose="020B0603020202020204" pitchFamily="34" charset="0"/>
              </a:rPr>
              <a:t> federal education </a:t>
            </a:r>
            <a:r>
              <a:rPr lang="en-US" sz="2400" u="sng" dirty="0">
                <a:latin typeface="Trebuchet MS" panose="020B0603020202020204" pitchFamily="34" charset="0"/>
              </a:rPr>
              <a:t>and</a:t>
            </a:r>
            <a:r>
              <a:rPr lang="en-US" sz="2400" dirty="0">
                <a:latin typeface="Trebuchet MS" panose="020B0603020202020204" pitchFamily="34" charset="0"/>
              </a:rPr>
              <a:t> labor codes and regulations.</a:t>
            </a:r>
          </a:p>
          <a:p>
            <a:pPr>
              <a:buSzPct val="75000"/>
              <a:buFont typeface="Wingdings" panose="05000000000000000000" pitchFamily="2" charset="2"/>
              <a:buChar char="v"/>
            </a:pPr>
            <a:r>
              <a:rPr lang="en-US" sz="2400" dirty="0">
                <a:latin typeface="Trebuchet MS" panose="020B0603020202020204" pitchFamily="34" charset="0"/>
              </a:rPr>
              <a:t>Must be run through Local Education Agencies (LEA) </a:t>
            </a:r>
            <a:r>
              <a:rPr lang="mr-IN" sz="2400" dirty="0">
                <a:latin typeface="Trebuchet MS" panose="020B0603020202020204" pitchFamily="34" charset="0"/>
              </a:rPr>
              <a:t>–</a:t>
            </a:r>
            <a:r>
              <a:rPr lang="en-US" sz="2400" dirty="0">
                <a:latin typeface="Trebuchet MS" panose="020B0603020202020204" pitchFamily="34" charset="0"/>
              </a:rPr>
              <a:t> K-12, community college, ROCP.</a:t>
            </a:r>
          </a:p>
          <a:p>
            <a:pPr>
              <a:buSzPct val="75000"/>
              <a:buFont typeface="Wingdings" panose="05000000000000000000" pitchFamily="2" charset="2"/>
              <a:buChar char="v"/>
            </a:pPr>
            <a:r>
              <a:rPr lang="en-US" sz="2400" dirty="0">
                <a:latin typeface="Trebuchet MS" panose="020B0603020202020204" pitchFamily="34" charset="0"/>
              </a:rPr>
              <a:t>Curriculum includes paid work experience and Related and Supplemental Instruction (RSI) courses.</a:t>
            </a:r>
          </a:p>
          <a:p>
            <a:pPr>
              <a:buSzPct val="75000"/>
              <a:buFont typeface="Wingdings" panose="05000000000000000000" pitchFamily="2" charset="2"/>
              <a:buChar char="v"/>
            </a:pPr>
            <a:r>
              <a:rPr lang="en-US" sz="2400" dirty="0">
                <a:latin typeface="Trebuchet MS" panose="020B0603020202020204" pitchFamily="34" charset="0"/>
              </a:rPr>
              <a:t>Apprenticeship completion results in journeyperson-level status.</a:t>
            </a:r>
          </a:p>
          <a:p>
            <a:pPr>
              <a:buSzPct val="75000"/>
              <a:buFont typeface="Wingdings" panose="05000000000000000000" pitchFamily="2" charset="2"/>
              <a:buChar char="v"/>
            </a:pPr>
            <a:r>
              <a:rPr lang="en-US" sz="2400" dirty="0">
                <a:latin typeface="Trebuchet MS" panose="020B0603020202020204" pitchFamily="34" charset="0"/>
              </a:rPr>
              <a:t>Instructor qualifications governed by state and federal regulations.</a:t>
            </a:r>
          </a:p>
          <a:p>
            <a:endParaRPr lang="en-US" sz="2400" dirty="0">
              <a:latin typeface="Trebuchet MS" panose="020B0603020202020204" pitchFamily="34" charset="0"/>
            </a:endParaRPr>
          </a:p>
        </p:txBody>
      </p:sp>
      <p:sp>
        <p:nvSpPr>
          <p:cNvPr id="4" name="Rectangle 3"/>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228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b="1" dirty="0">
                <a:latin typeface="Trebuchet MS" panose="020B0603020202020204" pitchFamily="34" charset="0"/>
              </a:rPr>
              <a:t>Apprenticeship is a partnership</a:t>
            </a:r>
          </a:p>
        </p:txBody>
      </p:sp>
      <p:sp>
        <p:nvSpPr>
          <p:cNvPr id="8" name="Text Placeholder 7"/>
          <p:cNvSpPr>
            <a:spLocks noGrp="1"/>
          </p:cNvSpPr>
          <p:nvPr>
            <p:ph type="body" idx="1"/>
          </p:nvPr>
        </p:nvSpPr>
        <p:spPr>
          <a:xfrm>
            <a:off x="639660" y="1532732"/>
            <a:ext cx="4040188" cy="639762"/>
          </a:xfrm>
        </p:spPr>
        <p:txBody>
          <a:bodyPr/>
          <a:lstStyle/>
          <a:p>
            <a:r>
              <a:rPr lang="en-US" dirty="0"/>
              <a:t>PARTNERS:</a:t>
            </a:r>
          </a:p>
        </p:txBody>
      </p:sp>
      <p:sp>
        <p:nvSpPr>
          <p:cNvPr id="5" name="Content Placeholder 4"/>
          <p:cNvSpPr>
            <a:spLocks noGrp="1"/>
          </p:cNvSpPr>
          <p:nvPr>
            <p:ph sz="half" idx="2"/>
          </p:nvPr>
        </p:nvSpPr>
        <p:spPr>
          <a:xfrm>
            <a:off x="609600" y="2799556"/>
            <a:ext cx="8265596" cy="639762"/>
          </a:xfrm>
        </p:spPr>
        <p:txBody>
          <a:bodyPr>
            <a:normAutofit/>
          </a:bodyPr>
          <a:lstStyle/>
          <a:p>
            <a:r>
              <a:rPr lang="en-US" dirty="0"/>
              <a:t>PROGRAM				Oversight</a:t>
            </a:r>
          </a:p>
        </p:txBody>
      </p:sp>
      <p:sp>
        <p:nvSpPr>
          <p:cNvPr id="9" name="Text Placeholder 8"/>
          <p:cNvSpPr>
            <a:spLocks noGrp="1"/>
          </p:cNvSpPr>
          <p:nvPr>
            <p:ph type="body" sz="quarter" idx="3"/>
          </p:nvPr>
        </p:nvSpPr>
        <p:spPr>
          <a:xfrm>
            <a:off x="5181600" y="1610518"/>
            <a:ext cx="2365375" cy="639762"/>
          </a:xfrm>
        </p:spPr>
        <p:txBody>
          <a:bodyPr/>
          <a:lstStyle/>
          <a:p>
            <a:r>
              <a:rPr lang="en-US" dirty="0"/>
              <a:t>PROVIDES:</a:t>
            </a:r>
          </a:p>
        </p:txBody>
      </p:sp>
      <p:pic>
        <p:nvPicPr>
          <p:cNvPr id="11" name="Picture 10"/>
          <p:cNvPicPr>
            <a:picLocks noChangeAspect="1"/>
          </p:cNvPicPr>
          <p:nvPr/>
        </p:nvPicPr>
        <p:blipFill>
          <a:blip r:embed="rId2"/>
          <a:stretch>
            <a:fillRect/>
          </a:stretch>
        </p:blipFill>
        <p:spPr>
          <a:xfrm>
            <a:off x="2710551" y="4267200"/>
            <a:ext cx="3570497" cy="1752600"/>
          </a:xfrm>
          <a:prstGeom prst="rect">
            <a:avLst/>
          </a:prstGeom>
        </p:spPr>
      </p:pic>
      <p:sp>
        <p:nvSpPr>
          <p:cNvPr id="10" name="Rectangle 9"/>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4">
            <a:extLst>
              <a:ext uri="{FF2B5EF4-FFF2-40B4-BE49-F238E27FC236}">
                <a16:creationId xmlns:a16="http://schemas.microsoft.com/office/drawing/2014/main" id="{B78DA554-DEA0-4B25-9456-29295CB5833E}"/>
              </a:ext>
            </a:extLst>
          </p:cNvPr>
          <p:cNvSpPr txBox="1">
            <a:spLocks/>
          </p:cNvSpPr>
          <p:nvPr/>
        </p:nvSpPr>
        <p:spPr>
          <a:xfrm>
            <a:off x="609600" y="2327275"/>
            <a:ext cx="7772400"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dirty="0"/>
              <a:t>EMPLOYER				Jobs/training</a:t>
            </a:r>
          </a:p>
          <a:p>
            <a:pPr lvl="2"/>
            <a:endParaRPr lang="en-US" dirty="0"/>
          </a:p>
        </p:txBody>
      </p:sp>
      <p:sp>
        <p:nvSpPr>
          <p:cNvPr id="13" name="Content Placeholder 4">
            <a:extLst>
              <a:ext uri="{FF2B5EF4-FFF2-40B4-BE49-F238E27FC236}">
                <a16:creationId xmlns:a16="http://schemas.microsoft.com/office/drawing/2014/main" id="{3B2C9451-6C73-456E-8C2C-3D25AD230405}"/>
              </a:ext>
            </a:extLst>
          </p:cNvPr>
          <p:cNvSpPr txBox="1">
            <a:spLocks/>
          </p:cNvSpPr>
          <p:nvPr/>
        </p:nvSpPr>
        <p:spPr>
          <a:xfrm>
            <a:off x="594173" y="3276600"/>
            <a:ext cx="8233058" cy="6143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dirty="0"/>
              <a:t>APPRENTICE			Time</a:t>
            </a:r>
          </a:p>
        </p:txBody>
      </p:sp>
    </p:spTree>
    <p:extLst>
      <p:ext uri="{BB962C8B-B14F-4D97-AF65-F5344CB8AC3E}">
        <p14:creationId xmlns:p14="http://schemas.microsoft.com/office/powerpoint/2010/main" val="81961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build="p"/>
      <p:bldP spid="9" grpId="0" build="p"/>
      <p:bldP spid="12" grpId="0" build="p"/>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Commitment from Employer</a:t>
            </a:r>
          </a:p>
        </p:txBody>
      </p:sp>
      <p:sp>
        <p:nvSpPr>
          <p:cNvPr id="3" name="Text Placeholder 2"/>
          <p:cNvSpPr>
            <a:spLocks noGrp="1"/>
          </p:cNvSpPr>
          <p:nvPr>
            <p:ph type="body" idx="1"/>
          </p:nvPr>
        </p:nvSpPr>
        <p:spPr/>
        <p:txBody>
          <a:bodyPr/>
          <a:lstStyle/>
          <a:p>
            <a:r>
              <a:rPr lang="en-US" dirty="0"/>
              <a:t>Employer Commitment</a:t>
            </a:r>
          </a:p>
        </p:txBody>
      </p:sp>
      <p:sp>
        <p:nvSpPr>
          <p:cNvPr id="4" name="Content Placeholder 3"/>
          <p:cNvSpPr>
            <a:spLocks noGrp="1"/>
          </p:cNvSpPr>
          <p:nvPr>
            <p:ph sz="half" idx="2"/>
          </p:nvPr>
        </p:nvSpPr>
        <p:spPr/>
        <p:txBody>
          <a:bodyPr/>
          <a:lstStyle/>
          <a:p>
            <a:r>
              <a:rPr lang="en-US" dirty="0"/>
              <a:t>Employ apprentice</a:t>
            </a:r>
          </a:p>
          <a:p>
            <a:r>
              <a:rPr lang="en-US" dirty="0"/>
              <a:t>Train apprentice</a:t>
            </a:r>
          </a:p>
          <a:p>
            <a:r>
              <a:rPr lang="en-US" dirty="0"/>
              <a:t>Pay agreed rates</a:t>
            </a:r>
          </a:p>
          <a:p>
            <a:r>
              <a:rPr lang="en-US" dirty="0"/>
              <a:t>Agreed advancements</a:t>
            </a:r>
          </a:p>
          <a:p>
            <a:r>
              <a:rPr lang="en-US" dirty="0"/>
              <a:t>Support Program Sponsor</a:t>
            </a:r>
          </a:p>
          <a:p>
            <a:pPr marL="0" indent="0">
              <a:buNone/>
            </a:pPr>
            <a:endParaRPr lang="en-US" dirty="0"/>
          </a:p>
        </p:txBody>
      </p:sp>
      <p:sp>
        <p:nvSpPr>
          <p:cNvPr id="5" name="Text Placeholder 4"/>
          <p:cNvSpPr>
            <a:spLocks noGrp="1"/>
          </p:cNvSpPr>
          <p:nvPr>
            <p:ph type="body" sz="quarter" idx="3"/>
          </p:nvPr>
        </p:nvSpPr>
        <p:spPr/>
        <p:txBody>
          <a:bodyPr/>
          <a:lstStyle/>
          <a:p>
            <a:r>
              <a:rPr lang="en-US" dirty="0"/>
              <a:t>Employer contributes</a:t>
            </a:r>
          </a:p>
        </p:txBody>
      </p:sp>
      <p:sp>
        <p:nvSpPr>
          <p:cNvPr id="6" name="Content Placeholder 5"/>
          <p:cNvSpPr>
            <a:spLocks noGrp="1"/>
          </p:cNvSpPr>
          <p:nvPr>
            <p:ph sz="quarter" idx="4"/>
          </p:nvPr>
        </p:nvSpPr>
        <p:spPr/>
        <p:txBody>
          <a:bodyPr/>
          <a:lstStyle/>
          <a:p>
            <a:r>
              <a:rPr lang="en-US" dirty="0"/>
              <a:t>Hours</a:t>
            </a:r>
          </a:p>
          <a:p>
            <a:r>
              <a:rPr lang="en-US" dirty="0"/>
              <a:t>Skilled supervisor</a:t>
            </a:r>
          </a:p>
          <a:p>
            <a:r>
              <a:rPr lang="en-US" dirty="0"/>
              <a:t>$</a:t>
            </a:r>
          </a:p>
          <a:p>
            <a:r>
              <a:rPr lang="en-US" dirty="0"/>
              <a:t>$</a:t>
            </a:r>
          </a:p>
          <a:p>
            <a:r>
              <a:rPr lang="en-US" dirty="0"/>
              <a:t>$</a:t>
            </a:r>
          </a:p>
        </p:txBody>
      </p:sp>
      <p:pic>
        <p:nvPicPr>
          <p:cNvPr id="9" name="Picture 8" descr="Paycheck 1.png">
            <a:extLst>
              <a:ext uri="{FF2B5EF4-FFF2-40B4-BE49-F238E27FC236}">
                <a16:creationId xmlns:a16="http://schemas.microsoft.com/office/drawing/2014/main" id="{62591770-363D-554A-891C-3BD45F571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5026" y="4574020"/>
            <a:ext cx="4269908" cy="2101491"/>
          </a:xfrm>
          <a:prstGeom prst="rect">
            <a:avLst/>
          </a:prstGeom>
        </p:spPr>
      </p:pic>
      <p:sp>
        <p:nvSpPr>
          <p:cNvPr id="8" name="Rectangle 7"/>
          <p:cNvSpPr/>
          <p:nvPr/>
        </p:nvSpPr>
        <p:spPr>
          <a:xfrm>
            <a:off x="0" y="0"/>
            <a:ext cx="91440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34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14154</TotalTime>
  <Words>2155</Words>
  <Application>Microsoft Macintosh PowerPoint</Application>
  <PresentationFormat>On-screen Show (4:3)</PresentationFormat>
  <Paragraphs>234</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Trebuchet MS</vt:lpstr>
      <vt:lpstr>Wingdings</vt:lpstr>
      <vt:lpstr>Office Theme</vt:lpstr>
      <vt:lpstr>Apprenticeship  2019 ASCCC Career and Noncredit Education Institute</vt:lpstr>
      <vt:lpstr>Outline</vt:lpstr>
      <vt:lpstr>In Medieval Times…</vt:lpstr>
      <vt:lpstr>Medieval Times - Stages of Training </vt:lpstr>
      <vt:lpstr>Apprenticeship is</vt:lpstr>
      <vt:lpstr>Why Is Apprenticeship Important?</vt:lpstr>
      <vt:lpstr>Apprenticeships – The Basics</vt:lpstr>
      <vt:lpstr>Apprenticeship is a partnership</vt:lpstr>
      <vt:lpstr>Commitment from Employer</vt:lpstr>
      <vt:lpstr>Commitment from Apprentice</vt:lpstr>
      <vt:lpstr>Program Commitment</vt:lpstr>
      <vt:lpstr>Apprenticeships – Typical Practice</vt:lpstr>
      <vt:lpstr>Attributes of Apprenticeship Programs</vt:lpstr>
      <vt:lpstr>Attributes of Apprenticeships –  Statutory requirements and oversight</vt:lpstr>
      <vt:lpstr>Attributes of Apprenticeships –  Admission &amp; Matriculation</vt:lpstr>
      <vt:lpstr>Attributes of Apprenticeships – Length to Completion</vt:lpstr>
      <vt:lpstr>Attributes of Apprenticeships –  Funding and Attendance Accounting</vt:lpstr>
      <vt:lpstr>Attributes of Apprenticeships –  Restrictions on Enrollment</vt:lpstr>
      <vt:lpstr>Attributes of Apprenticeships –  Off-site Instruction</vt:lpstr>
      <vt:lpstr>Attributes of Apprenticeships –  Faculty Minimum Qualifications</vt:lpstr>
      <vt:lpstr>Attributes of Apprenticeships –  Curriculum Development</vt:lpstr>
      <vt:lpstr>Attributes of Apprenticeships –  Student goals and engagement</vt:lpstr>
      <vt:lpstr>Developing the Apprenticeship Program</vt:lpstr>
      <vt:lpstr>Developing the Apprenticeship Program –  Initial contact with union/industry partner(s)</vt:lpstr>
      <vt:lpstr> Developing the Apprenticeship Program - Shared Governance Process</vt:lpstr>
      <vt:lpstr>Developing the Apprenticeship Program - Shared Governance with College Constituency Groups</vt:lpstr>
      <vt:lpstr>Developing the Apprenticeship Program – Department of Apprenticeship Standards (DAS) and Local Documentation</vt:lpstr>
      <vt:lpstr>Developing the Apprenticeship Program - Establish college infrastructure</vt:lpstr>
      <vt:lpstr>Developing the Apprenticeship Program - Develop Curriculum</vt:lpstr>
      <vt:lpstr>Developing the Apprenticeship Program - The Approval Process</vt:lpstr>
      <vt:lpstr>Best Practices, Caveats &amp; Potential Pitfalls</vt:lpstr>
      <vt:lpstr>Questions??</vt:lpstr>
      <vt:lpstr>Resources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Outline</dc:title>
  <dc:creator>Thais Winsome</dc:creator>
  <cp:lastModifiedBy>Rutan, Craig</cp:lastModifiedBy>
  <cp:revision>125</cp:revision>
  <dcterms:created xsi:type="dcterms:W3CDTF">2018-06-28T18:28:01Z</dcterms:created>
  <dcterms:modified xsi:type="dcterms:W3CDTF">2019-04-23T23:44:41Z</dcterms:modified>
</cp:coreProperties>
</file>