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239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RT+XKwSdJHgfllP5V732A8yN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8671"/>
    <p:restoredTop sz="79706"/>
  </p:normalViewPr>
  <p:slideViewPr>
    <p:cSldViewPr snapToGrid="0">
      <p:cViewPr varScale="1">
        <p:scale>
          <a:sx n="123" d="100"/>
          <a:sy n="123" d="100"/>
        </p:scale>
        <p:origin x="170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2" Type="http://customschemas.google.com/relationships/presentationmetadata" Target="metadata"/><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8645"/>
            <a:ext cx="5486400" cy="4157663"/>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218954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www.aacu.org/value-rubric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88645"/>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16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3144a6ec1_1_16: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3144a6ec1_1_16: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be Danielson’s 4 domains, could also use Bloom’s taxonomy, etc.</a:t>
            </a:r>
            <a:endParaRPr/>
          </a:p>
        </p:txBody>
      </p:sp>
    </p:spTree>
    <p:extLst>
      <p:ext uri="{BB962C8B-B14F-4D97-AF65-F5344CB8AC3E}">
        <p14:creationId xmlns:p14="http://schemas.microsoft.com/office/powerpoint/2010/main" val="182950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3144a6ec1_2_11: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3144a6ec1_2_11: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457200" lvl="0" indent="-292100" algn="l" rtl="0">
              <a:spcBef>
                <a:spcPts val="360"/>
              </a:spcBef>
              <a:spcAft>
                <a:spcPts val="0"/>
              </a:spcAft>
              <a:buClr>
                <a:schemeClr val="accent1"/>
              </a:buClr>
              <a:buSzPts val="1000"/>
              <a:buChar char="•"/>
            </a:pPr>
            <a:r>
              <a:rPr lang="en" sz="1000">
                <a:solidFill>
                  <a:schemeClr val="dk1"/>
                </a:solidFill>
              </a:rPr>
              <a:t>One point of data that can be used to triangulate assessment of 2nd minimum qualification</a:t>
            </a:r>
            <a:endParaRPr sz="1000">
              <a:solidFill>
                <a:schemeClr val="dk1"/>
              </a:solidFill>
            </a:endParaRPr>
          </a:p>
          <a:p>
            <a:pPr marL="457200" lvl="0" indent="-292100" algn="l" rtl="0">
              <a:spcBef>
                <a:spcPts val="0"/>
              </a:spcBef>
              <a:spcAft>
                <a:spcPts val="0"/>
              </a:spcAft>
              <a:buClr>
                <a:schemeClr val="accent1"/>
              </a:buClr>
              <a:buSzPts val="1000"/>
              <a:buChar char="•"/>
            </a:pPr>
            <a:r>
              <a:rPr lang="en" sz="1000">
                <a:solidFill>
                  <a:schemeClr val="dk1"/>
                </a:solidFill>
              </a:rPr>
              <a:t>Often, a supplemental question on application or separate document</a:t>
            </a:r>
            <a:endParaRPr sz="1000"/>
          </a:p>
        </p:txBody>
      </p:sp>
    </p:spTree>
    <p:extLst>
      <p:ext uri="{BB962C8B-B14F-4D97-AF65-F5344CB8AC3E}">
        <p14:creationId xmlns:p14="http://schemas.microsoft.com/office/powerpoint/2010/main" val="83796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3144a6ec1_2_1: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3144a6ec1_2_1: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92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3144a6ec1_0_27: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3144a6ec1_0_27: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7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3144a6ec1_0_33: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3144a6ec1_0_33: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Additional resource: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i="1">
                <a:solidFill>
                  <a:schemeClr val="dk1"/>
                </a:solidFill>
                <a:highlight>
                  <a:srgbClr val="FFFFFF"/>
                </a:highlight>
                <a:latin typeface="Calibri"/>
                <a:ea typeface="Calibri"/>
                <a:cs typeface="Calibri"/>
                <a:sym typeface="Calibri"/>
              </a:rPr>
              <a:t>This rubric was created using the Association of American Colleges and Universities (AAC&amp;U) Critical Thinking VALUE Rubric. Retrieved from </a:t>
            </a:r>
            <a:r>
              <a:rPr lang="en" sz="1200" i="1" u="sng">
                <a:solidFill>
                  <a:srgbClr val="840009"/>
                </a:solidFill>
                <a:highlight>
                  <a:srgbClr val="FFFFFF"/>
                </a:highlight>
                <a:latin typeface="Calibri"/>
                <a:ea typeface="Calibri"/>
                <a:cs typeface="Calibri"/>
                <a:sym typeface="Calibri"/>
                <a:hlinkClick r:id="rId3"/>
              </a:rPr>
              <a:t>https://www.aacu.org/value-rubrics</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Intercultural Knowledge and Competence Value Rubric. </a:t>
            </a:r>
            <a:endParaRPr/>
          </a:p>
        </p:txBody>
      </p:sp>
    </p:spTree>
    <p:extLst>
      <p:ext uri="{BB962C8B-B14F-4D97-AF65-F5344CB8AC3E}">
        <p14:creationId xmlns:p14="http://schemas.microsoft.com/office/powerpoint/2010/main" val="132275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3144a6ec1_0_40: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3144a6ec1_0_40: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404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5:notes"/>
          <p:cNvSpPr txBox="1">
            <a:spLocks noGrp="1"/>
          </p:cNvSpPr>
          <p:nvPr>
            <p:ph type="body" idx="1"/>
          </p:nvPr>
        </p:nvSpPr>
        <p:spPr>
          <a:xfrm>
            <a:off x="685800" y="4388645"/>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211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388645"/>
            <a:ext cx="5486400" cy="4157663"/>
          </a:xfrm>
          <a:prstGeom prst="rect">
            <a:avLst/>
          </a:prstGeom>
          <a:noFill/>
          <a:ln>
            <a:noFill/>
          </a:ln>
        </p:spPr>
        <p:txBody>
          <a:bodyPr spcFirstLastPara="1" wrap="square" lIns="91425" tIns="91425" rIns="91425" bIns="91425" anchor="t" anchorCtr="0">
            <a:noAutofit/>
          </a:bodyPr>
          <a:lstStyle/>
          <a:p>
            <a:pPr marL="457200" marR="0" lvl="0" indent="-381000" algn="l" defTabSz="914400" rtl="0" eaLnBrk="1" fontAlgn="auto" latinLnBrk="0" hangingPunct="1">
              <a:lnSpc>
                <a:spcPct val="115000"/>
              </a:lnSpc>
              <a:spcBef>
                <a:spcPts val="0"/>
              </a:spcBef>
              <a:spcAft>
                <a:spcPts val="0"/>
              </a:spcAft>
              <a:buClr>
                <a:srgbClr val="201F1E"/>
              </a:buClr>
              <a:buSzPts val="2400"/>
              <a:buFont typeface="Calibri"/>
              <a:buNone/>
              <a:tabLst/>
              <a:defRPr/>
            </a:pPr>
            <a:endParaRPr sz="1000" dirty="0">
              <a:solidFill>
                <a:srgbClr val="201F1E"/>
              </a:solidFill>
              <a:highlight>
                <a:schemeClr val="lt1"/>
              </a:highlight>
              <a:latin typeface="Calibri"/>
              <a:ea typeface="Calibri"/>
              <a:cs typeface="Calibri"/>
              <a:sym typeface="Calibri"/>
            </a:endParaRPr>
          </a:p>
        </p:txBody>
      </p:sp>
    </p:spTree>
    <p:extLst>
      <p:ext uri="{BB962C8B-B14F-4D97-AF65-F5344CB8AC3E}">
        <p14:creationId xmlns:p14="http://schemas.microsoft.com/office/powerpoint/2010/main" val="44755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88645"/>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108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388645"/>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dk1"/>
              </a:buClr>
              <a:buSzPts val="1100"/>
              <a:buFont typeface="Arial"/>
              <a:buNone/>
            </a:pPr>
            <a:r>
              <a:rPr lang="en" sz="1000">
                <a:solidFill>
                  <a:schemeClr val="dk1"/>
                </a:solidFill>
              </a:rPr>
              <a:t>Question posed to students: Why does having a faculty of color matter to you?</a:t>
            </a:r>
            <a:endParaRPr sz="1000">
              <a:solidFill>
                <a:schemeClr val="dk1"/>
              </a:solidFill>
            </a:endParaRPr>
          </a:p>
        </p:txBody>
      </p:sp>
    </p:spTree>
    <p:extLst>
      <p:ext uri="{BB962C8B-B14F-4D97-AF65-F5344CB8AC3E}">
        <p14:creationId xmlns:p14="http://schemas.microsoft.com/office/powerpoint/2010/main" val="136209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3144a6ec1_0_7: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3144a6ec1_0_7: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83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3144a6ec1_0_0: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3144a6ec1_0_0: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r>
              <a:rPr lang="en" sz="1200">
                <a:solidFill>
                  <a:schemeClr val="dk1"/>
                </a:solidFill>
              </a:rPr>
              <a:t>Have norming conversations about what are the key components of each screening criteria.</a:t>
            </a:r>
            <a:endParaRPr sz="1200">
              <a:solidFill>
                <a:schemeClr val="dk1"/>
              </a:solidFill>
            </a:endParaRPr>
          </a:p>
          <a:p>
            <a:pPr marL="0" lvl="0" indent="0" algn="l" rtl="0">
              <a:spcBef>
                <a:spcPts val="360"/>
              </a:spcBef>
              <a:spcAft>
                <a:spcPts val="0"/>
              </a:spcAft>
              <a:buNone/>
            </a:pPr>
            <a:r>
              <a:rPr lang="en" sz="1200">
                <a:solidFill>
                  <a:schemeClr val="dk1"/>
                </a:solidFill>
              </a:rPr>
              <a:t> </a:t>
            </a:r>
            <a:endParaRPr sz="1200">
              <a:solidFill>
                <a:schemeClr val="dk1"/>
              </a:solidFill>
            </a:endParaRPr>
          </a:p>
          <a:p>
            <a:pPr marL="0" lvl="0" indent="0" algn="l" rtl="0">
              <a:spcBef>
                <a:spcPts val="360"/>
              </a:spcBef>
              <a:spcAft>
                <a:spcPts val="0"/>
              </a:spcAft>
              <a:buNone/>
            </a:pPr>
            <a:r>
              <a:rPr lang="en" sz="1200">
                <a:solidFill>
                  <a:schemeClr val="dk1"/>
                </a:solidFill>
              </a:rPr>
              <a:t>Evaluate resume: major/coursework, work abroad or in diverse communities, geographic diversity, work/learning at HSI, BSU, tribal college, high school with similar student population, awards/publications/presentations related to EDI work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p>
        </p:txBody>
      </p:sp>
    </p:spTree>
    <p:extLst>
      <p:ext uri="{BB962C8B-B14F-4D97-AF65-F5344CB8AC3E}">
        <p14:creationId xmlns:p14="http://schemas.microsoft.com/office/powerpoint/2010/main" val="137639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3144a6ec1_3_0:notes"/>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3144a6ec1_3_0: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Behavioral Based Questions 3 Part Formula</a:t>
            </a:r>
            <a:endParaRPr/>
          </a:p>
          <a:p>
            <a:pPr marL="0" lvl="0" indent="0" algn="l" rtl="0">
              <a:spcBef>
                <a:spcPts val="0"/>
              </a:spcBef>
              <a:spcAft>
                <a:spcPts val="0"/>
              </a:spcAft>
              <a:buNone/>
            </a:pPr>
            <a:r>
              <a:rPr lang="en"/>
              <a:t>*Helpful lead in</a:t>
            </a:r>
            <a:endParaRPr/>
          </a:p>
          <a:p>
            <a:pPr marL="0" lvl="0" indent="0" algn="l" rtl="0">
              <a:spcBef>
                <a:spcPts val="0"/>
              </a:spcBef>
              <a:spcAft>
                <a:spcPts val="0"/>
              </a:spcAft>
              <a:buNone/>
            </a:pPr>
            <a:r>
              <a:rPr lang="en"/>
              <a:t>*Open-ended question</a:t>
            </a:r>
            <a:endParaRPr/>
          </a:p>
          <a:p>
            <a:pPr marL="0" lvl="0" indent="0" algn="l" rtl="0">
              <a:spcBef>
                <a:spcPts val="0"/>
              </a:spcBef>
              <a:spcAft>
                <a:spcPts val="0"/>
              </a:spcAft>
              <a:buNone/>
            </a:pPr>
            <a:r>
              <a:rPr lang="en"/>
              <a:t>*Desired behavior</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a:t>“Good/model” answers demonstrate success in related contexts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5468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3144a6ec1_0_15:notes"/>
          <p:cNvSpPr>
            <a:spLocks noGrp="1" noRot="1" noChangeAspect="1"/>
          </p:cNvSpPr>
          <p:nvPr>
            <p:ph type="sldImg" idx="2"/>
          </p:nvPr>
        </p:nvSpPr>
        <p:spPr>
          <a:xfrm>
            <a:off x="349250" y="693738"/>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3144a6ec1_0_15: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46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3144a6ec1_1_3:notes"/>
          <p:cNvSpPr>
            <a:spLocks noGrp="1" noRot="1" noChangeAspect="1"/>
          </p:cNvSpPr>
          <p:nvPr>
            <p:ph type="sldImg" idx="2"/>
          </p:nvPr>
        </p:nvSpPr>
        <p:spPr>
          <a:xfrm>
            <a:off x="349250" y="693738"/>
            <a:ext cx="61596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3144a6ec1_1_3:notes"/>
          <p:cNvSpPr txBox="1">
            <a:spLocks noGrp="1"/>
          </p:cNvSpPr>
          <p:nvPr>
            <p:ph type="body" idx="1"/>
          </p:nvPr>
        </p:nvSpPr>
        <p:spPr>
          <a:xfrm>
            <a:off x="685800" y="4388645"/>
            <a:ext cx="5486400" cy="4157700"/>
          </a:xfrm>
          <a:prstGeom prst="rect">
            <a:avLst/>
          </a:prstGeom>
        </p:spPr>
        <p:txBody>
          <a:bodyPr spcFirstLastPara="1" wrap="square" lIns="91425" tIns="91425" rIns="91425" bIns="91425" anchor="t" anchorCtr="0">
            <a:noAutofit/>
          </a:bodyPr>
          <a:lstStyle/>
          <a:p>
            <a:pPr marL="457200" lvl="0" indent="-304800" algn="l" rtl="0">
              <a:spcBef>
                <a:spcPts val="360"/>
              </a:spcBef>
              <a:spcAft>
                <a:spcPts val="0"/>
              </a:spcAft>
              <a:buClr>
                <a:schemeClr val="accent1"/>
              </a:buClr>
              <a:buSzPts val="1200"/>
              <a:buAutoNum type="arabicPeriod"/>
            </a:pPr>
            <a:r>
              <a:rPr lang="en" sz="1200">
                <a:solidFill>
                  <a:schemeClr val="dk1"/>
                </a:solidFill>
              </a:rPr>
              <a:t>Identify your criteria</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Job description</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Mission/values statement</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Diversity statement</a:t>
            </a:r>
            <a:endParaRPr sz="1200">
              <a:solidFill>
                <a:schemeClr val="dk1"/>
              </a:solidFill>
            </a:endParaRPr>
          </a:p>
          <a:p>
            <a:pPr marL="0" lvl="0" indent="0" algn="l" rtl="0">
              <a:spcBef>
                <a:spcPts val="360"/>
              </a:spcBef>
              <a:spcAft>
                <a:spcPts val="0"/>
              </a:spcAft>
              <a:buNone/>
            </a:pPr>
            <a:r>
              <a:rPr lang="en" sz="1200">
                <a:solidFill>
                  <a:schemeClr val="dk1"/>
                </a:solidFill>
              </a:rPr>
              <a:t>TIP - These should match the questions you are asking the application documents/or the applicant in interviews questions</a:t>
            </a:r>
            <a:endParaRPr sz="1200">
              <a:solidFill>
                <a:schemeClr val="dk1"/>
              </a:solidFill>
            </a:endParaRPr>
          </a:p>
          <a:p>
            <a:pPr marL="457200" lvl="0" indent="-304800" algn="l" rtl="0">
              <a:spcBef>
                <a:spcPts val="360"/>
              </a:spcBef>
              <a:spcAft>
                <a:spcPts val="0"/>
              </a:spcAft>
              <a:buClr>
                <a:schemeClr val="accent1"/>
              </a:buClr>
              <a:buSzPts val="1200"/>
              <a:buAutoNum type="arabicPeriod"/>
            </a:pPr>
            <a:r>
              <a:rPr lang="en" sz="1200">
                <a:solidFill>
                  <a:schemeClr val="dk1"/>
                </a:solidFill>
              </a:rPr>
              <a:t>Map out your rating scale (e.g. 0-5, 0-10)</a:t>
            </a:r>
            <a:endParaRPr sz="1200">
              <a:solidFill>
                <a:schemeClr val="dk1"/>
              </a:solidFill>
            </a:endParaRPr>
          </a:p>
          <a:p>
            <a:pPr marL="457200" lvl="0" indent="-304800" algn="l" rtl="0">
              <a:spcBef>
                <a:spcPts val="0"/>
              </a:spcBef>
              <a:spcAft>
                <a:spcPts val="0"/>
              </a:spcAft>
              <a:buClr>
                <a:schemeClr val="accent1"/>
              </a:buClr>
              <a:buSzPts val="1200"/>
              <a:buAutoNum type="arabicPeriod"/>
            </a:pPr>
            <a:r>
              <a:rPr lang="en" sz="1200">
                <a:solidFill>
                  <a:schemeClr val="dk1"/>
                </a:solidFill>
              </a:rPr>
              <a:t>Set up the criteria and ratings w/in your preferred framework (each item should have a description)</a:t>
            </a:r>
            <a:endParaRPr sz="1200">
              <a:solidFill>
                <a:schemeClr val="dk1"/>
              </a:solidFill>
            </a:endParaRPr>
          </a:p>
          <a:p>
            <a:pPr marL="457200" lvl="0" indent="-304800" algn="l" rtl="0">
              <a:spcBef>
                <a:spcPts val="0"/>
              </a:spcBef>
              <a:spcAft>
                <a:spcPts val="0"/>
              </a:spcAft>
              <a:buClr>
                <a:schemeClr val="accent1"/>
              </a:buClr>
              <a:buSzPts val="1200"/>
              <a:buAutoNum type="arabicPeriod"/>
            </a:pPr>
            <a:r>
              <a:rPr lang="en" sz="1200">
                <a:solidFill>
                  <a:schemeClr val="dk1"/>
                </a:solidFill>
              </a:rPr>
              <a:t>Plug in your information &amp; refine</a:t>
            </a:r>
            <a:endParaRPr sz="1200">
              <a:solidFill>
                <a:schemeClr val="dk1"/>
              </a:solidFill>
            </a:endParaRPr>
          </a:p>
          <a:p>
            <a:pPr marL="0" lvl="0" indent="0" algn="l" rtl="0">
              <a:spcBef>
                <a:spcPts val="360"/>
              </a:spcBef>
              <a:spcAft>
                <a:spcPts val="0"/>
              </a:spcAft>
              <a:buNone/>
            </a:pPr>
            <a:endParaRPr sz="1200">
              <a:solidFill>
                <a:schemeClr val="dk1"/>
              </a:solidFill>
            </a:endParaRPr>
          </a:p>
          <a:p>
            <a:pPr marL="0" lvl="0" indent="0" algn="l" rtl="0">
              <a:spcBef>
                <a:spcPts val="360"/>
              </a:spcBef>
              <a:spcAft>
                <a:spcPts val="0"/>
              </a:spcAft>
              <a:buNone/>
            </a:pPr>
            <a:r>
              <a:rPr lang="en" sz="1200">
                <a:solidFill>
                  <a:schemeClr val="dk1"/>
                </a:solidFill>
              </a:rPr>
              <a:t>TIP - Use can be fore one question, a series of screeneing items, diversity questions or stand alone items</a:t>
            </a:r>
            <a:endParaRPr sz="1200">
              <a:solidFill>
                <a:schemeClr val="dk1"/>
              </a:solidFill>
            </a:endParaRPr>
          </a:p>
        </p:txBody>
      </p:sp>
    </p:spTree>
    <p:extLst>
      <p:ext uri="{BB962C8B-B14F-4D97-AF65-F5344CB8AC3E}">
        <p14:creationId xmlns:p14="http://schemas.microsoft.com/office/powerpoint/2010/main" val="134960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7"/>
          <p:cNvSpPr txBox="1">
            <a:spLocks noGrp="1"/>
          </p:cNvSpPr>
          <p:nvPr>
            <p:ph type="ctrTitle"/>
          </p:nvPr>
        </p:nvSpPr>
        <p:spPr>
          <a:xfrm>
            <a:off x="685800" y="1028701"/>
            <a:ext cx="7848600" cy="1445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050"/>
              <a:buFont typeface="Arial"/>
              <a:buNone/>
              <a:defRPr sz="405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subTitle" idx="1"/>
          </p:nvPr>
        </p:nvSpPr>
        <p:spPr>
          <a:xfrm>
            <a:off x="685800" y="2628900"/>
            <a:ext cx="6400800" cy="1314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1530"/>
              <a:buNone/>
              <a:defRPr>
                <a:solidFill>
                  <a:srgbClr val="3F3F3F"/>
                </a:solidFill>
              </a:defRPr>
            </a:lvl1pPr>
            <a:lvl2pPr lvl="1" algn="ctr">
              <a:lnSpc>
                <a:spcPct val="100000"/>
              </a:lnSpc>
              <a:spcBef>
                <a:spcPts val="300"/>
              </a:spcBef>
              <a:spcAft>
                <a:spcPts val="0"/>
              </a:spcAft>
              <a:buSzPts val="1275"/>
              <a:buNone/>
              <a:defRPr>
                <a:solidFill>
                  <a:srgbClr val="888888"/>
                </a:solidFill>
              </a:defRPr>
            </a:lvl2pPr>
            <a:lvl3pPr lvl="2" algn="ctr">
              <a:lnSpc>
                <a:spcPct val="100000"/>
              </a:lnSpc>
              <a:spcBef>
                <a:spcPts val="270"/>
              </a:spcBef>
              <a:spcAft>
                <a:spcPts val="0"/>
              </a:spcAft>
              <a:buSzPts val="1215"/>
              <a:buNone/>
              <a:defRPr>
                <a:solidFill>
                  <a:srgbClr val="888888"/>
                </a:solidFill>
              </a:defRPr>
            </a:lvl3pPr>
            <a:lvl4pPr lvl="3" algn="ctr">
              <a:lnSpc>
                <a:spcPct val="100000"/>
              </a:lnSpc>
              <a:spcBef>
                <a:spcPts val="240"/>
              </a:spcBef>
              <a:spcAft>
                <a:spcPts val="0"/>
              </a:spcAft>
              <a:buSzPts val="1200"/>
              <a:buNone/>
              <a:defRPr>
                <a:solidFill>
                  <a:srgbClr val="888888"/>
                </a:solidFill>
              </a:defRPr>
            </a:lvl4pPr>
            <a:lvl5pPr lvl="4" algn="ctr">
              <a:lnSpc>
                <a:spcPct val="100000"/>
              </a:lnSpc>
              <a:spcBef>
                <a:spcPts val="210"/>
              </a:spcBef>
              <a:spcAft>
                <a:spcPts val="0"/>
              </a:spcAft>
              <a:buSzPts val="1050"/>
              <a:buNone/>
              <a:defRPr>
                <a:solidFill>
                  <a:srgbClr val="888888"/>
                </a:solidFill>
              </a:defRPr>
            </a:lvl5pPr>
            <a:lvl6pPr lvl="5" algn="ctr">
              <a:lnSpc>
                <a:spcPct val="100000"/>
              </a:lnSpc>
              <a:spcBef>
                <a:spcPts val="195"/>
              </a:spcBef>
              <a:spcAft>
                <a:spcPts val="0"/>
              </a:spcAft>
              <a:buSzPts val="975"/>
              <a:buNone/>
              <a:defRPr>
                <a:solidFill>
                  <a:srgbClr val="888888"/>
                </a:solidFill>
              </a:defRPr>
            </a:lvl6pPr>
            <a:lvl7pPr lvl="6" algn="ctr">
              <a:lnSpc>
                <a:spcPct val="100000"/>
              </a:lnSpc>
              <a:spcBef>
                <a:spcPts val="195"/>
              </a:spcBef>
              <a:spcAft>
                <a:spcPts val="0"/>
              </a:spcAft>
              <a:buSzPts val="975"/>
              <a:buNone/>
              <a:defRPr>
                <a:solidFill>
                  <a:srgbClr val="888888"/>
                </a:solidFill>
              </a:defRPr>
            </a:lvl7pPr>
            <a:lvl8pPr lvl="7" algn="ctr">
              <a:lnSpc>
                <a:spcPct val="100000"/>
              </a:lnSpc>
              <a:spcBef>
                <a:spcPts val="195"/>
              </a:spcBef>
              <a:spcAft>
                <a:spcPts val="0"/>
              </a:spcAft>
              <a:buSzPts val="975"/>
              <a:buNone/>
              <a:defRPr>
                <a:solidFill>
                  <a:srgbClr val="888888"/>
                </a:solidFill>
              </a:defRPr>
            </a:lvl8pPr>
            <a:lvl9pPr lvl="8" algn="ctr">
              <a:lnSpc>
                <a:spcPct val="100000"/>
              </a:lnSpc>
              <a:spcBef>
                <a:spcPts val="195"/>
              </a:spcBef>
              <a:spcAft>
                <a:spcPts val="0"/>
              </a:spcAft>
              <a:buSzPts val="975"/>
              <a:buNone/>
              <a:defRPr>
                <a:solidFill>
                  <a:srgbClr val="888888"/>
                </a:solidFill>
              </a:defRPr>
            </a:lvl9pPr>
          </a:lstStyle>
          <a:p>
            <a:endParaRPr/>
          </a:p>
        </p:txBody>
      </p:sp>
      <p:sp>
        <p:nvSpPr>
          <p:cNvPr id="16" name="Google Shape;16;p7"/>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19" name="Google Shape;19;p7"/>
          <p:cNvCxnSpPr/>
          <p:nvPr/>
        </p:nvCxnSpPr>
        <p:spPr>
          <a:xfrm>
            <a:off x="685800" y="2548890"/>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57200" y="594060"/>
            <a:ext cx="2139600" cy="946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2971800" y="594060"/>
            <a:ext cx="5715000" cy="4183500"/>
          </a:xfrm>
          <a:prstGeom prst="rect">
            <a:avLst/>
          </a:prstGeom>
          <a:noFill/>
          <a:ln>
            <a:noFill/>
          </a:ln>
        </p:spPr>
        <p:txBody>
          <a:bodyPr spcFirstLastPara="1" wrap="square" lIns="91425" tIns="45700" rIns="91425" bIns="45700" anchor="t" anchorCtr="0">
            <a:noAutofit/>
          </a:bodyPr>
          <a:lstStyle>
            <a:lvl1pPr marL="457200" lvl="0" indent="-358140" algn="l">
              <a:lnSpc>
                <a:spcPct val="100000"/>
              </a:lnSpc>
              <a:spcBef>
                <a:spcPts val="480"/>
              </a:spcBef>
              <a:spcAft>
                <a:spcPts val="0"/>
              </a:spcAft>
              <a:buSzPts val="2040"/>
              <a:buChar char="•"/>
              <a:defRPr sz="2400"/>
            </a:lvl1pPr>
            <a:lvl2pPr marL="914400" lvl="1" indent="-341947" algn="l">
              <a:lnSpc>
                <a:spcPct val="100000"/>
              </a:lnSpc>
              <a:spcBef>
                <a:spcPts val="420"/>
              </a:spcBef>
              <a:spcAft>
                <a:spcPts val="0"/>
              </a:spcAft>
              <a:buSzPts val="1785"/>
              <a:buChar char="•"/>
              <a:defRPr sz="2100"/>
            </a:lvl2pPr>
            <a:lvl3pPr marL="1371600" lvl="2" indent="-331469" algn="l">
              <a:lnSpc>
                <a:spcPct val="100000"/>
              </a:lnSpc>
              <a:spcBef>
                <a:spcPts val="360"/>
              </a:spcBef>
              <a:spcAft>
                <a:spcPts val="0"/>
              </a:spcAft>
              <a:buSzPts val="1620"/>
              <a:buChar char="•"/>
              <a:defRPr sz="1800"/>
            </a:lvl3pPr>
            <a:lvl4pPr marL="1828800" lvl="3" indent="-323850" algn="l">
              <a:lnSpc>
                <a:spcPct val="100000"/>
              </a:lnSpc>
              <a:spcBef>
                <a:spcPts val="300"/>
              </a:spcBef>
              <a:spcAft>
                <a:spcPts val="0"/>
              </a:spcAft>
              <a:buSzPts val="15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73" name="Google Shape;73;p16"/>
          <p:cNvSpPr txBox="1">
            <a:spLocks noGrp="1"/>
          </p:cNvSpPr>
          <p:nvPr>
            <p:ph type="body" idx="2"/>
          </p:nvPr>
        </p:nvSpPr>
        <p:spPr>
          <a:xfrm>
            <a:off x="457201" y="1597915"/>
            <a:ext cx="2139600" cy="3182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SzPts val="893"/>
              <a:buNone/>
              <a:defRPr sz="1050"/>
            </a:lvl1pPr>
            <a:lvl2pPr marL="914400" lvl="1" indent="-228600" algn="l">
              <a:lnSpc>
                <a:spcPct val="100000"/>
              </a:lnSpc>
              <a:spcBef>
                <a:spcPts val="180"/>
              </a:spcBef>
              <a:spcAft>
                <a:spcPts val="0"/>
              </a:spcAft>
              <a:buSzPts val="765"/>
              <a:buNone/>
              <a:defRPr sz="900"/>
            </a:lvl2pPr>
            <a:lvl3pPr marL="1371600" lvl="2" indent="-228600" algn="l">
              <a:lnSpc>
                <a:spcPct val="100000"/>
              </a:lnSpc>
              <a:spcBef>
                <a:spcPts val="150"/>
              </a:spcBef>
              <a:spcAft>
                <a:spcPts val="0"/>
              </a:spcAft>
              <a:buSzPts val="675"/>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74" name="Google Shape;74;p16"/>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77" name="Google Shape;77;p16"/>
          <p:cNvCxnSpPr/>
          <p:nvPr/>
        </p:nvCxnSpPr>
        <p:spPr>
          <a:xfrm rot="5400000">
            <a:off x="684098" y="2685061"/>
            <a:ext cx="41835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57201" y="594360"/>
            <a:ext cx="2142600" cy="94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a:spLocks noGrp="1"/>
          </p:cNvSpPr>
          <p:nvPr>
            <p:ph type="pic" idx="2"/>
          </p:nvPr>
        </p:nvSpPr>
        <p:spPr>
          <a:xfrm>
            <a:off x="2858610" y="628651"/>
            <a:ext cx="5904300" cy="41253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1" name="Google Shape;81;p17"/>
          <p:cNvSpPr txBox="1">
            <a:spLocks noGrp="1"/>
          </p:cNvSpPr>
          <p:nvPr>
            <p:ph type="body" idx="1"/>
          </p:nvPr>
        </p:nvSpPr>
        <p:spPr>
          <a:xfrm>
            <a:off x="457200" y="1600200"/>
            <a:ext cx="2139600" cy="3182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SzPts val="893"/>
              <a:buNone/>
              <a:defRPr sz="1050"/>
            </a:lvl1pPr>
            <a:lvl2pPr marL="914400" lvl="1" indent="-228600" algn="l">
              <a:lnSpc>
                <a:spcPct val="100000"/>
              </a:lnSpc>
              <a:spcBef>
                <a:spcPts val="180"/>
              </a:spcBef>
              <a:spcAft>
                <a:spcPts val="0"/>
              </a:spcAft>
              <a:buSzPts val="765"/>
              <a:buNone/>
              <a:defRPr sz="900"/>
            </a:lvl2pPr>
            <a:lvl3pPr marL="1371600" lvl="2" indent="-228600" algn="l">
              <a:lnSpc>
                <a:spcPct val="100000"/>
              </a:lnSpc>
              <a:spcBef>
                <a:spcPts val="150"/>
              </a:spcBef>
              <a:spcAft>
                <a:spcPts val="0"/>
              </a:spcAft>
              <a:buSzPts val="675"/>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82" name="Google Shape;82;p17"/>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8" name="Google Shape;88;p18"/>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rot="5400000">
            <a:off x="5457750" y="1628850"/>
            <a:ext cx="440070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body" idx="1"/>
          </p:nvPr>
        </p:nvSpPr>
        <p:spPr>
          <a:xfrm rot="5400000">
            <a:off x="1266750" y="-352350"/>
            <a:ext cx="4400700" cy="60198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4" name="Google Shape;94;p19"/>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8"/>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9562" algn="l">
              <a:lnSpc>
                <a:spcPct val="100000"/>
              </a:lnSpc>
              <a:spcBef>
                <a:spcPts val="300"/>
              </a:spcBef>
              <a:spcAft>
                <a:spcPts val="0"/>
              </a:spcAft>
              <a:buSzPts val="1275"/>
              <a:buChar char="•"/>
              <a:defRPr/>
            </a:lvl2pPr>
            <a:lvl3pPr marL="1371600" lvl="2" indent="-305752" algn="l">
              <a:lnSpc>
                <a:spcPct val="100000"/>
              </a:lnSpc>
              <a:spcBef>
                <a:spcPts val="270"/>
              </a:spcBef>
              <a:spcAft>
                <a:spcPts val="0"/>
              </a:spcAft>
              <a:buSzPts val="1215"/>
              <a:buChar char="•"/>
              <a:defRPr/>
            </a:lvl3pPr>
            <a:lvl4pPr marL="1828800" lvl="3" indent="-304800" algn="l">
              <a:lnSpc>
                <a:spcPct val="100000"/>
              </a:lnSpc>
              <a:spcBef>
                <a:spcPts val="240"/>
              </a:spcBef>
              <a:spcAft>
                <a:spcPts val="0"/>
              </a:spcAft>
              <a:buSzPts val="1200"/>
              <a:buChar char="•"/>
              <a:defRPr/>
            </a:lvl4pPr>
            <a:lvl5pPr marL="2286000" lvl="4" indent="-295275" algn="l">
              <a:lnSpc>
                <a:spcPct val="100000"/>
              </a:lnSpc>
              <a:spcBef>
                <a:spcPts val="210"/>
              </a:spcBef>
              <a:spcAft>
                <a:spcPts val="0"/>
              </a:spcAft>
              <a:buSzPts val="1050"/>
              <a:buChar char="•"/>
              <a:defRPr/>
            </a:lvl5pPr>
            <a:lvl6pPr marL="2743200" lvl="5" indent="-290512" algn="l">
              <a:lnSpc>
                <a:spcPct val="100000"/>
              </a:lnSpc>
              <a:spcBef>
                <a:spcPts val="195"/>
              </a:spcBef>
              <a:spcAft>
                <a:spcPts val="0"/>
              </a:spcAft>
              <a:buSzPts val="975"/>
              <a:buChar char="•"/>
              <a:defRPr/>
            </a:lvl6pPr>
            <a:lvl7pPr marL="3200400" lvl="6" indent="-290512" algn="l">
              <a:lnSpc>
                <a:spcPct val="100000"/>
              </a:lnSpc>
              <a:spcBef>
                <a:spcPts val="195"/>
              </a:spcBef>
              <a:spcAft>
                <a:spcPts val="0"/>
              </a:spcAft>
              <a:buSzPts val="975"/>
              <a:buChar char="•"/>
              <a:defRPr/>
            </a:lvl7pPr>
            <a:lvl8pPr marL="3657600" lvl="7" indent="-290512" algn="l">
              <a:lnSpc>
                <a:spcPct val="100000"/>
              </a:lnSpc>
              <a:spcBef>
                <a:spcPts val="195"/>
              </a:spcBef>
              <a:spcAft>
                <a:spcPts val="0"/>
              </a:spcAft>
              <a:buSzPts val="975"/>
              <a:buChar char="•"/>
              <a:defRPr/>
            </a:lvl8pPr>
            <a:lvl9pPr marL="4114800" lvl="8" indent="-290512" algn="l">
              <a:lnSpc>
                <a:spcPct val="100000"/>
              </a:lnSpc>
              <a:spcBef>
                <a:spcPts val="195"/>
              </a:spcBef>
              <a:spcAft>
                <a:spcPts val="0"/>
              </a:spcAft>
              <a:buSzPts val="975"/>
              <a:buChar char="•"/>
              <a:defRPr/>
            </a:lvl9pPr>
          </a:lstStyle>
          <a:p>
            <a:endParaRPr/>
          </a:p>
        </p:txBody>
      </p:sp>
      <p:sp>
        <p:nvSpPr>
          <p:cNvPr id="29" name="Google Shape;29;p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33" name="Google Shape;33;p10"/>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34" name="Google Shape;34;p10"/>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0" name="Google Shape;40;p11"/>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1" name="Google Shape;41;p11"/>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7" name="Google Shape;47;p12"/>
          <p:cNvSpPr txBox="1">
            <a:spLocks noGrp="1"/>
          </p:cNvSpPr>
          <p:nvPr>
            <p:ph type="body" idx="2"/>
          </p:nvPr>
        </p:nvSpPr>
        <p:spPr>
          <a:xfrm>
            <a:off x="4648200" y="1200150"/>
            <a:ext cx="4038600" cy="16419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8" name="Google Shape;48;p12"/>
          <p:cNvSpPr txBox="1">
            <a:spLocks noGrp="1"/>
          </p:cNvSpPr>
          <p:nvPr>
            <p:ph type="body" idx="3"/>
          </p:nvPr>
        </p:nvSpPr>
        <p:spPr>
          <a:xfrm>
            <a:off x="4648200" y="2956322"/>
            <a:ext cx="4038600" cy="16419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49" name="Google Shape;49;p12"/>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457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lnSpc>
                <a:spcPct val="100000"/>
              </a:lnSpc>
              <a:spcBef>
                <a:spcPts val="420"/>
              </a:spcBef>
              <a:spcAft>
                <a:spcPts val="0"/>
              </a:spcAft>
              <a:buSzPts val="1785"/>
              <a:buChar char="•"/>
              <a:defRPr sz="2100"/>
            </a:lvl1pPr>
            <a:lvl2pPr marL="914400" lvl="1" indent="-325755" algn="l">
              <a:lnSpc>
                <a:spcPct val="100000"/>
              </a:lnSpc>
              <a:spcBef>
                <a:spcPts val="360"/>
              </a:spcBef>
              <a:spcAft>
                <a:spcPts val="0"/>
              </a:spcAft>
              <a:buSzPts val="1530"/>
              <a:buChar char="•"/>
              <a:defRPr sz="1800"/>
            </a:lvl2pPr>
            <a:lvl3pPr marL="1371600" lvl="2" indent="-314325" algn="l">
              <a:lnSpc>
                <a:spcPct val="100000"/>
              </a:lnSpc>
              <a:spcBef>
                <a:spcPts val="300"/>
              </a:spcBef>
              <a:spcAft>
                <a:spcPts val="0"/>
              </a:spcAft>
              <a:buSzPts val="1350"/>
              <a:buChar char="•"/>
              <a:defRPr sz="1500"/>
            </a:lvl3pPr>
            <a:lvl4pPr marL="1828800" lvl="3" indent="-314325" algn="l">
              <a:lnSpc>
                <a:spcPct val="100000"/>
              </a:lnSpc>
              <a:spcBef>
                <a:spcPts val="270"/>
              </a:spcBef>
              <a:spcAft>
                <a:spcPts val="0"/>
              </a:spcAft>
              <a:buSzPts val="1350"/>
              <a:buChar char="•"/>
              <a:defRPr sz="1350"/>
            </a:lvl4pPr>
            <a:lvl5pPr marL="2286000" lvl="4" indent="-314325" algn="l">
              <a:lnSpc>
                <a:spcPct val="100000"/>
              </a:lnSpc>
              <a:spcBef>
                <a:spcPts val="270"/>
              </a:spcBef>
              <a:spcAft>
                <a:spcPts val="0"/>
              </a:spcAft>
              <a:buSzPts val="1350"/>
              <a:buChar char="•"/>
              <a:defRPr sz="1350"/>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55" name="Google Shape;55;p13"/>
          <p:cNvSpPr txBox="1">
            <a:spLocks noGrp="1"/>
          </p:cNvSpPr>
          <p:nvPr>
            <p:ph type="body" idx="2"/>
          </p:nvPr>
        </p:nvSpPr>
        <p:spPr>
          <a:xfrm>
            <a:off x="4648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lnSpc>
                <a:spcPct val="100000"/>
              </a:lnSpc>
              <a:spcBef>
                <a:spcPts val="420"/>
              </a:spcBef>
              <a:spcAft>
                <a:spcPts val="0"/>
              </a:spcAft>
              <a:buSzPts val="1785"/>
              <a:buChar char="•"/>
              <a:defRPr sz="2100"/>
            </a:lvl1pPr>
            <a:lvl2pPr marL="914400" lvl="1" indent="-325755" algn="l">
              <a:lnSpc>
                <a:spcPct val="100000"/>
              </a:lnSpc>
              <a:spcBef>
                <a:spcPts val="360"/>
              </a:spcBef>
              <a:spcAft>
                <a:spcPts val="0"/>
              </a:spcAft>
              <a:buSzPts val="1530"/>
              <a:buChar char="•"/>
              <a:defRPr sz="1800"/>
            </a:lvl2pPr>
            <a:lvl3pPr marL="1371600" lvl="2" indent="-314325" algn="l">
              <a:lnSpc>
                <a:spcPct val="100000"/>
              </a:lnSpc>
              <a:spcBef>
                <a:spcPts val="300"/>
              </a:spcBef>
              <a:spcAft>
                <a:spcPts val="0"/>
              </a:spcAft>
              <a:buSzPts val="1350"/>
              <a:buChar char="•"/>
              <a:defRPr sz="1500"/>
            </a:lvl3pPr>
            <a:lvl4pPr marL="1828800" lvl="3" indent="-314325" algn="l">
              <a:lnSpc>
                <a:spcPct val="100000"/>
              </a:lnSpc>
              <a:spcBef>
                <a:spcPts val="270"/>
              </a:spcBef>
              <a:spcAft>
                <a:spcPts val="0"/>
              </a:spcAft>
              <a:buSzPts val="1350"/>
              <a:buChar char="•"/>
              <a:defRPr sz="1350"/>
            </a:lvl4pPr>
            <a:lvl5pPr marL="2286000" lvl="4" indent="-314325" algn="l">
              <a:lnSpc>
                <a:spcPct val="100000"/>
              </a:lnSpc>
              <a:spcBef>
                <a:spcPts val="270"/>
              </a:spcBef>
              <a:spcAft>
                <a:spcPts val="0"/>
              </a:spcAft>
              <a:buSzPts val="1350"/>
              <a:buChar char="•"/>
              <a:defRPr sz="1350"/>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56" name="Google Shape;56;p13"/>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722313" y="1771651"/>
            <a:ext cx="7772400" cy="1650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600"/>
              <a:buFont typeface="Arial"/>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722313" y="3470150"/>
            <a:ext cx="7772400" cy="1125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530"/>
              <a:buNone/>
              <a:defRPr sz="1800">
                <a:solidFill>
                  <a:schemeClr val="dk2"/>
                </a:solidFill>
              </a:defRPr>
            </a:lvl1pPr>
            <a:lvl2pPr marL="914400" lvl="1" indent="-228600" algn="l">
              <a:lnSpc>
                <a:spcPct val="100000"/>
              </a:lnSpc>
              <a:spcBef>
                <a:spcPts val="270"/>
              </a:spcBef>
              <a:spcAft>
                <a:spcPts val="0"/>
              </a:spcAft>
              <a:buSzPts val="1148"/>
              <a:buNone/>
              <a:defRPr sz="1350">
                <a:solidFill>
                  <a:srgbClr val="888888"/>
                </a:solidFill>
              </a:defRPr>
            </a:lvl2pPr>
            <a:lvl3pPr marL="1371600" lvl="2" indent="-228600" algn="l">
              <a:lnSpc>
                <a:spcPct val="100000"/>
              </a:lnSpc>
              <a:spcBef>
                <a:spcPts val="240"/>
              </a:spcBef>
              <a:spcAft>
                <a:spcPts val="0"/>
              </a:spcAft>
              <a:buSzPts val="1080"/>
              <a:buNone/>
              <a:defRPr sz="1200">
                <a:solidFill>
                  <a:srgbClr val="888888"/>
                </a:solidFill>
              </a:defRPr>
            </a:lvl3pPr>
            <a:lvl4pPr marL="1828800" lvl="3" indent="-228600" algn="l">
              <a:lnSpc>
                <a:spcPct val="100000"/>
              </a:lnSpc>
              <a:spcBef>
                <a:spcPts val="210"/>
              </a:spcBef>
              <a:spcAft>
                <a:spcPts val="0"/>
              </a:spcAft>
              <a:buSzPts val="1050"/>
              <a:buNone/>
              <a:defRPr sz="1050">
                <a:solidFill>
                  <a:srgbClr val="888888"/>
                </a:solidFill>
              </a:defRPr>
            </a:lvl4pPr>
            <a:lvl5pPr marL="2286000" lvl="4" indent="-228600" algn="l">
              <a:lnSpc>
                <a:spcPct val="100000"/>
              </a:lnSpc>
              <a:spcBef>
                <a:spcPts val="210"/>
              </a:spcBef>
              <a:spcAft>
                <a:spcPts val="0"/>
              </a:spcAft>
              <a:buSzPts val="1050"/>
              <a:buNone/>
              <a:defRPr sz="1050">
                <a:solidFill>
                  <a:srgbClr val="888888"/>
                </a:solidFill>
              </a:defRPr>
            </a:lvl5pPr>
            <a:lvl6pPr marL="2743200" lvl="5" indent="-228600" algn="l">
              <a:lnSpc>
                <a:spcPct val="100000"/>
              </a:lnSpc>
              <a:spcBef>
                <a:spcPts val="210"/>
              </a:spcBef>
              <a:spcAft>
                <a:spcPts val="0"/>
              </a:spcAft>
              <a:buSzPts val="1050"/>
              <a:buNone/>
              <a:defRPr sz="1050">
                <a:solidFill>
                  <a:srgbClr val="888888"/>
                </a:solidFill>
              </a:defRPr>
            </a:lvl6pPr>
            <a:lvl7pPr marL="3200400" lvl="6" indent="-228600" algn="l">
              <a:lnSpc>
                <a:spcPct val="100000"/>
              </a:lnSpc>
              <a:spcBef>
                <a:spcPts val="210"/>
              </a:spcBef>
              <a:spcAft>
                <a:spcPts val="0"/>
              </a:spcAft>
              <a:buSzPts val="1050"/>
              <a:buNone/>
              <a:defRPr sz="1050">
                <a:solidFill>
                  <a:srgbClr val="888888"/>
                </a:solidFill>
              </a:defRPr>
            </a:lvl7pPr>
            <a:lvl8pPr marL="3657600" lvl="7" indent="-228600" algn="l">
              <a:lnSpc>
                <a:spcPct val="100000"/>
              </a:lnSpc>
              <a:spcBef>
                <a:spcPts val="210"/>
              </a:spcBef>
              <a:spcAft>
                <a:spcPts val="0"/>
              </a:spcAft>
              <a:buSzPts val="1050"/>
              <a:buNone/>
              <a:defRPr sz="1050">
                <a:solidFill>
                  <a:srgbClr val="888888"/>
                </a:solidFill>
              </a:defRPr>
            </a:lvl8pPr>
            <a:lvl9pPr marL="4114800" lvl="8" indent="-228600" algn="l">
              <a:lnSpc>
                <a:spcPct val="100000"/>
              </a:lnSpc>
              <a:spcBef>
                <a:spcPts val="210"/>
              </a:spcBef>
              <a:spcAft>
                <a:spcPts val="0"/>
              </a:spcAft>
              <a:buSzPts val="1050"/>
              <a:buNone/>
              <a:defRPr sz="1050">
                <a:solidFill>
                  <a:srgbClr val="888888"/>
                </a:solidFill>
              </a:defRPr>
            </a:lvl9pPr>
          </a:lstStyle>
          <a:p>
            <a:endParaRPr/>
          </a:p>
        </p:txBody>
      </p:sp>
      <p:sp>
        <p:nvSpPr>
          <p:cNvPr id="62" name="Google Shape;62;p14"/>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65" name="Google Shape;65;p14"/>
          <p:cNvCxnSpPr/>
          <p:nvPr/>
        </p:nvCxnSpPr>
        <p:spPr>
          <a:xfrm>
            <a:off x="731520" y="3449574"/>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5"/>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p:nvPr/>
        </p:nvSpPr>
        <p:spPr>
          <a:xfrm>
            <a:off x="0" y="165590"/>
            <a:ext cx="9144000" cy="171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7" name="Google Shape;7;p6"/>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6"/>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marR="0" lvl="0" indent="-325755" algn="l" rtl="0">
              <a:lnSpc>
                <a:spcPct val="100000"/>
              </a:lnSpc>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lnSpc>
                <a:spcPct val="100000"/>
              </a:lnSpc>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lnSpc>
                <a:spcPct val="100000"/>
              </a:lnSpc>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lnSpc>
                <a:spcPct val="100000"/>
              </a:lnSpc>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9" name="Google Shape;9;p6"/>
          <p:cNvSpPr/>
          <p:nvPr/>
        </p:nvSpPr>
        <p:spPr>
          <a:xfrm>
            <a:off x="0" y="0"/>
            <a:ext cx="9144000" cy="27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0" name="Google Shape;10;p6"/>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6"/>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ofew.berkeley.edu/sites/default/files/rubric_to_assess_candidate_contributions_to_diversity_equity_and_inclusio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asccc.org/covid-19-faculty-resources" TargetMode="External"/><Relationship Id="rId4" Type="http://schemas.openxmlformats.org/officeDocument/2006/relationships/hyperlink" Target="mailto:info@asccc.org" TargetMode="External"/><Relationship Id="rId5" Type="http://schemas.openxmlformats.org/officeDocument/2006/relationships/image" Target="../media/image1.png"/><Relationship Id="rId6" Type="http://schemas.openxmlformats.org/officeDocument/2006/relationships/hyperlink" Target="mailto:llara@miracosta.edu" TargetMode="External"/><Relationship Id="rId7" Type="http://schemas.openxmlformats.org/officeDocument/2006/relationships/hyperlink" Target="mailto:cruzmayra@fhda.edu" TargetMode="External"/><Relationship Id="rId8" Type="http://schemas.openxmlformats.org/officeDocument/2006/relationships/hyperlink" Target="mailto:vraphael@cerritos.edu"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697217" y="1956057"/>
            <a:ext cx="7848600" cy="1084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3000"/>
              <a:buFont typeface="Arial"/>
              <a:buNone/>
            </a:pPr>
            <a:r>
              <a:rPr lang="en" sz="3000" b="1"/>
              <a:t>Equity-Mindedness for Hiring in a Virtual Format During a State of Emergency:  Follow-up Session</a:t>
            </a:r>
            <a:endParaRPr sz="3000"/>
          </a:p>
        </p:txBody>
      </p:sp>
      <p:sp>
        <p:nvSpPr>
          <p:cNvPr id="102" name="Google Shape;102;p1"/>
          <p:cNvSpPr txBox="1">
            <a:spLocks noGrp="1"/>
          </p:cNvSpPr>
          <p:nvPr>
            <p:ph type="subTitle" idx="1"/>
          </p:nvPr>
        </p:nvSpPr>
        <p:spPr>
          <a:xfrm>
            <a:off x="697225" y="3221450"/>
            <a:ext cx="7848600" cy="18423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400"/>
              </a:spcBef>
              <a:spcAft>
                <a:spcPts val="0"/>
              </a:spcAft>
              <a:buSzPts val="1700"/>
              <a:buNone/>
            </a:pPr>
            <a:r>
              <a:rPr lang="en" sz="1400" dirty="0">
                <a:solidFill>
                  <a:schemeClr val="dk1"/>
                </a:solidFill>
              </a:rPr>
              <a:t>Mayra Cruz, </a:t>
            </a:r>
            <a:r>
              <a:rPr lang="en" sz="1400" dirty="0">
                <a:solidFill>
                  <a:schemeClr val="dk1"/>
                </a:solidFill>
                <a:highlight>
                  <a:srgbClr val="FFFFFF"/>
                </a:highlight>
              </a:rPr>
              <a:t>Area B Representative </a:t>
            </a:r>
            <a:r>
              <a:rPr lang="en" sz="1400" dirty="0">
                <a:solidFill>
                  <a:schemeClr val="dk1"/>
                </a:solidFill>
                <a:highlight>
                  <a:schemeClr val="lt1"/>
                </a:highlight>
              </a:rPr>
              <a:t>(she/her/</a:t>
            </a:r>
            <a:r>
              <a:rPr lang="en" sz="1400" dirty="0" err="1">
                <a:solidFill>
                  <a:schemeClr val="dk1"/>
                </a:solidFill>
                <a:highlight>
                  <a:schemeClr val="lt1"/>
                </a:highlight>
              </a:rPr>
              <a:t>ella</a:t>
            </a:r>
            <a:r>
              <a:rPr lang="en" sz="1400" dirty="0">
                <a:solidFill>
                  <a:schemeClr val="dk1"/>
                </a:solidFill>
                <a:highlight>
                  <a:schemeClr val="lt1"/>
                </a:highlight>
              </a:rPr>
              <a:t>)</a:t>
            </a:r>
            <a:endParaRPr sz="1400" dirty="0">
              <a:solidFill>
                <a:schemeClr val="dk1"/>
              </a:solidFill>
              <a:highlight>
                <a:srgbClr val="FFFFFF"/>
              </a:highlight>
            </a:endParaRPr>
          </a:p>
          <a:p>
            <a:pPr marL="0" lvl="0" indent="0" algn="ctr" rtl="0">
              <a:lnSpc>
                <a:spcPct val="80000"/>
              </a:lnSpc>
              <a:spcBef>
                <a:spcPts val="400"/>
              </a:spcBef>
              <a:spcAft>
                <a:spcPts val="0"/>
              </a:spcAft>
              <a:buSzPts val="1700"/>
              <a:buNone/>
            </a:pPr>
            <a:r>
              <a:rPr lang="en" sz="1400" dirty="0">
                <a:solidFill>
                  <a:schemeClr val="dk1"/>
                </a:solidFill>
                <a:highlight>
                  <a:srgbClr val="FFFFFF"/>
                </a:highlight>
              </a:rPr>
              <a:t>Dr. Luke Lara, Faculty Leadership Development </a:t>
            </a:r>
            <a:r>
              <a:rPr lang="en" sz="1400" dirty="0" smtClean="0">
                <a:solidFill>
                  <a:schemeClr val="dk1"/>
                </a:solidFill>
                <a:highlight>
                  <a:srgbClr val="FFFFFF"/>
                </a:highlight>
              </a:rPr>
              <a:t>Committee</a:t>
            </a:r>
            <a:r>
              <a:rPr lang="en-US" sz="1400" dirty="0" smtClean="0">
                <a:solidFill>
                  <a:schemeClr val="dk1"/>
                </a:solidFill>
                <a:highlight>
                  <a:srgbClr val="FFFFFF"/>
                </a:highlight>
              </a:rPr>
              <a:t> member</a:t>
            </a:r>
            <a:r>
              <a:rPr lang="en" sz="1400" dirty="0" smtClean="0">
                <a:solidFill>
                  <a:schemeClr val="dk1"/>
                </a:solidFill>
                <a:highlight>
                  <a:srgbClr val="FFFFFF"/>
                </a:highlight>
              </a:rPr>
              <a:t> </a:t>
            </a:r>
            <a:r>
              <a:rPr lang="en" sz="1400" dirty="0">
                <a:solidFill>
                  <a:schemeClr val="dk1"/>
                </a:solidFill>
                <a:highlight>
                  <a:srgbClr val="FFFFFF"/>
                </a:highlight>
              </a:rPr>
              <a:t>(he/him/his)</a:t>
            </a:r>
            <a:endParaRPr sz="1400" dirty="0">
              <a:solidFill>
                <a:schemeClr val="dk1"/>
              </a:solidFill>
              <a:highlight>
                <a:srgbClr val="FFFFFF"/>
              </a:highlight>
            </a:endParaRPr>
          </a:p>
          <a:p>
            <a:pPr marL="0" lvl="0" indent="0" algn="ctr" rtl="0">
              <a:lnSpc>
                <a:spcPct val="80000"/>
              </a:lnSpc>
              <a:spcBef>
                <a:spcPts val="400"/>
              </a:spcBef>
              <a:spcAft>
                <a:spcPts val="0"/>
              </a:spcAft>
              <a:buSzPts val="1700"/>
              <a:buNone/>
            </a:pPr>
            <a:r>
              <a:rPr lang="en" sz="1400" dirty="0">
                <a:solidFill>
                  <a:schemeClr val="dk1"/>
                </a:solidFill>
                <a:highlight>
                  <a:srgbClr val="FFFFFF"/>
                </a:highlight>
              </a:rPr>
              <a:t>Dr. </a:t>
            </a:r>
            <a:r>
              <a:rPr lang="en" sz="1400" dirty="0" err="1">
                <a:solidFill>
                  <a:schemeClr val="dk1"/>
                </a:solidFill>
                <a:highlight>
                  <a:srgbClr val="FFFFFF"/>
                </a:highlight>
              </a:rPr>
              <a:t>Valyncia</a:t>
            </a:r>
            <a:r>
              <a:rPr lang="en" sz="1400" dirty="0">
                <a:solidFill>
                  <a:schemeClr val="dk1"/>
                </a:solidFill>
                <a:highlight>
                  <a:srgbClr val="FFFFFF"/>
                </a:highlight>
              </a:rPr>
              <a:t> C. Raphael</a:t>
            </a:r>
            <a:r>
              <a:rPr lang="en" sz="1400" dirty="0">
                <a:solidFill>
                  <a:srgbClr val="000000"/>
                </a:solidFill>
                <a:highlight>
                  <a:srgbClr val="FFFFFF"/>
                </a:highlight>
              </a:rPr>
              <a:t>, Director of Diversity, Compliance, and Title IX Coordinator, Cerritos College, ACHRO (she/her/hers)</a:t>
            </a:r>
            <a:endParaRPr sz="1400" dirty="0">
              <a:solidFill>
                <a:srgbClr val="000000"/>
              </a:solidFill>
              <a:highlight>
                <a:srgbClr val="FFFFFF"/>
              </a:highlight>
            </a:endParaRPr>
          </a:p>
          <a:p>
            <a:pPr marL="0" lvl="0" indent="0" algn="ctr" rtl="0">
              <a:lnSpc>
                <a:spcPct val="80000"/>
              </a:lnSpc>
              <a:spcBef>
                <a:spcPts val="400"/>
              </a:spcBef>
              <a:spcAft>
                <a:spcPts val="0"/>
              </a:spcAft>
              <a:buSzPts val="1700"/>
              <a:buNone/>
            </a:pPr>
            <a:endParaRPr sz="800" dirty="0">
              <a:solidFill>
                <a:srgbClr val="000000"/>
              </a:solidFill>
              <a:highlight>
                <a:srgbClr val="FFFFFF"/>
              </a:highlight>
            </a:endParaRPr>
          </a:p>
          <a:p>
            <a:pPr marL="0" lvl="0" indent="0" algn="ctr" rtl="0">
              <a:lnSpc>
                <a:spcPct val="80000"/>
              </a:lnSpc>
              <a:spcBef>
                <a:spcPts val="0"/>
              </a:spcBef>
              <a:spcAft>
                <a:spcPts val="0"/>
              </a:spcAft>
              <a:buSzPts val="1581"/>
              <a:buNone/>
            </a:pPr>
            <a:r>
              <a:rPr lang="en" sz="1400" b="1" dirty="0">
                <a:solidFill>
                  <a:schemeClr val="dk1"/>
                </a:solidFill>
              </a:rPr>
              <a:t>Friday, April 10, 2020</a:t>
            </a:r>
            <a:endParaRPr sz="1400" b="1" dirty="0">
              <a:solidFill>
                <a:schemeClr val="dk1"/>
              </a:solidFill>
            </a:endParaRPr>
          </a:p>
          <a:p>
            <a:pPr marL="0" lvl="0" indent="0" algn="ctr" rtl="0">
              <a:lnSpc>
                <a:spcPct val="80000"/>
              </a:lnSpc>
              <a:spcBef>
                <a:spcPts val="0"/>
              </a:spcBef>
              <a:spcAft>
                <a:spcPts val="0"/>
              </a:spcAft>
              <a:buSzPts val="1581"/>
              <a:buNone/>
            </a:pPr>
            <a:r>
              <a:rPr lang="en" sz="1400" b="1" dirty="0">
                <a:solidFill>
                  <a:schemeClr val="dk1"/>
                </a:solidFill>
              </a:rPr>
              <a:t>11:00 p.m. -- 12:00 p.m.</a:t>
            </a:r>
            <a:endParaRPr sz="1400" b="1" dirty="0">
              <a:solidFill>
                <a:schemeClr val="dk1"/>
              </a:solidFill>
            </a:endParaRPr>
          </a:p>
          <a:p>
            <a:pPr marL="0" lvl="0" indent="0" algn="l" rtl="0">
              <a:lnSpc>
                <a:spcPct val="80000"/>
              </a:lnSpc>
              <a:spcBef>
                <a:spcPts val="372"/>
              </a:spcBef>
              <a:spcAft>
                <a:spcPts val="0"/>
              </a:spcAft>
              <a:buSzPts val="1581"/>
              <a:buNone/>
            </a:pPr>
            <a:endParaRPr sz="1860" dirty="0"/>
          </a:p>
        </p:txBody>
      </p:sp>
      <p:pic>
        <p:nvPicPr>
          <p:cNvPr id="103" name="Google Shape;103;p1"/>
          <p:cNvPicPr preferRelativeResize="0"/>
          <p:nvPr/>
        </p:nvPicPr>
        <p:blipFill rotWithShape="1">
          <a:blip r:embed="rId3">
            <a:alphaModFix/>
          </a:blip>
          <a:srcRect/>
          <a:stretch/>
        </p:blipFill>
        <p:spPr>
          <a:xfrm>
            <a:off x="1955813" y="282494"/>
            <a:ext cx="5232374" cy="1608937"/>
          </a:xfrm>
          <a:prstGeom prst="rect">
            <a:avLst/>
          </a:prstGeom>
          <a:noFill/>
          <a:ln>
            <a:noFill/>
          </a:ln>
        </p:spPr>
      </p:pic>
      <p:sp>
        <p:nvSpPr>
          <p:cNvPr id="104" name="Google Shape;104;p1"/>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73144a6ec1_1_16"/>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Example - Teaching Skills Source Materials</a:t>
            </a:r>
            <a:endParaRPr b="1"/>
          </a:p>
        </p:txBody>
      </p:sp>
      <p:sp>
        <p:nvSpPr>
          <p:cNvPr id="171" name="Google Shape;171;g73144a6ec1_1_16"/>
          <p:cNvSpPr txBox="1">
            <a:spLocks noGrp="1"/>
          </p:cNvSpPr>
          <p:nvPr>
            <p:ph type="body" idx="1"/>
          </p:nvPr>
        </p:nvSpPr>
        <p:spPr>
          <a:xfrm>
            <a:off x="457200" y="4420200"/>
            <a:ext cx="8229600" cy="437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a:t>(Danielson, 2013)</a:t>
            </a:r>
            <a:endParaRPr/>
          </a:p>
        </p:txBody>
      </p:sp>
      <p:sp>
        <p:nvSpPr>
          <p:cNvPr id="172" name="Google Shape;172;g73144a6ec1_1_16"/>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
              <a:t>10</a:t>
            </a:fld>
            <a:endParaRPr/>
          </a:p>
        </p:txBody>
      </p:sp>
      <p:pic>
        <p:nvPicPr>
          <p:cNvPr id="173" name="Google Shape;173;g73144a6ec1_1_16" descr="Danielson Teaching Model&#10;&#10;Domain 1: Planning and Preparation&#10;1a Demonstrating Knowledge of Content and Pedagogy &#10;1b Demonstrating Knowledge of Students&#10;1c Setting Instructional Outcomes&#10;1d Demonstrating Knowledge of Resources&#10;1e Designing Coherent lnstruction&#10;1f Designing Student Assessments&#10;&#10;Domain 2: Classroom Environment&#10;2a Creating an Environment of Respect and Rapport&#10;2b Establishing a Culture for Learning&#10;2c Managing Classroom Procedures&#10;2d Managing Student Behavior&#10;2e Organizing Physical Space&#10;&#10;Domain 3: Instruction&#10;3a Communicating With Students&#10;3b Using Questioning and Discussion Techniques&#10;3c Engaging Students in Learning&#10;3d Using Assessment in lnstruction&#10;3e Demonstrating Flexibility and Responsiveness&#10;&#10;Domain 4: Professional Responsibilities&#10;4a Reflecting on Teaching&#10;4b Maintaining Accurate Records&#10;4c Communication with Families&#10;4d Participation the Professional Community&#10;4e Growing and Developing Professionally&#10;4f Demonstrating Professionalism "/>
          <p:cNvPicPr preferRelativeResize="0"/>
          <p:nvPr/>
        </p:nvPicPr>
        <p:blipFill>
          <a:blip r:embed="rId3">
            <a:alphaModFix/>
          </a:blip>
          <a:stretch>
            <a:fillRect/>
          </a:stretch>
        </p:blipFill>
        <p:spPr>
          <a:xfrm>
            <a:off x="1736725" y="1371450"/>
            <a:ext cx="5376332" cy="2972551"/>
          </a:xfrm>
          <a:prstGeom prst="rect">
            <a:avLst/>
          </a:prstGeom>
          <a:noFill/>
          <a:ln>
            <a:noFill/>
          </a:ln>
        </p:spPr>
      </p:pic>
      <p:sp>
        <p:nvSpPr>
          <p:cNvPr id="174" name="Google Shape;174;g73144a6ec1_1_16"/>
          <p:cNvSpPr txBox="1"/>
          <p:nvPr/>
        </p:nvSpPr>
        <p:spPr>
          <a:xfrm>
            <a:off x="2395025" y="916615"/>
            <a:ext cx="3815700" cy="742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800">
                <a:solidFill>
                  <a:schemeClr val="dk1"/>
                </a:solidFill>
              </a:rPr>
              <a:t>Danielson’s 4 Domains of Teaching</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73144a6ec1_2_11"/>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Example: EEO/Diversity Statement and Rubric</a:t>
            </a:r>
            <a:endParaRPr b="1"/>
          </a:p>
        </p:txBody>
      </p:sp>
      <p:sp>
        <p:nvSpPr>
          <p:cNvPr id="180" name="Google Shape;180;g73144a6ec1_2_11"/>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b="1"/>
              <a:t>Example:</a:t>
            </a:r>
            <a:r>
              <a:rPr lang="en"/>
              <a:t> This position may require you to apply relevant knowledge, skills, and/or abilities in some or all of the following job functions: (1) curriculum development; (2) learning activities; (3) teaching/counseling practices; or (4) library reference services or collection development.</a:t>
            </a:r>
            <a:endParaRPr/>
          </a:p>
          <a:p>
            <a:pPr marL="165100" lvl="0" indent="0" algn="l" rtl="0">
              <a:lnSpc>
                <a:spcPct val="115000"/>
              </a:lnSpc>
              <a:spcBef>
                <a:spcPts val="0"/>
              </a:spcBef>
              <a:spcAft>
                <a:spcPts val="0"/>
              </a:spcAft>
              <a:buClr>
                <a:schemeClr val="dk1"/>
              </a:buClr>
              <a:buSzPts val="1100"/>
              <a:buFont typeface="Arial"/>
              <a:buNone/>
            </a:pPr>
            <a:r>
              <a:rPr lang="en"/>
              <a:t> </a:t>
            </a:r>
            <a:endParaRPr/>
          </a:p>
          <a:p>
            <a:pPr marL="165100" lvl="0" indent="0" algn="l" rtl="0">
              <a:lnSpc>
                <a:spcPct val="115000"/>
              </a:lnSpc>
              <a:spcBef>
                <a:spcPts val="300"/>
              </a:spcBef>
              <a:spcAft>
                <a:spcPts val="0"/>
              </a:spcAft>
              <a:buClr>
                <a:schemeClr val="dk1"/>
              </a:buClr>
              <a:buSzPts val="1100"/>
              <a:buFont typeface="Arial"/>
              <a:buNone/>
            </a:pPr>
            <a:r>
              <a:rPr lang="en" u="sng"/>
              <a:t>Prompt</a:t>
            </a:r>
            <a:r>
              <a:rPr lang="en"/>
              <a:t>:  Please reflect on </a:t>
            </a:r>
            <a:r>
              <a:rPr lang="en" u="sng"/>
              <a:t>one</a:t>
            </a:r>
            <a:r>
              <a:rPr lang="en"/>
              <a:t> of the above job functions and give </a:t>
            </a:r>
            <a:r>
              <a:rPr lang="en" i="1"/>
              <a:t>one</a:t>
            </a:r>
            <a:r>
              <a:rPr lang="en"/>
              <a:t> or </a:t>
            </a:r>
            <a:r>
              <a:rPr lang="en" i="1"/>
              <a:t>more</a:t>
            </a:r>
            <a:r>
              <a:rPr lang="en"/>
              <a:t> examples of how you have or would create, modify, and/or perform it to meet the needs of a diverse student population.</a:t>
            </a:r>
            <a:endParaRPr/>
          </a:p>
          <a:p>
            <a:pPr marL="0" lvl="0" indent="0" algn="l" rtl="0">
              <a:spcBef>
                <a:spcPts val="360"/>
              </a:spcBef>
              <a:spcAft>
                <a:spcPts val="0"/>
              </a:spcAft>
              <a:buNone/>
            </a:pPr>
            <a:endParaRPr/>
          </a:p>
        </p:txBody>
      </p:sp>
      <p:sp>
        <p:nvSpPr>
          <p:cNvPr id="181" name="Google Shape;181;g73144a6ec1_2_11"/>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73144a6ec1_2_1"/>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EEO/Diversity Statement Rubric continued</a:t>
            </a:r>
            <a:endParaRPr b="1"/>
          </a:p>
        </p:txBody>
      </p:sp>
      <p:sp>
        <p:nvSpPr>
          <p:cNvPr id="187" name="Google Shape;187;g73144a6ec1_2_1"/>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 b="1"/>
              <a:t>Rubric: </a:t>
            </a:r>
            <a:r>
              <a:rPr lang="en"/>
              <a:t>KSAs related to 2nd minimum qualification and college’s goals for DEI</a:t>
            </a:r>
            <a:endParaRPr b="1"/>
          </a:p>
          <a:p>
            <a:pPr marL="457200" lvl="0" indent="-317500" algn="l" rtl="0">
              <a:spcBef>
                <a:spcPts val="360"/>
              </a:spcBef>
              <a:spcAft>
                <a:spcPts val="0"/>
              </a:spcAft>
              <a:buSzPts val="1400"/>
              <a:buChar char="•"/>
            </a:pPr>
            <a:r>
              <a:rPr lang="en" sz="1400" u="sng"/>
              <a:t>Minimal evidence (0 points) </a:t>
            </a:r>
            <a:endParaRPr sz="1400" u="sng"/>
          </a:p>
          <a:p>
            <a:pPr marL="914400" lvl="1" indent="-317500" algn="l" rtl="0">
              <a:lnSpc>
                <a:spcPct val="115000"/>
              </a:lnSpc>
              <a:spcBef>
                <a:spcPts val="0"/>
              </a:spcBef>
              <a:spcAft>
                <a:spcPts val="0"/>
              </a:spcAft>
              <a:buSzPts val="1400"/>
              <a:buChar char="•"/>
            </a:pPr>
            <a:r>
              <a:rPr lang="en" sz="1400"/>
              <a:t>Candidate only provides one or less examples. Candidate does not demonstrate an awareness of knowledge, skills, and/or abilities (KSAs) necessary to contribute to fulfilling the college’s goals for diversity, equity, and inclusion.</a:t>
            </a:r>
            <a:endParaRPr sz="1400"/>
          </a:p>
          <a:p>
            <a:pPr marL="457200" lvl="0" indent="-317500" algn="l" rtl="0">
              <a:spcBef>
                <a:spcPts val="0"/>
              </a:spcBef>
              <a:spcAft>
                <a:spcPts val="0"/>
              </a:spcAft>
              <a:buSzPts val="1400"/>
              <a:buChar char="•"/>
            </a:pPr>
            <a:r>
              <a:rPr lang="en" sz="1400" u="sng"/>
              <a:t>Partial evidence (1 points)</a:t>
            </a:r>
            <a:r>
              <a:rPr lang="en" sz="1400"/>
              <a:t> </a:t>
            </a:r>
            <a:endParaRPr sz="1400"/>
          </a:p>
          <a:p>
            <a:pPr marL="914400" lvl="1" indent="-317500" algn="l" rtl="0">
              <a:lnSpc>
                <a:spcPct val="115000"/>
              </a:lnSpc>
              <a:spcBef>
                <a:spcPts val="0"/>
              </a:spcBef>
              <a:spcAft>
                <a:spcPts val="0"/>
              </a:spcAft>
              <a:buSzPts val="1400"/>
              <a:buChar char="•"/>
            </a:pPr>
            <a:r>
              <a:rPr lang="en" sz="1400"/>
              <a:t>Candidate only provides one or two examples. Candidate shows an awareness of KSAs necessary to contribute to fulfilling the college’s goals for diversity, equity and inclusion. AND/OR</a:t>
            </a:r>
            <a:endParaRPr sz="1400"/>
          </a:p>
          <a:p>
            <a:pPr marL="914400" lvl="1" indent="-317500" algn="l" rtl="0">
              <a:spcBef>
                <a:spcPts val="0"/>
              </a:spcBef>
              <a:spcAft>
                <a:spcPts val="0"/>
              </a:spcAft>
              <a:buSzPts val="1400"/>
              <a:buChar char="•"/>
            </a:pPr>
            <a:r>
              <a:rPr lang="en" sz="1400"/>
              <a:t>Candidate shows a readiness for KSAs necessary to contribute to fulfilling the college’s goals for diversity, equity and inclusion.</a:t>
            </a:r>
            <a:endParaRPr sz="1400"/>
          </a:p>
          <a:p>
            <a:pPr marL="457200" lvl="0" indent="-317500" algn="l" rtl="0">
              <a:spcBef>
                <a:spcPts val="0"/>
              </a:spcBef>
              <a:spcAft>
                <a:spcPts val="0"/>
              </a:spcAft>
              <a:buSzPts val="1400"/>
              <a:buChar char="•"/>
            </a:pPr>
            <a:r>
              <a:rPr lang="en" sz="1400" u="sng"/>
              <a:t>Complete Evidence (3 points)</a:t>
            </a:r>
            <a:endParaRPr sz="1400" u="sng"/>
          </a:p>
          <a:p>
            <a:pPr marL="914400" lvl="1" indent="-317500" algn="l" rtl="0">
              <a:spcBef>
                <a:spcPts val="0"/>
              </a:spcBef>
              <a:spcAft>
                <a:spcPts val="0"/>
              </a:spcAft>
              <a:buSzPts val="1400"/>
              <a:buChar char="•"/>
            </a:pPr>
            <a:r>
              <a:rPr lang="en" sz="1400"/>
              <a:t>Candidate gives two or more concrete examples of times when they applied KSAs or how they would apply KSAs that would be necessary to fulfill the college’s goals for diversity, equity and inclusion. The candidate includes evidence of critical self-reflection through use of data to inform decisions.</a:t>
            </a:r>
            <a:endParaRPr sz="1400"/>
          </a:p>
        </p:txBody>
      </p:sp>
      <p:sp>
        <p:nvSpPr>
          <p:cNvPr id="188" name="Google Shape;188;g73144a6ec1_2_1"/>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12</a:t>
            </a:f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73144a6ec1_0_27"/>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4" name="Google Shape;194;g73144a6ec1_0_27"/>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g73144a6ec1_0_27"/>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13</a:t>
            </a:fld>
            <a:endParaRPr/>
          </a:p>
        </p:txBody>
      </p:sp>
      <p:pic>
        <p:nvPicPr>
          <p:cNvPr id="196" name="Google Shape;196;g73144a6ec1_0_27" descr="A List Of Questionable Publishers | The Crypto Crew"/>
          <p:cNvPicPr preferRelativeResize="0"/>
          <p:nvPr/>
        </p:nvPicPr>
        <p:blipFill rotWithShape="1">
          <a:blip r:embed="rId3">
            <a:alphaModFix/>
          </a:blip>
          <a:srcRect/>
          <a:stretch/>
        </p:blipFill>
        <p:spPr>
          <a:xfrm>
            <a:off x="2996050" y="1142325"/>
            <a:ext cx="3197441" cy="3410624"/>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73144a6ec1_0_3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Resources</a:t>
            </a:r>
            <a:endParaRPr b="1"/>
          </a:p>
        </p:txBody>
      </p:sp>
      <p:sp>
        <p:nvSpPr>
          <p:cNvPr id="202" name="Google Shape;202;g73144a6ec1_0_3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300">
                <a:solidFill>
                  <a:srgbClr val="222222"/>
                </a:solidFill>
                <a:highlight>
                  <a:srgbClr val="FFFFFF"/>
                </a:highlight>
              </a:rPr>
              <a:t>Danielson, C. (2013). The framework for teaching evaluation instrument, 2013 instructionally focused edition. </a:t>
            </a:r>
            <a:r>
              <a:rPr lang="en" sz="2300" i="1">
                <a:solidFill>
                  <a:srgbClr val="222222"/>
                </a:solidFill>
                <a:highlight>
                  <a:srgbClr val="FFFFFF"/>
                </a:highlight>
              </a:rPr>
              <a:t>Retrieved January</a:t>
            </a:r>
            <a:r>
              <a:rPr lang="en" sz="2300">
                <a:solidFill>
                  <a:srgbClr val="222222"/>
                </a:solidFill>
                <a:highlight>
                  <a:srgbClr val="FFFFFF"/>
                </a:highlight>
              </a:rPr>
              <a:t>, </a:t>
            </a:r>
            <a:r>
              <a:rPr lang="en" sz="2300" i="1">
                <a:solidFill>
                  <a:srgbClr val="222222"/>
                </a:solidFill>
                <a:highlight>
                  <a:srgbClr val="FFFFFF"/>
                </a:highlight>
              </a:rPr>
              <a:t>17</a:t>
            </a:r>
            <a:r>
              <a:rPr lang="en" sz="2300">
                <a:solidFill>
                  <a:srgbClr val="222222"/>
                </a:solidFill>
                <a:highlight>
                  <a:srgbClr val="FFFFFF"/>
                </a:highlight>
              </a:rPr>
              <a:t>, 2017.</a:t>
            </a:r>
            <a:endParaRPr sz="2300">
              <a:solidFill>
                <a:srgbClr val="222222"/>
              </a:solidFill>
              <a:highlight>
                <a:srgbClr val="FFFFFF"/>
              </a:highlight>
            </a:endParaRPr>
          </a:p>
          <a:p>
            <a:pPr marL="0" lvl="0" indent="0" algn="l" rtl="0">
              <a:lnSpc>
                <a:spcPct val="115000"/>
              </a:lnSpc>
              <a:spcBef>
                <a:spcPts val="0"/>
              </a:spcBef>
              <a:spcAft>
                <a:spcPts val="0"/>
              </a:spcAft>
              <a:buNone/>
            </a:pPr>
            <a:endParaRPr sz="2300"/>
          </a:p>
          <a:p>
            <a:pPr marL="0" lvl="0" indent="0" algn="l" rtl="0">
              <a:spcBef>
                <a:spcPts val="360"/>
              </a:spcBef>
              <a:spcAft>
                <a:spcPts val="0"/>
              </a:spcAft>
              <a:buNone/>
            </a:pPr>
            <a:r>
              <a:rPr lang="en" sz="2300"/>
              <a:t>University of California - Berkeley Office for Faculty Equity &amp; Welfare. (2018, August). </a:t>
            </a:r>
            <a:r>
              <a:rPr lang="en" sz="2300" i="1"/>
              <a:t>Rubric to Assess Candidate Contributions to Diversity, Equity, and Inclusion </a:t>
            </a:r>
            <a:r>
              <a:rPr lang="en" sz="2300" u="sng">
                <a:solidFill>
                  <a:schemeClr val="hlink"/>
                </a:solidFill>
                <a:hlinkClick r:id="rId3"/>
              </a:rPr>
              <a:t>https://ofew.berkeley.edu/sites/default/files/rubric_to_assess_candidate_contributions_to_diversity_equity_and_inclusion.pdf</a:t>
            </a:r>
            <a:endParaRPr sz="2300"/>
          </a:p>
          <a:p>
            <a:pPr marL="0" lvl="0" indent="0" algn="l" rtl="0">
              <a:spcBef>
                <a:spcPts val="360"/>
              </a:spcBef>
              <a:spcAft>
                <a:spcPts val="0"/>
              </a:spcAft>
              <a:buNone/>
            </a:pPr>
            <a:endParaRPr sz="2300"/>
          </a:p>
          <a:p>
            <a:pPr marL="0" lvl="0" indent="0" algn="l" rtl="0">
              <a:spcBef>
                <a:spcPts val="360"/>
              </a:spcBef>
              <a:spcAft>
                <a:spcPts val="0"/>
              </a:spcAft>
              <a:buNone/>
            </a:pPr>
            <a:endParaRPr sz="2300"/>
          </a:p>
        </p:txBody>
      </p:sp>
      <p:sp>
        <p:nvSpPr>
          <p:cNvPr id="203" name="Google Shape;203;g73144a6ec1_0_3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73144a6ec1_0_40"/>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15</a:t>
            </a:fld>
            <a:endParaRPr/>
          </a:p>
        </p:txBody>
      </p:sp>
      <p:pic>
        <p:nvPicPr>
          <p:cNvPr id="209" name="Google Shape;209;g73144a6ec1_0_40"/>
          <p:cNvPicPr preferRelativeResize="0"/>
          <p:nvPr/>
        </p:nvPicPr>
        <p:blipFill>
          <a:blip r:embed="rId3">
            <a:alphaModFix/>
          </a:blip>
          <a:stretch>
            <a:fillRect/>
          </a:stretch>
        </p:blipFill>
        <p:spPr>
          <a:xfrm>
            <a:off x="2558500" y="260625"/>
            <a:ext cx="3629027" cy="483870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
          <p:cNvSpPr txBox="1">
            <a:spLocks noGrp="1"/>
          </p:cNvSpPr>
          <p:nvPr>
            <p:ph type="title"/>
          </p:nvPr>
        </p:nvSpPr>
        <p:spPr>
          <a:xfrm>
            <a:off x="370300" y="983750"/>
            <a:ext cx="8520600" cy="57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000"/>
              <a:buNone/>
            </a:pPr>
            <a:r>
              <a:rPr lang="en"/>
              <a:t>For Further Information and Support</a:t>
            </a:r>
            <a:endParaRPr/>
          </a:p>
        </p:txBody>
      </p:sp>
      <p:sp>
        <p:nvSpPr>
          <p:cNvPr id="215" name="Google Shape;215;p5"/>
          <p:cNvSpPr txBox="1">
            <a:spLocks noGrp="1"/>
          </p:cNvSpPr>
          <p:nvPr>
            <p:ph type="body" idx="1"/>
          </p:nvPr>
        </p:nvSpPr>
        <p:spPr>
          <a:xfrm>
            <a:off x="311700" y="1267275"/>
            <a:ext cx="8520600" cy="164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530"/>
              <a:buNone/>
            </a:pPr>
            <a:endParaRPr sz="2400"/>
          </a:p>
          <a:p>
            <a:pPr marL="457200" lvl="0" indent="-381000" algn="l" rtl="0">
              <a:lnSpc>
                <a:spcPct val="100000"/>
              </a:lnSpc>
              <a:spcBef>
                <a:spcPts val="360"/>
              </a:spcBef>
              <a:spcAft>
                <a:spcPts val="0"/>
              </a:spcAft>
              <a:buSzPts val="2400"/>
              <a:buChar char="•"/>
            </a:pPr>
            <a:r>
              <a:rPr lang="en" sz="2400"/>
              <a:t>Visit the </a:t>
            </a:r>
            <a:r>
              <a:rPr lang="en" sz="2400" u="sng">
                <a:solidFill>
                  <a:schemeClr val="hlink"/>
                </a:solidFill>
                <a:hlinkClick r:id="rId3"/>
              </a:rPr>
              <a:t>COVID-19 Faculty Resource </a:t>
            </a:r>
            <a:r>
              <a:rPr lang="en" sz="2400"/>
              <a:t>page </a:t>
            </a:r>
            <a:endParaRPr/>
          </a:p>
          <a:p>
            <a:pPr marL="457200" lvl="0" indent="-381000" algn="l" rtl="0">
              <a:lnSpc>
                <a:spcPct val="100000"/>
              </a:lnSpc>
              <a:spcBef>
                <a:spcPts val="360"/>
              </a:spcBef>
              <a:spcAft>
                <a:spcPts val="0"/>
              </a:spcAft>
              <a:buSzPts val="2400"/>
              <a:buChar char="•"/>
            </a:pPr>
            <a:r>
              <a:rPr lang="en" sz="2400"/>
              <a:t>Email </a:t>
            </a:r>
            <a:r>
              <a:rPr lang="en" sz="2400" u="sng">
                <a:solidFill>
                  <a:schemeClr val="hlink"/>
                </a:solidFill>
                <a:hlinkClick r:id="rId4"/>
              </a:rPr>
              <a:t>info@asccc.org</a:t>
            </a:r>
            <a:endParaRPr sz="2400"/>
          </a:p>
          <a:p>
            <a:pPr marL="457200" lvl="0" indent="-381000" algn="l" rtl="0">
              <a:lnSpc>
                <a:spcPct val="100000"/>
              </a:lnSpc>
              <a:spcBef>
                <a:spcPts val="0"/>
              </a:spcBef>
              <a:spcAft>
                <a:spcPts val="0"/>
              </a:spcAft>
              <a:buSzPts val="2400"/>
              <a:buChar char="•"/>
            </a:pPr>
            <a:r>
              <a:rPr lang="en" sz="2400"/>
              <a:t>Always ask your local Human Resources or legal council</a:t>
            </a:r>
            <a:endParaRPr sz="2400"/>
          </a:p>
          <a:p>
            <a:pPr marL="0" lvl="0" indent="0" algn="l" rtl="0">
              <a:lnSpc>
                <a:spcPct val="100000"/>
              </a:lnSpc>
              <a:spcBef>
                <a:spcPts val="360"/>
              </a:spcBef>
              <a:spcAft>
                <a:spcPts val="0"/>
              </a:spcAft>
              <a:buSzPts val="1530"/>
              <a:buNone/>
            </a:pPr>
            <a:endParaRPr sz="2400"/>
          </a:p>
          <a:p>
            <a:pPr marL="0" lvl="0" indent="0" algn="l" rtl="0">
              <a:lnSpc>
                <a:spcPct val="100000"/>
              </a:lnSpc>
              <a:spcBef>
                <a:spcPts val="360"/>
              </a:spcBef>
              <a:spcAft>
                <a:spcPts val="0"/>
              </a:spcAft>
              <a:buSzPts val="1530"/>
              <a:buNone/>
            </a:pPr>
            <a:endParaRPr sz="2400"/>
          </a:p>
        </p:txBody>
      </p:sp>
      <p:pic>
        <p:nvPicPr>
          <p:cNvPr id="216" name="Google Shape;216;p5"/>
          <p:cNvPicPr preferRelativeResize="0"/>
          <p:nvPr/>
        </p:nvPicPr>
        <p:blipFill rotWithShape="1">
          <a:blip r:embed="rId5">
            <a:alphaModFix/>
          </a:blip>
          <a:srcRect/>
          <a:stretch/>
        </p:blipFill>
        <p:spPr>
          <a:xfrm>
            <a:off x="3199733" y="2992991"/>
            <a:ext cx="2744524" cy="843941"/>
          </a:xfrm>
          <a:prstGeom prst="rect">
            <a:avLst/>
          </a:prstGeom>
          <a:noFill/>
          <a:ln>
            <a:noFill/>
          </a:ln>
        </p:spPr>
      </p:pic>
      <p:sp>
        <p:nvSpPr>
          <p:cNvPr id="217" name="Google Shape;217;p5"/>
          <p:cNvSpPr txBox="1"/>
          <p:nvPr/>
        </p:nvSpPr>
        <p:spPr>
          <a:xfrm>
            <a:off x="914388" y="3836924"/>
            <a:ext cx="7315200" cy="1306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60"/>
              </a:spcBef>
              <a:spcAft>
                <a:spcPts val="0"/>
              </a:spcAft>
              <a:buClr>
                <a:schemeClr val="dk1"/>
              </a:buClr>
              <a:buSzPts val="1100"/>
              <a:buFont typeface="Arial"/>
              <a:buNone/>
            </a:pPr>
            <a:r>
              <a:rPr lang="en" sz="1200" b="0" i="0" u="none" strike="noStrike" cap="none">
                <a:solidFill>
                  <a:schemeClr val="dk1"/>
                </a:solidFill>
                <a:latin typeface="Arial"/>
                <a:ea typeface="Arial"/>
                <a:cs typeface="Arial"/>
                <a:sym typeface="Arial"/>
              </a:rPr>
              <a:t>Contact Info:</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100"/>
              <a:buFont typeface="Arial"/>
              <a:buNone/>
            </a:pPr>
            <a:r>
              <a:rPr lang="en" sz="1200" b="0" i="0" u="sng" strike="noStrike" cap="none">
                <a:solidFill>
                  <a:schemeClr val="hlink"/>
                </a:solidFill>
                <a:latin typeface="Arial"/>
                <a:ea typeface="Arial"/>
                <a:cs typeface="Arial"/>
                <a:sym typeface="Arial"/>
                <a:hlinkClick r:id="rId6"/>
              </a:rPr>
              <a:t>llara@miracosta.edu</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100"/>
              <a:buFont typeface="Arial"/>
              <a:buNone/>
            </a:pPr>
            <a:r>
              <a:rPr lang="en" sz="1200" b="0" i="0" u="sng" strike="noStrike" cap="none">
                <a:solidFill>
                  <a:schemeClr val="hlink"/>
                </a:solidFill>
                <a:latin typeface="Arial"/>
                <a:ea typeface="Arial"/>
                <a:cs typeface="Arial"/>
                <a:sym typeface="Arial"/>
                <a:hlinkClick r:id="rId7"/>
              </a:rPr>
              <a:t>cruzmayra@fhda.edu</a:t>
            </a:r>
            <a:r>
              <a:rPr lang="en"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100"/>
              <a:buFont typeface="Arial"/>
              <a:buNone/>
            </a:pPr>
            <a:r>
              <a:rPr lang="en" sz="1200" b="0" i="0" u="sng" strike="noStrike" cap="none">
                <a:solidFill>
                  <a:schemeClr val="hlink"/>
                </a:solidFill>
                <a:latin typeface="Arial"/>
                <a:ea typeface="Arial"/>
                <a:cs typeface="Arial"/>
                <a:sym typeface="Arial"/>
                <a:hlinkClick r:id="rId8"/>
              </a:rPr>
              <a:t>vraphael@cerritos.edu</a:t>
            </a:r>
            <a:r>
              <a:rPr lang="en"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16</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a:t>Today, we will...</a:t>
            </a:r>
            <a:endParaRPr b="1"/>
          </a:p>
        </p:txBody>
      </p:sp>
      <p:sp>
        <p:nvSpPr>
          <p:cNvPr id="110" name="Google Shape;110;p2"/>
          <p:cNvSpPr txBox="1">
            <a:spLocks noGrp="1"/>
          </p:cNvSpPr>
          <p:nvPr>
            <p:ph type="body" idx="1"/>
          </p:nvPr>
        </p:nvSpPr>
        <p:spPr>
          <a:xfrm>
            <a:off x="457200" y="1238625"/>
            <a:ext cx="8543700" cy="36822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2400"/>
          </a:p>
          <a:p>
            <a:pPr marL="457200" lvl="0" indent="-381000" algn="l" rtl="0">
              <a:lnSpc>
                <a:spcPct val="115000"/>
              </a:lnSpc>
              <a:spcBef>
                <a:spcPts val="0"/>
              </a:spcBef>
              <a:spcAft>
                <a:spcPts val="0"/>
              </a:spcAft>
              <a:buSzPts val="2400"/>
              <a:buChar char="•"/>
            </a:pPr>
            <a:r>
              <a:rPr lang="en" sz="2400"/>
              <a:t>Answer questions</a:t>
            </a:r>
            <a:endParaRPr sz="2400"/>
          </a:p>
          <a:p>
            <a:pPr marL="457200" lvl="0" indent="0" algn="l" rtl="0">
              <a:lnSpc>
                <a:spcPct val="115000"/>
              </a:lnSpc>
              <a:spcBef>
                <a:spcPts val="0"/>
              </a:spcBef>
              <a:spcAft>
                <a:spcPts val="0"/>
              </a:spcAft>
              <a:buNone/>
            </a:pPr>
            <a:endParaRPr sz="2400"/>
          </a:p>
          <a:p>
            <a:pPr marL="457200" lvl="0" indent="-381000" algn="l" rtl="0">
              <a:lnSpc>
                <a:spcPct val="115000"/>
              </a:lnSpc>
              <a:spcBef>
                <a:spcPts val="0"/>
              </a:spcBef>
              <a:spcAft>
                <a:spcPts val="0"/>
              </a:spcAft>
              <a:buSzPts val="2400"/>
              <a:buChar char="•"/>
            </a:pPr>
            <a:r>
              <a:rPr lang="en" sz="2400"/>
              <a:t>Offering ways to apply the content covered in “Equity Mindedness for Hiring in a Virtual Format During a State of Emergency” webinar on April 8th</a:t>
            </a:r>
            <a:endParaRPr sz="2400"/>
          </a:p>
          <a:p>
            <a:pPr marL="0" lvl="0" indent="0" algn="l" rtl="0">
              <a:lnSpc>
                <a:spcPct val="115000"/>
              </a:lnSpc>
              <a:spcBef>
                <a:spcPts val="0"/>
              </a:spcBef>
              <a:spcAft>
                <a:spcPts val="0"/>
              </a:spcAft>
              <a:buNone/>
            </a:pPr>
            <a:endParaRPr sz="2400"/>
          </a:p>
        </p:txBody>
      </p:sp>
      <p:sp>
        <p:nvSpPr>
          <p:cNvPr id="111" name="Google Shape;111;p2"/>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2</a:t>
            </a:fld>
            <a:endParaRPr/>
          </a:p>
        </p:txBody>
      </p:sp>
      <p:pic>
        <p:nvPicPr>
          <p:cNvPr id="112" name="Google Shape;112;p2"/>
          <p:cNvPicPr preferRelativeResize="0"/>
          <p:nvPr/>
        </p:nvPicPr>
        <p:blipFill>
          <a:blip r:embed="rId3">
            <a:alphaModFix/>
          </a:blip>
          <a:stretch>
            <a:fillRect/>
          </a:stretch>
        </p:blipFill>
        <p:spPr>
          <a:xfrm>
            <a:off x="4969725" y="400050"/>
            <a:ext cx="4031175" cy="201561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a:t>Questions During Webinar</a:t>
            </a:r>
            <a:endParaRPr b="1"/>
          </a:p>
        </p:txBody>
      </p:sp>
      <p:sp>
        <p:nvSpPr>
          <p:cNvPr id="118" name="Google Shape;118;p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530"/>
              <a:buNone/>
            </a:pPr>
            <a:r>
              <a:rPr lang="en"/>
              <a:t>Type your questions in the Q&amp;A box</a:t>
            </a:r>
            <a:endParaRPr/>
          </a:p>
        </p:txBody>
      </p:sp>
      <p:pic>
        <p:nvPicPr>
          <p:cNvPr id="119" name="Google Shape;119;p3"/>
          <p:cNvPicPr preferRelativeResize="0"/>
          <p:nvPr/>
        </p:nvPicPr>
        <p:blipFill rotWithShape="1">
          <a:blip r:embed="rId3">
            <a:alphaModFix/>
          </a:blip>
          <a:srcRect t="69662"/>
          <a:stretch/>
        </p:blipFill>
        <p:spPr>
          <a:xfrm>
            <a:off x="723200" y="1791550"/>
            <a:ext cx="7864499" cy="1560401"/>
          </a:xfrm>
          <a:prstGeom prst="rect">
            <a:avLst/>
          </a:prstGeom>
          <a:noFill/>
          <a:ln>
            <a:noFill/>
          </a:ln>
        </p:spPr>
      </p:pic>
      <p:sp>
        <p:nvSpPr>
          <p:cNvPr id="120" name="Google Shape;120;p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a:t>ASCCC Faculty Diversification Goal</a:t>
            </a:r>
            <a:endParaRPr b="1"/>
          </a:p>
        </p:txBody>
      </p:sp>
      <p:sp>
        <p:nvSpPr>
          <p:cNvPr id="126" name="Google Shape;126;p4"/>
          <p:cNvSpPr txBox="1">
            <a:spLocks noGrp="1"/>
          </p:cNvSpPr>
          <p:nvPr>
            <p:ph type="body" idx="1"/>
          </p:nvPr>
        </p:nvSpPr>
        <p:spPr>
          <a:xfrm>
            <a:off x="457200" y="1315525"/>
            <a:ext cx="5775300" cy="342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530"/>
              <a:buNone/>
            </a:pPr>
            <a:r>
              <a:rPr lang="en" sz="2000"/>
              <a:t>Having faculty of color in the college I attend is essential to a</a:t>
            </a:r>
            <a:r>
              <a:rPr lang="en" sz="2000" b="1"/>
              <a:t> meaningful and engaging </a:t>
            </a:r>
            <a:r>
              <a:rPr lang="en" sz="2000"/>
              <a:t>college experience. As a student of color, I feel</a:t>
            </a:r>
            <a:r>
              <a:rPr lang="en" sz="2000" b="1"/>
              <a:t> represented</a:t>
            </a:r>
            <a:r>
              <a:rPr lang="en" sz="2000"/>
              <a:t> in my college when a faculty member look like me and </a:t>
            </a:r>
            <a:r>
              <a:rPr lang="en" sz="2000" b="1"/>
              <a:t>empathizes</a:t>
            </a:r>
            <a:r>
              <a:rPr lang="en" sz="2000"/>
              <a:t> with my experiences. It gives me a </a:t>
            </a:r>
            <a:r>
              <a:rPr lang="en" sz="2000" b="1"/>
              <a:t>sense of belonging</a:t>
            </a:r>
            <a:r>
              <a:rPr lang="en" sz="2000"/>
              <a:t>, and </a:t>
            </a:r>
            <a:r>
              <a:rPr lang="en" sz="2000" b="1"/>
              <a:t>encourages </a:t>
            </a:r>
            <a:r>
              <a:rPr lang="en" sz="2000"/>
              <a:t>me to further engage with my learning experience.</a:t>
            </a:r>
            <a:r>
              <a:rPr lang="en" sz="2400"/>
              <a:t> </a:t>
            </a:r>
            <a:endParaRPr sz="2400"/>
          </a:p>
          <a:p>
            <a:pPr marL="457200" lvl="0" indent="0" algn="r" rtl="0">
              <a:lnSpc>
                <a:spcPct val="100000"/>
              </a:lnSpc>
              <a:spcBef>
                <a:spcPts val="360"/>
              </a:spcBef>
              <a:spcAft>
                <a:spcPts val="0"/>
              </a:spcAft>
              <a:buSzPts val="1530"/>
              <a:buNone/>
            </a:pPr>
            <a:r>
              <a:rPr lang="en"/>
              <a:t>--Tiffany N. (Foothill College)</a:t>
            </a:r>
            <a:endParaRPr/>
          </a:p>
        </p:txBody>
      </p:sp>
      <p:pic>
        <p:nvPicPr>
          <p:cNvPr id="127" name="Google Shape;127;p4" descr="EDAC and FLDC Committee; S&amp;P and Ed Policies Committees; CO, EEO, CO Deputy Chancellor, CIOs, CCLS, ACHRO" title="Faculty Diversification Leaders"/>
          <p:cNvPicPr preferRelativeResize="0"/>
          <p:nvPr/>
        </p:nvPicPr>
        <p:blipFill rotWithShape="1">
          <a:blip r:embed="rId3">
            <a:alphaModFix/>
          </a:blip>
          <a:srcRect/>
          <a:stretch/>
        </p:blipFill>
        <p:spPr>
          <a:xfrm>
            <a:off x="6427175" y="1142850"/>
            <a:ext cx="2477846" cy="3888300"/>
          </a:xfrm>
          <a:prstGeom prst="rect">
            <a:avLst/>
          </a:prstGeom>
          <a:noFill/>
          <a:ln>
            <a:noFill/>
          </a:ln>
        </p:spPr>
      </p:pic>
      <p:sp>
        <p:nvSpPr>
          <p:cNvPr id="128" name="Google Shape;128;p4"/>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73144a6ec1_0_7"/>
          <p:cNvSpPr txBox="1">
            <a:spLocks noGrp="1"/>
          </p:cNvSpPr>
          <p:nvPr>
            <p:ph type="body" idx="1"/>
          </p:nvPr>
        </p:nvSpPr>
        <p:spPr>
          <a:xfrm>
            <a:off x="457200" y="434425"/>
            <a:ext cx="8229600" cy="442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g73144a6ec1_0_7"/>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5</a:t>
            </a:fld>
            <a:endParaRPr/>
          </a:p>
        </p:txBody>
      </p:sp>
      <p:pic>
        <p:nvPicPr>
          <p:cNvPr id="135" name="Google Shape;135;g73144a6ec1_0_7" descr="A List Of Questionable Publishers | The Crypto Crew"/>
          <p:cNvPicPr preferRelativeResize="0"/>
          <p:nvPr/>
        </p:nvPicPr>
        <p:blipFill rotWithShape="1">
          <a:blip r:embed="rId3">
            <a:alphaModFix/>
          </a:blip>
          <a:srcRect/>
          <a:stretch/>
        </p:blipFill>
        <p:spPr>
          <a:xfrm>
            <a:off x="2996050" y="1142325"/>
            <a:ext cx="3197441" cy="341062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73144a6ec1_0_0"/>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600" b="1"/>
              <a:t>Overview</a:t>
            </a:r>
            <a:endParaRPr sz="3600" b="1"/>
          </a:p>
        </p:txBody>
      </p:sp>
      <p:sp>
        <p:nvSpPr>
          <p:cNvPr id="141" name="Google Shape;141;g73144a6ec1_0_0"/>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Conversations about question development</a:t>
            </a:r>
            <a:endParaRPr sz="3000">
              <a:latin typeface="Calibri"/>
              <a:ea typeface="Calibri"/>
              <a:cs typeface="Calibri"/>
              <a:sym typeface="Calibri"/>
            </a:endParaRPr>
          </a:p>
          <a:p>
            <a:pPr marL="457200" lvl="0" indent="0" algn="l" rtl="0">
              <a:lnSpc>
                <a:spcPct val="115000"/>
              </a:lnSpc>
              <a:spcBef>
                <a:spcPts val="0"/>
              </a:spcBef>
              <a:spcAft>
                <a:spcPts val="0"/>
              </a:spcAft>
              <a:buNone/>
            </a:pP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Assessment:  Interview, 2nd minimum qualification/document and teaching</a:t>
            </a:r>
            <a:endParaRPr sz="3000">
              <a:latin typeface="Calibri"/>
              <a:ea typeface="Calibri"/>
              <a:cs typeface="Calibri"/>
              <a:sym typeface="Calibri"/>
            </a:endParaRPr>
          </a:p>
          <a:p>
            <a:pPr marL="0" lvl="0" indent="0" algn="l" rtl="0">
              <a:lnSpc>
                <a:spcPct val="115000"/>
              </a:lnSpc>
              <a:spcBef>
                <a:spcPts val="0"/>
              </a:spcBef>
              <a:spcAft>
                <a:spcPts val="0"/>
              </a:spcAft>
              <a:buNone/>
            </a:pPr>
            <a:endParaRPr sz="3000">
              <a:latin typeface="Calibri"/>
              <a:ea typeface="Calibri"/>
              <a:cs typeface="Calibri"/>
              <a:sym typeface="Calibri"/>
            </a:endParaRPr>
          </a:p>
          <a:p>
            <a:pPr marL="0" lvl="0" indent="0" algn="l" rtl="0">
              <a:lnSpc>
                <a:spcPct val="115000"/>
              </a:lnSpc>
              <a:spcBef>
                <a:spcPts val="0"/>
              </a:spcBef>
              <a:spcAft>
                <a:spcPts val="0"/>
              </a:spcAft>
              <a:buNone/>
            </a:pPr>
            <a:endParaRPr sz="3000">
              <a:latin typeface="Calibri"/>
              <a:ea typeface="Calibri"/>
              <a:cs typeface="Calibri"/>
              <a:sym typeface="Calibri"/>
            </a:endParaRPr>
          </a:p>
          <a:p>
            <a:pPr marL="0" lvl="0" indent="0" algn="l" rtl="0">
              <a:lnSpc>
                <a:spcPct val="115000"/>
              </a:lnSpc>
              <a:spcBef>
                <a:spcPts val="0"/>
              </a:spcBef>
              <a:spcAft>
                <a:spcPts val="0"/>
              </a:spcAft>
              <a:buNone/>
            </a:pPr>
            <a:endParaRPr sz="3000">
              <a:latin typeface="Calibri"/>
              <a:ea typeface="Calibri"/>
              <a:cs typeface="Calibri"/>
              <a:sym typeface="Calibri"/>
            </a:endParaRPr>
          </a:p>
          <a:p>
            <a:pPr marL="0" lvl="0" indent="0" algn="l" rtl="0">
              <a:lnSpc>
                <a:spcPct val="115000"/>
              </a:lnSpc>
              <a:spcBef>
                <a:spcPts val="0"/>
              </a:spcBef>
              <a:spcAft>
                <a:spcPts val="0"/>
              </a:spcAft>
              <a:buNone/>
            </a:pPr>
            <a:endParaRPr sz="3000">
              <a:latin typeface="Calibri"/>
              <a:ea typeface="Calibri"/>
              <a:cs typeface="Calibri"/>
              <a:sym typeface="Calibri"/>
            </a:endParaRPr>
          </a:p>
          <a:p>
            <a:pPr marL="0" lvl="0" indent="0" algn="l" rtl="0">
              <a:spcBef>
                <a:spcPts val="360"/>
              </a:spcBef>
              <a:spcAft>
                <a:spcPts val="0"/>
              </a:spcAft>
              <a:buNone/>
            </a:pPr>
            <a:endParaRPr/>
          </a:p>
        </p:txBody>
      </p:sp>
      <p:sp>
        <p:nvSpPr>
          <p:cNvPr id="142" name="Google Shape;142;g73144a6ec1_0_0"/>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73144a6ec1_3_0"/>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Example: Interview Question Development</a:t>
            </a:r>
            <a:endParaRPr b="1"/>
          </a:p>
        </p:txBody>
      </p:sp>
      <p:sp>
        <p:nvSpPr>
          <p:cNvPr id="148" name="Google Shape;148;g73144a6ec1_3_0"/>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 b="1" dirty="0"/>
              <a:t>Desirable Qualification:</a:t>
            </a:r>
            <a:r>
              <a:rPr lang="en" dirty="0"/>
              <a:t> Knowledge and use of technology in counseling.	 	 	 		</a:t>
            </a:r>
            <a:endParaRPr dirty="0"/>
          </a:p>
          <a:p>
            <a:pPr marL="457200" lvl="0" indent="-325755" algn="l" rtl="0">
              <a:spcBef>
                <a:spcPts val="0"/>
              </a:spcBef>
              <a:spcAft>
                <a:spcPts val="0"/>
              </a:spcAft>
              <a:buSzPts val="1530"/>
              <a:buAutoNum type="arabicPeriod"/>
            </a:pPr>
            <a:r>
              <a:rPr lang="en" b="1" dirty="0"/>
              <a:t>Interview Question: </a:t>
            </a:r>
            <a:r>
              <a:rPr lang="en" dirty="0"/>
              <a:t>New technologies are transforming effective counseling. Please describe how you have used technology to enhance learning for first-time-to-college students aged 25 and </a:t>
            </a:r>
            <a:r>
              <a:rPr lang="en" dirty="0" smtClean="0"/>
              <a:t>over.</a:t>
            </a:r>
            <a:endParaRPr lang="en-US" dirty="0"/>
          </a:p>
          <a:p>
            <a:pPr marL="457200" lvl="0" indent="-325755" algn="l" rtl="0">
              <a:spcBef>
                <a:spcPts val="0"/>
              </a:spcBef>
              <a:spcAft>
                <a:spcPts val="0"/>
              </a:spcAft>
              <a:buSzPts val="1530"/>
              <a:buAutoNum type="arabicPeriod"/>
            </a:pPr>
            <a:endParaRPr lang="en-US" b="1" dirty="0"/>
          </a:p>
          <a:p>
            <a:pPr marL="131445" indent="0">
              <a:spcBef>
                <a:spcPts val="0"/>
              </a:spcBef>
              <a:buNone/>
            </a:pPr>
            <a:r>
              <a:rPr lang="en" b="1" dirty="0" smtClean="0"/>
              <a:t>Components </a:t>
            </a:r>
            <a:r>
              <a:rPr lang="en" b="1" dirty="0"/>
              <a:t>of Model Answers: </a:t>
            </a:r>
            <a:endParaRPr b="1" dirty="0"/>
          </a:p>
          <a:p>
            <a:pPr marL="914400" lvl="1" indent="-342900" algn="l" rtl="0">
              <a:lnSpc>
                <a:spcPct val="115000"/>
              </a:lnSpc>
              <a:spcBef>
                <a:spcPts val="0"/>
              </a:spcBef>
              <a:spcAft>
                <a:spcPts val="0"/>
              </a:spcAft>
              <a:buClr>
                <a:schemeClr val="dk1"/>
              </a:buClr>
              <a:buSzPts val="1800"/>
              <a:buChar char="•"/>
            </a:pPr>
            <a:r>
              <a:rPr lang="en" sz="1800" dirty="0"/>
              <a:t>Currency and depth of knowledge of current counseling technology tools for career development and transfer preparation</a:t>
            </a:r>
            <a:endParaRPr sz="1800" dirty="0"/>
          </a:p>
          <a:p>
            <a:pPr marL="914400" lvl="1" indent="-342900" algn="l" rtl="0">
              <a:lnSpc>
                <a:spcPct val="115000"/>
              </a:lnSpc>
              <a:spcBef>
                <a:spcPts val="0"/>
              </a:spcBef>
              <a:spcAft>
                <a:spcPts val="0"/>
              </a:spcAft>
              <a:buClr>
                <a:schemeClr val="dk1"/>
              </a:buClr>
              <a:buSzPts val="1800"/>
              <a:buChar char="•"/>
            </a:pPr>
            <a:r>
              <a:rPr lang="en" sz="1800" dirty="0"/>
              <a:t>Consideration of needs and challenges specific to adult students</a:t>
            </a:r>
            <a:endParaRPr sz="1800" dirty="0"/>
          </a:p>
          <a:p>
            <a:pPr marL="914400" lvl="1" indent="-342900" algn="l" rtl="0">
              <a:lnSpc>
                <a:spcPct val="115000"/>
              </a:lnSpc>
              <a:spcBef>
                <a:spcPts val="0"/>
              </a:spcBef>
              <a:spcAft>
                <a:spcPts val="0"/>
              </a:spcAft>
              <a:buClr>
                <a:schemeClr val="dk1"/>
              </a:buClr>
              <a:buSzPts val="1800"/>
              <a:buChar char="•"/>
            </a:pPr>
            <a:r>
              <a:rPr lang="en" sz="1800" dirty="0"/>
              <a:t>Value and awareness of multiple modalities to communicate with and meet student needs</a:t>
            </a:r>
            <a:endParaRPr sz="1800" dirty="0"/>
          </a:p>
        </p:txBody>
      </p:sp>
      <p:sp>
        <p:nvSpPr>
          <p:cNvPr id="149" name="Google Shape;149;g73144a6ec1_3_0"/>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73144a6ec1_0_15"/>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Rubrics</a:t>
            </a:r>
            <a:endParaRPr b="1"/>
          </a:p>
        </p:txBody>
      </p:sp>
      <p:sp>
        <p:nvSpPr>
          <p:cNvPr id="155" name="Google Shape;155;g73144a6ec1_0_15"/>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Font typeface="Calibri"/>
              <a:buAutoNum type="arabicPeriod"/>
            </a:pPr>
            <a:r>
              <a:rPr lang="en" sz="3000" dirty="0">
                <a:latin typeface="Calibri"/>
                <a:ea typeface="Calibri"/>
                <a:cs typeface="Calibri"/>
                <a:sym typeface="Calibri"/>
              </a:rPr>
              <a:t>Building a rubric</a:t>
            </a:r>
            <a:endParaRPr sz="3000" dirty="0">
              <a:latin typeface="Calibri"/>
              <a:ea typeface="Calibri"/>
              <a:cs typeface="Calibri"/>
              <a:sym typeface="Calibri"/>
            </a:endParaRPr>
          </a:p>
          <a:p>
            <a:pPr marL="514350" lvl="0" indent="-514350" algn="l" rtl="0">
              <a:lnSpc>
                <a:spcPct val="115000"/>
              </a:lnSpc>
              <a:spcBef>
                <a:spcPts val="0"/>
              </a:spcBef>
              <a:spcAft>
                <a:spcPts val="0"/>
              </a:spcAft>
              <a:buClr>
                <a:schemeClr val="dk1"/>
              </a:buClr>
              <a:buSzPts val="1100"/>
              <a:buFont typeface="+mj-lt"/>
              <a:buAutoNum type="arabicPeriod"/>
            </a:pP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AutoNum type="arabicPeriod"/>
            </a:pPr>
            <a:r>
              <a:rPr lang="en" sz="3000" dirty="0">
                <a:latin typeface="Calibri"/>
                <a:ea typeface="Calibri"/>
                <a:cs typeface="Calibri"/>
                <a:sym typeface="Calibri"/>
              </a:rPr>
              <a:t>A practical sample</a:t>
            </a:r>
            <a:endParaRPr dirty="0"/>
          </a:p>
        </p:txBody>
      </p:sp>
      <p:sp>
        <p:nvSpPr>
          <p:cNvPr id="156" name="Google Shape;156;g73144a6ec1_0_15"/>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8</a:t>
            </a:fld>
            <a:endParaRPr/>
          </a:p>
        </p:txBody>
      </p:sp>
      <p:pic>
        <p:nvPicPr>
          <p:cNvPr id="157" name="Google Shape;157;g73144a6ec1_0_15"/>
          <p:cNvPicPr preferRelativeResize="0"/>
          <p:nvPr/>
        </p:nvPicPr>
        <p:blipFill>
          <a:blip r:embed="rId3">
            <a:alphaModFix/>
          </a:blip>
          <a:stretch>
            <a:fillRect/>
          </a:stretch>
        </p:blipFill>
        <p:spPr>
          <a:xfrm>
            <a:off x="4467350" y="1282275"/>
            <a:ext cx="3955700" cy="18629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73144a6ec1_1_3"/>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a:t>Building Rubrics</a:t>
            </a:r>
            <a:endParaRPr b="1"/>
          </a:p>
        </p:txBody>
      </p:sp>
      <p:sp>
        <p:nvSpPr>
          <p:cNvPr id="163" name="Google Shape;163;g73144a6ec1_1_3"/>
          <p:cNvSpPr txBox="1">
            <a:spLocks noGrp="1"/>
          </p:cNvSpPr>
          <p:nvPr>
            <p:ph type="body" idx="1"/>
          </p:nvPr>
        </p:nvSpPr>
        <p:spPr>
          <a:xfrm>
            <a:off x="457200" y="1200150"/>
            <a:ext cx="5294700" cy="36576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AutoNum type="arabicPeriod"/>
            </a:pPr>
            <a:r>
              <a:rPr lang="en" sz="3000"/>
              <a:t>Identify your criteria</a:t>
            </a:r>
            <a:endParaRPr sz="3000"/>
          </a:p>
          <a:p>
            <a:pPr marL="457200" lvl="0" indent="-419100" algn="l" rtl="0">
              <a:spcBef>
                <a:spcPts val="0"/>
              </a:spcBef>
              <a:spcAft>
                <a:spcPts val="0"/>
              </a:spcAft>
              <a:buSzPts val="3000"/>
              <a:buAutoNum type="arabicPeriod"/>
            </a:pPr>
            <a:r>
              <a:rPr lang="en" sz="3000"/>
              <a:t>Map out your rating scale</a:t>
            </a:r>
            <a:endParaRPr sz="3000"/>
          </a:p>
          <a:p>
            <a:pPr marL="457200" lvl="0" indent="-419100" algn="l" rtl="0">
              <a:spcBef>
                <a:spcPts val="0"/>
              </a:spcBef>
              <a:spcAft>
                <a:spcPts val="0"/>
              </a:spcAft>
              <a:buSzPts val="3000"/>
              <a:buAutoNum type="arabicPeriod"/>
            </a:pPr>
            <a:r>
              <a:rPr lang="en" sz="3000"/>
              <a:t>Set up the criteria and ratings w/in your preferred framework</a:t>
            </a:r>
            <a:endParaRPr sz="3000"/>
          </a:p>
          <a:p>
            <a:pPr marL="457200" lvl="0" indent="-419100" algn="l" rtl="0">
              <a:spcBef>
                <a:spcPts val="0"/>
              </a:spcBef>
              <a:spcAft>
                <a:spcPts val="0"/>
              </a:spcAft>
              <a:buSzPts val="3000"/>
              <a:buAutoNum type="arabicPeriod"/>
            </a:pPr>
            <a:r>
              <a:rPr lang="en" sz="3000"/>
              <a:t>Plug in your information &amp; refine</a:t>
            </a:r>
            <a:endParaRPr sz="3000"/>
          </a:p>
        </p:txBody>
      </p:sp>
      <p:sp>
        <p:nvSpPr>
          <p:cNvPr id="164" name="Google Shape;164;g73144a6ec1_1_3"/>
          <p:cNvSpPr txBox="1">
            <a:spLocks noGrp="1"/>
          </p:cNvSpPr>
          <p:nvPr>
            <p:ph type="sldNum" idx="12"/>
          </p:nvPr>
        </p:nvSpPr>
        <p:spPr>
          <a:xfrm>
            <a:off x="7620000" y="13716"/>
            <a:ext cx="1066800" cy="246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50"/>
              <a:buFont typeface="Arial"/>
              <a:buNone/>
            </a:pPr>
            <a:fld id="{00000000-1234-1234-1234-123412341234}" type="slidenum">
              <a:rPr lang="en"/>
              <a:t>9</a:t>
            </a:fld>
            <a:endParaRPr/>
          </a:p>
        </p:txBody>
      </p:sp>
      <p:pic>
        <p:nvPicPr>
          <p:cNvPr id="165" name="Google Shape;165;g73144a6ec1_1_3" descr="Cycle vector"/>
          <p:cNvPicPr preferRelativeResize="0"/>
          <p:nvPr/>
        </p:nvPicPr>
        <p:blipFill rotWithShape="1">
          <a:blip r:embed="rId3">
            <a:alphaModFix/>
          </a:blip>
          <a:srcRect b="7510"/>
          <a:stretch/>
        </p:blipFill>
        <p:spPr>
          <a:xfrm>
            <a:off x="6029100" y="1423775"/>
            <a:ext cx="2443700" cy="24048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904</Words>
  <Application>Microsoft Macintosh PowerPoint</Application>
  <PresentationFormat>On-screen Show (16:9)</PresentationFormat>
  <Paragraphs>113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Theme5</vt:lpstr>
      <vt:lpstr>Equity-Mindedness for Hiring in a Virtual Format During a State of Emergency:  Follow-up Session</vt:lpstr>
      <vt:lpstr>Today, we will...</vt:lpstr>
      <vt:lpstr>Questions During Webinar</vt:lpstr>
      <vt:lpstr>ASCCC Faculty Diversification Goal</vt:lpstr>
      <vt:lpstr>PowerPoint Presentation</vt:lpstr>
      <vt:lpstr>Overview</vt:lpstr>
      <vt:lpstr>Example: Interview Question Development</vt:lpstr>
      <vt:lpstr>Rubrics</vt:lpstr>
      <vt:lpstr>Building Rubrics</vt:lpstr>
      <vt:lpstr>Example - Teaching Skills Source Materials</vt:lpstr>
      <vt:lpstr>Example: EEO/Diversity Statement and Rubric</vt:lpstr>
      <vt:lpstr>EEO/Diversity Statement Rubric continued</vt:lpstr>
      <vt:lpstr>PowerPoint Presentation</vt:lpstr>
      <vt:lpstr>Resources</vt:lpstr>
      <vt:lpstr>PowerPoint Presentation</vt:lpstr>
      <vt:lpstr>For Further Information and Support</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Equity-Mindedness for Hiring in a Virtual Format During a State of Emergency:  Follow-up Session</dc:title>
  <dc:creator>Michelle Bean</dc:creator>
  <cp:lastModifiedBy>Mayra Cruz</cp:lastModifiedBy>
  <cp:revision>4</cp:revision>
  <cp:lastPrinted>2020-04-10T13:59:08Z</cp:lastPrinted>
  <dcterms:modified xsi:type="dcterms:W3CDTF">2020-04-10T19:02:56Z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