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74" r:id="rId4"/>
    <p:sldId id="260" r:id="rId5"/>
    <p:sldId id="262" r:id="rId6"/>
    <p:sldId id="271" r:id="rId7"/>
    <p:sldId id="259" r:id="rId8"/>
    <p:sldId id="261" r:id="rId9"/>
    <p:sldId id="264" r:id="rId10"/>
    <p:sldId id="265" r:id="rId11"/>
    <p:sldId id="266" r:id="rId12"/>
    <p:sldId id="263" r:id="rId13"/>
    <p:sldId id="267" r:id="rId14"/>
    <p:sldId id="269" r:id="rId15"/>
    <p:sldId id="270" r:id="rId16"/>
    <p:sldId id="275"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autoAdjust="0"/>
  </p:normalViewPr>
  <p:slideViewPr>
    <p:cSldViewPr snapToGrid="0">
      <p:cViewPr varScale="1">
        <p:scale>
          <a:sx n="115" d="100"/>
          <a:sy n="115" d="100"/>
        </p:scale>
        <p:origin x="1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AACDF8-9F2B-4DC5-B28A-93B2455DBAD1}" type="datetimeFigureOut">
              <a:rPr lang="en-US" smtClean="0"/>
              <a:t>6/28/2018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171BF-6E29-4F32-B3DB-C70B00894D3B}" type="slidenum">
              <a:rPr lang="en-US" smtClean="0"/>
              <a:t>‹#›</a:t>
            </a:fld>
            <a:endParaRPr lang="en-US"/>
          </a:p>
        </p:txBody>
      </p:sp>
    </p:spTree>
    <p:extLst>
      <p:ext uri="{BB962C8B-B14F-4D97-AF65-F5344CB8AC3E}">
        <p14:creationId xmlns:p14="http://schemas.microsoft.com/office/powerpoint/2010/main" val="334304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62171BF-6E29-4F32-B3DB-C70B00894D3B}" type="slidenum">
              <a:rPr lang="en-US" smtClean="0"/>
              <a:t>1</a:t>
            </a:fld>
            <a:endParaRPr lang="en-US"/>
          </a:p>
        </p:txBody>
      </p:sp>
    </p:spTree>
    <p:extLst>
      <p:ext uri="{BB962C8B-B14F-4D97-AF65-F5344CB8AC3E}">
        <p14:creationId xmlns:p14="http://schemas.microsoft.com/office/powerpoint/2010/main" val="406337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ccccurriculum.net/wp-content/uploads/2011/05/PCAH_6thEdition_July_FINAL.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ovt.westlaw.com/calregs/Document/IBF3A8AB0D48411DEBC02831C6D6C108E?viewType=FullText&amp;originationContext=documenttoc&amp;transitionType=CategoryPageItem&amp;contextData=(sc.Defau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ovt.westlaw.com/calregs/Document/IBF3A8AB0D48411DEBC02831C6D6C108E?viewType=FullText&amp;originationContext=documenttoc&amp;transitionType=CategoryPageItem&amp;contextData=(sc.Defaul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extranet.cccco.edu/Divisions/AcademicAffairs/CurriculumandInstructionUnit/TemplatesForApprovedTransferModelCurriculum.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ovt.westlaw.com/calregs/Document/IBF3A8AB0D48411DEBC02831C6D6C108E?viewType=FullText&amp;originationContext=documenttoc&amp;transitionType=CategoryPageItem&amp;contextData=(sc.Defaul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2054" y="-510397"/>
            <a:ext cx="8001000" cy="2971801"/>
          </a:xfrm>
        </p:spPr>
        <p:txBody>
          <a:bodyPr/>
          <a:lstStyle/>
          <a:p>
            <a:r>
              <a:rPr lang="en-US" dirty="0" smtClean="0">
                <a:latin typeface="Berlin Sans FB" panose="020E0602020502020306" pitchFamily="34" charset="0"/>
              </a:rPr>
              <a:t>Area of emphasis</a:t>
            </a:r>
            <a:endParaRPr lang="en-US" dirty="0">
              <a:latin typeface="Berlin Sans FB" panose="020E0602020502020306" pitchFamily="34" charset="0"/>
            </a:endParaRPr>
          </a:p>
        </p:txBody>
      </p:sp>
      <p:sp>
        <p:nvSpPr>
          <p:cNvPr id="3" name="Subtitle 2"/>
          <p:cNvSpPr>
            <a:spLocks noGrp="1"/>
          </p:cNvSpPr>
          <p:nvPr>
            <p:ph type="subTitle" idx="1"/>
          </p:nvPr>
        </p:nvSpPr>
        <p:spPr>
          <a:xfrm>
            <a:off x="914248" y="3832365"/>
            <a:ext cx="8120483" cy="1947333"/>
          </a:xfrm>
        </p:spPr>
        <p:txBody>
          <a:bodyPr>
            <a:normAutofit/>
          </a:bodyPr>
          <a:lstStyle/>
          <a:p>
            <a:r>
              <a:rPr lang="en-US" dirty="0" smtClean="0">
                <a:latin typeface="Berlin Sans FB" panose="020E0602020502020306" pitchFamily="34" charset="0"/>
              </a:rPr>
              <a:t>Presented by</a:t>
            </a:r>
          </a:p>
          <a:p>
            <a:r>
              <a:rPr lang="en-US" dirty="0">
                <a:latin typeface="Berlin Sans FB" panose="020E0602020502020306" pitchFamily="34" charset="0"/>
              </a:rPr>
              <a:t>Raul Arambula, Chancellor’s Office</a:t>
            </a:r>
          </a:p>
          <a:p>
            <a:r>
              <a:rPr lang="en-US" dirty="0">
                <a:latin typeface="Berlin Sans FB" panose="020E0602020502020306" pitchFamily="34" charset="0"/>
              </a:rPr>
              <a:t>Nili Kirschner, Woodland Community College</a:t>
            </a:r>
          </a:p>
          <a:p>
            <a:r>
              <a:rPr lang="en-US" dirty="0">
                <a:latin typeface="Berlin Sans FB" panose="020E0602020502020306" pitchFamily="34" charset="0"/>
              </a:rPr>
              <a:t>Aimee Tran, ASCCC Curriculum Committee, Saddleback College</a:t>
            </a:r>
          </a:p>
        </p:txBody>
      </p:sp>
    </p:spTree>
    <p:extLst>
      <p:ext uri="{BB962C8B-B14F-4D97-AF65-F5344CB8AC3E}">
        <p14:creationId xmlns:p14="http://schemas.microsoft.com/office/powerpoint/2010/main" val="3084865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3556" y="904494"/>
            <a:ext cx="9448950" cy="1507067"/>
          </a:xfrm>
        </p:spPr>
        <p:txBody>
          <a:bodyPr>
            <a:normAutofit fontScale="90000"/>
          </a:bodyPr>
          <a:lstStyle/>
          <a:p>
            <a:r>
              <a:rPr lang="en-US" b="1" dirty="0"/>
              <a:t>Can an Area of Emphasis degree be created using Area E of the CSU Breadth?</a:t>
            </a:r>
            <a:r>
              <a:rPr lang="en-US" dirty="0"/>
              <a:t/>
            </a:r>
            <a:br>
              <a:rPr lang="en-US" dirty="0"/>
            </a:br>
            <a:endParaRPr lang="en-US" dirty="0"/>
          </a:p>
        </p:txBody>
      </p:sp>
      <p:sp>
        <p:nvSpPr>
          <p:cNvPr id="3" name="Content Placeholder 2"/>
          <p:cNvSpPr>
            <a:spLocks noGrp="1"/>
          </p:cNvSpPr>
          <p:nvPr>
            <p:ph idx="1"/>
          </p:nvPr>
        </p:nvSpPr>
        <p:spPr>
          <a:xfrm>
            <a:off x="1834401" y="2411561"/>
            <a:ext cx="8534400" cy="3615267"/>
          </a:xfrm>
        </p:spPr>
        <p:txBody>
          <a:bodyPr>
            <a:normAutofit fontScale="92500"/>
          </a:bodyPr>
          <a:lstStyle/>
          <a:p>
            <a:pPr marL="0" indent="0">
              <a:buNone/>
            </a:pPr>
            <a:r>
              <a:rPr lang="en-US" sz="2800" dirty="0" smtClean="0">
                <a:latin typeface="Berlin Sans FB" panose="020E0602020502020306" pitchFamily="34" charset="0"/>
              </a:rPr>
              <a:t>An </a:t>
            </a:r>
            <a:r>
              <a:rPr lang="en-US" sz="2800" dirty="0">
                <a:latin typeface="Berlin Sans FB" panose="020E0602020502020306" pitchFamily="34" charset="0"/>
              </a:rPr>
              <a:t>area of emphasis degree created in an area of general education not found in title 5 §55063 (such as the Area E in CSU)</a:t>
            </a:r>
            <a:r>
              <a:rPr lang="en-US" sz="2800" b="1" dirty="0">
                <a:latin typeface="Berlin Sans FB" panose="020E0602020502020306" pitchFamily="34" charset="0"/>
              </a:rPr>
              <a:t> </a:t>
            </a:r>
            <a:r>
              <a:rPr lang="en-US" sz="2800" dirty="0">
                <a:latin typeface="Berlin Sans FB" panose="020E0602020502020306" pitchFamily="34" charset="0"/>
              </a:rPr>
              <a:t>would not meet the requirements for courses in related disciplines even though they are identified in the same CSU general education area. </a:t>
            </a:r>
            <a:endParaRPr lang="en-US" sz="2800" dirty="0" smtClean="0">
              <a:latin typeface="Berlin Sans FB" panose="020E0602020502020306" pitchFamily="34" charset="0"/>
            </a:endParaRPr>
          </a:p>
          <a:p>
            <a:pPr marL="0" indent="0">
              <a:buNone/>
            </a:pPr>
            <a:r>
              <a:rPr lang="en-US" sz="2800" dirty="0" smtClean="0">
                <a:latin typeface="Berlin Sans FB" panose="020E0602020502020306" pitchFamily="34" charset="0"/>
              </a:rPr>
              <a:t>However</a:t>
            </a:r>
            <a:r>
              <a:rPr lang="en-US" sz="2800" dirty="0">
                <a:latin typeface="Berlin Sans FB" panose="020E0602020502020306" pitchFamily="34" charset="0"/>
              </a:rPr>
              <a:t>, faculty might consider creating the degree if they can document that the degree serves to prepare a student for employment or transfer in a specific area of study. </a:t>
            </a:r>
          </a:p>
          <a:p>
            <a:endParaRPr lang="en-US" dirty="0"/>
          </a:p>
        </p:txBody>
      </p:sp>
    </p:spTree>
    <p:extLst>
      <p:ext uri="{BB962C8B-B14F-4D97-AF65-F5344CB8AC3E}">
        <p14:creationId xmlns:p14="http://schemas.microsoft.com/office/powerpoint/2010/main" val="67861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278" y="685800"/>
            <a:ext cx="10392105" cy="1507067"/>
          </a:xfrm>
        </p:spPr>
        <p:txBody>
          <a:bodyPr>
            <a:noAutofit/>
          </a:bodyPr>
          <a:lstStyle/>
          <a:p>
            <a:r>
              <a:rPr lang="en-US" sz="2800" b="1" dirty="0">
                <a:latin typeface="+mn-lt"/>
              </a:rPr>
              <a:t>Can an entire general education pattern (local AA, IGETC, CSU)  be used as an Area of Emphasis degree? </a:t>
            </a:r>
            <a:r>
              <a:rPr lang="en-US" sz="2800" dirty="0">
                <a:latin typeface="+mn-lt"/>
              </a:rPr>
              <a:t/>
            </a:r>
            <a:br>
              <a:rPr lang="en-US" sz="2800" dirty="0">
                <a:latin typeface="+mn-lt"/>
              </a:rPr>
            </a:br>
            <a:endParaRPr lang="en-US" sz="2800" dirty="0">
              <a:latin typeface="+mn-lt"/>
            </a:endParaRPr>
          </a:p>
        </p:txBody>
      </p:sp>
      <p:sp>
        <p:nvSpPr>
          <p:cNvPr id="3" name="Content Placeholder 2"/>
          <p:cNvSpPr>
            <a:spLocks noGrp="1"/>
          </p:cNvSpPr>
          <p:nvPr>
            <p:ph idx="1"/>
          </p:nvPr>
        </p:nvSpPr>
        <p:spPr>
          <a:xfrm>
            <a:off x="730219" y="2238555"/>
            <a:ext cx="9724996" cy="3615267"/>
          </a:xfrm>
        </p:spPr>
        <p:txBody>
          <a:bodyPr>
            <a:normAutofit/>
          </a:bodyPr>
          <a:lstStyle/>
          <a:p>
            <a:pPr marL="0" indent="0">
              <a:buNone/>
            </a:pPr>
            <a:r>
              <a:rPr lang="en-US" sz="2800" dirty="0" smtClean="0">
                <a:latin typeface="Berlin Sans FB" panose="020E0602020502020306" pitchFamily="34" charset="0"/>
              </a:rPr>
              <a:t>No – PCAH p.80 says: </a:t>
            </a:r>
          </a:p>
          <a:p>
            <a:pPr marL="0" indent="0">
              <a:buNone/>
            </a:pPr>
            <a:r>
              <a:rPr lang="en-US" sz="2800" dirty="0" smtClean="0">
                <a:latin typeface="Berlin Sans FB" panose="020E0602020502020306" pitchFamily="34" charset="0"/>
              </a:rPr>
              <a:t>“GE </a:t>
            </a:r>
            <a:r>
              <a:rPr lang="en-US" sz="2800" dirty="0">
                <a:latin typeface="Berlin Sans FB" panose="020E0602020502020306" pitchFamily="34" charset="0"/>
              </a:rPr>
              <a:t>transfer patterns do not satisfy the requirement for a major or an area of emphasis. </a:t>
            </a:r>
            <a:r>
              <a:rPr lang="en-US" sz="2800" dirty="0" smtClean="0">
                <a:latin typeface="Berlin Sans FB" panose="020E0602020502020306" pitchFamily="34" charset="0"/>
              </a:rPr>
              <a:t>In </a:t>
            </a:r>
            <a:r>
              <a:rPr lang="en-US" sz="2800" dirty="0">
                <a:latin typeface="Berlin Sans FB" panose="020E0602020502020306" pitchFamily="34" charset="0"/>
              </a:rPr>
              <a:t>other words, an associate degree cannot consist solely of CSU GE-Breadth (CSU GE-Breadth), IGETC, or the local GE pattern with the remaining units (to reach 60 semester or 90 quarter) in other GE courses or electives, selected at the student's discretion.” </a:t>
            </a:r>
          </a:p>
          <a:p>
            <a:endParaRPr lang="en-US" dirty="0"/>
          </a:p>
        </p:txBody>
      </p:sp>
    </p:spTree>
    <p:extLst>
      <p:ext uri="{BB962C8B-B14F-4D97-AF65-F5344CB8AC3E}">
        <p14:creationId xmlns:p14="http://schemas.microsoft.com/office/powerpoint/2010/main" val="3544847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974" y="519022"/>
            <a:ext cx="10564634" cy="1507067"/>
          </a:xfrm>
        </p:spPr>
        <p:txBody>
          <a:bodyPr>
            <a:normAutofit fontScale="90000"/>
          </a:bodyPr>
          <a:lstStyle/>
          <a:p>
            <a:r>
              <a:rPr lang="en-US" b="1" dirty="0"/>
              <a:t>What supporting documentation is needed in </a:t>
            </a:r>
            <a:r>
              <a:rPr lang="en-US" b="1" dirty="0" smtClean="0"/>
              <a:t>COCI </a:t>
            </a:r>
            <a:r>
              <a:rPr lang="en-US" b="1" dirty="0"/>
              <a:t>for an Area of Emphasis </a:t>
            </a:r>
            <a:r>
              <a:rPr lang="en-US" b="1" dirty="0" smtClean="0"/>
              <a:t>degree</a:t>
            </a:r>
            <a:r>
              <a:rPr lang="en-US" b="1" dirty="0"/>
              <a:t>?</a:t>
            </a:r>
            <a:r>
              <a:rPr lang="en-US" dirty="0"/>
              <a:t/>
            </a:r>
            <a:br>
              <a:rPr lang="en-US" dirty="0"/>
            </a:br>
            <a:endParaRPr lang="en-US" dirty="0"/>
          </a:p>
        </p:txBody>
      </p:sp>
      <p:sp>
        <p:nvSpPr>
          <p:cNvPr id="3" name="Content Placeholder 2"/>
          <p:cNvSpPr>
            <a:spLocks noGrp="1"/>
          </p:cNvSpPr>
          <p:nvPr>
            <p:ph idx="1"/>
          </p:nvPr>
        </p:nvSpPr>
        <p:spPr>
          <a:xfrm>
            <a:off x="758974" y="2140788"/>
            <a:ext cx="10370345" cy="3615267"/>
          </a:xfrm>
        </p:spPr>
        <p:txBody>
          <a:bodyPr>
            <a:normAutofit fontScale="85000" lnSpcReduction="10000"/>
          </a:bodyPr>
          <a:lstStyle/>
          <a:p>
            <a:pPr marL="0" indent="0">
              <a:buNone/>
            </a:pPr>
            <a:r>
              <a:rPr lang="en-US" sz="2800" dirty="0" smtClean="0">
                <a:latin typeface="Berlin Sans FB" panose="020E0602020502020306" pitchFamily="34" charset="0"/>
              </a:rPr>
              <a:t>For local degrees, supporting </a:t>
            </a:r>
            <a:r>
              <a:rPr lang="en-US" sz="2800" dirty="0">
                <a:latin typeface="Berlin Sans FB" panose="020E0602020502020306" pitchFamily="34" charset="0"/>
              </a:rPr>
              <a:t>documentation </a:t>
            </a:r>
            <a:r>
              <a:rPr lang="en-US" sz="2800" dirty="0" smtClean="0">
                <a:latin typeface="Berlin Sans FB" panose="020E0602020502020306" pitchFamily="34" charset="0"/>
              </a:rPr>
              <a:t>is </a:t>
            </a:r>
            <a:r>
              <a:rPr lang="en-US" sz="2800" dirty="0">
                <a:latin typeface="Berlin Sans FB" panose="020E0602020502020306" pitchFamily="34" charset="0"/>
              </a:rPr>
              <a:t>defined by the goal of the program. Include supporting documentation for the goal types as outlined in the </a:t>
            </a:r>
            <a:r>
              <a:rPr lang="en-US" sz="2800" dirty="0">
                <a:latin typeface="Berlin Sans FB" panose="020E0602020502020306" pitchFamily="34" charset="0"/>
                <a:hlinkClick r:id="rId2"/>
              </a:rPr>
              <a:t>latest edition of the PCAH</a:t>
            </a:r>
            <a:r>
              <a:rPr lang="en-US" sz="2800" dirty="0">
                <a:latin typeface="Berlin Sans FB" panose="020E0602020502020306" pitchFamily="34" charset="0"/>
              </a:rPr>
              <a:t>, </a:t>
            </a:r>
            <a:r>
              <a:rPr lang="en-US" sz="2800" dirty="0" smtClean="0">
                <a:latin typeface="Berlin Sans FB" panose="020E0602020502020306" pitchFamily="34" charset="0"/>
              </a:rPr>
              <a:t>in </a:t>
            </a:r>
            <a:r>
              <a:rPr lang="en-US" sz="2800" dirty="0">
                <a:latin typeface="Berlin Sans FB" panose="020E0602020502020306" pitchFamily="34" charset="0"/>
              </a:rPr>
              <a:t>section 4 entitled Local Degrees: AA and AS</a:t>
            </a:r>
            <a:r>
              <a:rPr lang="en-US" sz="2800" dirty="0" smtClean="0">
                <a:latin typeface="Berlin Sans FB" panose="020E0602020502020306" pitchFamily="34" charset="0"/>
              </a:rPr>
              <a:t>.* </a:t>
            </a:r>
          </a:p>
          <a:p>
            <a:pPr marL="0" indent="0">
              <a:buNone/>
            </a:pPr>
            <a:r>
              <a:rPr lang="en-US" sz="2800" dirty="0" smtClean="0">
                <a:latin typeface="Berlin Sans FB" panose="020E0602020502020306" pitchFamily="34" charset="0"/>
              </a:rPr>
              <a:t>In </a:t>
            </a:r>
            <a:r>
              <a:rPr lang="en-US" sz="2800" dirty="0">
                <a:latin typeface="Berlin Sans FB" panose="020E0602020502020306" pitchFamily="34" charset="0"/>
              </a:rPr>
              <a:t>addition to the requirements stated in the PCAH, it is helpful for the Chancellor’s Office staff and recommended to include in the program narrative the curriculum committee’s rationale for determining related disciplines. </a:t>
            </a:r>
            <a:endParaRPr lang="en-US" sz="2800" dirty="0" smtClean="0">
              <a:latin typeface="Berlin Sans FB" panose="020E0602020502020306" pitchFamily="34" charset="0"/>
            </a:endParaRPr>
          </a:p>
          <a:p>
            <a:pPr marL="0" indent="0">
              <a:buNone/>
            </a:pPr>
            <a:r>
              <a:rPr lang="en-US" sz="2800" dirty="0" smtClean="0">
                <a:latin typeface="Berlin Sans FB" panose="020E0602020502020306" pitchFamily="34" charset="0"/>
              </a:rPr>
              <a:t>For ADTs, include TMC template and any documentation specified on template.</a:t>
            </a:r>
            <a:endParaRPr lang="en-US" sz="2800" dirty="0">
              <a:latin typeface="Berlin Sans FB" panose="020E0602020502020306" pitchFamily="34" charset="0"/>
            </a:endParaRPr>
          </a:p>
          <a:p>
            <a:endParaRPr lang="en-US" dirty="0" smtClean="0"/>
          </a:p>
          <a:p>
            <a:pPr marL="0" indent="0">
              <a:buNone/>
            </a:pPr>
            <a:r>
              <a:rPr lang="en-US" dirty="0" smtClean="0"/>
              <a:t>*If program is in a CTE TOP Code, include supporting documents required for CTE.</a:t>
            </a:r>
            <a:endParaRPr lang="en-US" dirty="0"/>
          </a:p>
        </p:txBody>
      </p:sp>
    </p:spTree>
    <p:extLst>
      <p:ext uri="{BB962C8B-B14F-4D97-AF65-F5344CB8AC3E}">
        <p14:creationId xmlns:p14="http://schemas.microsoft.com/office/powerpoint/2010/main" val="1503740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675" y="986366"/>
            <a:ext cx="11231743" cy="1507067"/>
          </a:xfrm>
        </p:spPr>
        <p:txBody>
          <a:bodyPr>
            <a:noAutofit/>
          </a:bodyPr>
          <a:lstStyle/>
          <a:p>
            <a:r>
              <a:rPr lang="en-US" sz="2800" b="1" dirty="0"/>
              <a:t>Which Program Goal should be  selected to indicate an Area of Emphasis degree in the Chancellor’s Office Curriculum Inventory (COCI)?</a:t>
            </a:r>
            <a:r>
              <a:rPr lang="en-US" sz="2800" dirty="0"/>
              <a:t> </a:t>
            </a:r>
            <a:br>
              <a:rPr lang="en-US" sz="2800" dirty="0"/>
            </a:br>
            <a:endParaRPr lang="en-US" sz="2800" dirty="0"/>
          </a:p>
        </p:txBody>
      </p:sp>
      <p:sp>
        <p:nvSpPr>
          <p:cNvPr id="3" name="Content Placeholder 2"/>
          <p:cNvSpPr>
            <a:spLocks noGrp="1"/>
          </p:cNvSpPr>
          <p:nvPr>
            <p:ph idx="1"/>
          </p:nvPr>
        </p:nvSpPr>
        <p:spPr>
          <a:xfrm>
            <a:off x="1592861" y="2359325"/>
            <a:ext cx="9339682" cy="3615267"/>
          </a:xfrm>
        </p:spPr>
        <p:txBody>
          <a:bodyPr>
            <a:normAutofit fontScale="92500" lnSpcReduction="10000"/>
          </a:bodyPr>
          <a:lstStyle/>
          <a:p>
            <a:pPr marL="0" indent="0">
              <a:buNone/>
            </a:pPr>
            <a:r>
              <a:rPr lang="en-US" sz="2800" dirty="0" smtClean="0">
                <a:latin typeface="Berlin Sans FB" panose="020E0602020502020306" pitchFamily="34" charset="0"/>
              </a:rPr>
              <a:t>For AA/AS – select “Local” (or “CTE” if in a CTE TOP code)</a:t>
            </a:r>
          </a:p>
          <a:p>
            <a:pPr marL="0" indent="0">
              <a:buNone/>
            </a:pPr>
            <a:r>
              <a:rPr lang="en-US" sz="2800" dirty="0" smtClean="0">
                <a:latin typeface="Berlin Sans FB" panose="020E0602020502020306" pitchFamily="34" charset="0"/>
              </a:rPr>
              <a:t>For ADTS – select “Transfer”</a:t>
            </a:r>
          </a:p>
          <a:p>
            <a:pPr marL="0" indent="0">
              <a:buNone/>
            </a:pPr>
            <a:r>
              <a:rPr lang="en-US" sz="2800" dirty="0">
                <a:latin typeface="Berlin Sans FB" panose="020E0602020502020306" pitchFamily="34" charset="0"/>
              </a:rPr>
              <a:t>An Area of Emphasis degree may </a:t>
            </a:r>
            <a:r>
              <a:rPr lang="en-US" sz="2800" dirty="0" smtClean="0">
                <a:latin typeface="Berlin Sans FB" panose="020E0602020502020306" pitchFamily="34" charset="0"/>
              </a:rPr>
              <a:t>be intended to </a:t>
            </a:r>
            <a:r>
              <a:rPr lang="en-US" sz="2800" dirty="0">
                <a:latin typeface="Berlin Sans FB" panose="020E0602020502020306" pitchFamily="34" charset="0"/>
              </a:rPr>
              <a:t>prepare students for transfer, but the "Transfer" goal is reserved for ADTs and Transfer GE Pattern Certificates of Achievement. </a:t>
            </a:r>
            <a:endParaRPr lang="en-US" sz="2800" dirty="0" smtClean="0">
              <a:latin typeface="Berlin Sans FB" panose="020E0602020502020306" pitchFamily="34" charset="0"/>
            </a:endParaRPr>
          </a:p>
          <a:p>
            <a:pPr marL="0" indent="0">
              <a:buNone/>
            </a:pPr>
            <a:r>
              <a:rPr lang="en-US" sz="2800" dirty="0" smtClean="0">
                <a:latin typeface="Berlin Sans FB" panose="020E0602020502020306" pitchFamily="34" charset="0"/>
              </a:rPr>
              <a:t>If the local degree is designed to prepare students for transfer and this is mentioned in the narrative, you will need to select the “local” goal and also submit transfer documentation as outlined in PCAH.</a:t>
            </a:r>
            <a:endParaRPr lang="en-US" sz="2800" dirty="0">
              <a:latin typeface="Berlin Sans FB" panose="020E0602020502020306" pitchFamily="34" charset="0"/>
            </a:endParaRPr>
          </a:p>
        </p:txBody>
      </p:sp>
    </p:spTree>
    <p:extLst>
      <p:ext uri="{BB962C8B-B14F-4D97-AF65-F5344CB8AC3E}">
        <p14:creationId xmlns:p14="http://schemas.microsoft.com/office/powerpoint/2010/main" val="657544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777" y="1111528"/>
            <a:ext cx="9696241" cy="1507067"/>
          </a:xfrm>
        </p:spPr>
        <p:txBody>
          <a:bodyPr>
            <a:normAutofit fontScale="90000"/>
          </a:bodyPr>
          <a:lstStyle/>
          <a:p>
            <a:r>
              <a:rPr lang="en-US" b="1" dirty="0"/>
              <a:t>Are there guidelines for the number of courses to include in an Area of Emphasis?</a:t>
            </a:r>
            <a:r>
              <a:rPr lang="en-US" dirty="0"/>
              <a:t> </a:t>
            </a:r>
            <a:br>
              <a:rPr lang="en-US" dirty="0"/>
            </a:br>
            <a:endParaRPr lang="en-US" dirty="0"/>
          </a:p>
        </p:txBody>
      </p:sp>
      <p:sp>
        <p:nvSpPr>
          <p:cNvPr id="3" name="Content Placeholder 2"/>
          <p:cNvSpPr>
            <a:spLocks noGrp="1"/>
          </p:cNvSpPr>
          <p:nvPr>
            <p:ph idx="1"/>
          </p:nvPr>
        </p:nvSpPr>
        <p:spPr>
          <a:xfrm>
            <a:off x="1408830" y="2411082"/>
            <a:ext cx="9374188" cy="3615267"/>
          </a:xfrm>
        </p:spPr>
        <p:txBody>
          <a:bodyPr/>
          <a:lstStyle/>
          <a:p>
            <a:pPr marL="0" indent="0">
              <a:buNone/>
            </a:pPr>
            <a:r>
              <a:rPr lang="en-US" sz="2800" dirty="0" smtClean="0">
                <a:latin typeface="Berlin Sans FB" panose="020E0602020502020306" pitchFamily="34" charset="0"/>
              </a:rPr>
              <a:t>No</a:t>
            </a:r>
            <a:r>
              <a:rPr lang="en-US" sz="2800" dirty="0">
                <a:latin typeface="Berlin Sans FB" panose="020E0602020502020306" pitchFamily="34" charset="0"/>
              </a:rPr>
              <a:t>, however, every course outline of record must be attached when a program is uploaded to COCI. </a:t>
            </a:r>
            <a:endParaRPr lang="en-US" sz="2800" dirty="0" smtClean="0">
              <a:latin typeface="Berlin Sans FB" panose="020E0602020502020306" pitchFamily="34" charset="0"/>
            </a:endParaRPr>
          </a:p>
          <a:p>
            <a:pPr marL="0" indent="0">
              <a:buNone/>
            </a:pPr>
            <a:r>
              <a:rPr lang="en-US" sz="2800" dirty="0" smtClean="0">
                <a:latin typeface="Berlin Sans FB" panose="020E0602020502020306" pitchFamily="34" charset="0"/>
              </a:rPr>
              <a:t>Local curriculum </a:t>
            </a:r>
            <a:r>
              <a:rPr lang="en-US" sz="2800" dirty="0">
                <a:latin typeface="Berlin Sans FB" panose="020E0602020502020306" pitchFamily="34" charset="0"/>
              </a:rPr>
              <a:t>committees should determine their own criteria if they decide a limit on the number of courses listed as options is desired. </a:t>
            </a:r>
          </a:p>
          <a:p>
            <a:endParaRPr lang="en-US" dirty="0"/>
          </a:p>
        </p:txBody>
      </p:sp>
    </p:spTree>
    <p:extLst>
      <p:ext uri="{BB962C8B-B14F-4D97-AF65-F5344CB8AC3E}">
        <p14:creationId xmlns:p14="http://schemas.microsoft.com/office/powerpoint/2010/main" val="628246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261" y="1094276"/>
            <a:ext cx="10116060" cy="1507067"/>
          </a:xfrm>
        </p:spPr>
        <p:txBody>
          <a:bodyPr>
            <a:normAutofit fontScale="90000"/>
          </a:bodyPr>
          <a:lstStyle/>
          <a:p>
            <a:r>
              <a:rPr lang="en-US" b="1" dirty="0"/>
              <a:t>Can an Area of Emphasis degree include a list of required core program courses?</a:t>
            </a:r>
            <a:r>
              <a:rPr lang="en-US" dirty="0"/>
              <a:t> </a:t>
            </a:r>
            <a:br>
              <a:rPr lang="en-US" dirty="0"/>
            </a:br>
            <a:endParaRPr lang="en-US" dirty="0"/>
          </a:p>
        </p:txBody>
      </p:sp>
      <p:sp>
        <p:nvSpPr>
          <p:cNvPr id="3" name="Content Placeholder 2"/>
          <p:cNvSpPr>
            <a:spLocks noGrp="1"/>
          </p:cNvSpPr>
          <p:nvPr>
            <p:ph idx="1"/>
          </p:nvPr>
        </p:nvSpPr>
        <p:spPr>
          <a:xfrm>
            <a:off x="488680" y="2204049"/>
            <a:ext cx="10702656" cy="3615267"/>
          </a:xfrm>
        </p:spPr>
        <p:txBody>
          <a:bodyPr/>
          <a:lstStyle/>
          <a:p>
            <a:pPr marL="0" indent="0">
              <a:buNone/>
            </a:pPr>
            <a:r>
              <a:rPr lang="en-US" sz="2800" dirty="0" smtClean="0">
                <a:latin typeface="Berlin Sans FB" panose="020E0602020502020306" pitchFamily="34" charset="0"/>
              </a:rPr>
              <a:t>Yes</a:t>
            </a:r>
            <a:r>
              <a:rPr lang="en-US" sz="2800" dirty="0">
                <a:latin typeface="Berlin Sans FB" panose="020E0602020502020306" pitchFamily="34" charset="0"/>
              </a:rPr>
              <a:t>, if the faculty and curriculum committee conclude that the preparation students need for transfer must include a specific education experience to support their restricted electives in the program.   </a:t>
            </a:r>
          </a:p>
          <a:p>
            <a:endParaRPr lang="en-US" dirty="0"/>
          </a:p>
        </p:txBody>
      </p:sp>
    </p:spTree>
    <p:extLst>
      <p:ext uri="{BB962C8B-B14F-4D97-AF65-F5344CB8AC3E}">
        <p14:creationId xmlns:p14="http://schemas.microsoft.com/office/powerpoint/2010/main" val="1336301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489" y="197042"/>
            <a:ext cx="8534400" cy="1507067"/>
          </a:xfrm>
        </p:spPr>
        <p:txBody>
          <a:bodyPr/>
          <a:lstStyle/>
          <a:p>
            <a:r>
              <a:rPr lang="en-US" dirty="0" smtClean="0"/>
              <a:t>Possible Social Justice ADT’s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106400"/>
              </p:ext>
            </p:extLst>
          </p:nvPr>
        </p:nvGraphicFramePr>
        <p:xfrm>
          <a:off x="1712421" y="1704109"/>
          <a:ext cx="6899564" cy="3266902"/>
        </p:xfrm>
        <a:graphic>
          <a:graphicData uri="http://schemas.openxmlformats.org/drawingml/2006/table">
            <a:tbl>
              <a:tblPr firstRow="1" firstCol="1" bandRow="1">
                <a:tableStyleId>{5C22544A-7EE6-4342-B048-85BDC9FD1C3A}</a:tableStyleId>
              </a:tblPr>
              <a:tblGrid>
                <a:gridCol w="2299398">
                  <a:extLst>
                    <a:ext uri="{9D8B030D-6E8A-4147-A177-3AD203B41FA5}">
                      <a16:colId xmlns:a16="http://schemas.microsoft.com/office/drawing/2014/main" val="3682562846"/>
                    </a:ext>
                  </a:extLst>
                </a:gridCol>
                <a:gridCol w="2300083">
                  <a:extLst>
                    <a:ext uri="{9D8B030D-6E8A-4147-A177-3AD203B41FA5}">
                      <a16:colId xmlns:a16="http://schemas.microsoft.com/office/drawing/2014/main" val="1762426359"/>
                    </a:ext>
                  </a:extLst>
                </a:gridCol>
                <a:gridCol w="2300083">
                  <a:extLst>
                    <a:ext uri="{9D8B030D-6E8A-4147-A177-3AD203B41FA5}">
                      <a16:colId xmlns:a16="http://schemas.microsoft.com/office/drawing/2014/main" val="2627897636"/>
                    </a:ext>
                  </a:extLst>
                </a:gridCol>
              </a:tblGrid>
              <a:tr h="290945">
                <a:tc>
                  <a:txBody>
                    <a:bodyPr/>
                    <a:lstStyle/>
                    <a:p>
                      <a:pPr marL="0" marR="0" algn="ctr">
                        <a:lnSpc>
                          <a:spcPct val="115000"/>
                        </a:lnSpc>
                        <a:spcBef>
                          <a:spcPts val="0"/>
                        </a:spcBef>
                        <a:spcAft>
                          <a:spcPts val="1000"/>
                        </a:spcAft>
                      </a:pPr>
                      <a:r>
                        <a:rPr lang="en-US" sz="1100">
                          <a:effectLst/>
                        </a:rPr>
                        <a:t>Top Code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Title</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CIP</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40512077"/>
                  </a:ext>
                </a:extLst>
              </a:tr>
              <a:tr h="307571">
                <a:tc>
                  <a:txBody>
                    <a:bodyPr/>
                    <a:lstStyle/>
                    <a:p>
                      <a:pPr marL="0" marR="0" algn="ctr">
                        <a:lnSpc>
                          <a:spcPct val="115000"/>
                        </a:lnSpc>
                        <a:spcBef>
                          <a:spcPts val="0"/>
                        </a:spcBef>
                        <a:spcAft>
                          <a:spcPts val="1000"/>
                        </a:spcAft>
                      </a:pPr>
                      <a:r>
                        <a:rPr lang="en-US" sz="1100">
                          <a:effectLst/>
                        </a:rPr>
                        <a:t>2201.30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General</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05.0299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0592627"/>
                  </a:ext>
                </a:extLst>
              </a:tr>
              <a:tr h="340822">
                <a:tc>
                  <a:txBody>
                    <a:bodyPr/>
                    <a:lstStyle/>
                    <a:p>
                      <a:pPr marL="0" marR="0" algn="ctr">
                        <a:lnSpc>
                          <a:spcPct val="115000"/>
                        </a:lnSpc>
                        <a:spcBef>
                          <a:spcPts val="0"/>
                        </a:spcBef>
                        <a:spcAft>
                          <a:spcPts val="1000"/>
                        </a:spcAft>
                      </a:pPr>
                      <a:r>
                        <a:rPr lang="en-US" sz="1100" dirty="0">
                          <a:effectLst/>
                        </a:rPr>
                        <a:t>2201.40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LGTBQ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dirty="0">
                          <a:effectLst/>
                        </a:rPr>
                        <a:t>05.0203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7854047"/>
                  </a:ext>
                </a:extLst>
              </a:tr>
              <a:tr h="281569">
                <a:tc>
                  <a:txBody>
                    <a:bodyPr/>
                    <a:lstStyle/>
                    <a:p>
                      <a:pPr marL="0" marR="0" algn="ctr">
                        <a:lnSpc>
                          <a:spcPct val="115000"/>
                        </a:lnSpc>
                        <a:spcBef>
                          <a:spcPts val="0"/>
                        </a:spcBef>
                        <a:spcAft>
                          <a:spcPts val="1000"/>
                        </a:spcAft>
                      </a:pPr>
                      <a:r>
                        <a:rPr lang="en-US" sz="1100" dirty="0">
                          <a:effectLst/>
                        </a:rPr>
                        <a:t>2201.50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Ethnic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05.0200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3138607"/>
                  </a:ext>
                </a:extLst>
              </a:tr>
              <a:tr h="341886">
                <a:tc>
                  <a:txBody>
                    <a:bodyPr/>
                    <a:lstStyle/>
                    <a:p>
                      <a:pPr marL="0" marR="0" algn="ctr">
                        <a:lnSpc>
                          <a:spcPct val="115000"/>
                        </a:lnSpc>
                        <a:spcBef>
                          <a:spcPts val="0"/>
                        </a:spcBef>
                        <a:spcAft>
                          <a:spcPts val="1000"/>
                        </a:spcAft>
                      </a:pPr>
                      <a:r>
                        <a:rPr lang="en-US" sz="1100">
                          <a:effectLst/>
                        </a:rPr>
                        <a:t>2201.60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Chicano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05.0208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0839527"/>
                  </a:ext>
                </a:extLst>
              </a:tr>
              <a:tr h="382385">
                <a:tc>
                  <a:txBody>
                    <a:bodyPr/>
                    <a:lstStyle/>
                    <a:p>
                      <a:pPr marL="0" marR="0" algn="ctr">
                        <a:lnSpc>
                          <a:spcPct val="115000"/>
                        </a:lnSpc>
                        <a:spcBef>
                          <a:spcPts val="0"/>
                        </a:spcBef>
                        <a:spcAft>
                          <a:spcPts val="1000"/>
                        </a:spcAft>
                      </a:pPr>
                      <a:r>
                        <a:rPr lang="en-US" sz="1100">
                          <a:effectLst/>
                        </a:rPr>
                        <a:t>2201.70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dirty="0">
                          <a:effectLst/>
                        </a:rPr>
                        <a:t>Social Justice: Gender Studies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05.0207</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64325560"/>
                  </a:ext>
                </a:extLst>
              </a:tr>
              <a:tr h="448887">
                <a:tc>
                  <a:txBody>
                    <a:bodyPr/>
                    <a:lstStyle/>
                    <a:p>
                      <a:pPr marL="0" marR="0" algn="ctr">
                        <a:lnSpc>
                          <a:spcPct val="115000"/>
                        </a:lnSpc>
                        <a:spcBef>
                          <a:spcPts val="0"/>
                        </a:spcBef>
                        <a:spcAft>
                          <a:spcPts val="1000"/>
                        </a:spcAft>
                      </a:pPr>
                      <a:r>
                        <a:rPr lang="en-US" sz="1100">
                          <a:effectLst/>
                        </a:rPr>
                        <a:t>2201.80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African American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05.0201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7047897"/>
                  </a:ext>
                </a:extLst>
              </a:tr>
              <a:tr h="448888">
                <a:tc>
                  <a:txBody>
                    <a:bodyPr/>
                    <a:lstStyle/>
                    <a:p>
                      <a:pPr marL="0" marR="0" algn="ctr">
                        <a:lnSpc>
                          <a:spcPct val="115000"/>
                        </a:lnSpc>
                        <a:spcBef>
                          <a:spcPts val="0"/>
                        </a:spcBef>
                        <a:spcAft>
                          <a:spcPts val="1000"/>
                        </a:spcAft>
                      </a:pPr>
                      <a:r>
                        <a:rPr lang="en-US" sz="1100">
                          <a:effectLst/>
                        </a:rPr>
                        <a:t>2201.90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Asian American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05.0206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4231087"/>
                  </a:ext>
                </a:extLst>
              </a:tr>
              <a:tr h="423949">
                <a:tc>
                  <a:txBody>
                    <a:bodyPr/>
                    <a:lstStyle/>
                    <a:p>
                      <a:pPr marL="0" marR="0" algn="ctr">
                        <a:lnSpc>
                          <a:spcPct val="115000"/>
                        </a:lnSpc>
                        <a:spcBef>
                          <a:spcPts val="0"/>
                        </a:spcBef>
                        <a:spcAft>
                          <a:spcPts val="1000"/>
                        </a:spcAft>
                      </a:pPr>
                      <a:r>
                        <a:rPr lang="en-US" sz="1100">
                          <a:effectLst/>
                        </a:rPr>
                        <a:t>2201.91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a:effectLst/>
                        </a:rPr>
                        <a:t>Social Justice: Native American Studies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100" dirty="0">
                          <a:effectLst/>
                        </a:rPr>
                        <a:t>05.0202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5234090"/>
                  </a:ext>
                </a:extLst>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452902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6378" y="1481665"/>
            <a:ext cx="8534400" cy="3615267"/>
          </a:xfrm>
        </p:spPr>
        <p:txBody>
          <a:bodyPr>
            <a:normAutofit/>
          </a:bodyPr>
          <a:lstStyle/>
          <a:p>
            <a:pPr marL="0" indent="0" algn="ctr">
              <a:buNone/>
            </a:pPr>
            <a:r>
              <a:rPr lang="en-US" sz="4800" dirty="0" smtClean="0">
                <a:solidFill>
                  <a:srgbClr val="FF0000"/>
                </a:solidFill>
                <a:latin typeface="Berlin Sans FB Demi" panose="020E0802020502020306" pitchFamily="34" charset="0"/>
              </a:rPr>
              <a:t>Got Questions?</a:t>
            </a:r>
            <a:endParaRPr lang="en-US" sz="4800" dirty="0">
              <a:solidFill>
                <a:srgbClr val="FF0000"/>
              </a:solidFill>
              <a:latin typeface="Berlin Sans FB Demi" panose="020E0802020502020306" pitchFamily="34" charset="0"/>
            </a:endParaRPr>
          </a:p>
        </p:txBody>
      </p:sp>
    </p:spTree>
    <p:extLst>
      <p:ext uri="{BB962C8B-B14F-4D97-AF65-F5344CB8AC3E}">
        <p14:creationId xmlns:p14="http://schemas.microsoft.com/office/powerpoint/2010/main" val="44149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5463" y="1076865"/>
            <a:ext cx="9425797" cy="4628070"/>
          </a:xfrm>
        </p:spPr>
        <p:txBody>
          <a:bodyPr>
            <a:normAutofit/>
          </a:bodyPr>
          <a:lstStyle/>
          <a:p>
            <a:pPr marL="0" indent="0" algn="ctr">
              <a:buNone/>
            </a:pPr>
            <a:r>
              <a:rPr lang="en-US" sz="2800" dirty="0">
                <a:latin typeface="Berlin Sans FB" panose="020E0602020502020306" pitchFamily="34" charset="0"/>
              </a:rPr>
              <a:t>With the California Community College system increasingly focused on student degree completion and transfer as a metric to assess a college’s overall performance, </a:t>
            </a:r>
            <a:r>
              <a:rPr lang="en-US" sz="2800" dirty="0" smtClean="0">
                <a:latin typeface="Berlin Sans FB" panose="020E0602020502020306" pitchFamily="34" charset="0"/>
              </a:rPr>
              <a:t>the </a:t>
            </a:r>
            <a:r>
              <a:rPr lang="en-US" sz="2800" dirty="0">
                <a:latin typeface="Berlin Sans FB" panose="020E0602020502020306" pitchFamily="34" charset="0"/>
              </a:rPr>
              <a:t>area of emphasis degree plays an important role in supporting students to achieve a goal of completing an associates degree while helping colleges tell their story of student success. </a:t>
            </a:r>
            <a:endParaRPr lang="en-US" sz="2800" dirty="0" smtClean="0">
              <a:latin typeface="Berlin Sans FB" panose="020E0602020502020306" pitchFamily="34" charset="0"/>
            </a:endParaRPr>
          </a:p>
          <a:p>
            <a:pPr marL="0" indent="0">
              <a:buNone/>
            </a:pPr>
            <a:endParaRPr lang="en-US" sz="2800" dirty="0">
              <a:latin typeface="Berlin Sans FB" panose="020E0602020502020306" pitchFamily="34" charset="0"/>
            </a:endParaRPr>
          </a:p>
          <a:p>
            <a:pPr marL="0" indent="0" algn="ctr">
              <a:buNone/>
            </a:pPr>
            <a:r>
              <a:rPr lang="en-US" sz="2800" dirty="0" smtClean="0">
                <a:latin typeface="Berlin Sans FB" panose="020E0602020502020306" pitchFamily="34" charset="0"/>
              </a:rPr>
              <a:t>FAQs are </a:t>
            </a:r>
            <a:r>
              <a:rPr lang="en-US" sz="2800" dirty="0">
                <a:latin typeface="Berlin Sans FB" panose="020E0602020502020306" pitchFamily="34" charset="0"/>
              </a:rPr>
              <a:t>provided to clarify the parameters around area of emphasis degrees as defined in </a:t>
            </a:r>
            <a:r>
              <a:rPr lang="en-US" sz="2800" dirty="0">
                <a:latin typeface="Berlin Sans FB" panose="020E0602020502020306" pitchFamily="34" charset="0"/>
                <a:hlinkClick r:id="rId2"/>
              </a:rPr>
              <a:t>title 5 §55063</a:t>
            </a:r>
            <a:r>
              <a:rPr lang="en-US" sz="2800" dirty="0">
                <a:latin typeface="Berlin Sans FB" panose="020E0602020502020306" pitchFamily="34" charset="0"/>
              </a:rPr>
              <a:t>. </a:t>
            </a:r>
            <a:endParaRPr lang="en-US" sz="2800" dirty="0" smtClean="0">
              <a:latin typeface="Berlin Sans FB" panose="020E0602020502020306" pitchFamily="34" charset="0"/>
            </a:endParaRPr>
          </a:p>
          <a:p>
            <a:pPr marL="0" indent="0">
              <a:buNone/>
            </a:pPr>
            <a:endParaRPr lang="en-US" dirty="0"/>
          </a:p>
        </p:txBody>
      </p:sp>
    </p:spTree>
    <p:extLst>
      <p:ext uri="{BB962C8B-B14F-4D97-AF65-F5344CB8AC3E}">
        <p14:creationId xmlns:p14="http://schemas.microsoft.com/office/powerpoint/2010/main" val="8137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879" y="444419"/>
            <a:ext cx="10035397" cy="1507067"/>
          </a:xfrm>
        </p:spPr>
        <p:txBody>
          <a:bodyPr>
            <a:normAutofit fontScale="90000"/>
          </a:bodyPr>
          <a:lstStyle/>
          <a:p>
            <a:r>
              <a:rPr lang="en-US" b="1" dirty="0">
                <a:latin typeface="+mn-lt"/>
              </a:rPr>
              <a:t>How is an Area of Emphasis degree different than a major?</a:t>
            </a:r>
            <a:r>
              <a:rPr lang="en-US" dirty="0">
                <a:latin typeface="+mn-lt"/>
              </a:rPr>
              <a:t/>
            </a:r>
            <a:br>
              <a:rPr lang="en-US" dirty="0">
                <a:latin typeface="+mn-lt"/>
              </a:rPr>
            </a:br>
            <a:endParaRPr lang="en-US" dirty="0">
              <a:latin typeface="+mn-lt"/>
            </a:endParaRPr>
          </a:p>
        </p:txBody>
      </p:sp>
      <p:sp>
        <p:nvSpPr>
          <p:cNvPr id="3" name="Content Placeholder 2"/>
          <p:cNvSpPr>
            <a:spLocks noGrp="1"/>
          </p:cNvSpPr>
          <p:nvPr>
            <p:ph idx="1"/>
          </p:nvPr>
        </p:nvSpPr>
        <p:spPr>
          <a:xfrm>
            <a:off x="1305314" y="2020020"/>
            <a:ext cx="9638732" cy="3615267"/>
          </a:xfrm>
        </p:spPr>
        <p:txBody>
          <a:bodyPr>
            <a:normAutofit fontScale="92500" lnSpcReduction="10000"/>
          </a:bodyPr>
          <a:lstStyle/>
          <a:p>
            <a:r>
              <a:rPr lang="en-US" sz="2200" dirty="0" smtClean="0">
                <a:latin typeface="Berlin Sans FB" panose="020E0602020502020306" pitchFamily="34" charset="0"/>
              </a:rPr>
              <a:t>A </a:t>
            </a:r>
            <a:r>
              <a:rPr lang="en-US" sz="2200" b="1" dirty="0">
                <a:latin typeface="Berlin Sans FB" panose="020E0602020502020306" pitchFamily="34" charset="0"/>
              </a:rPr>
              <a:t>major</a:t>
            </a:r>
            <a:r>
              <a:rPr lang="en-US" sz="2200" dirty="0">
                <a:latin typeface="Berlin Sans FB" panose="020E0602020502020306" pitchFamily="34" charset="0"/>
              </a:rPr>
              <a:t> must consist of a minimum of 18 semester units of required courses or restricted electives and must serve to prepare a student for employment or transfer in a specific area of study </a:t>
            </a:r>
            <a:endParaRPr lang="en-US" sz="2200" dirty="0" smtClean="0">
              <a:latin typeface="Berlin Sans FB" panose="020E0602020502020306" pitchFamily="34" charset="0"/>
            </a:endParaRPr>
          </a:p>
          <a:p>
            <a:pPr lvl="1"/>
            <a:r>
              <a:rPr lang="en-US" sz="2000" dirty="0" smtClean="0">
                <a:latin typeface="Berlin Sans FB" panose="020E0602020502020306" pitchFamily="34" charset="0"/>
              </a:rPr>
              <a:t>Examples: Associate </a:t>
            </a:r>
            <a:r>
              <a:rPr lang="en-US" sz="2000" dirty="0">
                <a:latin typeface="Berlin Sans FB" panose="020E0602020502020306" pitchFamily="34" charset="0"/>
              </a:rPr>
              <a:t>of Arts in Psychology, Associate of Science in Landscape </a:t>
            </a:r>
            <a:r>
              <a:rPr lang="en-US" sz="2000" dirty="0" smtClean="0">
                <a:latin typeface="Berlin Sans FB" panose="020E0602020502020306" pitchFamily="34" charset="0"/>
              </a:rPr>
              <a:t>Architecture </a:t>
            </a:r>
          </a:p>
          <a:p>
            <a:pPr marL="457200" lvl="1" indent="0">
              <a:buNone/>
            </a:pPr>
            <a:endParaRPr lang="en-US" sz="2000" dirty="0" smtClean="0">
              <a:latin typeface="Berlin Sans FB" panose="020E0602020502020306" pitchFamily="34" charset="0"/>
            </a:endParaRPr>
          </a:p>
          <a:p>
            <a:r>
              <a:rPr lang="en-US" sz="2200" dirty="0" smtClean="0">
                <a:latin typeface="Berlin Sans FB" panose="020E0602020502020306" pitchFamily="34" charset="0"/>
              </a:rPr>
              <a:t>An </a:t>
            </a:r>
            <a:r>
              <a:rPr lang="en-US" sz="2200" b="1" dirty="0" smtClean="0">
                <a:latin typeface="Berlin Sans FB" panose="020E0602020502020306" pitchFamily="34" charset="0"/>
              </a:rPr>
              <a:t>area of emphasis </a:t>
            </a:r>
            <a:r>
              <a:rPr lang="en-US" sz="2200" dirty="0" smtClean="0">
                <a:latin typeface="Berlin Sans FB" panose="020E0602020502020306" pitchFamily="34" charset="0"/>
              </a:rPr>
              <a:t>is courses that are </a:t>
            </a:r>
            <a:r>
              <a:rPr lang="en-US" sz="2200" dirty="0">
                <a:latin typeface="Berlin Sans FB" panose="020E0602020502020306" pitchFamily="34" charset="0"/>
              </a:rPr>
              <a:t>considered to be in “related disciplines” that share commonalities under a broader scope of related subjects or </a:t>
            </a:r>
            <a:r>
              <a:rPr lang="en-US" sz="2200" dirty="0" smtClean="0">
                <a:latin typeface="Berlin Sans FB" panose="020E0602020502020306" pitchFamily="34" charset="0"/>
              </a:rPr>
              <a:t>topics</a:t>
            </a:r>
          </a:p>
          <a:p>
            <a:pPr lvl="1"/>
            <a:r>
              <a:rPr lang="en-US" sz="2000" dirty="0" smtClean="0">
                <a:latin typeface="Berlin Sans FB" panose="020E0602020502020306" pitchFamily="34" charset="0"/>
              </a:rPr>
              <a:t>Example: an Associate </a:t>
            </a:r>
            <a:r>
              <a:rPr lang="en-US" sz="2000" dirty="0">
                <a:latin typeface="Berlin Sans FB" panose="020E0602020502020306" pitchFamily="34" charset="0"/>
              </a:rPr>
              <a:t>of Arts in Liberal </a:t>
            </a:r>
            <a:r>
              <a:rPr lang="en-US" sz="2000" dirty="0" smtClean="0">
                <a:latin typeface="Berlin Sans FB" panose="020E0602020502020306" pitchFamily="34" charset="0"/>
              </a:rPr>
              <a:t>Arts - Emphasis </a:t>
            </a:r>
            <a:r>
              <a:rPr lang="en-US" sz="2000" dirty="0">
                <a:latin typeface="Berlin Sans FB" panose="020E0602020502020306" pitchFamily="34" charset="0"/>
              </a:rPr>
              <a:t>in Social and Behavioral Sciences might include sociology, psychology, </a:t>
            </a:r>
            <a:r>
              <a:rPr lang="en-US" sz="2000" dirty="0" smtClean="0">
                <a:latin typeface="Berlin Sans FB" panose="020E0602020502020306" pitchFamily="34" charset="0"/>
              </a:rPr>
              <a:t>Mexican-American </a:t>
            </a:r>
            <a:r>
              <a:rPr lang="en-US" sz="2000" dirty="0">
                <a:latin typeface="Berlin Sans FB" panose="020E0602020502020306" pitchFamily="34" charset="0"/>
              </a:rPr>
              <a:t>studies, and history </a:t>
            </a:r>
            <a:r>
              <a:rPr lang="en-US" sz="2000" dirty="0" smtClean="0">
                <a:latin typeface="Berlin Sans FB" panose="020E0602020502020306" pitchFamily="34" charset="0"/>
              </a:rPr>
              <a:t>courses</a:t>
            </a:r>
            <a:endParaRPr lang="en-US" sz="2000" dirty="0">
              <a:latin typeface="Berlin Sans FB" panose="020E0602020502020306" pitchFamily="34" charset="0"/>
            </a:endParaRPr>
          </a:p>
        </p:txBody>
      </p:sp>
    </p:spTree>
    <p:extLst>
      <p:ext uri="{BB962C8B-B14F-4D97-AF65-F5344CB8AC3E}">
        <p14:creationId xmlns:p14="http://schemas.microsoft.com/office/powerpoint/2010/main" val="2229741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9740" y="115437"/>
            <a:ext cx="8534400" cy="1507067"/>
          </a:xfrm>
        </p:spPr>
        <p:txBody>
          <a:bodyPr/>
          <a:lstStyle/>
          <a:p>
            <a:r>
              <a:rPr lang="en-US" b="1" dirty="0"/>
              <a:t>What are “related disciplines”?</a:t>
            </a:r>
            <a:r>
              <a:rPr lang="en-US" dirty="0"/>
              <a:t/>
            </a:r>
            <a:br>
              <a:rPr lang="en-US" dirty="0"/>
            </a:br>
            <a:endParaRPr lang="en-US" dirty="0"/>
          </a:p>
        </p:txBody>
      </p:sp>
      <p:sp>
        <p:nvSpPr>
          <p:cNvPr id="3" name="Content Placeholder 2"/>
          <p:cNvSpPr>
            <a:spLocks noGrp="1"/>
          </p:cNvSpPr>
          <p:nvPr>
            <p:ph idx="1"/>
          </p:nvPr>
        </p:nvSpPr>
        <p:spPr>
          <a:xfrm>
            <a:off x="1520744" y="925341"/>
            <a:ext cx="9092391" cy="3615267"/>
          </a:xfrm>
        </p:spPr>
        <p:txBody>
          <a:bodyPr>
            <a:normAutofit/>
          </a:bodyPr>
          <a:lstStyle/>
          <a:p>
            <a:pPr marL="0" indent="0">
              <a:buNone/>
            </a:pPr>
            <a:r>
              <a:rPr lang="en-US" sz="2800" dirty="0">
                <a:latin typeface="Berlin Sans FB" panose="020E0602020502020306" pitchFamily="34" charset="0"/>
              </a:rPr>
              <a:t>Courses can be included together in an area of emphasis if they are either:</a:t>
            </a:r>
          </a:p>
          <a:p>
            <a:r>
              <a:rPr lang="en-US" sz="2800" dirty="0" smtClean="0">
                <a:latin typeface="Berlin Sans FB" panose="020E0602020502020306" pitchFamily="34" charset="0"/>
              </a:rPr>
              <a:t>courses </a:t>
            </a:r>
            <a:r>
              <a:rPr lang="en-US" sz="2800" dirty="0">
                <a:latin typeface="Berlin Sans FB" panose="020E0602020502020306" pitchFamily="34" charset="0"/>
              </a:rPr>
              <a:t>in the same GE </a:t>
            </a:r>
            <a:r>
              <a:rPr lang="en-US" sz="2800" dirty="0" smtClean="0">
                <a:latin typeface="Berlin Sans FB" panose="020E0602020502020306" pitchFamily="34" charset="0"/>
              </a:rPr>
              <a:t>area, </a:t>
            </a:r>
            <a:r>
              <a:rPr lang="en-US" sz="2800" dirty="0">
                <a:latin typeface="Berlin Sans FB" panose="020E0602020502020306" pitchFamily="34" charset="0"/>
              </a:rPr>
              <a:t>or </a:t>
            </a:r>
            <a:endParaRPr lang="en-US" sz="2800" dirty="0" smtClean="0">
              <a:latin typeface="Berlin Sans FB" panose="020E0602020502020306" pitchFamily="34" charset="0"/>
            </a:endParaRPr>
          </a:p>
          <a:p>
            <a:r>
              <a:rPr lang="en-US" sz="2800" dirty="0" smtClean="0">
                <a:latin typeface="Berlin Sans FB" panose="020E0602020502020306" pitchFamily="34" charset="0"/>
              </a:rPr>
              <a:t>courses </a:t>
            </a:r>
            <a:r>
              <a:rPr lang="en-US" sz="2800" dirty="0">
                <a:latin typeface="Berlin Sans FB" panose="020E0602020502020306" pitchFamily="34" charset="0"/>
              </a:rPr>
              <a:t>defined </a:t>
            </a:r>
            <a:r>
              <a:rPr lang="en-US" sz="2800" dirty="0" smtClean="0">
                <a:latin typeface="Berlin Sans FB" panose="020E0602020502020306" pitchFamily="34" charset="0"/>
              </a:rPr>
              <a:t>by </a:t>
            </a:r>
            <a:r>
              <a:rPr lang="en-US" sz="2800" dirty="0">
                <a:latin typeface="Berlin Sans FB" panose="020E0602020502020306" pitchFamily="34" charset="0"/>
              </a:rPr>
              <a:t>a local process to be </a:t>
            </a:r>
            <a:r>
              <a:rPr lang="en-US" sz="2800" dirty="0" smtClean="0">
                <a:latin typeface="Berlin Sans FB" panose="020E0602020502020306" pitchFamily="34" charset="0"/>
              </a:rPr>
              <a:t>related</a:t>
            </a:r>
          </a:p>
          <a:p>
            <a:pPr lvl="1"/>
            <a:r>
              <a:rPr lang="en-US" sz="2600" dirty="0" smtClean="0">
                <a:latin typeface="Berlin Sans FB" panose="020E0602020502020306" pitchFamily="34" charset="0"/>
              </a:rPr>
              <a:t>Curriculum committee </a:t>
            </a:r>
            <a:r>
              <a:rPr lang="en-US" sz="2600" dirty="0">
                <a:latin typeface="Berlin Sans FB" panose="020E0602020502020306" pitchFamily="34" charset="0"/>
              </a:rPr>
              <a:t>may define </a:t>
            </a:r>
            <a:r>
              <a:rPr lang="en-US" sz="2600" dirty="0" smtClean="0">
                <a:latin typeface="Berlin Sans FB" panose="020E0602020502020306" pitchFamily="34" charset="0"/>
              </a:rPr>
              <a:t>criteria </a:t>
            </a:r>
            <a:r>
              <a:rPr lang="en-US" sz="2600" dirty="0">
                <a:latin typeface="Berlin Sans FB" panose="020E0602020502020306" pitchFamily="34" charset="0"/>
              </a:rPr>
              <a:t>for “related disciplines” </a:t>
            </a:r>
            <a:r>
              <a:rPr lang="en-US" sz="2600" dirty="0" smtClean="0">
                <a:latin typeface="Berlin Sans FB" panose="020E0602020502020306" pitchFamily="34" charset="0"/>
              </a:rPr>
              <a:t>and </a:t>
            </a:r>
            <a:r>
              <a:rPr lang="en-US" sz="2600" dirty="0">
                <a:latin typeface="Berlin Sans FB" panose="020E0602020502020306" pitchFamily="34" charset="0"/>
              </a:rPr>
              <a:t>document </a:t>
            </a:r>
            <a:r>
              <a:rPr lang="en-US" sz="2600" dirty="0" smtClean="0">
                <a:latin typeface="Berlin Sans FB" panose="020E0602020502020306" pitchFamily="34" charset="0"/>
              </a:rPr>
              <a:t>in </a:t>
            </a:r>
            <a:r>
              <a:rPr lang="en-US" sz="2600" dirty="0">
                <a:latin typeface="Berlin Sans FB" panose="020E0602020502020306" pitchFamily="34" charset="0"/>
              </a:rPr>
              <a:t>its local process and </a:t>
            </a:r>
            <a:r>
              <a:rPr lang="en-US" sz="2600" dirty="0" smtClean="0">
                <a:latin typeface="Berlin Sans FB" panose="020E0602020502020306" pitchFamily="34" charset="0"/>
              </a:rPr>
              <a:t>in narrative/supporting docs </a:t>
            </a:r>
            <a:r>
              <a:rPr lang="en-US" sz="2600" dirty="0">
                <a:latin typeface="Berlin Sans FB" panose="020E0602020502020306" pitchFamily="34" charset="0"/>
              </a:rPr>
              <a:t>sent to the Chancellor’s Office.</a:t>
            </a:r>
            <a:endParaRPr lang="en-US" sz="2600" dirty="0" smtClean="0">
              <a:latin typeface="Berlin Sans FB" panose="020E0602020502020306" pitchFamily="34" charset="0"/>
            </a:endParaRPr>
          </a:p>
        </p:txBody>
      </p:sp>
    </p:spTree>
    <p:extLst>
      <p:ext uri="{BB962C8B-B14F-4D97-AF65-F5344CB8AC3E}">
        <p14:creationId xmlns:p14="http://schemas.microsoft.com/office/powerpoint/2010/main" val="189412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4439" y="685800"/>
            <a:ext cx="8534400" cy="1507067"/>
          </a:xfrm>
        </p:spPr>
        <p:txBody>
          <a:bodyPr>
            <a:normAutofit fontScale="90000"/>
          </a:bodyPr>
          <a:lstStyle/>
          <a:p>
            <a:r>
              <a:rPr lang="en-US" b="1" dirty="0"/>
              <a:t>Who decides if courses are related?</a:t>
            </a:r>
            <a:r>
              <a:rPr lang="en-US" dirty="0"/>
              <a:t/>
            </a:r>
            <a:br>
              <a:rPr lang="en-US" dirty="0"/>
            </a:br>
            <a:endParaRPr lang="en-US" dirty="0"/>
          </a:p>
        </p:txBody>
      </p:sp>
      <p:sp>
        <p:nvSpPr>
          <p:cNvPr id="3" name="Content Placeholder 2"/>
          <p:cNvSpPr>
            <a:spLocks noGrp="1"/>
          </p:cNvSpPr>
          <p:nvPr>
            <p:ph idx="1"/>
          </p:nvPr>
        </p:nvSpPr>
        <p:spPr>
          <a:xfrm>
            <a:off x="1693428" y="1853241"/>
            <a:ext cx="9276421" cy="3633158"/>
          </a:xfrm>
        </p:spPr>
        <p:txBody>
          <a:bodyPr>
            <a:normAutofit fontScale="92500" lnSpcReduction="20000"/>
          </a:bodyPr>
          <a:lstStyle/>
          <a:p>
            <a:pPr marL="0" indent="0">
              <a:buNone/>
            </a:pPr>
            <a:r>
              <a:rPr lang="en-US" sz="2800" dirty="0" smtClean="0">
                <a:latin typeface="Berlin Sans FB" panose="020E0602020502020306" pitchFamily="34" charset="0"/>
              </a:rPr>
              <a:t>For traditional or “local” associate degrees, local </a:t>
            </a:r>
            <a:r>
              <a:rPr lang="en-US" sz="2800" dirty="0">
                <a:latin typeface="Berlin Sans FB" panose="020E0602020502020306" pitchFamily="34" charset="0"/>
              </a:rPr>
              <a:t>curriculum committees with purview and responsibility for approving programs must review an area of emphasis degree to ensure that courses in the </a:t>
            </a:r>
            <a:r>
              <a:rPr lang="en-US" sz="2800" dirty="0" smtClean="0">
                <a:latin typeface="Berlin Sans FB" panose="020E0602020502020306" pitchFamily="34" charset="0"/>
              </a:rPr>
              <a:t>program either:</a:t>
            </a:r>
          </a:p>
          <a:p>
            <a:r>
              <a:rPr lang="en-US" sz="2800" dirty="0" smtClean="0">
                <a:latin typeface="Berlin Sans FB" panose="020E0602020502020306" pitchFamily="34" charset="0"/>
              </a:rPr>
              <a:t>fall </a:t>
            </a:r>
            <a:r>
              <a:rPr lang="en-US" sz="2800" dirty="0">
                <a:latin typeface="Berlin Sans FB" panose="020E0602020502020306" pitchFamily="34" charset="0"/>
              </a:rPr>
              <a:t>within the same </a:t>
            </a:r>
            <a:r>
              <a:rPr lang="en-US" sz="2800" dirty="0" smtClean="0">
                <a:latin typeface="Berlin Sans FB" panose="020E0602020502020306" pitchFamily="34" charset="0"/>
              </a:rPr>
              <a:t>GE areas </a:t>
            </a:r>
            <a:r>
              <a:rPr lang="en-US" sz="2800" dirty="0">
                <a:latin typeface="Berlin Sans FB" panose="020E0602020502020306" pitchFamily="34" charset="0"/>
              </a:rPr>
              <a:t>defined by </a:t>
            </a:r>
            <a:r>
              <a:rPr lang="en-US" sz="2800" dirty="0">
                <a:latin typeface="Berlin Sans FB" panose="020E0602020502020306" pitchFamily="34" charset="0"/>
                <a:hlinkClick r:id="rId2"/>
              </a:rPr>
              <a:t>title 5 §</a:t>
            </a:r>
            <a:r>
              <a:rPr lang="en-US" sz="2800" dirty="0" smtClean="0">
                <a:latin typeface="Berlin Sans FB" panose="020E0602020502020306" pitchFamily="34" charset="0"/>
                <a:hlinkClick r:id="rId2"/>
              </a:rPr>
              <a:t>55063</a:t>
            </a:r>
            <a:r>
              <a:rPr lang="en-US" sz="2800" dirty="0" smtClean="0">
                <a:latin typeface="Berlin Sans FB" panose="020E0602020502020306" pitchFamily="34" charset="0"/>
              </a:rPr>
              <a:t>, or </a:t>
            </a:r>
          </a:p>
          <a:p>
            <a:r>
              <a:rPr lang="en-US" sz="2800" dirty="0" smtClean="0">
                <a:latin typeface="Berlin Sans FB" panose="020E0602020502020306" pitchFamily="34" charset="0"/>
              </a:rPr>
              <a:t>meet locally defined and documented criteria</a:t>
            </a:r>
          </a:p>
          <a:p>
            <a:endParaRPr lang="en-US" sz="2800" dirty="0">
              <a:latin typeface="Berlin Sans FB" panose="020E0602020502020306" pitchFamily="34" charset="0"/>
            </a:endParaRPr>
          </a:p>
          <a:p>
            <a:pPr marL="0" indent="0">
              <a:buNone/>
            </a:pPr>
            <a:r>
              <a:rPr lang="en-US" sz="2800" dirty="0" smtClean="0">
                <a:latin typeface="Berlin Sans FB" panose="020E0602020502020306" pitchFamily="34" charset="0"/>
              </a:rPr>
              <a:t>Process is different for ADTs…</a:t>
            </a:r>
            <a:endParaRPr lang="en-US" sz="2800" dirty="0">
              <a:latin typeface="Berlin Sans FB" panose="020E0602020502020306" pitchFamily="34" charset="0"/>
            </a:endParaRPr>
          </a:p>
          <a:p>
            <a:endParaRPr lang="en-US" dirty="0"/>
          </a:p>
        </p:txBody>
      </p:sp>
    </p:spTree>
    <p:extLst>
      <p:ext uri="{BB962C8B-B14F-4D97-AF65-F5344CB8AC3E}">
        <p14:creationId xmlns:p14="http://schemas.microsoft.com/office/powerpoint/2010/main" val="3213811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797" y="226971"/>
            <a:ext cx="11302312" cy="1507067"/>
          </a:xfrm>
        </p:spPr>
        <p:txBody>
          <a:bodyPr>
            <a:normAutofit fontScale="90000"/>
          </a:bodyPr>
          <a:lstStyle/>
          <a:p>
            <a:r>
              <a:rPr lang="en-US" b="1" dirty="0"/>
              <a:t>What is the difference between </a:t>
            </a:r>
            <a:r>
              <a:rPr lang="en-US" b="1" dirty="0" smtClean="0"/>
              <a:t>aN ADT Area </a:t>
            </a:r>
            <a:r>
              <a:rPr lang="en-US" b="1" dirty="0"/>
              <a:t>of Emphasis degree </a:t>
            </a:r>
            <a:r>
              <a:rPr lang="en-US" b="1" dirty="0" smtClean="0"/>
              <a:t>&amp; local </a:t>
            </a:r>
            <a:r>
              <a:rPr lang="en-US" b="1" dirty="0"/>
              <a:t>area of emphasis degree?</a:t>
            </a:r>
            <a:r>
              <a:rPr lang="en-US" dirty="0"/>
              <a:t/>
            </a:r>
            <a:br>
              <a:rPr lang="en-US" dirty="0"/>
            </a:br>
            <a:endParaRPr lang="en-US" dirty="0"/>
          </a:p>
        </p:txBody>
      </p:sp>
      <p:sp>
        <p:nvSpPr>
          <p:cNvPr id="3" name="Content Placeholder 2"/>
          <p:cNvSpPr>
            <a:spLocks noGrp="1"/>
          </p:cNvSpPr>
          <p:nvPr>
            <p:ph idx="1"/>
          </p:nvPr>
        </p:nvSpPr>
        <p:spPr>
          <a:xfrm>
            <a:off x="887982" y="1378866"/>
            <a:ext cx="9995291" cy="3615267"/>
          </a:xfrm>
        </p:spPr>
        <p:txBody>
          <a:bodyPr/>
          <a:lstStyle/>
          <a:p>
            <a:pPr marL="0" indent="0">
              <a:buNone/>
            </a:pPr>
            <a:r>
              <a:rPr lang="en-US" sz="2800" dirty="0" smtClean="0">
                <a:latin typeface="Berlin Sans FB" panose="020E0602020502020306" pitchFamily="34" charset="0"/>
              </a:rPr>
              <a:t>Both </a:t>
            </a:r>
            <a:r>
              <a:rPr lang="en-US" sz="2800" dirty="0">
                <a:latin typeface="Berlin Sans FB" panose="020E0602020502020306" pitchFamily="34" charset="0"/>
              </a:rPr>
              <a:t>are based on an area of emphasis; however, </a:t>
            </a:r>
            <a:r>
              <a:rPr lang="en-US" sz="2800" dirty="0" smtClean="0">
                <a:latin typeface="Berlin Sans FB" panose="020E0602020502020306" pitchFamily="34" charset="0"/>
              </a:rPr>
              <a:t>Associate Degrees for Transfer (ADTs) are based on Transfer Model Curriculum (TMC) that </a:t>
            </a:r>
            <a:r>
              <a:rPr lang="en-US" sz="2800" dirty="0">
                <a:latin typeface="Berlin Sans FB" panose="020E0602020502020306" pitchFamily="34" charset="0"/>
              </a:rPr>
              <a:t>are vetted by Faculty Discipline Review Group </a:t>
            </a:r>
            <a:r>
              <a:rPr lang="en-US" sz="2800" dirty="0" smtClean="0">
                <a:latin typeface="Berlin Sans FB" panose="020E0602020502020306" pitchFamily="34" charset="0"/>
              </a:rPr>
              <a:t>(FDRG).</a:t>
            </a:r>
          </a:p>
          <a:p>
            <a:pPr marL="0" indent="0">
              <a:buNone/>
            </a:pPr>
            <a:r>
              <a:rPr lang="en-US" sz="2800" dirty="0" smtClean="0">
                <a:latin typeface="Berlin Sans FB" panose="020E0602020502020306" pitchFamily="34" charset="0"/>
              </a:rPr>
              <a:t>Unlike local area of emphasis degrees, there is </a:t>
            </a:r>
            <a:r>
              <a:rPr lang="en-US" sz="2800" dirty="0">
                <a:latin typeface="Berlin Sans FB" panose="020E0602020502020306" pitchFamily="34" charset="0"/>
              </a:rPr>
              <a:t>no further need to justify the inclusion of courses as related </a:t>
            </a:r>
            <a:r>
              <a:rPr lang="en-US" sz="2800" dirty="0" smtClean="0">
                <a:latin typeface="Berlin Sans FB" panose="020E0602020502020306" pitchFamily="34" charset="0"/>
              </a:rPr>
              <a:t>disciplines; the </a:t>
            </a:r>
            <a:r>
              <a:rPr lang="en-US" sz="2800" dirty="0" smtClean="0">
                <a:latin typeface="Berlin Sans FB" panose="020E0602020502020306" pitchFamily="34" charset="0"/>
                <a:hlinkClick r:id="rId2"/>
              </a:rPr>
              <a:t>TMC template </a:t>
            </a:r>
            <a:r>
              <a:rPr lang="en-US" sz="2800" dirty="0">
                <a:latin typeface="Berlin Sans FB" panose="020E0602020502020306" pitchFamily="34" charset="0"/>
              </a:rPr>
              <a:t>includes its own documentation requirements. </a:t>
            </a:r>
          </a:p>
          <a:p>
            <a:endParaRPr lang="en-US" dirty="0"/>
          </a:p>
        </p:txBody>
      </p:sp>
      <p:pic>
        <p:nvPicPr>
          <p:cNvPr id="4" name="Picture 3">
            <a:hlinkClick r:id="rId2"/>
          </p:cNvPr>
          <p:cNvPicPr>
            <a:picLocks noChangeAspect="1"/>
          </p:cNvPicPr>
          <p:nvPr/>
        </p:nvPicPr>
        <p:blipFill>
          <a:blip r:embed="rId3"/>
          <a:stretch>
            <a:fillRect/>
          </a:stretch>
        </p:blipFill>
        <p:spPr>
          <a:xfrm>
            <a:off x="5972432" y="4646931"/>
            <a:ext cx="6086345" cy="2101146"/>
          </a:xfrm>
          <a:prstGeom prst="rect">
            <a:avLst/>
          </a:prstGeom>
        </p:spPr>
      </p:pic>
    </p:spTree>
    <p:extLst>
      <p:ext uri="{BB962C8B-B14F-4D97-AF65-F5344CB8AC3E}">
        <p14:creationId xmlns:p14="http://schemas.microsoft.com/office/powerpoint/2010/main" val="241234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7547" y="806729"/>
            <a:ext cx="10328845" cy="1507067"/>
          </a:xfrm>
        </p:spPr>
        <p:txBody>
          <a:bodyPr>
            <a:normAutofit fontScale="90000"/>
          </a:bodyPr>
          <a:lstStyle/>
          <a:p>
            <a:r>
              <a:rPr lang="en-US" b="1" dirty="0"/>
              <a:t>How are general education areas defined? </a:t>
            </a:r>
            <a:r>
              <a:rPr lang="en-US" dirty="0"/>
              <a:t/>
            </a:r>
            <a:br>
              <a:rPr lang="en-US" dirty="0"/>
            </a:br>
            <a:endParaRPr lang="en-US" dirty="0"/>
          </a:p>
        </p:txBody>
      </p:sp>
      <p:sp>
        <p:nvSpPr>
          <p:cNvPr id="3" name="Content Placeholder 2"/>
          <p:cNvSpPr>
            <a:spLocks noGrp="1"/>
          </p:cNvSpPr>
          <p:nvPr>
            <p:ph idx="1"/>
          </p:nvPr>
        </p:nvSpPr>
        <p:spPr>
          <a:xfrm>
            <a:off x="1040771" y="1812985"/>
            <a:ext cx="10386353" cy="3615267"/>
          </a:xfrm>
        </p:spPr>
        <p:txBody>
          <a:bodyPr>
            <a:normAutofit lnSpcReduction="10000"/>
          </a:bodyPr>
          <a:lstStyle/>
          <a:p>
            <a:pPr marL="0" indent="0">
              <a:buNone/>
            </a:pPr>
            <a:r>
              <a:rPr lang="en-US" sz="2800" dirty="0" smtClean="0">
                <a:latin typeface="Berlin Sans FB" panose="020E0602020502020306" pitchFamily="34" charset="0"/>
                <a:hlinkClick r:id="rId2"/>
              </a:rPr>
              <a:t>Title </a:t>
            </a:r>
            <a:r>
              <a:rPr lang="en-US" sz="2800" dirty="0">
                <a:latin typeface="Berlin Sans FB" panose="020E0602020502020306" pitchFamily="34" charset="0"/>
                <a:hlinkClick r:id="rId2"/>
              </a:rPr>
              <a:t>5 §55063 </a:t>
            </a:r>
            <a:r>
              <a:rPr lang="en-US" sz="2800" dirty="0">
                <a:latin typeface="Berlin Sans FB" panose="020E0602020502020306" pitchFamily="34" charset="0"/>
              </a:rPr>
              <a:t>defines general education (GE)  </a:t>
            </a:r>
            <a:r>
              <a:rPr lang="en-US" sz="2800" dirty="0" smtClean="0">
                <a:latin typeface="Berlin Sans FB" panose="020E0602020502020306" pitchFamily="34" charset="0"/>
              </a:rPr>
              <a:t>areas:</a:t>
            </a:r>
          </a:p>
          <a:p>
            <a:pPr lvl="1"/>
            <a:r>
              <a:rPr lang="en-US" sz="2200" dirty="0" smtClean="0">
                <a:latin typeface="Berlin Sans FB" panose="020E0602020502020306" pitchFamily="34" charset="0"/>
              </a:rPr>
              <a:t> Natural Sciences</a:t>
            </a:r>
          </a:p>
          <a:p>
            <a:pPr lvl="1"/>
            <a:r>
              <a:rPr lang="en-US" sz="2200" dirty="0" smtClean="0">
                <a:latin typeface="Berlin Sans FB" panose="020E0602020502020306" pitchFamily="34" charset="0"/>
              </a:rPr>
              <a:t>Social </a:t>
            </a:r>
            <a:r>
              <a:rPr lang="en-US" sz="2200" dirty="0">
                <a:latin typeface="Berlin Sans FB" panose="020E0602020502020306" pitchFamily="34" charset="0"/>
              </a:rPr>
              <a:t>and Behavioral </a:t>
            </a:r>
            <a:r>
              <a:rPr lang="en-US" sz="2200" dirty="0" smtClean="0">
                <a:latin typeface="Berlin Sans FB" panose="020E0602020502020306" pitchFamily="34" charset="0"/>
              </a:rPr>
              <a:t>Sciences</a:t>
            </a:r>
          </a:p>
          <a:p>
            <a:pPr lvl="1"/>
            <a:r>
              <a:rPr lang="en-US" sz="2200" dirty="0" smtClean="0">
                <a:latin typeface="Berlin Sans FB" panose="020E0602020502020306" pitchFamily="34" charset="0"/>
              </a:rPr>
              <a:t>Humanities</a:t>
            </a:r>
          </a:p>
          <a:p>
            <a:pPr lvl="1"/>
            <a:r>
              <a:rPr lang="en-US" sz="2200" dirty="0" smtClean="0">
                <a:latin typeface="Berlin Sans FB" panose="020E0602020502020306" pitchFamily="34" charset="0"/>
              </a:rPr>
              <a:t>Language </a:t>
            </a:r>
            <a:r>
              <a:rPr lang="en-US" sz="2200" dirty="0">
                <a:latin typeface="Berlin Sans FB" panose="020E0602020502020306" pitchFamily="34" charset="0"/>
              </a:rPr>
              <a:t>and </a:t>
            </a:r>
            <a:r>
              <a:rPr lang="en-US" sz="2200" dirty="0" smtClean="0">
                <a:latin typeface="Berlin Sans FB" panose="020E0602020502020306" pitchFamily="34" charset="0"/>
              </a:rPr>
              <a:t>Rationality</a:t>
            </a:r>
          </a:p>
          <a:p>
            <a:pPr marL="0" indent="0">
              <a:buNone/>
            </a:pPr>
            <a:endParaRPr lang="en-US" sz="1900" dirty="0">
              <a:latin typeface="Berlin Sans FB" panose="020E0602020502020306" pitchFamily="34" charset="0"/>
            </a:endParaRPr>
          </a:p>
          <a:p>
            <a:pPr marL="0" indent="0">
              <a:buNone/>
            </a:pPr>
            <a:r>
              <a:rPr lang="en-US" sz="2800" dirty="0" smtClean="0">
                <a:latin typeface="Berlin Sans FB" panose="020E0602020502020306" pitchFamily="34" charset="0"/>
              </a:rPr>
              <a:t>Courses </a:t>
            </a:r>
            <a:r>
              <a:rPr lang="en-US" sz="2800" dirty="0">
                <a:latin typeface="Berlin Sans FB" panose="020E0602020502020306" pitchFamily="34" charset="0"/>
              </a:rPr>
              <a:t>are placed in the general education pattern for a college’s local associate degree by the curriculum committee</a:t>
            </a:r>
            <a:r>
              <a:rPr lang="en-US" sz="2800" dirty="0" smtClean="0">
                <a:latin typeface="Berlin Sans FB" panose="020E0602020502020306" pitchFamily="34" charset="0"/>
              </a:rPr>
              <a:t>.</a:t>
            </a:r>
            <a:endParaRPr lang="en-US" sz="2800" dirty="0">
              <a:latin typeface="Berlin Sans FB" panose="020E0602020502020306" pitchFamily="34" charset="0"/>
            </a:endParaRPr>
          </a:p>
        </p:txBody>
      </p:sp>
    </p:spTree>
    <p:extLst>
      <p:ext uri="{BB962C8B-B14F-4D97-AF65-F5344CB8AC3E}">
        <p14:creationId xmlns:p14="http://schemas.microsoft.com/office/powerpoint/2010/main" val="1724428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284" y="576690"/>
            <a:ext cx="8534400" cy="1507067"/>
          </a:xfrm>
        </p:spPr>
        <p:txBody>
          <a:bodyPr>
            <a:normAutofit fontScale="90000"/>
          </a:bodyPr>
          <a:lstStyle/>
          <a:p>
            <a:r>
              <a:rPr lang="en-US" b="1" dirty="0"/>
              <a:t>Can a course be placed in more than one general education area? </a:t>
            </a:r>
            <a:r>
              <a:rPr lang="en-US" dirty="0"/>
              <a:t/>
            </a:r>
            <a:br>
              <a:rPr lang="en-US" dirty="0"/>
            </a:br>
            <a:endParaRPr lang="en-US" dirty="0"/>
          </a:p>
        </p:txBody>
      </p:sp>
      <p:sp>
        <p:nvSpPr>
          <p:cNvPr id="3" name="Content Placeholder 2"/>
          <p:cNvSpPr>
            <a:spLocks noGrp="1"/>
          </p:cNvSpPr>
          <p:nvPr>
            <p:ph idx="1"/>
          </p:nvPr>
        </p:nvSpPr>
        <p:spPr>
          <a:xfrm>
            <a:off x="885495" y="2014268"/>
            <a:ext cx="9897524" cy="3615267"/>
          </a:xfrm>
        </p:spPr>
        <p:txBody>
          <a:bodyPr>
            <a:normAutofit/>
          </a:bodyPr>
          <a:lstStyle/>
          <a:p>
            <a:pPr marL="0" indent="0">
              <a:buNone/>
            </a:pPr>
            <a:r>
              <a:rPr lang="en-US" sz="2800" dirty="0" smtClean="0">
                <a:latin typeface="Berlin Sans FB" panose="020E0602020502020306" pitchFamily="34" charset="0"/>
              </a:rPr>
              <a:t>Yes</a:t>
            </a:r>
            <a:r>
              <a:rPr lang="en-US" sz="2800" dirty="0">
                <a:latin typeface="Berlin Sans FB" panose="020E0602020502020306" pitchFamily="34" charset="0"/>
              </a:rPr>
              <a:t>, a course may be placed in more than one general education area. </a:t>
            </a:r>
          </a:p>
          <a:p>
            <a:r>
              <a:rPr lang="en-US" sz="2800" dirty="0" smtClean="0">
                <a:latin typeface="Berlin Sans FB" panose="020E0602020502020306" pitchFamily="34" charset="0"/>
              </a:rPr>
              <a:t>Course can then be included in multiple areas of emphasis</a:t>
            </a:r>
          </a:p>
          <a:p>
            <a:r>
              <a:rPr lang="en-US" sz="2800" dirty="0" smtClean="0">
                <a:latin typeface="Berlin Sans FB" panose="020E0602020502020306" pitchFamily="34" charset="0"/>
              </a:rPr>
              <a:t>Example: Ethnic studies course may be placed in GE areas for both Humanities and Social Science, and be included in area of emphasis degrees for each.</a:t>
            </a:r>
            <a:endParaRPr lang="en-US" sz="2800" dirty="0">
              <a:latin typeface="Berlin Sans FB" panose="020E0602020502020306" pitchFamily="34" charset="0"/>
            </a:endParaRPr>
          </a:p>
          <a:p>
            <a:endParaRPr lang="en-US" sz="2800" dirty="0">
              <a:latin typeface="Berlin Sans FB" panose="020E0602020502020306" pitchFamily="34" charset="0"/>
            </a:endParaRPr>
          </a:p>
        </p:txBody>
      </p:sp>
    </p:spTree>
    <p:extLst>
      <p:ext uri="{BB962C8B-B14F-4D97-AF65-F5344CB8AC3E}">
        <p14:creationId xmlns:p14="http://schemas.microsoft.com/office/powerpoint/2010/main" val="200015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467" y="956252"/>
            <a:ext cx="10622144" cy="1507067"/>
          </a:xfrm>
        </p:spPr>
        <p:txBody>
          <a:bodyPr>
            <a:noAutofit/>
          </a:bodyPr>
          <a:lstStyle/>
          <a:p>
            <a:r>
              <a:rPr lang="en-US" sz="2800" b="1" dirty="0"/>
              <a:t>Can an area of emphasis degree use courses that are included in general education areas for CSU breadth or IGETC rather than in title 5 §55063?</a:t>
            </a:r>
            <a:r>
              <a:rPr lang="en-US" sz="2800" dirty="0"/>
              <a:t/>
            </a:r>
            <a:br>
              <a:rPr lang="en-US" sz="2800" dirty="0"/>
            </a:br>
            <a:endParaRPr lang="en-US" sz="2800" dirty="0"/>
          </a:p>
        </p:txBody>
      </p:sp>
      <p:sp>
        <p:nvSpPr>
          <p:cNvPr id="3" name="Content Placeholder 2"/>
          <p:cNvSpPr>
            <a:spLocks noGrp="1"/>
          </p:cNvSpPr>
          <p:nvPr>
            <p:ph idx="1"/>
          </p:nvPr>
        </p:nvSpPr>
        <p:spPr>
          <a:xfrm>
            <a:off x="1972423" y="2028164"/>
            <a:ext cx="8534400" cy="3615267"/>
          </a:xfrm>
        </p:spPr>
        <p:txBody>
          <a:bodyPr/>
          <a:lstStyle/>
          <a:p>
            <a:pPr marL="0" indent="0">
              <a:buNone/>
            </a:pPr>
            <a:r>
              <a:rPr lang="en-US" sz="2800" dirty="0" smtClean="0">
                <a:latin typeface="Berlin Sans FB" panose="020E0602020502020306" pitchFamily="34" charset="0"/>
              </a:rPr>
              <a:t>Colleges </a:t>
            </a:r>
            <a:r>
              <a:rPr lang="en-US" sz="2800" dirty="0">
                <a:latin typeface="Berlin Sans FB" panose="020E0602020502020306" pitchFamily="34" charset="0"/>
              </a:rPr>
              <a:t>may decide locally to create an area of emphasis degree based on courses that appear in the general education areas of CSU Breadth or IGETC. </a:t>
            </a:r>
          </a:p>
          <a:p>
            <a:endParaRPr lang="en-US" dirty="0"/>
          </a:p>
        </p:txBody>
      </p:sp>
      <p:pic>
        <p:nvPicPr>
          <p:cNvPr id="4" name="Picture 3"/>
          <p:cNvPicPr>
            <a:picLocks noChangeAspect="1"/>
          </p:cNvPicPr>
          <p:nvPr/>
        </p:nvPicPr>
        <p:blipFill>
          <a:blip r:embed="rId2"/>
          <a:stretch>
            <a:fillRect/>
          </a:stretch>
        </p:blipFill>
        <p:spPr>
          <a:xfrm>
            <a:off x="1245077" y="4486272"/>
            <a:ext cx="5993434" cy="1968962"/>
          </a:xfrm>
          <a:prstGeom prst="rect">
            <a:avLst/>
          </a:prstGeom>
        </p:spPr>
      </p:pic>
      <p:pic>
        <p:nvPicPr>
          <p:cNvPr id="5" name="Picture 4"/>
          <p:cNvPicPr>
            <a:picLocks noChangeAspect="1"/>
          </p:cNvPicPr>
          <p:nvPr/>
        </p:nvPicPr>
        <p:blipFill>
          <a:blip r:embed="rId3"/>
          <a:stretch>
            <a:fillRect/>
          </a:stretch>
        </p:blipFill>
        <p:spPr>
          <a:xfrm>
            <a:off x="7403608" y="4486272"/>
            <a:ext cx="3401603" cy="1968962"/>
          </a:xfrm>
          <a:prstGeom prst="rect">
            <a:avLst/>
          </a:prstGeom>
        </p:spPr>
      </p:pic>
    </p:spTree>
    <p:extLst>
      <p:ext uri="{BB962C8B-B14F-4D97-AF65-F5344CB8AC3E}">
        <p14:creationId xmlns:p14="http://schemas.microsoft.com/office/powerpoint/2010/main" val="216619941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286</TotalTime>
  <Words>1218</Words>
  <Application>Microsoft Office PowerPoint</Application>
  <PresentationFormat>Widescreen</PresentationFormat>
  <Paragraphs>94</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Berlin Sans FB</vt:lpstr>
      <vt:lpstr>Berlin Sans FB Demi</vt:lpstr>
      <vt:lpstr>Calibri</vt:lpstr>
      <vt:lpstr>Century Gothic</vt:lpstr>
      <vt:lpstr>Times New Roman</vt:lpstr>
      <vt:lpstr>Wingdings 3</vt:lpstr>
      <vt:lpstr>Slice</vt:lpstr>
      <vt:lpstr>Area of emphasis</vt:lpstr>
      <vt:lpstr>PowerPoint Presentation</vt:lpstr>
      <vt:lpstr>How is an Area of Emphasis degree different than a major? </vt:lpstr>
      <vt:lpstr>What are “related disciplines”? </vt:lpstr>
      <vt:lpstr>Who decides if courses are related? </vt:lpstr>
      <vt:lpstr>What is the difference between aN ADT Area of Emphasis degree &amp; local area of emphasis degree? </vt:lpstr>
      <vt:lpstr>How are general education areas defined?  </vt:lpstr>
      <vt:lpstr>Can a course be placed in more than one general education area?  </vt:lpstr>
      <vt:lpstr>Can an area of emphasis degree use courses that are included in general education areas for CSU breadth or IGETC rather than in title 5 §55063? </vt:lpstr>
      <vt:lpstr>Can an Area of Emphasis degree be created using Area E of the CSU Breadth? </vt:lpstr>
      <vt:lpstr>Can an entire general education pattern (local AA, IGETC, CSU)  be used as an Area of Emphasis degree?  </vt:lpstr>
      <vt:lpstr>What supporting documentation is needed in COCI for an Area of Emphasis degree? </vt:lpstr>
      <vt:lpstr>Which Program Goal should be  selected to indicate an Area of Emphasis degree in the Chancellor’s Office Curriculum Inventory (COCI)?  </vt:lpstr>
      <vt:lpstr>Are there guidelines for the number of courses to include in an Area of Emphasis?  </vt:lpstr>
      <vt:lpstr>Can an Area of Emphasis degree include a list of required core program courses?  </vt:lpstr>
      <vt:lpstr>Possible Social Justice ADT’s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 of emphasis</dc:title>
  <dc:creator>Aimee Tran</dc:creator>
  <cp:lastModifiedBy>Nili Kirschner</cp:lastModifiedBy>
  <cp:revision>22</cp:revision>
  <dcterms:created xsi:type="dcterms:W3CDTF">2018-06-24T18:30:14Z</dcterms:created>
  <dcterms:modified xsi:type="dcterms:W3CDTF">2018-06-28T16:39:35Z</dcterms:modified>
</cp:coreProperties>
</file>