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18" r:id="rId1"/>
  </p:sldMasterIdLst>
  <p:sldIdLst>
    <p:sldId id="256" r:id="rId2"/>
    <p:sldId id="257" r:id="rId3"/>
    <p:sldId id="264" r:id="rId4"/>
    <p:sldId id="265" r:id="rId5"/>
    <p:sldId id="258" r:id="rId6"/>
    <p:sldId id="266" r:id="rId7"/>
    <p:sldId id="259" r:id="rId8"/>
    <p:sldId id="260" r:id="rId9"/>
    <p:sldId id="261" r:id="rId10"/>
    <p:sldId id="262" r:id="rId11"/>
    <p:sldId id="267" r:id="rId12"/>
    <p:sldId id="268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6/10/15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B0F9-8404-A74C-8698-A2CAC87DFB4D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C5F1-8012-FC40-811E-EFEA39A11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B0F9-8404-A74C-8698-A2CAC87DFB4D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C5F1-8012-FC40-811E-EFEA39A11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B0F9-8404-A74C-8698-A2CAC87DFB4D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C5F1-8012-FC40-811E-EFEA39A11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B0F9-8404-A74C-8698-A2CAC87DFB4D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C5F1-8012-FC40-811E-EFEA39A11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B0F9-8404-A74C-8698-A2CAC87DFB4D}" type="datetimeFigureOut">
              <a:rPr lang="en-US" smtClean="0"/>
              <a:t>6/10/15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C5F1-8012-FC40-811E-EFEA39A11BD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B0F9-8404-A74C-8698-A2CAC87DFB4D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C5F1-8012-FC40-811E-EFEA39A11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B0F9-8404-A74C-8698-A2CAC87DFB4D}" type="datetimeFigureOut">
              <a:rPr lang="en-US" smtClean="0"/>
              <a:t>6/10/15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C5F1-8012-FC40-811E-EFEA39A11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B0F9-8404-A74C-8698-A2CAC87DFB4D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C5F1-8012-FC40-811E-EFEA39A11BD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B0F9-8404-A74C-8698-A2CAC87DFB4D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C5F1-8012-FC40-811E-EFEA39A11B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893B0F9-8404-A74C-8698-A2CAC87DFB4D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FEC5F1-8012-FC40-811E-EFEA39A11B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9" r:id="rId1"/>
    <p:sldLayoutId id="2147484620" r:id="rId2"/>
    <p:sldLayoutId id="2147484621" r:id="rId3"/>
    <p:sldLayoutId id="2147484622" r:id="rId4"/>
    <p:sldLayoutId id="2147484623" r:id="rId5"/>
    <p:sldLayoutId id="2147484624" r:id="rId6"/>
    <p:sldLayoutId id="2147484625" r:id="rId7"/>
    <p:sldLayoutId id="2147484626" r:id="rId8"/>
    <p:sldLayoutId id="2147484627" r:id="rId9"/>
    <p:sldLayoutId id="2147484628" r:id="rId10"/>
    <p:sldLayoutId id="214748462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ccc.org" TargetMode="Externa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sccc.org/signup-newsletters" TargetMode="External"/><Relationship Id="rId4" Type="http://schemas.openxmlformats.org/officeDocument/2006/relationships/hyperlink" Target="http://asccc.org/publications" TargetMode="External"/><Relationship Id="rId5" Type="http://schemas.openxmlformats.org/officeDocument/2006/relationships/hyperlink" Target="http://asccc.org/resources/resolutions" TargetMode="External"/><Relationship Id="rId6" Type="http://schemas.openxmlformats.org/officeDocument/2006/relationships/hyperlink" Target="http://asccc.org/content/application-statewide-service" TargetMode="Externa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ccc.org/services/local-senate-visit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reitaje@lacitycollege.edu" TargetMode="Externa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sccc.org/services/local-senate-visits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reitaje@lacitycollege.ed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ccc.org/calendar/list/events" TargetMode="Externa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569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Area Meetings:  </a:t>
            </a:r>
            <a:br>
              <a:rPr lang="en-US" dirty="0" smtClean="0"/>
            </a:br>
            <a:r>
              <a:rPr lang="en-US" dirty="0" smtClean="0"/>
              <a:t>Building a Community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3749014"/>
            <a:ext cx="802515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John Freitas, </a:t>
            </a:r>
            <a:r>
              <a:rPr lang="en-US" dirty="0" smtClean="0"/>
              <a:t>Los Angeles City College, Area </a:t>
            </a:r>
            <a:r>
              <a:rPr lang="en-US" dirty="0" smtClean="0"/>
              <a:t>C Representative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Faculty Leadership </a:t>
            </a:r>
            <a:r>
              <a:rPr lang="en-US" dirty="0" smtClean="0"/>
              <a:t>Institute</a:t>
            </a:r>
          </a:p>
          <a:p>
            <a:pPr algn="l"/>
            <a:r>
              <a:rPr lang="en-US" dirty="0" smtClean="0"/>
              <a:t>San Jose Marriott</a:t>
            </a:r>
            <a:endParaRPr lang="en-US" dirty="0" smtClean="0"/>
          </a:p>
          <a:p>
            <a:pPr algn="l"/>
            <a:r>
              <a:rPr lang="en-US" dirty="0" smtClean="0"/>
              <a:t>June 11-13,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22788" y="5941386"/>
            <a:ext cx="4435412" cy="7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365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0854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What’s going on at your college?</a:t>
            </a:r>
            <a:endParaRPr lang="en-US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1388" y="5718598"/>
            <a:ext cx="4435412" cy="7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217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Senate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788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Bookmark it today!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>
                <a:hlinkClick r:id="rId2"/>
              </a:rPr>
              <a:t>http://asccc.org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Your source for Academic Senate news, events, publications, resolutions and other great information!</a:t>
            </a:r>
            <a:endParaRPr lang="en-US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1388" y="5770160"/>
            <a:ext cx="4435412" cy="7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464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Get Informed and Involved!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2142"/>
            <a:ext cx="8229600" cy="45467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Local Senate Visits</a:t>
            </a:r>
          </a:p>
          <a:p>
            <a:pPr lvl="1"/>
            <a:r>
              <a:rPr lang="en-US" dirty="0">
                <a:hlinkClick r:id="rId2"/>
              </a:rPr>
              <a:t>http://www.asccc.org/services/local-senate-</a:t>
            </a:r>
            <a:r>
              <a:rPr lang="en-US" dirty="0" smtClean="0">
                <a:hlinkClick r:id="rId2"/>
              </a:rPr>
              <a:t>visits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Academic </a:t>
            </a:r>
            <a:r>
              <a:rPr lang="en-US" dirty="0" smtClean="0"/>
              <a:t>Senate </a:t>
            </a:r>
            <a:r>
              <a:rPr lang="en-US" dirty="0" err="1" smtClean="0"/>
              <a:t>Listservs</a:t>
            </a:r>
            <a:r>
              <a:rPr lang="en-US" dirty="0" smtClean="0"/>
              <a:t> and Newsletters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http://asccc.org/signup-</a:t>
            </a:r>
            <a:r>
              <a:rPr lang="en-US" dirty="0" smtClean="0">
                <a:hlinkClick r:id="rId3"/>
              </a:rPr>
              <a:t>newsletters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Academic </a:t>
            </a:r>
            <a:r>
              <a:rPr lang="en-US" dirty="0" smtClean="0"/>
              <a:t>Senate Publications</a:t>
            </a:r>
          </a:p>
          <a:p>
            <a:pPr lvl="1"/>
            <a:r>
              <a:rPr lang="en-US" dirty="0">
                <a:hlinkClick r:id="rId4"/>
              </a:rPr>
              <a:t>http://asccc.org/</a:t>
            </a:r>
            <a:r>
              <a:rPr lang="en-US" dirty="0" smtClean="0">
                <a:hlinkClick r:id="rId4"/>
              </a:rPr>
              <a:t>publications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Academic Senate Resolutions</a:t>
            </a:r>
          </a:p>
          <a:p>
            <a:pPr lvl="1"/>
            <a:r>
              <a:rPr lang="en-US" dirty="0">
                <a:hlinkClick r:id="rId5"/>
              </a:rPr>
              <a:t>http://asccc.org/resources/</a:t>
            </a:r>
            <a:r>
              <a:rPr lang="en-US" dirty="0" smtClean="0">
                <a:hlinkClick r:id="rId5"/>
              </a:rPr>
              <a:t>resolutions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Apply for Statewide Committee Service!</a:t>
            </a:r>
          </a:p>
          <a:p>
            <a:pPr lvl="1"/>
            <a:r>
              <a:rPr lang="en-US" dirty="0">
                <a:hlinkClick r:id="rId6"/>
              </a:rPr>
              <a:t>http://asccc.org/content/application-statewide-</a:t>
            </a:r>
            <a:r>
              <a:rPr lang="en-US" dirty="0" smtClean="0">
                <a:hlinkClick r:id="rId6"/>
              </a:rPr>
              <a:t>service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1388" y="5798697"/>
            <a:ext cx="4435412" cy="7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913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 Contact 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467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John Freitas</a:t>
            </a:r>
          </a:p>
          <a:p>
            <a:pPr marL="0" indent="0">
              <a:buNone/>
            </a:pPr>
            <a:r>
              <a:rPr lang="en-US" sz="4000" dirty="0" smtClean="0">
                <a:hlinkClick r:id="rId2"/>
              </a:rPr>
              <a:t>freitaje@lacitycollege.edu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Work: 323-953-4000, ext. 2605</a:t>
            </a:r>
          </a:p>
          <a:p>
            <a:pPr marL="0" indent="0">
              <a:buNone/>
            </a:pPr>
            <a:r>
              <a:rPr lang="en-US" sz="4000" dirty="0" smtClean="0"/>
              <a:t>Cell:  Email me </a:t>
            </a:r>
            <a:r>
              <a:rPr lang="en-US" sz="4000" dirty="0" smtClean="0">
                <a:sym typeface="Wingdings"/>
              </a:rPr>
              <a:t>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1388" y="5941386"/>
            <a:ext cx="4435412" cy="7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56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4"/>
                </a:solidFill>
              </a:rPr>
              <a:t>Briefly tell us about yourselves</a:t>
            </a:r>
            <a:r>
              <a:rPr lang="en-US" dirty="0" smtClean="0">
                <a:solidFill>
                  <a:schemeClr val="accent4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College</a:t>
            </a:r>
          </a:p>
          <a:p>
            <a:pPr lvl="1"/>
            <a:r>
              <a:rPr lang="en-US" dirty="0" smtClean="0"/>
              <a:t>Discipline</a:t>
            </a:r>
          </a:p>
          <a:p>
            <a:pPr lvl="1"/>
            <a:r>
              <a:rPr lang="en-US" dirty="0" smtClean="0"/>
              <a:t>Leadership Role </a:t>
            </a:r>
          </a:p>
          <a:p>
            <a:pPr lvl="1"/>
            <a:r>
              <a:rPr lang="en-US" dirty="0" smtClean="0"/>
              <a:t>Interests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1388" y="5745893"/>
            <a:ext cx="4435412" cy="7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00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Area?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and District Senates Divided Among Four Areas – A, B, C and 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Area C covers San Luis Obispo, Santa Barbara, Ventura and Los Angeles Counties (except for Long Beach City College!!!)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1388" y="5779946"/>
            <a:ext cx="4435412" cy="7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27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Area C Senates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22"/>
            <a:ext cx="8229600" cy="4876800"/>
          </a:xfrm>
        </p:spPr>
        <p:txBody>
          <a:bodyPr numCol="2">
            <a:normAutofit fontScale="77500" lnSpcReduction="20000"/>
          </a:bodyPr>
          <a:lstStyle/>
          <a:p>
            <a:pPr lvl="1"/>
            <a:endParaRPr lang="en-US" dirty="0" smtClean="0"/>
          </a:p>
          <a:p>
            <a:pPr lvl="1"/>
            <a:r>
              <a:rPr lang="en-US" sz="2600" dirty="0" smtClean="0"/>
              <a:t>Cuesta</a:t>
            </a:r>
            <a:endParaRPr lang="en-US" sz="2600" dirty="0" smtClean="0"/>
          </a:p>
          <a:p>
            <a:pPr lvl="1"/>
            <a:r>
              <a:rPr lang="en-US" sz="2600" dirty="0" smtClean="0"/>
              <a:t>Allan Hancock</a:t>
            </a:r>
          </a:p>
          <a:p>
            <a:pPr lvl="1"/>
            <a:r>
              <a:rPr lang="en-US" sz="2600" dirty="0" smtClean="0"/>
              <a:t>Santa Barbara City</a:t>
            </a:r>
          </a:p>
          <a:p>
            <a:pPr lvl="1"/>
            <a:r>
              <a:rPr lang="en-US" sz="2600" dirty="0" smtClean="0"/>
              <a:t>Ventura</a:t>
            </a:r>
          </a:p>
          <a:p>
            <a:pPr lvl="1"/>
            <a:r>
              <a:rPr lang="en-US" sz="2600" dirty="0" smtClean="0"/>
              <a:t>Moorpark </a:t>
            </a:r>
          </a:p>
          <a:p>
            <a:pPr lvl="1"/>
            <a:r>
              <a:rPr lang="en-US" sz="2600" dirty="0" smtClean="0"/>
              <a:t>Oxnard </a:t>
            </a:r>
          </a:p>
          <a:p>
            <a:pPr lvl="1"/>
            <a:r>
              <a:rPr lang="en-US" sz="2600" dirty="0" smtClean="0"/>
              <a:t>College of the Canyons</a:t>
            </a:r>
          </a:p>
          <a:p>
            <a:pPr lvl="1"/>
            <a:r>
              <a:rPr lang="en-US" sz="2600" dirty="0" smtClean="0"/>
              <a:t>Antelope Valley </a:t>
            </a:r>
            <a:endParaRPr lang="en-US" sz="2600" dirty="0" smtClean="0"/>
          </a:p>
          <a:p>
            <a:pPr lvl="1"/>
            <a:r>
              <a:rPr lang="en-US" sz="2600" dirty="0" smtClean="0"/>
              <a:t>Glendale</a:t>
            </a:r>
            <a:endParaRPr lang="en-US" sz="2600" dirty="0" smtClean="0"/>
          </a:p>
          <a:p>
            <a:pPr lvl="1"/>
            <a:r>
              <a:rPr lang="en-US" sz="2600" dirty="0" smtClean="0"/>
              <a:t>Los Angeles  Mission </a:t>
            </a:r>
          </a:p>
          <a:p>
            <a:pPr lvl="1"/>
            <a:r>
              <a:rPr lang="en-US" sz="2600" dirty="0" smtClean="0"/>
              <a:t>Los Angeles Pierce</a:t>
            </a:r>
          </a:p>
          <a:p>
            <a:pPr lvl="1"/>
            <a:r>
              <a:rPr lang="en-US" sz="2600" dirty="0" smtClean="0"/>
              <a:t>Los Angeles Valley </a:t>
            </a:r>
          </a:p>
          <a:p>
            <a:pPr lvl="1"/>
            <a:r>
              <a:rPr lang="en-US" sz="2600" dirty="0" smtClean="0"/>
              <a:t>West Los Angeles </a:t>
            </a:r>
          </a:p>
          <a:p>
            <a:pPr lvl="1"/>
            <a:r>
              <a:rPr lang="en-US" sz="2600" dirty="0" smtClean="0"/>
              <a:t>Los Angeles City </a:t>
            </a:r>
          </a:p>
          <a:p>
            <a:pPr lvl="1"/>
            <a:endParaRPr lang="en-US" sz="2600" dirty="0" smtClean="0"/>
          </a:p>
          <a:p>
            <a:pPr marL="274320" lvl="1" indent="0">
              <a:buNone/>
            </a:pPr>
            <a:endParaRPr lang="en-US" sz="2600" dirty="0" smtClean="0"/>
          </a:p>
          <a:p>
            <a:pPr lvl="1"/>
            <a:r>
              <a:rPr lang="en-US" sz="2600" dirty="0" smtClean="0"/>
              <a:t>East </a:t>
            </a:r>
            <a:r>
              <a:rPr lang="en-US" sz="2600" dirty="0" smtClean="0"/>
              <a:t>Los </a:t>
            </a:r>
            <a:r>
              <a:rPr lang="en-US" sz="2600" dirty="0" smtClean="0"/>
              <a:t>Angeles</a:t>
            </a:r>
            <a:endParaRPr lang="en-US" sz="2600" dirty="0"/>
          </a:p>
          <a:p>
            <a:pPr lvl="1"/>
            <a:r>
              <a:rPr lang="en-US" sz="2600" dirty="0" smtClean="0"/>
              <a:t>Los </a:t>
            </a:r>
            <a:r>
              <a:rPr lang="en-US" sz="2600" dirty="0"/>
              <a:t>Angeles Trade Technical </a:t>
            </a:r>
          </a:p>
          <a:p>
            <a:pPr lvl="1"/>
            <a:r>
              <a:rPr lang="en-US" sz="2600" dirty="0"/>
              <a:t>Los Angeles  Southwest </a:t>
            </a:r>
          </a:p>
          <a:p>
            <a:pPr lvl="1"/>
            <a:r>
              <a:rPr lang="en-US" sz="2600" dirty="0"/>
              <a:t>Los Angeles Harbor</a:t>
            </a:r>
          </a:p>
          <a:p>
            <a:pPr lvl="1"/>
            <a:r>
              <a:rPr lang="en-US" sz="2600" dirty="0"/>
              <a:t>Los Angeles  Community College District</a:t>
            </a:r>
          </a:p>
          <a:p>
            <a:pPr lvl="1"/>
            <a:r>
              <a:rPr lang="en-US" sz="2600" dirty="0"/>
              <a:t>Santa </a:t>
            </a:r>
            <a:r>
              <a:rPr lang="en-US" sz="2600" dirty="0" smtClean="0"/>
              <a:t>Monica</a:t>
            </a:r>
          </a:p>
          <a:p>
            <a:pPr lvl="1"/>
            <a:r>
              <a:rPr lang="en-US" sz="2600" dirty="0"/>
              <a:t>Pasadena City </a:t>
            </a:r>
          </a:p>
          <a:p>
            <a:pPr lvl="1"/>
            <a:r>
              <a:rPr lang="en-US" sz="2600" dirty="0"/>
              <a:t>Rio Hondo </a:t>
            </a:r>
          </a:p>
          <a:p>
            <a:pPr lvl="1"/>
            <a:r>
              <a:rPr lang="en-US" sz="2600" dirty="0"/>
              <a:t>Citrus </a:t>
            </a:r>
            <a:endParaRPr lang="en-US" sz="2600" dirty="0" smtClean="0"/>
          </a:p>
          <a:p>
            <a:pPr lvl="1"/>
            <a:r>
              <a:rPr lang="en-US" sz="2600" dirty="0" smtClean="0"/>
              <a:t>Mt</a:t>
            </a:r>
            <a:r>
              <a:rPr lang="en-US" sz="2600" dirty="0" smtClean="0"/>
              <a:t>. San Antonio </a:t>
            </a:r>
          </a:p>
          <a:p>
            <a:pPr lvl="1"/>
            <a:r>
              <a:rPr lang="en-US" sz="2600" dirty="0" smtClean="0"/>
              <a:t>Cerritos </a:t>
            </a:r>
          </a:p>
          <a:p>
            <a:pPr lvl="1"/>
            <a:r>
              <a:rPr lang="en-US" sz="2600" dirty="0" smtClean="0"/>
              <a:t>El Camino </a:t>
            </a:r>
          </a:p>
          <a:p>
            <a:pPr lvl="1"/>
            <a:r>
              <a:rPr lang="en-US" sz="2600" dirty="0" smtClean="0"/>
              <a:t>Compton </a:t>
            </a:r>
            <a:r>
              <a:rPr lang="en-US" sz="2600" dirty="0" smtClean="0"/>
              <a:t>Center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1388" y="5941386"/>
            <a:ext cx="4435412" cy="7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83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Representative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Communicate to the Area</a:t>
            </a:r>
          </a:p>
          <a:p>
            <a:pPr lvl="1"/>
            <a:r>
              <a:rPr lang="en-US" dirty="0" smtClean="0"/>
              <a:t>Senate activities/resources</a:t>
            </a:r>
          </a:p>
          <a:p>
            <a:pPr lvl="1"/>
            <a:r>
              <a:rPr lang="en-US" dirty="0" smtClean="0"/>
              <a:t>Senate positions</a:t>
            </a:r>
          </a:p>
          <a:p>
            <a:pPr lvl="1"/>
            <a:r>
              <a:rPr lang="en-US" dirty="0" smtClean="0"/>
              <a:t>Report to President about local senate </a:t>
            </a:r>
            <a:r>
              <a:rPr lang="en-US" dirty="0" smtClean="0"/>
              <a:t>issues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Plan and facilitate pre-session Area </a:t>
            </a:r>
            <a:r>
              <a:rPr lang="en-US" dirty="0" smtClean="0"/>
              <a:t>meetings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Facilitate plenary session Area </a:t>
            </a:r>
            <a:r>
              <a:rPr lang="en-US" dirty="0" smtClean="0"/>
              <a:t>meetings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Visit local </a:t>
            </a:r>
            <a:r>
              <a:rPr lang="en-US" dirty="0" smtClean="0"/>
              <a:t>senates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Encourage faculty participation in Senate </a:t>
            </a:r>
            <a:r>
              <a:rPr lang="en-US" dirty="0" smtClean="0"/>
              <a:t>work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Recruit Hayward Award readers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1388" y="5941386"/>
            <a:ext cx="4435412" cy="7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78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606"/>
            <a:ext cx="8229600" cy="48265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Academic Senate updates through the Area C listserv (one way only)</a:t>
            </a:r>
          </a:p>
          <a:p>
            <a:endParaRPr lang="en-US" dirty="0" smtClean="0"/>
          </a:p>
          <a:p>
            <a:r>
              <a:rPr lang="en-US" dirty="0" smtClean="0"/>
              <a:t>Email (</a:t>
            </a:r>
            <a:r>
              <a:rPr lang="en-US" dirty="0" smtClean="0">
                <a:hlinkClick r:id="rId2"/>
              </a:rPr>
              <a:t>freitaje@lacitycollege.edu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Replies may be copied to President and Executive Director*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Local senate visits</a:t>
            </a:r>
          </a:p>
          <a:p>
            <a:pPr lvl="1"/>
            <a:r>
              <a:rPr lang="en-US" dirty="0" smtClean="0"/>
              <a:t>Must be formally requested by local senate president </a:t>
            </a:r>
          </a:p>
          <a:p>
            <a:pPr lvl="1"/>
            <a:r>
              <a:rPr lang="en-US" dirty="0" smtClean="0"/>
              <a:t>Requests submitted through the website at </a:t>
            </a:r>
            <a:r>
              <a:rPr lang="en-US" dirty="0" smtClean="0">
                <a:hlinkClick r:id="rId3"/>
              </a:rPr>
              <a:t>http://asccc.org/services/local-senate-visits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*Note:  sometimes responses to inquiries may require that I first consult with the President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1388" y="5941386"/>
            <a:ext cx="4435412" cy="7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937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36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Area Meetings:  </a:t>
            </a:r>
            <a:r>
              <a:rPr lang="en-US" dirty="0" smtClean="0"/>
              <a:t>Before </a:t>
            </a:r>
            <a:r>
              <a:rPr lang="en-US" dirty="0" smtClean="0"/>
              <a:t>Plenary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9326"/>
            <a:ext cx="8229600" cy="483875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Approximately two weeks before fall and spring plenary sessions (Area C is always on Saturday)</a:t>
            </a:r>
          </a:p>
          <a:p>
            <a:endParaRPr lang="en-US" dirty="0" smtClean="0"/>
          </a:p>
          <a:p>
            <a:r>
              <a:rPr lang="en-US" dirty="0" smtClean="0"/>
              <a:t>Statewide Updates</a:t>
            </a:r>
          </a:p>
          <a:p>
            <a:pPr lvl="1"/>
            <a:r>
              <a:rPr lang="en-US" dirty="0" smtClean="0"/>
              <a:t>Usually given by the President or Vice President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Academic Senate Plenary Processes Review </a:t>
            </a:r>
          </a:p>
          <a:p>
            <a:pPr lvl="1"/>
            <a:r>
              <a:rPr lang="en-US" dirty="0" smtClean="0"/>
              <a:t>Disciplines List</a:t>
            </a:r>
          </a:p>
          <a:p>
            <a:pPr lvl="1"/>
            <a:r>
              <a:rPr lang="en-US" dirty="0" smtClean="0"/>
              <a:t>Elections (spring)</a:t>
            </a:r>
          </a:p>
          <a:p>
            <a:pPr lvl="1"/>
            <a:r>
              <a:rPr lang="en-US" dirty="0" smtClean="0"/>
              <a:t>Resolutions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Resolutions Discussion</a:t>
            </a:r>
          </a:p>
          <a:p>
            <a:pPr lvl="1"/>
            <a:r>
              <a:rPr lang="en-US" dirty="0" smtClean="0"/>
              <a:t>Discuss Executive Committee resolutions</a:t>
            </a:r>
          </a:p>
          <a:p>
            <a:pPr lvl="1"/>
            <a:r>
              <a:rPr lang="en-US" dirty="0" smtClean="0"/>
              <a:t>Propose new resolutions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College Updates</a:t>
            </a:r>
          </a:p>
          <a:p>
            <a:endParaRPr lang="en-US" dirty="0" smtClean="0"/>
          </a:p>
          <a:p>
            <a:r>
              <a:rPr lang="en-US" dirty="0" smtClean="0"/>
              <a:t>Announce Academic Senate Awards and Events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1388" y="5941386"/>
            <a:ext cx="4435412" cy="7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5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98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Area Meetings:  </a:t>
            </a:r>
            <a:r>
              <a:rPr lang="en-US" dirty="0" smtClean="0"/>
              <a:t>At </a:t>
            </a:r>
            <a:r>
              <a:rPr lang="en-US" dirty="0" smtClean="0"/>
              <a:t>Plenary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93217"/>
          </a:xfrm>
        </p:spPr>
        <p:txBody>
          <a:bodyPr>
            <a:normAutofit/>
          </a:bodyPr>
          <a:lstStyle/>
          <a:p>
            <a:r>
              <a:rPr lang="en-US" dirty="0" smtClean="0"/>
              <a:t>Occur Friday morning at plenary session</a:t>
            </a:r>
          </a:p>
          <a:p>
            <a:endParaRPr lang="en-US" dirty="0"/>
          </a:p>
          <a:p>
            <a:r>
              <a:rPr lang="en-US" dirty="0" smtClean="0"/>
              <a:t>Discuss new resolutions and amendments</a:t>
            </a:r>
            <a:r>
              <a:rPr lang="en-US" dirty="0"/>
              <a:t> s</a:t>
            </a:r>
            <a:r>
              <a:rPr lang="en-US" dirty="0" smtClean="0"/>
              <a:t>ubmitted on Thursday at plenary session</a:t>
            </a:r>
          </a:p>
          <a:p>
            <a:endParaRPr lang="en-US" dirty="0" smtClean="0"/>
          </a:p>
          <a:p>
            <a:r>
              <a:rPr lang="en-US" dirty="0" smtClean="0"/>
              <a:t>Draft new amendments to resolutions</a:t>
            </a:r>
          </a:p>
          <a:p>
            <a:endParaRPr lang="en-US" dirty="0" smtClean="0"/>
          </a:p>
          <a:p>
            <a:r>
              <a:rPr lang="en-US" dirty="0" smtClean="0"/>
              <a:t>Seek clarification from resolution contacts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1388" y="5684546"/>
            <a:ext cx="4435412" cy="7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982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9741"/>
            <a:ext cx="8229600" cy="790571"/>
          </a:xfrm>
        </p:spPr>
        <p:txBody>
          <a:bodyPr>
            <a:noAutofit/>
          </a:bodyPr>
          <a:lstStyle/>
          <a:p>
            <a:r>
              <a:rPr lang="en-US" sz="3600" dirty="0" smtClean="0"/>
              <a:t>Save the </a:t>
            </a:r>
            <a:r>
              <a:rPr lang="en-US" sz="3600" dirty="0" smtClean="0"/>
              <a:t>Dates! 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816"/>
            <a:ext cx="8229600" cy="45982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4C5A6A"/>
                </a:solidFill>
              </a:rPr>
              <a:t>2015 Curriculum Institute </a:t>
            </a:r>
            <a:r>
              <a:rPr lang="en-US" dirty="0" smtClean="0"/>
              <a:t>– July 9-11, </a:t>
            </a:r>
            <a:r>
              <a:rPr lang="en-US" dirty="0" smtClean="0"/>
              <a:t>Orange</a:t>
            </a:r>
            <a:endParaRPr lang="en-US" dirty="0" smtClean="0"/>
          </a:p>
          <a:p>
            <a:r>
              <a:rPr lang="en-US" dirty="0" smtClean="0">
                <a:solidFill>
                  <a:srgbClr val="4C5A6A"/>
                </a:solidFill>
              </a:rPr>
              <a:t>Area Meetings</a:t>
            </a:r>
          </a:p>
          <a:p>
            <a:pPr lvl="1"/>
            <a:r>
              <a:rPr lang="en-US" dirty="0" smtClean="0"/>
              <a:t>October 24, 2015 (Los Angeles Valley College)</a:t>
            </a:r>
          </a:p>
          <a:p>
            <a:pPr lvl="1"/>
            <a:r>
              <a:rPr lang="en-US" dirty="0" smtClean="0"/>
              <a:t>April 2, 2016 (Ventura College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>
                <a:solidFill>
                  <a:srgbClr val="4C5A6A"/>
                </a:solidFill>
              </a:rPr>
              <a:t>Plenary Sessions</a:t>
            </a:r>
          </a:p>
          <a:p>
            <a:pPr lvl="1"/>
            <a:r>
              <a:rPr lang="en-US" dirty="0" smtClean="0"/>
              <a:t>November 5-7, 2015, Irvine Marriott</a:t>
            </a:r>
          </a:p>
          <a:p>
            <a:pPr lvl="1"/>
            <a:r>
              <a:rPr lang="en-US" dirty="0" smtClean="0"/>
              <a:t>April 21-23, 2016 (Sacramento Convention Center)</a:t>
            </a:r>
          </a:p>
          <a:p>
            <a:r>
              <a:rPr lang="en-US" dirty="0" smtClean="0">
                <a:solidFill>
                  <a:srgbClr val="4C5A6A"/>
                </a:solidFill>
              </a:rPr>
              <a:t>Accreditation Institute</a:t>
            </a:r>
            <a:r>
              <a:rPr lang="en-US" dirty="0" smtClean="0"/>
              <a:t> – February 19-20, 2016 (South)</a:t>
            </a:r>
          </a:p>
          <a:p>
            <a:r>
              <a:rPr lang="en-US" dirty="0" smtClean="0">
                <a:solidFill>
                  <a:srgbClr val="4C5A6A"/>
                </a:solidFill>
              </a:rPr>
              <a:t>Academic Academy </a:t>
            </a:r>
            <a:r>
              <a:rPr lang="en-US" dirty="0" smtClean="0"/>
              <a:t>– March 11-12, 2016 (North)</a:t>
            </a:r>
          </a:p>
          <a:p>
            <a:r>
              <a:rPr lang="en-US" dirty="0" smtClean="0">
                <a:solidFill>
                  <a:srgbClr val="4C5A6A"/>
                </a:solidFill>
              </a:rPr>
              <a:t>Career Technical Education Institute </a:t>
            </a:r>
            <a:r>
              <a:rPr lang="en-US" dirty="0" smtClean="0"/>
              <a:t>– May 6-7, 2015 (North)</a:t>
            </a:r>
          </a:p>
          <a:p>
            <a:r>
              <a:rPr lang="en-US" dirty="0" smtClean="0">
                <a:solidFill>
                  <a:srgbClr val="4C5A6A"/>
                </a:solidFill>
              </a:rPr>
              <a:t>2016 </a:t>
            </a:r>
            <a:r>
              <a:rPr lang="en-US" dirty="0" smtClean="0">
                <a:solidFill>
                  <a:srgbClr val="4C5A6A"/>
                </a:solidFill>
              </a:rPr>
              <a:t>Faculty Leadership Institute </a:t>
            </a:r>
            <a:r>
              <a:rPr lang="en-US" dirty="0" smtClean="0"/>
              <a:t>– June </a:t>
            </a:r>
            <a:r>
              <a:rPr lang="en-US" dirty="0"/>
              <a:t>9</a:t>
            </a:r>
            <a:r>
              <a:rPr lang="en-US" dirty="0" smtClean="0"/>
              <a:t>-11, 2016 (South)</a:t>
            </a:r>
          </a:p>
          <a:p>
            <a:r>
              <a:rPr lang="en-US" dirty="0" smtClean="0">
                <a:solidFill>
                  <a:srgbClr val="4C5A6A"/>
                </a:solidFill>
              </a:rPr>
              <a:t>2016 Curriculum Institute </a:t>
            </a:r>
            <a:r>
              <a:rPr lang="en-US" dirty="0" smtClean="0"/>
              <a:t>– July 7-9, 2016 (North)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http://www.asccc.org/calendar/list/</a:t>
            </a:r>
            <a:r>
              <a:rPr lang="en-US" dirty="0" smtClean="0">
                <a:hlinkClick r:id="rId2"/>
              </a:rPr>
              <a:t>events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1388" y="5932632"/>
            <a:ext cx="4435412" cy="7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967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133</TotalTime>
  <Words>643</Words>
  <Application>Microsoft Macintosh PowerPoint</Application>
  <PresentationFormat>On-screen Show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Area Meetings:   Building a Community</vt:lpstr>
      <vt:lpstr>Introductions</vt:lpstr>
      <vt:lpstr>What’s an Area?</vt:lpstr>
      <vt:lpstr>The Area C Senates</vt:lpstr>
      <vt:lpstr>Area Representative Role</vt:lpstr>
      <vt:lpstr>Communication</vt:lpstr>
      <vt:lpstr>Area Meetings:  Before Plenary Session</vt:lpstr>
      <vt:lpstr>Area Meetings:  At Plenary Session</vt:lpstr>
      <vt:lpstr>Save the Dates!   </vt:lpstr>
      <vt:lpstr>College Updates</vt:lpstr>
      <vt:lpstr>Academic Senate Website</vt:lpstr>
      <vt:lpstr>Get Informed and Involved!</vt:lpstr>
      <vt:lpstr>Questions?  Contact Me!</vt:lpstr>
    </vt:vector>
  </TitlesOfParts>
  <Company>Los Angeles City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Meetings:   Building a Community</dc:title>
  <dc:creator>John Freitas</dc:creator>
  <cp:lastModifiedBy>John Freitas</cp:lastModifiedBy>
  <cp:revision>18</cp:revision>
  <dcterms:created xsi:type="dcterms:W3CDTF">2014-06-12T05:11:46Z</dcterms:created>
  <dcterms:modified xsi:type="dcterms:W3CDTF">2015-06-10T16:52:20Z</dcterms:modified>
</cp:coreProperties>
</file>