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2"/>
  </p:notesMasterIdLst>
  <p:sldIdLst>
    <p:sldId id="301" r:id="rId2"/>
    <p:sldId id="292" r:id="rId3"/>
    <p:sldId id="259" r:id="rId4"/>
    <p:sldId id="300" r:id="rId5"/>
    <p:sldId id="302" r:id="rId6"/>
    <p:sldId id="759" r:id="rId7"/>
    <p:sldId id="757" r:id="rId8"/>
    <p:sldId id="754" r:id="rId9"/>
    <p:sldId id="756" r:id="rId10"/>
    <p:sldId id="760" r:id="rId11"/>
    <p:sldId id="298" r:id="rId12"/>
    <p:sldId id="755" r:id="rId13"/>
    <p:sldId id="758" r:id="rId14"/>
    <p:sldId id="771" r:id="rId15"/>
    <p:sldId id="299" r:id="rId16"/>
    <p:sldId id="305" r:id="rId17"/>
    <p:sldId id="752" r:id="rId18"/>
    <p:sldId id="296" r:id="rId19"/>
    <p:sldId id="761" r:id="rId20"/>
    <p:sldId id="260" r:id="rId21"/>
    <p:sldId id="291" r:id="rId22"/>
    <p:sldId id="263" r:id="rId23"/>
    <p:sldId id="264" r:id="rId24"/>
    <p:sldId id="770" r:id="rId25"/>
    <p:sldId id="766" r:id="rId26"/>
    <p:sldId id="767" r:id="rId27"/>
    <p:sldId id="768" r:id="rId28"/>
    <p:sldId id="762" r:id="rId29"/>
    <p:sldId id="764" r:id="rId30"/>
    <p:sldId id="765" r:id="rId31"/>
    <p:sldId id="763" r:id="rId32"/>
    <p:sldId id="287" r:id="rId33"/>
    <p:sldId id="288" r:id="rId34"/>
    <p:sldId id="270" r:id="rId35"/>
    <p:sldId id="268" r:id="rId36"/>
    <p:sldId id="269" r:id="rId37"/>
    <p:sldId id="772" r:id="rId38"/>
    <p:sldId id="271" r:id="rId39"/>
    <p:sldId id="289" r:id="rId40"/>
    <p:sldId id="266"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8249" autoAdjust="0"/>
  </p:normalViewPr>
  <p:slideViewPr>
    <p:cSldViewPr snapToGrid="0">
      <p:cViewPr varScale="1">
        <p:scale>
          <a:sx n="67" d="100"/>
          <a:sy n="67" d="100"/>
        </p:scale>
        <p:origin x="84"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E:\KINGSTON\ASCCC\Academic%20Academy\Academic%20Academy%202020\Survey%20responses%203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meridithselden\Dropbox\My%20Mac%20(Meridiths-Fixed-MacBook-Pro.local)\Downloads\Text-answers-2020092812291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KINGSTON\ASCCC\Academic%20Academy\Academic%20Academy%202020\Survey%20responses%203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b="0" i="0" u="none" strike="noStrike" baseline="0" dirty="0">
                <a:effectLst/>
                <a:latin typeface="Arial" panose="020B0604020202020204" pitchFamily="34" charset="0"/>
                <a:cs typeface="Arial" panose="020B0604020202020204" pitchFamily="34" charset="0"/>
              </a:rPr>
              <a:t>Do you feel creating fair and reliable assessments of student learning is possible in an online/remote learning situation?</a:t>
            </a:r>
            <a:endParaRPr lang="en-US" sz="18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7F3-40B5-9678-77B1D2A7B89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C7F3-40B5-9678-77B1D2A7B89C}"/>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C7F3-40B5-9678-77B1D2A7B89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'#1'!$A$9:$A$11</c:f>
              <c:strCache>
                <c:ptCount val="3"/>
                <c:pt idx="0">
                  <c:v>Yes</c:v>
                </c:pt>
                <c:pt idx="1">
                  <c:v>No</c:v>
                </c:pt>
                <c:pt idx="2">
                  <c:v>Depends on the discipline</c:v>
                </c:pt>
              </c:strCache>
            </c:strRef>
          </c:cat>
          <c:val>
            <c:numRef>
              <c:f>'#1'!$B$9:$B$11</c:f>
              <c:numCache>
                <c:formatCode>General</c:formatCode>
                <c:ptCount val="3"/>
                <c:pt idx="0">
                  <c:v>189</c:v>
                </c:pt>
                <c:pt idx="1">
                  <c:v>54</c:v>
                </c:pt>
                <c:pt idx="2">
                  <c:v>182</c:v>
                </c:pt>
              </c:numCache>
            </c:numRef>
          </c:val>
          <c:extLst>
            <c:ext xmlns:c16="http://schemas.microsoft.com/office/drawing/2014/chart" uri="{C3380CC4-5D6E-409C-BE32-E72D297353CC}">
              <c16:uniqueId val="{00000006-C7F3-40B5-9678-77B1D2A7B89C}"/>
            </c:ext>
          </c:extLst>
        </c:ser>
        <c:ser>
          <c:idx val="1"/>
          <c:order val="1"/>
          <c:dPt>
            <c:idx val="0"/>
            <c:bubble3D val="0"/>
            <c:spPr>
              <a:solidFill>
                <a:schemeClr val="accent2"/>
              </a:solidFill>
              <a:ln w="19050">
                <a:solidFill>
                  <a:schemeClr val="lt1"/>
                </a:solidFill>
              </a:ln>
              <a:effectLst/>
            </c:spPr>
            <c:extLst>
              <c:ext xmlns:c16="http://schemas.microsoft.com/office/drawing/2014/chart" uri="{C3380CC4-5D6E-409C-BE32-E72D297353CC}">
                <c16:uniqueId val="{00000008-C7F3-40B5-9678-77B1D2A7B89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A-C7F3-40B5-9678-77B1D2A7B89C}"/>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C-C7F3-40B5-9678-77B1D2A7B89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'#1'!$A$9:$A$11</c:f>
              <c:strCache>
                <c:ptCount val="3"/>
                <c:pt idx="0">
                  <c:v>Yes</c:v>
                </c:pt>
                <c:pt idx="1">
                  <c:v>No</c:v>
                </c:pt>
                <c:pt idx="2">
                  <c:v>Depends on the discipline</c:v>
                </c:pt>
              </c:strCache>
            </c:strRef>
          </c:cat>
          <c:val>
            <c:numRef>
              <c:f>'#1'!$C$9:$C$11</c:f>
              <c:numCache>
                <c:formatCode>0.00%</c:formatCode>
                <c:ptCount val="3"/>
                <c:pt idx="0">
                  <c:v>0.44469999999999998</c:v>
                </c:pt>
                <c:pt idx="1">
                  <c:v>0.12709999999999999</c:v>
                </c:pt>
                <c:pt idx="2">
                  <c:v>0.42820000000000003</c:v>
                </c:pt>
              </c:numCache>
            </c:numRef>
          </c:val>
          <c:extLst>
            <c:ext xmlns:c16="http://schemas.microsoft.com/office/drawing/2014/chart" uri="{C3380CC4-5D6E-409C-BE32-E72D297353CC}">
              <c16:uniqueId val="{0000000D-C7F3-40B5-9678-77B1D2A7B89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b="0" i="0" u="none" strike="noStrike" baseline="0" dirty="0">
                <a:effectLst/>
                <a:latin typeface="Arial" panose="020B0604020202020204" pitchFamily="34" charset="0"/>
                <a:cs typeface="Arial" panose="020B0604020202020204" pitchFamily="34" charset="0"/>
              </a:rPr>
              <a:t>Did you feel creating fair and reliable assessments of student learning was difficult because of the abrupt move to online/remote learning last semester?</a:t>
            </a:r>
            <a:endParaRPr lang="en-US" sz="1800" dirty="0">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'#2&amp;3'!$AC$1</c:f>
              <c:strCache>
                <c:ptCount val="1"/>
                <c:pt idx="0">
                  <c:v>Selections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CF3-4AF9-A08D-D347DF3E43F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7CF3-4AF9-A08D-D347DF3E43F4}"/>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CF3-4AF9-A08D-D347DF3E43F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'#2&amp;3'!$AB$2:$AB$4</c:f>
              <c:strCache>
                <c:ptCount val="3"/>
                <c:pt idx="0">
                  <c:v>Yes</c:v>
                </c:pt>
                <c:pt idx="1">
                  <c:v>No</c:v>
                </c:pt>
                <c:pt idx="2">
                  <c:v>Depends on the discipline</c:v>
                </c:pt>
              </c:strCache>
            </c:strRef>
          </c:cat>
          <c:val>
            <c:numRef>
              <c:f>'#2&amp;3'!$AC$2:$AC$4</c:f>
              <c:numCache>
                <c:formatCode>General</c:formatCode>
                <c:ptCount val="3"/>
                <c:pt idx="0">
                  <c:v>255</c:v>
                </c:pt>
                <c:pt idx="1">
                  <c:v>102</c:v>
                </c:pt>
                <c:pt idx="2">
                  <c:v>68</c:v>
                </c:pt>
              </c:numCache>
            </c:numRef>
          </c:val>
          <c:extLst>
            <c:ext xmlns:c16="http://schemas.microsoft.com/office/drawing/2014/chart" uri="{C3380CC4-5D6E-409C-BE32-E72D297353CC}">
              <c16:uniqueId val="{00000006-7CF3-4AF9-A08D-D347DF3E43F4}"/>
            </c:ext>
          </c:extLst>
        </c:ser>
        <c:ser>
          <c:idx val="1"/>
          <c:order val="1"/>
          <c:tx>
            <c:strRef>
              <c:f>'#2&amp;3'!$AD$1</c:f>
              <c:strCache>
                <c:ptCount val="1"/>
                <c:pt idx="0">
                  <c:v>% All Question Responses </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7CF3-4AF9-A08D-D347DF3E43F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A-7CF3-4AF9-A08D-D347DF3E43F4}"/>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C-7CF3-4AF9-A08D-D347DF3E43F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'#2&amp;3'!$AB$2:$AB$4</c:f>
              <c:strCache>
                <c:ptCount val="3"/>
                <c:pt idx="0">
                  <c:v>Yes</c:v>
                </c:pt>
                <c:pt idx="1">
                  <c:v>No</c:v>
                </c:pt>
                <c:pt idx="2">
                  <c:v>Depends on the discipline</c:v>
                </c:pt>
              </c:strCache>
            </c:strRef>
          </c:cat>
          <c:val>
            <c:numRef>
              <c:f>'#2&amp;3'!$AD$2:$AD$4</c:f>
              <c:numCache>
                <c:formatCode>0.00%</c:formatCode>
                <c:ptCount val="3"/>
                <c:pt idx="0">
                  <c:v>0.6</c:v>
                </c:pt>
                <c:pt idx="1">
                  <c:v>0.24</c:v>
                </c:pt>
                <c:pt idx="2">
                  <c:v>0.16</c:v>
                </c:pt>
              </c:numCache>
            </c:numRef>
          </c:val>
          <c:extLst>
            <c:ext xmlns:c16="http://schemas.microsoft.com/office/drawing/2014/chart" uri="{C3380CC4-5D6E-409C-BE32-E72D297353CC}">
              <c16:uniqueId val="{0000000D-7CF3-4AF9-A08D-D347DF3E43F4}"/>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0" i="0" u="none" strike="noStrike" baseline="0" dirty="0">
                <a:effectLst/>
                <a:latin typeface="Calibri" panose="020F0502020204030204" pitchFamily="34" charset="0"/>
                <a:cs typeface="Calibri" panose="020F0502020204030204" pitchFamily="34" charset="0"/>
              </a:rPr>
              <a:t>Did you encounter any issues with assessment in the online environment? </a:t>
            </a:r>
            <a:endParaRPr lang="en-US" sz="2000" dirty="0">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cat>
            <c:strRef>
              <c:f>Sheet1!$A$2:$A$11</c:f>
              <c:strCache>
                <c:ptCount val="10"/>
                <c:pt idx="0">
                  <c:v>Art</c:v>
                </c:pt>
                <c:pt idx="1">
                  <c:v>Biology</c:v>
                </c:pt>
                <c:pt idx="2">
                  <c:v>Chemistry</c:v>
                </c:pt>
                <c:pt idx="3">
                  <c:v>Computer Science</c:v>
                </c:pt>
                <c:pt idx="4">
                  <c:v>Counseling</c:v>
                </c:pt>
                <c:pt idx="5">
                  <c:v>English</c:v>
                </c:pt>
                <c:pt idx="6">
                  <c:v>ESL</c:v>
                </c:pt>
                <c:pt idx="7">
                  <c:v>Math</c:v>
                </c:pt>
                <c:pt idx="8">
                  <c:v>Psychology</c:v>
                </c:pt>
                <c:pt idx="9">
                  <c:v>Speech</c:v>
                </c:pt>
              </c:strCache>
            </c:strRef>
          </c:cat>
          <c:val>
            <c:numRef>
              <c:f>Sheet1!$B$2:$B$11</c:f>
              <c:numCache>
                <c:formatCode>General</c:formatCode>
                <c:ptCount val="10"/>
                <c:pt idx="0">
                  <c:v>5</c:v>
                </c:pt>
                <c:pt idx="1">
                  <c:v>16</c:v>
                </c:pt>
                <c:pt idx="2">
                  <c:v>3</c:v>
                </c:pt>
                <c:pt idx="3">
                  <c:v>7</c:v>
                </c:pt>
                <c:pt idx="4">
                  <c:v>5</c:v>
                </c:pt>
                <c:pt idx="5">
                  <c:v>27</c:v>
                </c:pt>
                <c:pt idx="6">
                  <c:v>8</c:v>
                </c:pt>
                <c:pt idx="7">
                  <c:v>37</c:v>
                </c:pt>
                <c:pt idx="8">
                  <c:v>7</c:v>
                </c:pt>
                <c:pt idx="9">
                  <c:v>21</c:v>
                </c:pt>
              </c:numCache>
            </c:numRef>
          </c:val>
          <c:extLst>
            <c:ext xmlns:c16="http://schemas.microsoft.com/office/drawing/2014/chart" uri="{C3380CC4-5D6E-409C-BE32-E72D297353CC}">
              <c16:uniqueId val="{00000000-C851-4845-BF3C-2EEA4A945ADB}"/>
            </c:ext>
          </c:extLst>
        </c:ser>
        <c:ser>
          <c:idx val="1"/>
          <c:order val="1"/>
          <c:tx>
            <c:strRef>
              <c:f>Sheet1!$C$1</c:f>
              <c:strCache>
                <c:ptCount val="1"/>
                <c:pt idx="0">
                  <c:v>No</c:v>
                </c:pt>
              </c:strCache>
            </c:strRef>
          </c:tx>
          <c:spPr>
            <a:solidFill>
              <a:schemeClr val="accent2"/>
            </a:solidFill>
            <a:ln>
              <a:noFill/>
            </a:ln>
            <a:effectLst/>
          </c:spPr>
          <c:invertIfNegative val="0"/>
          <c:cat>
            <c:strRef>
              <c:f>Sheet1!$A$2:$A$11</c:f>
              <c:strCache>
                <c:ptCount val="10"/>
                <c:pt idx="0">
                  <c:v>Art</c:v>
                </c:pt>
                <c:pt idx="1">
                  <c:v>Biology</c:v>
                </c:pt>
                <c:pt idx="2">
                  <c:v>Chemistry</c:v>
                </c:pt>
                <c:pt idx="3">
                  <c:v>Computer Science</c:v>
                </c:pt>
                <c:pt idx="4">
                  <c:v>Counseling</c:v>
                </c:pt>
                <c:pt idx="5">
                  <c:v>English</c:v>
                </c:pt>
                <c:pt idx="6">
                  <c:v>ESL</c:v>
                </c:pt>
                <c:pt idx="7">
                  <c:v>Math</c:v>
                </c:pt>
                <c:pt idx="8">
                  <c:v>Psychology</c:v>
                </c:pt>
                <c:pt idx="9">
                  <c:v>Speech</c:v>
                </c:pt>
              </c:strCache>
            </c:strRef>
          </c:cat>
          <c:val>
            <c:numRef>
              <c:f>Sheet1!$C$2:$C$11</c:f>
              <c:numCache>
                <c:formatCode>General</c:formatCode>
                <c:ptCount val="10"/>
                <c:pt idx="0">
                  <c:v>6</c:v>
                </c:pt>
                <c:pt idx="1">
                  <c:v>7</c:v>
                </c:pt>
                <c:pt idx="2">
                  <c:v>9</c:v>
                </c:pt>
                <c:pt idx="3">
                  <c:v>8</c:v>
                </c:pt>
                <c:pt idx="4">
                  <c:v>5</c:v>
                </c:pt>
                <c:pt idx="5">
                  <c:v>25</c:v>
                </c:pt>
                <c:pt idx="6">
                  <c:v>4</c:v>
                </c:pt>
                <c:pt idx="7">
                  <c:v>7</c:v>
                </c:pt>
                <c:pt idx="8">
                  <c:v>6</c:v>
                </c:pt>
                <c:pt idx="9">
                  <c:v>1</c:v>
                </c:pt>
              </c:numCache>
            </c:numRef>
          </c:val>
          <c:extLst>
            <c:ext xmlns:c16="http://schemas.microsoft.com/office/drawing/2014/chart" uri="{C3380CC4-5D6E-409C-BE32-E72D297353CC}">
              <c16:uniqueId val="{00000001-C851-4845-BF3C-2EEA4A945ADB}"/>
            </c:ext>
          </c:extLst>
        </c:ser>
        <c:dLbls>
          <c:showLegendKey val="0"/>
          <c:showVal val="0"/>
          <c:showCatName val="0"/>
          <c:showSerName val="0"/>
          <c:showPercent val="0"/>
          <c:showBubbleSize val="0"/>
        </c:dLbls>
        <c:gapWidth val="150"/>
        <c:axId val="2072931088"/>
        <c:axId val="2072710512"/>
      </c:barChart>
      <c:catAx>
        <c:axId val="207293108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Discipline (&gt; 5 respondents)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72710512"/>
        <c:crosses val="autoZero"/>
        <c:auto val="1"/>
        <c:lblAlgn val="ctr"/>
        <c:lblOffset val="100"/>
        <c:noMultiLvlLbl val="0"/>
      </c:catAx>
      <c:valAx>
        <c:axId val="2072710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Frequency</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729310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b="0" i="0" baseline="0" dirty="0">
                <a:effectLst/>
                <a:latin typeface="Calibri" panose="020F0502020204030204" pitchFamily="34" charset="0"/>
                <a:cs typeface="Calibri" panose="020F0502020204030204" pitchFamily="34" charset="0"/>
              </a:rPr>
              <a:t> On a scale of 1 (no issues) to 10 (great deal of issues), rate your level of difficulty as you converted to the online environment</a:t>
            </a:r>
            <a:endParaRPr lang="en-US" dirty="0">
              <a:effectLst/>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v>Respondents</c:v>
          </c:tx>
          <c:spPr>
            <a:solidFill>
              <a:schemeClr val="accent1"/>
            </a:solidFill>
            <a:ln>
              <a:noFill/>
            </a:ln>
            <a:effectLst/>
          </c:spPr>
          <c:invertIfNegative val="0"/>
          <c:val>
            <c:numRef>
              <c:f>Responses!$C$2:$C$11</c:f>
              <c:numCache>
                <c:formatCode>General</c:formatCode>
                <c:ptCount val="10"/>
                <c:pt idx="0">
                  <c:v>4</c:v>
                </c:pt>
                <c:pt idx="1">
                  <c:v>16</c:v>
                </c:pt>
                <c:pt idx="2">
                  <c:v>26</c:v>
                </c:pt>
                <c:pt idx="3">
                  <c:v>14</c:v>
                </c:pt>
                <c:pt idx="4">
                  <c:v>38</c:v>
                </c:pt>
                <c:pt idx="5">
                  <c:v>15</c:v>
                </c:pt>
                <c:pt idx="6">
                  <c:v>38</c:v>
                </c:pt>
                <c:pt idx="7">
                  <c:v>39</c:v>
                </c:pt>
                <c:pt idx="8">
                  <c:v>26</c:v>
                </c:pt>
                <c:pt idx="9">
                  <c:v>28</c:v>
                </c:pt>
              </c:numCache>
            </c:numRef>
          </c:val>
          <c:extLst>
            <c:ext xmlns:c16="http://schemas.microsoft.com/office/drawing/2014/chart" uri="{C3380CC4-5D6E-409C-BE32-E72D297353CC}">
              <c16:uniqueId val="{00000000-1CE7-B442-9E1B-822AAE2E48A0}"/>
            </c:ext>
          </c:extLst>
        </c:ser>
        <c:dLbls>
          <c:showLegendKey val="0"/>
          <c:showVal val="0"/>
          <c:showCatName val="0"/>
          <c:showSerName val="0"/>
          <c:showPercent val="0"/>
          <c:showBubbleSize val="0"/>
        </c:dLbls>
        <c:gapWidth val="219"/>
        <c:overlap val="-27"/>
        <c:axId val="145735103"/>
        <c:axId val="145751071"/>
      </c:barChart>
      <c:catAx>
        <c:axId val="14573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751071"/>
        <c:crosses val="autoZero"/>
        <c:auto val="1"/>
        <c:lblAlgn val="ctr"/>
        <c:lblOffset val="100"/>
        <c:noMultiLvlLbl val="0"/>
      </c:catAx>
      <c:valAx>
        <c:axId val="1457510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600" dirty="0">
                    <a:latin typeface="Calibri" panose="020F0502020204030204" pitchFamily="34" charset="0"/>
                    <a:cs typeface="Calibri" panose="020F0502020204030204" pitchFamily="34" charset="0"/>
                  </a:rPr>
                  <a:t>Number of Respondents Rating at</a:t>
                </a:r>
                <a:r>
                  <a:rPr lang="en-US" sz="1600" baseline="0" dirty="0">
                    <a:latin typeface="Calibri" panose="020F0502020204030204" pitchFamily="34" charset="0"/>
                    <a:cs typeface="Calibri" panose="020F0502020204030204" pitchFamily="34" charset="0"/>
                  </a:rPr>
                  <a:t> Each Level</a:t>
                </a:r>
                <a:endParaRPr lang="en-US" sz="1600" dirty="0">
                  <a:latin typeface="Calibri" panose="020F0502020204030204" pitchFamily="34" charset="0"/>
                  <a:cs typeface="Calibri" panose="020F0502020204030204" pitchFamily="34" charset="0"/>
                </a:endParaRPr>
              </a:p>
            </c:rich>
          </c:tx>
          <c:layout>
            <c:manualLayout>
              <c:xMode val="edge"/>
              <c:yMode val="edge"/>
              <c:x val="6.9788797061524341E-2"/>
              <c:y val="0.144225196850393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573510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dirty="0"/>
              <a:t> On a scale of 1 (no issues) to 10 (great deal of issues), rate your level of difficulty as you converted to the online environment</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Sheet4!$B$2</c:f>
              <c:strCache>
                <c:ptCount val="1"/>
                <c:pt idx="0">
                  <c:v>Mean</c:v>
                </c:pt>
              </c:strCache>
            </c:strRef>
          </c:tx>
          <c:spPr>
            <a:solidFill>
              <a:schemeClr val="accent1"/>
            </a:solidFill>
            <a:ln>
              <a:noFill/>
            </a:ln>
            <a:effectLst/>
          </c:spPr>
          <c:invertIfNegative val="0"/>
          <c:cat>
            <c:strRef>
              <c:f>Sheet4!$A$3:$A$11</c:f>
              <c:strCache>
                <c:ptCount val="9"/>
                <c:pt idx="0">
                  <c:v>Art</c:v>
                </c:pt>
                <c:pt idx="1">
                  <c:v>Biology</c:v>
                </c:pt>
                <c:pt idx="2">
                  <c:v>Speech</c:v>
                </c:pt>
                <c:pt idx="3">
                  <c:v>Computer Science</c:v>
                </c:pt>
                <c:pt idx="4">
                  <c:v>Counseling</c:v>
                </c:pt>
                <c:pt idx="5">
                  <c:v>English</c:v>
                </c:pt>
                <c:pt idx="6">
                  <c:v>ESL</c:v>
                </c:pt>
                <c:pt idx="7">
                  <c:v>Math</c:v>
                </c:pt>
                <c:pt idx="8">
                  <c:v>Psychology</c:v>
                </c:pt>
              </c:strCache>
            </c:strRef>
          </c:cat>
          <c:val>
            <c:numRef>
              <c:f>Sheet4!$B$3:$B$11</c:f>
              <c:numCache>
                <c:formatCode>General</c:formatCode>
                <c:ptCount val="9"/>
                <c:pt idx="0">
                  <c:v>4.5999999999999996</c:v>
                </c:pt>
                <c:pt idx="1">
                  <c:v>6.63</c:v>
                </c:pt>
                <c:pt idx="2">
                  <c:v>7.85</c:v>
                </c:pt>
                <c:pt idx="3">
                  <c:v>6</c:v>
                </c:pt>
                <c:pt idx="4">
                  <c:v>4.8</c:v>
                </c:pt>
                <c:pt idx="5">
                  <c:v>5.63</c:v>
                </c:pt>
                <c:pt idx="6">
                  <c:v>7.5</c:v>
                </c:pt>
                <c:pt idx="7">
                  <c:v>7.24</c:v>
                </c:pt>
                <c:pt idx="8">
                  <c:v>4.43</c:v>
                </c:pt>
              </c:numCache>
            </c:numRef>
          </c:val>
          <c:extLst>
            <c:ext xmlns:c16="http://schemas.microsoft.com/office/drawing/2014/chart" uri="{C3380CC4-5D6E-409C-BE32-E72D297353CC}">
              <c16:uniqueId val="{00000000-E824-4840-82A7-63F648E1BCA3}"/>
            </c:ext>
          </c:extLst>
        </c:ser>
        <c:dLbls>
          <c:showLegendKey val="0"/>
          <c:showVal val="0"/>
          <c:showCatName val="0"/>
          <c:showSerName val="0"/>
          <c:showPercent val="0"/>
          <c:showBubbleSize val="0"/>
        </c:dLbls>
        <c:gapWidth val="150"/>
        <c:axId val="2036186896"/>
        <c:axId val="2025066160"/>
      </c:barChart>
      <c:catAx>
        <c:axId val="203618689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dirty="0"/>
                  <a:t>Disciplines (&gt; 5 respondents)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25066160"/>
        <c:crosses val="autoZero"/>
        <c:auto val="1"/>
        <c:lblAlgn val="ctr"/>
        <c:lblOffset val="100"/>
        <c:noMultiLvlLbl val="0"/>
      </c:catAx>
      <c:valAx>
        <c:axId val="202506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dirty="0"/>
                  <a:t>Average Score</a:t>
                </a:r>
              </a:p>
            </c:rich>
          </c:tx>
          <c:layout>
            <c:manualLayout>
              <c:xMode val="edge"/>
              <c:yMode val="edge"/>
              <c:x val="0"/>
              <c:y val="0.3881874671741457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3618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Check as many of the following issues that created difficulty for you in moving to online assessments with your students. If you have additional factors, please add them to the "other" box.</a:t>
            </a:r>
          </a:p>
        </c:rich>
      </c:tx>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'#6'!$B$2</c:f>
              <c:strCache>
                <c:ptCount val="1"/>
                <c:pt idx="0">
                  <c:v>Selections</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'#6'!$A$3:$A$19</c:f>
              <c:strCache>
                <c:ptCount val="17"/>
                <c:pt idx="0">
                  <c:v>concern about students sharing answers</c:v>
                </c:pt>
                <c:pt idx="1">
                  <c:v>not all students have access to specialized equipment (microscopes, keyboards, etc)</c:v>
                </c:pt>
                <c:pt idx="2">
                  <c:v>students not understanding academic dishonesty</c:v>
                </c:pt>
                <c:pt idx="3">
                  <c:v>time requirement for students</c:v>
                </c:pt>
                <c:pt idx="4">
                  <c:v>students using apps to get answers</c:v>
                </c:pt>
                <c:pt idx="5">
                  <c:v>students plagiarizing work online while taking assessments</c:v>
                </c:pt>
                <c:pt idx="6">
                  <c:v>Other</c:v>
                </c:pt>
                <c:pt idx="7">
                  <c:v>grades on various assessments higher online than they were in person</c:v>
                </c:pt>
                <c:pt idx="8">
                  <c:v>difficulty aligning assessment with student time and availability</c:v>
                </c:pt>
                <c:pt idx="9">
                  <c:v>issues with multiple choice quizzes and exams</c:v>
                </c:pt>
                <c:pt idx="10">
                  <c:v>use of open book exams</c:v>
                </c:pt>
                <c:pt idx="11">
                  <c:v>student authentication guaranteeing student work is student being graded</c:v>
                </c:pt>
                <c:pt idx="12">
                  <c:v>use of proctoring software</c:v>
                </c:pt>
                <c:pt idx="13">
                  <c:v>adequate use of discussion boards</c:v>
                </c:pt>
                <c:pt idx="14">
                  <c:v>online writing</c:v>
                </c:pt>
                <c:pt idx="15">
                  <c:v>no issues with online assessment</c:v>
                </c:pt>
                <c:pt idx="16">
                  <c:v>lab reports</c:v>
                </c:pt>
              </c:strCache>
            </c:strRef>
          </c:cat>
          <c:val>
            <c:numRef>
              <c:f>'#6'!$B$3:$B$19</c:f>
              <c:numCache>
                <c:formatCode>General</c:formatCode>
                <c:ptCount val="17"/>
                <c:pt idx="0">
                  <c:v>180</c:v>
                </c:pt>
                <c:pt idx="1">
                  <c:v>168</c:v>
                </c:pt>
                <c:pt idx="2">
                  <c:v>145</c:v>
                </c:pt>
                <c:pt idx="3">
                  <c:v>124</c:v>
                </c:pt>
                <c:pt idx="4">
                  <c:v>123</c:v>
                </c:pt>
                <c:pt idx="5">
                  <c:v>123</c:v>
                </c:pt>
                <c:pt idx="6">
                  <c:v>108</c:v>
                </c:pt>
                <c:pt idx="7">
                  <c:v>99</c:v>
                </c:pt>
                <c:pt idx="8">
                  <c:v>97</c:v>
                </c:pt>
                <c:pt idx="9">
                  <c:v>88</c:v>
                </c:pt>
                <c:pt idx="10">
                  <c:v>86</c:v>
                </c:pt>
                <c:pt idx="11">
                  <c:v>85</c:v>
                </c:pt>
                <c:pt idx="12">
                  <c:v>82</c:v>
                </c:pt>
                <c:pt idx="13">
                  <c:v>82</c:v>
                </c:pt>
                <c:pt idx="14">
                  <c:v>75</c:v>
                </c:pt>
                <c:pt idx="15">
                  <c:v>48</c:v>
                </c:pt>
                <c:pt idx="16">
                  <c:v>45</c:v>
                </c:pt>
              </c:numCache>
            </c:numRef>
          </c:val>
          <c:extLst>
            <c:ext xmlns:c16="http://schemas.microsoft.com/office/drawing/2014/chart" uri="{C3380CC4-5D6E-409C-BE32-E72D297353CC}">
              <c16:uniqueId val="{00000000-B8B6-4743-B47D-8236A6996233}"/>
            </c:ext>
          </c:extLst>
        </c:ser>
        <c:ser>
          <c:idx val="1"/>
          <c:order val="1"/>
          <c:tx>
            <c:strRef>
              <c:f>'#6'!$C$2</c:f>
              <c:strCache>
                <c:ptCount val="1"/>
                <c:pt idx="0">
                  <c:v>% All Question Responses </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'#6'!$A$3:$A$19</c:f>
              <c:strCache>
                <c:ptCount val="17"/>
                <c:pt idx="0">
                  <c:v>concern about students sharing answers</c:v>
                </c:pt>
                <c:pt idx="1">
                  <c:v>not all students have access to specialized equipment (microscopes, keyboards, etc)</c:v>
                </c:pt>
                <c:pt idx="2">
                  <c:v>students not understanding academic dishonesty</c:v>
                </c:pt>
                <c:pt idx="3">
                  <c:v>time requirement for students</c:v>
                </c:pt>
                <c:pt idx="4">
                  <c:v>students using apps to get answers</c:v>
                </c:pt>
                <c:pt idx="5">
                  <c:v>students plagiarizing work online while taking assessments</c:v>
                </c:pt>
                <c:pt idx="6">
                  <c:v>Other</c:v>
                </c:pt>
                <c:pt idx="7">
                  <c:v>grades on various assessments higher online than they were in person</c:v>
                </c:pt>
                <c:pt idx="8">
                  <c:v>difficulty aligning assessment with student time and availability</c:v>
                </c:pt>
                <c:pt idx="9">
                  <c:v>issues with multiple choice quizzes and exams</c:v>
                </c:pt>
                <c:pt idx="10">
                  <c:v>use of open book exams</c:v>
                </c:pt>
                <c:pt idx="11">
                  <c:v>student authentication guaranteeing student work is student being graded</c:v>
                </c:pt>
                <c:pt idx="12">
                  <c:v>use of proctoring software</c:v>
                </c:pt>
                <c:pt idx="13">
                  <c:v>adequate use of discussion boards</c:v>
                </c:pt>
                <c:pt idx="14">
                  <c:v>online writing</c:v>
                </c:pt>
                <c:pt idx="15">
                  <c:v>no issues with online assessment</c:v>
                </c:pt>
                <c:pt idx="16">
                  <c:v>lab reports</c:v>
                </c:pt>
              </c:strCache>
            </c:strRef>
          </c:cat>
          <c:val>
            <c:numRef>
              <c:f>'#6'!$C$3:$C$19</c:f>
              <c:numCache>
                <c:formatCode>0.00%</c:formatCode>
                <c:ptCount val="17"/>
                <c:pt idx="0">
                  <c:v>0.48780000000000001</c:v>
                </c:pt>
                <c:pt idx="1">
                  <c:v>0.45529999999999998</c:v>
                </c:pt>
                <c:pt idx="2">
                  <c:v>0.39300000000000002</c:v>
                </c:pt>
                <c:pt idx="3">
                  <c:v>0.33600000000000002</c:v>
                </c:pt>
                <c:pt idx="4">
                  <c:v>0.33329999999999999</c:v>
                </c:pt>
                <c:pt idx="5">
                  <c:v>0.33329999999999999</c:v>
                </c:pt>
                <c:pt idx="6">
                  <c:v>0.29270000000000002</c:v>
                </c:pt>
                <c:pt idx="7">
                  <c:v>0.26829999999999998</c:v>
                </c:pt>
                <c:pt idx="8">
                  <c:v>0.26290000000000002</c:v>
                </c:pt>
                <c:pt idx="9">
                  <c:v>0.23849999999999999</c:v>
                </c:pt>
                <c:pt idx="10">
                  <c:v>0.2331</c:v>
                </c:pt>
                <c:pt idx="11">
                  <c:v>0.23039999999999999</c:v>
                </c:pt>
                <c:pt idx="12">
                  <c:v>0.22220000000000001</c:v>
                </c:pt>
                <c:pt idx="13">
                  <c:v>0.22220000000000001</c:v>
                </c:pt>
                <c:pt idx="14">
                  <c:v>0.20330000000000001</c:v>
                </c:pt>
                <c:pt idx="15">
                  <c:v>0.13009999999999999</c:v>
                </c:pt>
                <c:pt idx="16">
                  <c:v>0.122</c:v>
                </c:pt>
              </c:numCache>
            </c:numRef>
          </c:val>
          <c:extLst>
            <c:ext xmlns:c16="http://schemas.microsoft.com/office/drawing/2014/chart" uri="{C3380CC4-5D6E-409C-BE32-E72D297353CC}">
              <c16:uniqueId val="{00000001-B8B6-4743-B47D-8236A6996233}"/>
            </c:ext>
          </c:extLst>
        </c:ser>
        <c:dLbls>
          <c:dLblPos val="inBase"/>
          <c:showLegendKey val="0"/>
          <c:showVal val="1"/>
          <c:showCatName val="0"/>
          <c:showSerName val="0"/>
          <c:showPercent val="0"/>
          <c:showBubbleSize val="0"/>
        </c:dLbls>
        <c:gapWidth val="150"/>
        <c:overlap val="100"/>
        <c:axId val="1817068655"/>
        <c:axId val="1872296527"/>
      </c:barChart>
      <c:catAx>
        <c:axId val="18170686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2296527"/>
        <c:crosses val="autoZero"/>
        <c:auto val="1"/>
        <c:lblAlgn val="ctr"/>
        <c:lblOffset val="100"/>
        <c:noMultiLvlLbl val="0"/>
      </c:catAx>
      <c:valAx>
        <c:axId val="18722965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706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3200" b="0" i="0" baseline="0" dirty="0">
                <a:effectLst/>
                <a:latin typeface="Calibri" panose="020F0502020204030204" pitchFamily="34" charset="0"/>
                <a:cs typeface="Calibri" panose="020F0502020204030204" pitchFamily="34" charset="0"/>
              </a:rPr>
              <a:t>Number of Issues Selected</a:t>
            </a:r>
            <a:br>
              <a:rPr lang="en-US" sz="3200" b="0" i="0" baseline="0" dirty="0">
                <a:effectLst/>
                <a:latin typeface="Calibri" panose="020F0502020204030204" pitchFamily="34" charset="0"/>
                <a:cs typeface="Calibri" panose="020F0502020204030204" pitchFamily="34" charset="0"/>
              </a:rPr>
            </a:br>
            <a:r>
              <a:rPr lang="en-US" sz="3200" b="0" i="0" baseline="0" dirty="0">
                <a:effectLst/>
                <a:latin typeface="Calibri" panose="020F0502020204030204" pitchFamily="34" charset="0"/>
                <a:cs typeface="Calibri" panose="020F0502020204030204" pitchFamily="34" charset="0"/>
              </a:rPr>
              <a:t>(16 possible issues provided, plus "Other")</a:t>
            </a:r>
            <a:endParaRPr lang="en-US" sz="3200" dirty="0">
              <a:effectLst/>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v># of issues</c:v>
          </c:tx>
          <c:spPr>
            <a:solidFill>
              <a:schemeClr val="accent1"/>
            </a:solidFill>
            <a:ln>
              <a:noFill/>
            </a:ln>
            <a:effectLst/>
          </c:spPr>
          <c:invertIfNegative val="0"/>
          <c:cat>
            <c:numRef>
              <c:f>Sheet2!$C$2:$C$16</c:f>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cat>
          <c:val>
            <c:numRef>
              <c:f>Sheet2!$D$2:$D$16</c:f>
              <c:numCache>
                <c:formatCode>General</c:formatCode>
                <c:ptCount val="15"/>
                <c:pt idx="0">
                  <c:v>48</c:v>
                </c:pt>
                <c:pt idx="1">
                  <c:v>71</c:v>
                </c:pt>
                <c:pt idx="2">
                  <c:v>44</c:v>
                </c:pt>
                <c:pt idx="3">
                  <c:v>48</c:v>
                </c:pt>
                <c:pt idx="4">
                  <c:v>47</c:v>
                </c:pt>
                <c:pt idx="5">
                  <c:v>38</c:v>
                </c:pt>
                <c:pt idx="6">
                  <c:v>21</c:v>
                </c:pt>
                <c:pt idx="7">
                  <c:v>18</c:v>
                </c:pt>
                <c:pt idx="8">
                  <c:v>24</c:v>
                </c:pt>
                <c:pt idx="9">
                  <c:v>17</c:v>
                </c:pt>
                <c:pt idx="10">
                  <c:v>15</c:v>
                </c:pt>
                <c:pt idx="11">
                  <c:v>11</c:v>
                </c:pt>
                <c:pt idx="12">
                  <c:v>11</c:v>
                </c:pt>
                <c:pt idx="13">
                  <c:v>2</c:v>
                </c:pt>
                <c:pt idx="14">
                  <c:v>3</c:v>
                </c:pt>
              </c:numCache>
            </c:numRef>
          </c:val>
          <c:extLst>
            <c:ext xmlns:c16="http://schemas.microsoft.com/office/drawing/2014/chart" uri="{C3380CC4-5D6E-409C-BE32-E72D297353CC}">
              <c16:uniqueId val="{00000000-7A3D-A344-BF96-6038B7C9DB5D}"/>
            </c:ext>
          </c:extLst>
        </c:ser>
        <c:dLbls>
          <c:showLegendKey val="0"/>
          <c:showVal val="0"/>
          <c:showCatName val="0"/>
          <c:showSerName val="0"/>
          <c:showPercent val="0"/>
          <c:showBubbleSize val="0"/>
        </c:dLbls>
        <c:gapWidth val="219"/>
        <c:overlap val="-27"/>
        <c:axId val="145735103"/>
        <c:axId val="145751071"/>
      </c:barChart>
      <c:catAx>
        <c:axId val="14573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751071"/>
        <c:crosses val="autoZero"/>
        <c:auto val="1"/>
        <c:lblAlgn val="ctr"/>
        <c:lblOffset val="100"/>
        <c:noMultiLvlLbl val="0"/>
      </c:catAx>
      <c:valAx>
        <c:axId val="1457510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dirty="0">
                    <a:latin typeface="Calibri" panose="020F0502020204030204" pitchFamily="34" charset="0"/>
                    <a:cs typeface="Calibri" panose="020F0502020204030204" pitchFamily="34" charset="0"/>
                  </a:rPr>
                  <a:t>Number of Respondents Rating at</a:t>
                </a:r>
                <a:r>
                  <a:rPr lang="en-US" sz="2000" baseline="0" dirty="0">
                    <a:latin typeface="Calibri" panose="020F0502020204030204" pitchFamily="34" charset="0"/>
                    <a:cs typeface="Calibri" panose="020F0502020204030204" pitchFamily="34" charset="0"/>
                  </a:rPr>
                  <a:t> Each Level</a:t>
                </a:r>
                <a:endParaRPr lang="en-US" sz="2000" dirty="0">
                  <a:latin typeface="Calibri" panose="020F0502020204030204" pitchFamily="34" charset="0"/>
                  <a:cs typeface="Calibri" panose="020F0502020204030204" pitchFamily="34" charset="0"/>
                </a:endParaRPr>
              </a:p>
            </c:rich>
          </c:tx>
          <c:layout>
            <c:manualLayout>
              <c:xMode val="edge"/>
              <c:yMode val="edge"/>
              <c:x val="9.0409108836317729E-3"/>
              <c:y val="0.11241600799559726"/>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573510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0" i="0" baseline="0" dirty="0">
                <a:effectLst/>
                <a:latin typeface="Calibri" panose="020F0502020204030204" pitchFamily="34" charset="0"/>
                <a:cs typeface="Calibri" panose="020F0502020204030204" pitchFamily="34" charset="0"/>
              </a:rPr>
              <a:t>Check all the issues (out of 17) that created difficulty for you in moving to online assessments with your students. </a:t>
            </a:r>
            <a:endParaRPr lang="en-US" sz="2400" dirty="0">
              <a:effectLst/>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Sheet3!$E$4:$E$13</c:f>
              <c:strCache>
                <c:ptCount val="10"/>
                <c:pt idx="0">
                  <c:v>Art</c:v>
                </c:pt>
                <c:pt idx="1">
                  <c:v>Biology</c:v>
                </c:pt>
                <c:pt idx="2">
                  <c:v>Chemistry</c:v>
                </c:pt>
                <c:pt idx="3">
                  <c:v>Speech</c:v>
                </c:pt>
                <c:pt idx="4">
                  <c:v>Computer Science</c:v>
                </c:pt>
                <c:pt idx="5">
                  <c:v>Counseling</c:v>
                </c:pt>
                <c:pt idx="6">
                  <c:v>English</c:v>
                </c:pt>
                <c:pt idx="7">
                  <c:v>ESL</c:v>
                </c:pt>
                <c:pt idx="8">
                  <c:v>Math</c:v>
                </c:pt>
                <c:pt idx="9">
                  <c:v>Psychology</c:v>
                </c:pt>
              </c:strCache>
            </c:strRef>
          </c:cat>
          <c:val>
            <c:numRef>
              <c:f>Sheet3!$F$4:$F$13</c:f>
              <c:numCache>
                <c:formatCode>General</c:formatCode>
                <c:ptCount val="10"/>
                <c:pt idx="0">
                  <c:v>2.64</c:v>
                </c:pt>
                <c:pt idx="1">
                  <c:v>6.57</c:v>
                </c:pt>
                <c:pt idx="2">
                  <c:v>2.67</c:v>
                </c:pt>
                <c:pt idx="3">
                  <c:v>8.82</c:v>
                </c:pt>
                <c:pt idx="4">
                  <c:v>3.67</c:v>
                </c:pt>
                <c:pt idx="5">
                  <c:v>4.8</c:v>
                </c:pt>
                <c:pt idx="6">
                  <c:v>3.92</c:v>
                </c:pt>
                <c:pt idx="7">
                  <c:v>6.5</c:v>
                </c:pt>
                <c:pt idx="8">
                  <c:v>6.25</c:v>
                </c:pt>
                <c:pt idx="9">
                  <c:v>3.85</c:v>
                </c:pt>
              </c:numCache>
            </c:numRef>
          </c:val>
          <c:extLst>
            <c:ext xmlns:c16="http://schemas.microsoft.com/office/drawing/2014/chart" uri="{C3380CC4-5D6E-409C-BE32-E72D297353CC}">
              <c16:uniqueId val="{00000000-8031-B243-A0D2-4A81EADD8194}"/>
            </c:ext>
          </c:extLst>
        </c:ser>
        <c:dLbls>
          <c:showLegendKey val="0"/>
          <c:showVal val="0"/>
          <c:showCatName val="0"/>
          <c:showSerName val="0"/>
          <c:showPercent val="0"/>
          <c:showBubbleSize val="0"/>
        </c:dLbls>
        <c:gapWidth val="150"/>
        <c:axId val="2072465760"/>
        <c:axId val="2121892720"/>
      </c:barChart>
      <c:catAx>
        <c:axId val="207246576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600" dirty="0">
                    <a:latin typeface="Calibri" panose="020F0502020204030204" pitchFamily="34" charset="0"/>
                    <a:cs typeface="Calibri" panose="020F0502020204030204" pitchFamily="34" charset="0"/>
                  </a:rPr>
                  <a:t>Disciplines (&gt; 5 respondents)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121892720"/>
        <c:crosses val="autoZero"/>
        <c:auto val="1"/>
        <c:lblAlgn val="ctr"/>
        <c:lblOffset val="100"/>
        <c:noMultiLvlLbl val="0"/>
      </c:catAx>
      <c:valAx>
        <c:axId val="2121892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600" dirty="0">
                    <a:latin typeface="Calibri" panose="020F0502020204030204" pitchFamily="34" charset="0"/>
                    <a:cs typeface="Calibri" panose="020F0502020204030204" pitchFamily="34" charset="0"/>
                  </a:rPr>
                  <a:t>Average Number of Issues Selected</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2465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dirty="0">
                <a:latin typeface="Arial" panose="020B0604020202020204" pitchFamily="34" charset="0"/>
                <a:cs typeface="Arial" panose="020B0604020202020204" pitchFamily="34" charset="0"/>
              </a:rPr>
              <a:t>Comparison of In-class versus zoom Quiz</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Sheet1!$A$2</c:f>
              <c:strCache>
                <c:ptCount val="1"/>
                <c:pt idx="0">
                  <c:v>Pre-zoom 2/20/20</c:v>
                </c:pt>
              </c:strCache>
            </c:strRef>
          </c:tx>
          <c:spPr>
            <a:solidFill>
              <a:schemeClr val="accent1"/>
            </a:solidFill>
            <a:ln>
              <a:noFill/>
            </a:ln>
            <a:effectLst/>
          </c:spPr>
          <c:invertIfNegative val="0"/>
          <c:cat>
            <c:strRef>
              <c:f>Sheet1!$B$1:$C$1</c:f>
              <c:strCache>
                <c:ptCount val="2"/>
                <c:pt idx="0">
                  <c:v>75% or above</c:v>
                </c:pt>
                <c:pt idx="1">
                  <c:v>Below 75%</c:v>
                </c:pt>
              </c:strCache>
            </c:strRef>
          </c:cat>
          <c:val>
            <c:numRef>
              <c:f>Sheet1!$B$2:$C$2</c:f>
              <c:numCache>
                <c:formatCode>General</c:formatCode>
                <c:ptCount val="2"/>
                <c:pt idx="0">
                  <c:v>7</c:v>
                </c:pt>
                <c:pt idx="1">
                  <c:v>22</c:v>
                </c:pt>
              </c:numCache>
            </c:numRef>
          </c:val>
          <c:extLst>
            <c:ext xmlns:c16="http://schemas.microsoft.com/office/drawing/2014/chart" uri="{C3380CC4-5D6E-409C-BE32-E72D297353CC}">
              <c16:uniqueId val="{00000000-A0C1-4A3F-AA86-8F9F87E2B999}"/>
            </c:ext>
          </c:extLst>
        </c:ser>
        <c:ser>
          <c:idx val="1"/>
          <c:order val="1"/>
          <c:tx>
            <c:strRef>
              <c:f>Sheet1!$A$3</c:f>
              <c:strCache>
                <c:ptCount val="1"/>
                <c:pt idx="0">
                  <c:v>Via Zoom 3/23/20</c:v>
                </c:pt>
              </c:strCache>
            </c:strRef>
          </c:tx>
          <c:spPr>
            <a:solidFill>
              <a:schemeClr val="accent2"/>
            </a:solidFill>
            <a:ln>
              <a:noFill/>
            </a:ln>
            <a:effectLst/>
          </c:spPr>
          <c:invertIfNegative val="0"/>
          <c:cat>
            <c:strRef>
              <c:f>Sheet1!$B$1:$C$1</c:f>
              <c:strCache>
                <c:ptCount val="2"/>
                <c:pt idx="0">
                  <c:v>75% or above</c:v>
                </c:pt>
                <c:pt idx="1">
                  <c:v>Below 75%</c:v>
                </c:pt>
              </c:strCache>
            </c:strRef>
          </c:cat>
          <c:val>
            <c:numRef>
              <c:f>Sheet1!$B$3:$C$3</c:f>
              <c:numCache>
                <c:formatCode>General</c:formatCode>
                <c:ptCount val="2"/>
                <c:pt idx="0">
                  <c:v>17</c:v>
                </c:pt>
                <c:pt idx="1">
                  <c:v>10</c:v>
                </c:pt>
              </c:numCache>
            </c:numRef>
          </c:val>
          <c:extLst>
            <c:ext xmlns:c16="http://schemas.microsoft.com/office/drawing/2014/chart" uri="{C3380CC4-5D6E-409C-BE32-E72D297353CC}">
              <c16:uniqueId val="{00000001-A0C1-4A3F-AA86-8F9F87E2B999}"/>
            </c:ext>
          </c:extLst>
        </c:ser>
        <c:dLbls>
          <c:showLegendKey val="0"/>
          <c:showVal val="0"/>
          <c:showCatName val="0"/>
          <c:showSerName val="0"/>
          <c:showPercent val="0"/>
          <c:showBubbleSize val="0"/>
        </c:dLbls>
        <c:gapWidth val="219"/>
        <c:overlap val="-27"/>
        <c:axId val="1815154943"/>
        <c:axId val="1705180927"/>
      </c:barChart>
      <c:catAx>
        <c:axId val="181515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5180927"/>
        <c:crosses val="autoZero"/>
        <c:auto val="1"/>
        <c:lblAlgn val="ctr"/>
        <c:lblOffset val="100"/>
        <c:noMultiLvlLbl val="0"/>
      </c:catAx>
      <c:valAx>
        <c:axId val="17051809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515494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legend>
      <c:legendPos val="b"/>
      <c:layout>
        <c:manualLayout>
          <c:xMode val="edge"/>
          <c:yMode val="edge"/>
          <c:x val="0.13034178038544458"/>
          <c:y val="0.9407271781244736"/>
          <c:w val="0.73931624512283722"/>
          <c:h val="5.927282187552642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hyperlink" Target="https://resources.depaul.edu/teaching-commons/teaching-guides/feedback-grading/Pages/low-stakes-assignments.aspx"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resources.depaul.edu/teaching-commons/teaching-guides/feedback-grading/Pages/low-stakes-assignments.aspx"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62270-1B51-49AE-BCAF-CE2EF30F5324}"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US"/>
        </a:p>
      </dgm:t>
    </dgm:pt>
    <dgm:pt modelId="{B27C1D37-166D-4465-966D-61BF10D80601}">
      <dgm:prSet phldrT="[Text]" custT="1"/>
      <dgm:spPr/>
      <dgm:t>
        <a:bodyPr/>
        <a:lstStyle/>
        <a:p>
          <a:pPr marL="0" marR="0" lvl="0" indent="0" defTabSz="914400" eaLnBrk="1" fontAlgn="auto" latinLnBrk="0" hangingPunct="1">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Assessment for Learning</a:t>
          </a:r>
        </a:p>
      </dgm:t>
    </dgm:pt>
    <dgm:pt modelId="{A8FEA0D3-2729-4724-BC18-05279B06570D}" type="parTrans" cxnId="{8DBCBB9C-4FC8-43DC-A26B-E60A16204FD2}">
      <dgm:prSet/>
      <dgm:spPr/>
      <dgm:t>
        <a:bodyPr/>
        <a:lstStyle/>
        <a:p>
          <a:endParaRPr lang="en-US" sz="2000">
            <a:latin typeface="Calibri" panose="020F0502020204030204" pitchFamily="34" charset="0"/>
            <a:cs typeface="Calibri" panose="020F0502020204030204" pitchFamily="34" charset="0"/>
          </a:endParaRPr>
        </a:p>
      </dgm:t>
    </dgm:pt>
    <dgm:pt modelId="{67B338AC-CFA1-4ADB-BA46-71BF224B5D37}" type="sibTrans" cxnId="{8DBCBB9C-4FC8-43DC-A26B-E60A16204FD2}">
      <dgm:prSet/>
      <dgm:spPr/>
      <dgm:t>
        <a:bodyPr/>
        <a:lstStyle/>
        <a:p>
          <a:endParaRPr lang="en-US" sz="2000">
            <a:latin typeface="Calibri" panose="020F0502020204030204" pitchFamily="34" charset="0"/>
            <a:cs typeface="Calibri" panose="020F0502020204030204" pitchFamily="34" charset="0"/>
          </a:endParaRPr>
        </a:p>
      </dgm:t>
    </dgm:pt>
    <dgm:pt modelId="{4E2428FE-B157-4D55-B8B0-9249695F05A5}">
      <dgm:prSet phldrT="[Text]" custT="1"/>
      <dgm:spPr/>
      <dgm:t>
        <a:bodyPr/>
        <a:lstStyle/>
        <a:p>
          <a:r>
            <a:rPr lang="en-US" sz="1800" dirty="0">
              <a:latin typeface="Calibri" panose="020F0502020204030204" pitchFamily="34" charset="0"/>
              <a:cs typeface="Calibri" panose="020F0502020204030204" pitchFamily="34" charset="0"/>
            </a:rPr>
            <a:t>Feedback to student is formative, rapid and designed to provide specific improvement. Low stakes, focuses on individual students.</a:t>
          </a:r>
        </a:p>
      </dgm:t>
    </dgm:pt>
    <dgm:pt modelId="{C57FA5E8-E0F7-4340-A2E4-FBCBD2F7BD21}" type="parTrans" cxnId="{DE185D8B-7C93-4592-A6EB-601895DF1895}">
      <dgm:prSet/>
      <dgm:spPr/>
      <dgm:t>
        <a:bodyPr/>
        <a:lstStyle/>
        <a:p>
          <a:endParaRPr lang="en-US" sz="2000">
            <a:latin typeface="Calibri" panose="020F0502020204030204" pitchFamily="34" charset="0"/>
            <a:cs typeface="Calibri" panose="020F0502020204030204" pitchFamily="34" charset="0"/>
          </a:endParaRPr>
        </a:p>
      </dgm:t>
    </dgm:pt>
    <dgm:pt modelId="{BBCE4C36-9444-436E-88F8-DC0887F513AE}" type="sibTrans" cxnId="{DE185D8B-7C93-4592-A6EB-601895DF1895}">
      <dgm:prSet/>
      <dgm:spPr/>
      <dgm:t>
        <a:bodyPr/>
        <a:lstStyle/>
        <a:p>
          <a:endParaRPr lang="en-US" sz="2000">
            <a:latin typeface="Calibri" panose="020F0502020204030204" pitchFamily="34" charset="0"/>
            <a:cs typeface="Calibri" panose="020F0502020204030204" pitchFamily="34" charset="0"/>
          </a:endParaRPr>
        </a:p>
      </dgm:t>
    </dgm:pt>
    <dgm:pt modelId="{BC0393BE-EEF0-43A4-AFB3-EBA33BF3D93C}">
      <dgm:prSet phldrT="[Text]" custT="1"/>
      <dgm:spPr/>
      <dgm:t>
        <a:bodyPr/>
        <a:lstStyle/>
        <a:p>
          <a:r>
            <a:rPr lang="en-US" sz="2800" dirty="0">
              <a:latin typeface="Calibri" panose="020F0502020204030204" pitchFamily="34" charset="0"/>
              <a:cs typeface="Calibri" panose="020F0502020204030204" pitchFamily="34" charset="0"/>
            </a:rPr>
            <a:t>Assessment as Learning</a:t>
          </a:r>
        </a:p>
      </dgm:t>
    </dgm:pt>
    <dgm:pt modelId="{9CC3A615-A7A2-416A-96EA-1B4D75A950EA}" type="parTrans" cxnId="{8882EA44-C29D-4804-8B6E-D260D356A0C0}">
      <dgm:prSet/>
      <dgm:spPr/>
      <dgm:t>
        <a:bodyPr/>
        <a:lstStyle/>
        <a:p>
          <a:endParaRPr lang="en-US" sz="2000">
            <a:latin typeface="Calibri" panose="020F0502020204030204" pitchFamily="34" charset="0"/>
            <a:cs typeface="Calibri" panose="020F0502020204030204" pitchFamily="34" charset="0"/>
          </a:endParaRPr>
        </a:p>
      </dgm:t>
    </dgm:pt>
    <dgm:pt modelId="{2D7054F9-1D5D-4AB4-ADB5-9863B54B30FE}" type="sibTrans" cxnId="{8882EA44-C29D-4804-8B6E-D260D356A0C0}">
      <dgm:prSet/>
      <dgm:spPr/>
      <dgm:t>
        <a:bodyPr/>
        <a:lstStyle/>
        <a:p>
          <a:endParaRPr lang="en-US" sz="2000">
            <a:latin typeface="Calibri" panose="020F0502020204030204" pitchFamily="34" charset="0"/>
            <a:cs typeface="Calibri" panose="020F0502020204030204" pitchFamily="34" charset="0"/>
          </a:endParaRPr>
        </a:p>
      </dgm:t>
    </dgm:pt>
    <dgm:pt modelId="{F76EA9DD-9D51-4A02-BBDC-4A595F9C58E7}">
      <dgm:prSet phldrT="[Text]" custT="1"/>
      <dgm:spPr/>
      <dgm:t>
        <a:bodyPr/>
        <a:lstStyle/>
        <a:p>
          <a:r>
            <a:rPr lang="en-US" sz="1800" dirty="0">
              <a:latin typeface="Calibri" panose="020F0502020204030204" pitchFamily="34" charset="0"/>
              <a:cs typeface="Calibri" panose="020F0502020204030204" pitchFamily="34" charset="0"/>
            </a:rPr>
            <a:t>Students learn as they are engaged in the learning process, including self-assessment, learning styles and strategies.</a:t>
          </a:r>
        </a:p>
        <a:p>
          <a:r>
            <a:rPr lang="en-US" sz="1800" dirty="0">
              <a:latin typeface="Calibri" panose="020F0502020204030204" pitchFamily="34" charset="0"/>
              <a:cs typeface="Calibri" panose="020F0502020204030204" pitchFamily="34" charset="0"/>
            </a:rPr>
            <a:t>Teachers learn as they evaluate of assessment tools and outcomes.</a:t>
          </a:r>
        </a:p>
      </dgm:t>
    </dgm:pt>
    <dgm:pt modelId="{AB28CCC8-E428-40B2-93EC-45071B8465C2}" type="parTrans" cxnId="{A780627C-26D0-4A57-AB72-43D103A3BCF9}">
      <dgm:prSet/>
      <dgm:spPr/>
      <dgm:t>
        <a:bodyPr/>
        <a:lstStyle/>
        <a:p>
          <a:endParaRPr lang="en-US" sz="2000">
            <a:latin typeface="Calibri" panose="020F0502020204030204" pitchFamily="34" charset="0"/>
            <a:cs typeface="Calibri" panose="020F0502020204030204" pitchFamily="34" charset="0"/>
          </a:endParaRPr>
        </a:p>
      </dgm:t>
    </dgm:pt>
    <dgm:pt modelId="{44A1F88D-45C5-4A8B-B34F-CA527A15B8F3}" type="sibTrans" cxnId="{A780627C-26D0-4A57-AB72-43D103A3BCF9}">
      <dgm:prSet/>
      <dgm:spPr/>
      <dgm:t>
        <a:bodyPr/>
        <a:lstStyle/>
        <a:p>
          <a:endParaRPr lang="en-US" sz="2000">
            <a:latin typeface="Calibri" panose="020F0502020204030204" pitchFamily="34" charset="0"/>
            <a:cs typeface="Calibri" panose="020F0502020204030204" pitchFamily="34" charset="0"/>
          </a:endParaRPr>
        </a:p>
      </dgm:t>
    </dgm:pt>
    <dgm:pt modelId="{9035601B-A4A6-4DE9-AA10-1562F3D1CFC8}">
      <dgm:prSet phldrT="[Text]" custT="1"/>
      <dgm:spPr/>
      <dgm:t>
        <a:bodyPr/>
        <a:lstStyle/>
        <a:p>
          <a:r>
            <a:rPr lang="en-US" sz="2800" dirty="0">
              <a:latin typeface="Calibri" panose="020F0502020204030204" pitchFamily="34" charset="0"/>
              <a:cs typeface="Calibri" panose="020F0502020204030204" pitchFamily="34" charset="0"/>
            </a:rPr>
            <a:t>Assessment of Learning</a:t>
          </a:r>
        </a:p>
      </dgm:t>
    </dgm:pt>
    <dgm:pt modelId="{5CDA0994-773D-4D03-ADC9-5A3932889C9B}" type="parTrans" cxnId="{4689964F-F6B8-4735-8AAF-7765590D464D}">
      <dgm:prSet/>
      <dgm:spPr/>
      <dgm:t>
        <a:bodyPr/>
        <a:lstStyle/>
        <a:p>
          <a:endParaRPr lang="en-US" sz="2000">
            <a:latin typeface="Calibri" panose="020F0502020204030204" pitchFamily="34" charset="0"/>
            <a:cs typeface="Calibri" panose="020F0502020204030204" pitchFamily="34" charset="0"/>
          </a:endParaRPr>
        </a:p>
      </dgm:t>
    </dgm:pt>
    <dgm:pt modelId="{4960F692-7FBC-4EFD-96D2-F77C18C69069}" type="sibTrans" cxnId="{4689964F-F6B8-4735-8AAF-7765590D464D}">
      <dgm:prSet/>
      <dgm:spPr/>
      <dgm:t>
        <a:bodyPr/>
        <a:lstStyle/>
        <a:p>
          <a:endParaRPr lang="en-US" sz="2000">
            <a:latin typeface="Calibri" panose="020F0502020204030204" pitchFamily="34" charset="0"/>
            <a:cs typeface="Calibri" panose="020F0502020204030204" pitchFamily="34" charset="0"/>
          </a:endParaRPr>
        </a:p>
      </dgm:t>
    </dgm:pt>
    <dgm:pt modelId="{3310ED7D-60E3-4398-9A1F-62DA35544554}">
      <dgm:prSet phldrT="[Text]" custT="1"/>
      <dgm:spPr/>
      <dgm:t>
        <a:bodyPr/>
        <a:lstStyle/>
        <a:p>
          <a:r>
            <a:rPr lang="en-US" sz="1800" dirty="0">
              <a:latin typeface="Calibri" panose="020F0502020204030204" pitchFamily="34" charset="0"/>
              <a:cs typeface="Calibri" panose="020F0502020204030204" pitchFamily="34" charset="0"/>
            </a:rPr>
            <a:t>Evaluation in a summative sense that holds student performance up to standards, expectations and achievement/performance.</a:t>
          </a:r>
        </a:p>
      </dgm:t>
    </dgm:pt>
    <dgm:pt modelId="{B01F922A-E7C7-4C21-BE9D-E68A73A5DA66}" type="parTrans" cxnId="{C6170F59-C39F-4604-A390-864047B23A04}">
      <dgm:prSet/>
      <dgm:spPr/>
      <dgm:t>
        <a:bodyPr/>
        <a:lstStyle/>
        <a:p>
          <a:endParaRPr lang="en-US" sz="2000">
            <a:latin typeface="Calibri" panose="020F0502020204030204" pitchFamily="34" charset="0"/>
            <a:cs typeface="Calibri" panose="020F0502020204030204" pitchFamily="34" charset="0"/>
          </a:endParaRPr>
        </a:p>
      </dgm:t>
    </dgm:pt>
    <dgm:pt modelId="{26264F89-87FE-4E3E-9AB2-73186E04678A}" type="sibTrans" cxnId="{C6170F59-C39F-4604-A390-864047B23A04}">
      <dgm:prSet/>
      <dgm:spPr/>
      <dgm:t>
        <a:bodyPr/>
        <a:lstStyle/>
        <a:p>
          <a:endParaRPr lang="en-US" sz="2000">
            <a:latin typeface="Calibri" panose="020F0502020204030204" pitchFamily="34" charset="0"/>
            <a:cs typeface="Calibri" panose="020F0502020204030204" pitchFamily="34" charset="0"/>
          </a:endParaRPr>
        </a:p>
      </dgm:t>
    </dgm:pt>
    <dgm:pt modelId="{183D1D9B-1A5F-4717-848D-61B4992A5A1B}">
      <dgm:prSet phldrT="[Text]" custT="1"/>
      <dgm:spPr/>
      <dgm:t>
        <a:bodyPr/>
        <a:lstStyle/>
        <a:p>
          <a:r>
            <a:rPr lang="en-US" sz="2800" dirty="0">
              <a:latin typeface="Calibri" panose="020F0502020204030204" pitchFamily="34" charset="0"/>
              <a:cs typeface="Calibri" panose="020F0502020204030204" pitchFamily="34" charset="0"/>
            </a:rPr>
            <a:t>Assessment for Institutional Improvement</a:t>
          </a:r>
        </a:p>
      </dgm:t>
    </dgm:pt>
    <dgm:pt modelId="{F1F46334-7AB5-44E6-B449-4EEF074EC1AC}" type="parTrans" cxnId="{058CA8D0-5D50-4920-860A-22C5AF70C37B}">
      <dgm:prSet/>
      <dgm:spPr/>
      <dgm:t>
        <a:bodyPr/>
        <a:lstStyle/>
        <a:p>
          <a:endParaRPr lang="en-US" sz="2000">
            <a:latin typeface="Calibri" panose="020F0502020204030204" pitchFamily="34" charset="0"/>
            <a:cs typeface="Calibri" panose="020F0502020204030204" pitchFamily="34" charset="0"/>
          </a:endParaRPr>
        </a:p>
      </dgm:t>
    </dgm:pt>
    <dgm:pt modelId="{5CDF25D4-0EE3-478F-A7FD-0C4730D4BACA}" type="sibTrans" cxnId="{058CA8D0-5D50-4920-860A-22C5AF70C37B}">
      <dgm:prSet/>
      <dgm:spPr/>
      <dgm:t>
        <a:bodyPr/>
        <a:lstStyle/>
        <a:p>
          <a:endParaRPr lang="en-US" sz="2000">
            <a:latin typeface="Calibri" panose="020F0502020204030204" pitchFamily="34" charset="0"/>
            <a:cs typeface="Calibri" panose="020F0502020204030204" pitchFamily="34" charset="0"/>
          </a:endParaRPr>
        </a:p>
      </dgm:t>
    </dgm:pt>
    <dgm:pt modelId="{36C627CC-776C-447D-9E58-2671CEF0D8FA}">
      <dgm:prSet phldrT="[Text]" custT="1"/>
      <dgm:spPr/>
      <dgm:t>
        <a:bodyPr/>
        <a:lstStyle/>
        <a:p>
          <a:r>
            <a:rPr lang="en-US" sz="1800" dirty="0">
              <a:latin typeface="Calibri" panose="020F0502020204030204" pitchFamily="34" charset="0"/>
              <a:cs typeface="Calibri" panose="020F0502020204030204" pitchFamily="34" charset="0"/>
            </a:rPr>
            <a:t>Institution-wide look at assessment results, focusing on cohorts and goals, using results for large scale improvement. </a:t>
          </a:r>
        </a:p>
      </dgm:t>
    </dgm:pt>
    <dgm:pt modelId="{6751200D-83B7-428F-A768-EDDD9C291821}" type="parTrans" cxnId="{6C193172-6865-4B34-BCD8-03DA0DA6D8F9}">
      <dgm:prSet/>
      <dgm:spPr/>
      <dgm:t>
        <a:bodyPr/>
        <a:lstStyle/>
        <a:p>
          <a:endParaRPr lang="en-US" sz="2000">
            <a:latin typeface="Calibri" panose="020F0502020204030204" pitchFamily="34" charset="0"/>
            <a:cs typeface="Calibri" panose="020F0502020204030204" pitchFamily="34" charset="0"/>
          </a:endParaRPr>
        </a:p>
      </dgm:t>
    </dgm:pt>
    <dgm:pt modelId="{E8108107-DBB7-4146-B92D-645E6CF2BA4F}" type="sibTrans" cxnId="{6C193172-6865-4B34-BCD8-03DA0DA6D8F9}">
      <dgm:prSet/>
      <dgm:spPr/>
      <dgm:t>
        <a:bodyPr/>
        <a:lstStyle/>
        <a:p>
          <a:endParaRPr lang="en-US" sz="2000">
            <a:latin typeface="Calibri" panose="020F0502020204030204" pitchFamily="34" charset="0"/>
            <a:cs typeface="Calibri" panose="020F0502020204030204" pitchFamily="34" charset="0"/>
          </a:endParaRPr>
        </a:p>
      </dgm:t>
    </dgm:pt>
    <dgm:pt modelId="{1A0A85C6-88EE-4909-9798-2A0E9326DDA7}" type="pres">
      <dgm:prSet presAssocID="{EFE62270-1B51-49AE-BCAF-CE2EF30F5324}" presName="Name0" presStyleCnt="0">
        <dgm:presLayoutVars>
          <dgm:dir/>
          <dgm:animLvl val="lvl"/>
          <dgm:resizeHandles val="exact"/>
        </dgm:presLayoutVars>
      </dgm:prSet>
      <dgm:spPr/>
    </dgm:pt>
    <dgm:pt modelId="{B8548436-BA1E-4616-AD24-14FAEA1BA3A8}" type="pres">
      <dgm:prSet presAssocID="{B27C1D37-166D-4465-966D-61BF10D80601}" presName="linNode" presStyleCnt="0"/>
      <dgm:spPr/>
    </dgm:pt>
    <dgm:pt modelId="{3C80C653-2793-4E44-959B-A6E3E11348DB}" type="pres">
      <dgm:prSet presAssocID="{B27C1D37-166D-4465-966D-61BF10D80601}" presName="parentText" presStyleLbl="node1" presStyleIdx="0" presStyleCnt="4">
        <dgm:presLayoutVars>
          <dgm:chMax val="1"/>
          <dgm:bulletEnabled val="1"/>
        </dgm:presLayoutVars>
      </dgm:prSet>
      <dgm:spPr/>
    </dgm:pt>
    <dgm:pt modelId="{1CCCB029-3396-4A03-B23E-BB61B92E09C5}" type="pres">
      <dgm:prSet presAssocID="{B27C1D37-166D-4465-966D-61BF10D80601}" presName="descendantText" presStyleLbl="alignAccFollowNode1" presStyleIdx="0" presStyleCnt="4">
        <dgm:presLayoutVars>
          <dgm:bulletEnabled val="1"/>
        </dgm:presLayoutVars>
      </dgm:prSet>
      <dgm:spPr/>
    </dgm:pt>
    <dgm:pt modelId="{8D6A21E0-6E17-4AD6-873E-B28640648B0D}" type="pres">
      <dgm:prSet presAssocID="{67B338AC-CFA1-4ADB-BA46-71BF224B5D37}" presName="sp" presStyleCnt="0"/>
      <dgm:spPr/>
    </dgm:pt>
    <dgm:pt modelId="{5E3BABD2-7953-41F4-A2AD-4C569849DBBA}" type="pres">
      <dgm:prSet presAssocID="{BC0393BE-EEF0-43A4-AFB3-EBA33BF3D93C}" presName="linNode" presStyleCnt="0"/>
      <dgm:spPr/>
    </dgm:pt>
    <dgm:pt modelId="{C07C0353-AEF5-4EF6-B43B-09AA96104BE2}" type="pres">
      <dgm:prSet presAssocID="{BC0393BE-EEF0-43A4-AFB3-EBA33BF3D93C}" presName="parentText" presStyleLbl="node1" presStyleIdx="1" presStyleCnt="4">
        <dgm:presLayoutVars>
          <dgm:chMax val="1"/>
          <dgm:bulletEnabled val="1"/>
        </dgm:presLayoutVars>
      </dgm:prSet>
      <dgm:spPr/>
    </dgm:pt>
    <dgm:pt modelId="{B9241414-146E-4D5C-9810-C3A40147CBD1}" type="pres">
      <dgm:prSet presAssocID="{BC0393BE-EEF0-43A4-AFB3-EBA33BF3D93C}" presName="descendantText" presStyleLbl="alignAccFollowNode1" presStyleIdx="1" presStyleCnt="4">
        <dgm:presLayoutVars>
          <dgm:bulletEnabled val="1"/>
        </dgm:presLayoutVars>
      </dgm:prSet>
      <dgm:spPr/>
    </dgm:pt>
    <dgm:pt modelId="{A0B5BDC9-E7FC-42C9-BCBC-9F9EAAC09F16}" type="pres">
      <dgm:prSet presAssocID="{2D7054F9-1D5D-4AB4-ADB5-9863B54B30FE}" presName="sp" presStyleCnt="0"/>
      <dgm:spPr/>
    </dgm:pt>
    <dgm:pt modelId="{E8EE8808-2D4F-4F70-961A-9181E1EA6ECC}" type="pres">
      <dgm:prSet presAssocID="{9035601B-A4A6-4DE9-AA10-1562F3D1CFC8}" presName="linNode" presStyleCnt="0"/>
      <dgm:spPr/>
    </dgm:pt>
    <dgm:pt modelId="{D6DB49F9-53CB-41E4-8768-182776FE97BE}" type="pres">
      <dgm:prSet presAssocID="{9035601B-A4A6-4DE9-AA10-1562F3D1CFC8}" presName="parentText" presStyleLbl="node1" presStyleIdx="2" presStyleCnt="4">
        <dgm:presLayoutVars>
          <dgm:chMax val="1"/>
          <dgm:bulletEnabled val="1"/>
        </dgm:presLayoutVars>
      </dgm:prSet>
      <dgm:spPr/>
    </dgm:pt>
    <dgm:pt modelId="{92F9209E-5009-4028-B300-51702E787166}" type="pres">
      <dgm:prSet presAssocID="{9035601B-A4A6-4DE9-AA10-1562F3D1CFC8}" presName="descendantText" presStyleLbl="alignAccFollowNode1" presStyleIdx="2" presStyleCnt="4">
        <dgm:presLayoutVars>
          <dgm:bulletEnabled val="1"/>
        </dgm:presLayoutVars>
      </dgm:prSet>
      <dgm:spPr/>
    </dgm:pt>
    <dgm:pt modelId="{117C94B6-1C38-4CF5-B68E-F8E10B8E9736}" type="pres">
      <dgm:prSet presAssocID="{4960F692-7FBC-4EFD-96D2-F77C18C69069}" presName="sp" presStyleCnt="0"/>
      <dgm:spPr/>
    </dgm:pt>
    <dgm:pt modelId="{9DB10C6F-827D-48EC-B4D1-1A0741DA88F8}" type="pres">
      <dgm:prSet presAssocID="{183D1D9B-1A5F-4717-848D-61B4992A5A1B}" presName="linNode" presStyleCnt="0"/>
      <dgm:spPr/>
    </dgm:pt>
    <dgm:pt modelId="{865262A6-BE15-4297-9F29-79DC36A67D6A}" type="pres">
      <dgm:prSet presAssocID="{183D1D9B-1A5F-4717-848D-61B4992A5A1B}" presName="parentText" presStyleLbl="node1" presStyleIdx="3" presStyleCnt="4">
        <dgm:presLayoutVars>
          <dgm:chMax val="1"/>
          <dgm:bulletEnabled val="1"/>
        </dgm:presLayoutVars>
      </dgm:prSet>
      <dgm:spPr/>
    </dgm:pt>
    <dgm:pt modelId="{39FAAA35-F11B-4708-A73E-40698B04113E}" type="pres">
      <dgm:prSet presAssocID="{183D1D9B-1A5F-4717-848D-61B4992A5A1B}" presName="descendantText" presStyleLbl="alignAccFollowNode1" presStyleIdx="3" presStyleCnt="4">
        <dgm:presLayoutVars>
          <dgm:bulletEnabled val="1"/>
        </dgm:presLayoutVars>
      </dgm:prSet>
      <dgm:spPr/>
    </dgm:pt>
  </dgm:ptLst>
  <dgm:cxnLst>
    <dgm:cxn modelId="{5BACBF2D-0A9C-474D-88FA-516F797FFBAB}" type="presOf" srcId="{BC0393BE-EEF0-43A4-AFB3-EBA33BF3D93C}" destId="{C07C0353-AEF5-4EF6-B43B-09AA96104BE2}" srcOrd="0" destOrd="0" presId="urn:microsoft.com/office/officeart/2005/8/layout/vList5"/>
    <dgm:cxn modelId="{8882EA44-C29D-4804-8B6E-D260D356A0C0}" srcId="{EFE62270-1B51-49AE-BCAF-CE2EF30F5324}" destId="{BC0393BE-EEF0-43A4-AFB3-EBA33BF3D93C}" srcOrd="1" destOrd="0" parTransId="{9CC3A615-A7A2-416A-96EA-1B4D75A950EA}" sibTransId="{2D7054F9-1D5D-4AB4-ADB5-9863B54B30FE}"/>
    <dgm:cxn modelId="{7704D768-7D45-445B-AA27-DD357AA1D0FD}" type="presOf" srcId="{F76EA9DD-9D51-4A02-BBDC-4A595F9C58E7}" destId="{B9241414-146E-4D5C-9810-C3A40147CBD1}" srcOrd="0" destOrd="0" presId="urn:microsoft.com/office/officeart/2005/8/layout/vList5"/>
    <dgm:cxn modelId="{4689964F-F6B8-4735-8AAF-7765590D464D}" srcId="{EFE62270-1B51-49AE-BCAF-CE2EF30F5324}" destId="{9035601B-A4A6-4DE9-AA10-1562F3D1CFC8}" srcOrd="2" destOrd="0" parTransId="{5CDA0994-773D-4D03-ADC9-5A3932889C9B}" sibTransId="{4960F692-7FBC-4EFD-96D2-F77C18C69069}"/>
    <dgm:cxn modelId="{A89AEB4F-DF23-4B49-B4B4-7D977E3D792C}" type="presOf" srcId="{B27C1D37-166D-4465-966D-61BF10D80601}" destId="{3C80C653-2793-4E44-959B-A6E3E11348DB}" srcOrd="0" destOrd="0" presId="urn:microsoft.com/office/officeart/2005/8/layout/vList5"/>
    <dgm:cxn modelId="{6C193172-6865-4B34-BCD8-03DA0DA6D8F9}" srcId="{183D1D9B-1A5F-4717-848D-61B4992A5A1B}" destId="{36C627CC-776C-447D-9E58-2671CEF0D8FA}" srcOrd="0" destOrd="0" parTransId="{6751200D-83B7-428F-A768-EDDD9C291821}" sibTransId="{E8108107-DBB7-4146-B92D-645E6CF2BA4F}"/>
    <dgm:cxn modelId="{C6170F59-C39F-4604-A390-864047B23A04}" srcId="{9035601B-A4A6-4DE9-AA10-1562F3D1CFC8}" destId="{3310ED7D-60E3-4398-9A1F-62DA35544554}" srcOrd="0" destOrd="0" parTransId="{B01F922A-E7C7-4C21-BE9D-E68A73A5DA66}" sibTransId="{26264F89-87FE-4E3E-9AB2-73186E04678A}"/>
    <dgm:cxn modelId="{0DFAFE59-8244-41D9-8834-C16EE56514BC}" type="presOf" srcId="{EFE62270-1B51-49AE-BCAF-CE2EF30F5324}" destId="{1A0A85C6-88EE-4909-9798-2A0E9326DDA7}" srcOrd="0" destOrd="0" presId="urn:microsoft.com/office/officeart/2005/8/layout/vList5"/>
    <dgm:cxn modelId="{A780627C-26D0-4A57-AB72-43D103A3BCF9}" srcId="{BC0393BE-EEF0-43A4-AFB3-EBA33BF3D93C}" destId="{F76EA9DD-9D51-4A02-BBDC-4A595F9C58E7}" srcOrd="0" destOrd="0" parTransId="{AB28CCC8-E428-40B2-93EC-45071B8465C2}" sibTransId="{44A1F88D-45C5-4A8B-B34F-CA527A15B8F3}"/>
    <dgm:cxn modelId="{63640D83-F5AB-43C5-9BB1-CE899A6AC3DB}" type="presOf" srcId="{9035601B-A4A6-4DE9-AA10-1562F3D1CFC8}" destId="{D6DB49F9-53CB-41E4-8768-182776FE97BE}" srcOrd="0" destOrd="0" presId="urn:microsoft.com/office/officeart/2005/8/layout/vList5"/>
    <dgm:cxn modelId="{DE185D8B-7C93-4592-A6EB-601895DF1895}" srcId="{B27C1D37-166D-4465-966D-61BF10D80601}" destId="{4E2428FE-B157-4D55-B8B0-9249695F05A5}" srcOrd="0" destOrd="0" parTransId="{C57FA5E8-E0F7-4340-A2E4-FBCBD2F7BD21}" sibTransId="{BBCE4C36-9444-436E-88F8-DC0887F513AE}"/>
    <dgm:cxn modelId="{45ED5D92-289D-4683-BD99-2EEFAC035084}" type="presOf" srcId="{183D1D9B-1A5F-4717-848D-61B4992A5A1B}" destId="{865262A6-BE15-4297-9F29-79DC36A67D6A}" srcOrd="0" destOrd="0" presId="urn:microsoft.com/office/officeart/2005/8/layout/vList5"/>
    <dgm:cxn modelId="{8DBCBB9C-4FC8-43DC-A26B-E60A16204FD2}" srcId="{EFE62270-1B51-49AE-BCAF-CE2EF30F5324}" destId="{B27C1D37-166D-4465-966D-61BF10D80601}" srcOrd="0" destOrd="0" parTransId="{A8FEA0D3-2729-4724-BC18-05279B06570D}" sibTransId="{67B338AC-CFA1-4ADB-BA46-71BF224B5D37}"/>
    <dgm:cxn modelId="{042C979E-9233-4110-AF61-D9D571826D1A}" type="presOf" srcId="{36C627CC-776C-447D-9E58-2671CEF0D8FA}" destId="{39FAAA35-F11B-4708-A73E-40698B04113E}" srcOrd="0" destOrd="0" presId="urn:microsoft.com/office/officeart/2005/8/layout/vList5"/>
    <dgm:cxn modelId="{6114B6CA-4249-4982-907E-8F2572291A29}" type="presOf" srcId="{4E2428FE-B157-4D55-B8B0-9249695F05A5}" destId="{1CCCB029-3396-4A03-B23E-BB61B92E09C5}" srcOrd="0" destOrd="0" presId="urn:microsoft.com/office/officeart/2005/8/layout/vList5"/>
    <dgm:cxn modelId="{058CA8D0-5D50-4920-860A-22C5AF70C37B}" srcId="{EFE62270-1B51-49AE-BCAF-CE2EF30F5324}" destId="{183D1D9B-1A5F-4717-848D-61B4992A5A1B}" srcOrd="3" destOrd="0" parTransId="{F1F46334-7AB5-44E6-B449-4EEF074EC1AC}" sibTransId="{5CDF25D4-0EE3-478F-A7FD-0C4730D4BACA}"/>
    <dgm:cxn modelId="{396A75DA-7C89-41D5-866B-65344A00E84B}" type="presOf" srcId="{3310ED7D-60E3-4398-9A1F-62DA35544554}" destId="{92F9209E-5009-4028-B300-51702E787166}" srcOrd="0" destOrd="0" presId="urn:microsoft.com/office/officeart/2005/8/layout/vList5"/>
    <dgm:cxn modelId="{A4B6F18A-AAFE-47F6-B0AC-A24161F14857}" type="presParOf" srcId="{1A0A85C6-88EE-4909-9798-2A0E9326DDA7}" destId="{B8548436-BA1E-4616-AD24-14FAEA1BA3A8}" srcOrd="0" destOrd="0" presId="urn:microsoft.com/office/officeart/2005/8/layout/vList5"/>
    <dgm:cxn modelId="{383AB9C5-E45F-48D4-9793-BBAD57B7E98C}" type="presParOf" srcId="{B8548436-BA1E-4616-AD24-14FAEA1BA3A8}" destId="{3C80C653-2793-4E44-959B-A6E3E11348DB}" srcOrd="0" destOrd="0" presId="urn:microsoft.com/office/officeart/2005/8/layout/vList5"/>
    <dgm:cxn modelId="{26A47C0A-0F1A-4975-B7E3-0A5F5E43D46A}" type="presParOf" srcId="{B8548436-BA1E-4616-AD24-14FAEA1BA3A8}" destId="{1CCCB029-3396-4A03-B23E-BB61B92E09C5}" srcOrd="1" destOrd="0" presId="urn:microsoft.com/office/officeart/2005/8/layout/vList5"/>
    <dgm:cxn modelId="{80FEDEC0-D347-42AD-85CB-A817092C87F1}" type="presParOf" srcId="{1A0A85C6-88EE-4909-9798-2A0E9326DDA7}" destId="{8D6A21E0-6E17-4AD6-873E-B28640648B0D}" srcOrd="1" destOrd="0" presId="urn:microsoft.com/office/officeart/2005/8/layout/vList5"/>
    <dgm:cxn modelId="{0464A546-2FAC-4B75-942E-3D061FAA3EBF}" type="presParOf" srcId="{1A0A85C6-88EE-4909-9798-2A0E9326DDA7}" destId="{5E3BABD2-7953-41F4-A2AD-4C569849DBBA}" srcOrd="2" destOrd="0" presId="urn:microsoft.com/office/officeart/2005/8/layout/vList5"/>
    <dgm:cxn modelId="{5F860E91-183D-414A-A88B-D288ED41048D}" type="presParOf" srcId="{5E3BABD2-7953-41F4-A2AD-4C569849DBBA}" destId="{C07C0353-AEF5-4EF6-B43B-09AA96104BE2}" srcOrd="0" destOrd="0" presId="urn:microsoft.com/office/officeart/2005/8/layout/vList5"/>
    <dgm:cxn modelId="{4A986579-E3F1-4CD8-BB12-BB4F7D0E1C91}" type="presParOf" srcId="{5E3BABD2-7953-41F4-A2AD-4C569849DBBA}" destId="{B9241414-146E-4D5C-9810-C3A40147CBD1}" srcOrd="1" destOrd="0" presId="urn:microsoft.com/office/officeart/2005/8/layout/vList5"/>
    <dgm:cxn modelId="{D8F5CA96-C32D-497A-97E9-5A53D8E5376E}" type="presParOf" srcId="{1A0A85C6-88EE-4909-9798-2A0E9326DDA7}" destId="{A0B5BDC9-E7FC-42C9-BCBC-9F9EAAC09F16}" srcOrd="3" destOrd="0" presId="urn:microsoft.com/office/officeart/2005/8/layout/vList5"/>
    <dgm:cxn modelId="{73689651-0192-4C86-ABEC-95472B6A697B}" type="presParOf" srcId="{1A0A85C6-88EE-4909-9798-2A0E9326DDA7}" destId="{E8EE8808-2D4F-4F70-961A-9181E1EA6ECC}" srcOrd="4" destOrd="0" presId="urn:microsoft.com/office/officeart/2005/8/layout/vList5"/>
    <dgm:cxn modelId="{5900D17A-C42D-43A7-8846-C24DD4141B1B}" type="presParOf" srcId="{E8EE8808-2D4F-4F70-961A-9181E1EA6ECC}" destId="{D6DB49F9-53CB-41E4-8768-182776FE97BE}" srcOrd="0" destOrd="0" presId="urn:microsoft.com/office/officeart/2005/8/layout/vList5"/>
    <dgm:cxn modelId="{B4E90C57-DE0C-4E75-9D13-CB1A68661EEF}" type="presParOf" srcId="{E8EE8808-2D4F-4F70-961A-9181E1EA6ECC}" destId="{92F9209E-5009-4028-B300-51702E787166}" srcOrd="1" destOrd="0" presId="urn:microsoft.com/office/officeart/2005/8/layout/vList5"/>
    <dgm:cxn modelId="{2BAF35C3-8DF0-431A-BFF4-338889B0781F}" type="presParOf" srcId="{1A0A85C6-88EE-4909-9798-2A0E9326DDA7}" destId="{117C94B6-1C38-4CF5-B68E-F8E10B8E9736}" srcOrd="5" destOrd="0" presId="urn:microsoft.com/office/officeart/2005/8/layout/vList5"/>
    <dgm:cxn modelId="{C2C6C114-5E51-4424-BD5F-084503CB2BE1}" type="presParOf" srcId="{1A0A85C6-88EE-4909-9798-2A0E9326DDA7}" destId="{9DB10C6F-827D-48EC-B4D1-1A0741DA88F8}" srcOrd="6" destOrd="0" presId="urn:microsoft.com/office/officeart/2005/8/layout/vList5"/>
    <dgm:cxn modelId="{DC70FB97-685D-47B9-A553-D4FA701FB8B6}" type="presParOf" srcId="{9DB10C6F-827D-48EC-B4D1-1A0741DA88F8}" destId="{865262A6-BE15-4297-9F29-79DC36A67D6A}" srcOrd="0" destOrd="0" presId="urn:microsoft.com/office/officeart/2005/8/layout/vList5"/>
    <dgm:cxn modelId="{7F3E1D5B-E995-4B86-BE16-76DD20969A83}" type="presParOf" srcId="{9DB10C6F-827D-48EC-B4D1-1A0741DA88F8}" destId="{39FAAA35-F11B-4708-A73E-40698B04113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3D66D8-1796-4E9E-86E7-6344A30C46F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2E44B8C-22BB-4B9F-A33E-5F92E135AF78}">
      <dgm:prSet custT="1"/>
      <dgm:spPr/>
      <dgm:t>
        <a:bodyPr/>
        <a:lstStyle/>
        <a:p>
          <a:r>
            <a:rPr lang="en-US" sz="1600" baseline="0" dirty="0">
              <a:latin typeface="Calibri" panose="020F0502020204030204" pitchFamily="34" charset="0"/>
              <a:cs typeface="Calibri" panose="020F0502020204030204" pitchFamily="34" charset="0"/>
            </a:rPr>
            <a:t>Low stakes – do not heavily influence grades</a:t>
          </a:r>
          <a:endParaRPr lang="en-US" sz="1600" dirty="0">
            <a:latin typeface="Calibri" panose="020F0502020204030204" pitchFamily="34" charset="0"/>
            <a:cs typeface="Calibri" panose="020F0502020204030204" pitchFamily="34" charset="0"/>
          </a:endParaRPr>
        </a:p>
      </dgm:t>
    </dgm:pt>
    <dgm:pt modelId="{6E910BED-59A7-4EEA-881E-486B3696DB74}" type="parTrans" cxnId="{4AA9281F-1483-4485-8A94-C4735B9E4430}">
      <dgm:prSet/>
      <dgm:spPr/>
      <dgm:t>
        <a:bodyPr/>
        <a:lstStyle/>
        <a:p>
          <a:endParaRPr lang="en-US" sz="2400">
            <a:latin typeface="Calibri" panose="020F0502020204030204" pitchFamily="34" charset="0"/>
            <a:cs typeface="Calibri" panose="020F0502020204030204" pitchFamily="34" charset="0"/>
          </a:endParaRPr>
        </a:p>
      </dgm:t>
    </dgm:pt>
    <dgm:pt modelId="{7C0BBD73-F635-4F38-AA0D-FDE7B307E7EC}" type="sibTrans" cxnId="{4AA9281F-1483-4485-8A94-C4735B9E4430}">
      <dgm:prSet/>
      <dgm:spPr/>
      <dgm:t>
        <a:bodyPr/>
        <a:lstStyle/>
        <a:p>
          <a:endParaRPr lang="en-US" sz="2400">
            <a:latin typeface="Calibri" panose="020F0502020204030204" pitchFamily="34" charset="0"/>
            <a:cs typeface="Calibri" panose="020F0502020204030204" pitchFamily="34" charset="0"/>
          </a:endParaRPr>
        </a:p>
      </dgm:t>
    </dgm:pt>
    <dgm:pt modelId="{A5247B33-193D-4123-A7DA-742B93995975}">
      <dgm:prSet custT="1"/>
      <dgm:spPr/>
      <dgm:t>
        <a:bodyPr/>
        <a:lstStyle/>
        <a:p>
          <a:r>
            <a:rPr lang="en-US" sz="1600" baseline="0" dirty="0">
              <a:latin typeface="Calibri" panose="020F0502020204030204" pitchFamily="34" charset="0"/>
              <a:cs typeface="Calibri" panose="020F0502020204030204" pitchFamily="34" charset="0"/>
            </a:rPr>
            <a:t>Often addresses learning objectives (lower level than SLOs)</a:t>
          </a:r>
          <a:endParaRPr lang="en-US" sz="1600" dirty="0">
            <a:latin typeface="Calibri" panose="020F0502020204030204" pitchFamily="34" charset="0"/>
            <a:cs typeface="Calibri" panose="020F0502020204030204" pitchFamily="34" charset="0"/>
          </a:endParaRPr>
        </a:p>
      </dgm:t>
    </dgm:pt>
    <dgm:pt modelId="{03938ECE-50CB-4F41-9474-52FFE6FF1A79}" type="parTrans" cxnId="{27A94796-6646-4090-971F-BB13E9C152EC}">
      <dgm:prSet/>
      <dgm:spPr/>
      <dgm:t>
        <a:bodyPr/>
        <a:lstStyle/>
        <a:p>
          <a:endParaRPr lang="en-US" sz="2400">
            <a:latin typeface="Calibri" panose="020F0502020204030204" pitchFamily="34" charset="0"/>
            <a:cs typeface="Calibri" panose="020F0502020204030204" pitchFamily="34" charset="0"/>
          </a:endParaRPr>
        </a:p>
      </dgm:t>
    </dgm:pt>
    <dgm:pt modelId="{36664424-CE62-4787-BB39-486535AD970C}" type="sibTrans" cxnId="{27A94796-6646-4090-971F-BB13E9C152EC}">
      <dgm:prSet/>
      <dgm:spPr/>
      <dgm:t>
        <a:bodyPr/>
        <a:lstStyle/>
        <a:p>
          <a:endParaRPr lang="en-US" sz="2400">
            <a:latin typeface="Calibri" panose="020F0502020204030204" pitchFamily="34" charset="0"/>
            <a:cs typeface="Calibri" panose="020F0502020204030204" pitchFamily="34" charset="0"/>
          </a:endParaRPr>
        </a:p>
      </dgm:t>
    </dgm:pt>
    <dgm:pt modelId="{6764C9B0-BA3D-49EE-A888-4CBBC8738740}">
      <dgm:prSet custT="1"/>
      <dgm:spPr/>
      <dgm:t>
        <a:bodyPr/>
        <a:lstStyle/>
        <a:p>
          <a:r>
            <a:rPr lang="en-US" sz="1600" baseline="0" dirty="0">
              <a:latin typeface="Calibri" panose="020F0502020204030204" pitchFamily="34" charset="0"/>
              <a:cs typeface="Calibri" panose="020F0502020204030204" pitchFamily="34" charset="0"/>
            </a:rPr>
            <a:t>Rapid feedback (powerful effect on retention)</a:t>
          </a:r>
          <a:endParaRPr lang="en-US" sz="1600" dirty="0">
            <a:latin typeface="Calibri" panose="020F0502020204030204" pitchFamily="34" charset="0"/>
            <a:cs typeface="Calibri" panose="020F0502020204030204" pitchFamily="34" charset="0"/>
          </a:endParaRPr>
        </a:p>
      </dgm:t>
    </dgm:pt>
    <dgm:pt modelId="{248D5FC7-CE4E-4132-BD42-02C3C3599AFB}" type="parTrans" cxnId="{A3B573CE-8023-4457-AAEA-5B23DF5FC68B}">
      <dgm:prSet/>
      <dgm:spPr/>
      <dgm:t>
        <a:bodyPr/>
        <a:lstStyle/>
        <a:p>
          <a:endParaRPr lang="en-US" sz="2400">
            <a:latin typeface="Calibri" panose="020F0502020204030204" pitchFamily="34" charset="0"/>
            <a:cs typeface="Calibri" panose="020F0502020204030204" pitchFamily="34" charset="0"/>
          </a:endParaRPr>
        </a:p>
      </dgm:t>
    </dgm:pt>
    <dgm:pt modelId="{B7296CFD-DAD9-4D33-B874-950BB153F38F}" type="sibTrans" cxnId="{A3B573CE-8023-4457-AAEA-5B23DF5FC68B}">
      <dgm:prSet/>
      <dgm:spPr/>
      <dgm:t>
        <a:bodyPr/>
        <a:lstStyle/>
        <a:p>
          <a:endParaRPr lang="en-US" sz="2400">
            <a:latin typeface="Calibri" panose="020F0502020204030204" pitchFamily="34" charset="0"/>
            <a:cs typeface="Calibri" panose="020F0502020204030204" pitchFamily="34" charset="0"/>
          </a:endParaRPr>
        </a:p>
      </dgm:t>
    </dgm:pt>
    <dgm:pt modelId="{A3E55BB8-24C2-46AD-8343-D16644701A7A}">
      <dgm:prSet custT="1"/>
      <dgm:spPr/>
      <dgm:t>
        <a:bodyPr/>
        <a:lstStyle/>
        <a:p>
          <a:r>
            <a:rPr lang="en-US" sz="1600" baseline="0" dirty="0">
              <a:latin typeface="Calibri" panose="020F0502020204030204" pitchFamily="34" charset="0"/>
              <a:cs typeface="Calibri" panose="020F0502020204030204" pitchFamily="34" charset="0"/>
            </a:rPr>
            <a:t>Opportunity to retake, improve, correct</a:t>
          </a:r>
          <a:endParaRPr lang="en-US" sz="1600" dirty="0">
            <a:latin typeface="Calibri" panose="020F0502020204030204" pitchFamily="34" charset="0"/>
            <a:cs typeface="Calibri" panose="020F0502020204030204" pitchFamily="34" charset="0"/>
          </a:endParaRPr>
        </a:p>
      </dgm:t>
    </dgm:pt>
    <dgm:pt modelId="{C5B575FF-4EEA-41F6-BE1A-D880C904A1A8}" type="parTrans" cxnId="{FDB040C7-B097-4A20-9507-8B58D3FC4026}">
      <dgm:prSet/>
      <dgm:spPr/>
      <dgm:t>
        <a:bodyPr/>
        <a:lstStyle/>
        <a:p>
          <a:endParaRPr lang="en-US" sz="2400">
            <a:latin typeface="Calibri" panose="020F0502020204030204" pitchFamily="34" charset="0"/>
            <a:cs typeface="Calibri" panose="020F0502020204030204" pitchFamily="34" charset="0"/>
          </a:endParaRPr>
        </a:p>
      </dgm:t>
    </dgm:pt>
    <dgm:pt modelId="{F37436C2-21B0-4918-8994-EC865DC61492}" type="sibTrans" cxnId="{FDB040C7-B097-4A20-9507-8B58D3FC4026}">
      <dgm:prSet/>
      <dgm:spPr/>
      <dgm:t>
        <a:bodyPr/>
        <a:lstStyle/>
        <a:p>
          <a:endParaRPr lang="en-US" sz="2400">
            <a:latin typeface="Calibri" panose="020F0502020204030204" pitchFamily="34" charset="0"/>
            <a:cs typeface="Calibri" panose="020F0502020204030204" pitchFamily="34" charset="0"/>
          </a:endParaRPr>
        </a:p>
      </dgm:t>
    </dgm:pt>
    <dgm:pt modelId="{E39FF4E8-D13C-45C0-A3D6-1371ADDD2B9A}">
      <dgm:prSet custT="1"/>
      <dgm:spPr/>
      <dgm:t>
        <a:bodyPr/>
        <a:lstStyle/>
        <a:p>
          <a:r>
            <a:rPr lang="en-US" sz="1800" baseline="0" dirty="0">
              <a:latin typeface="Calibri" panose="020F0502020204030204" pitchFamily="34" charset="0"/>
              <a:cs typeface="Calibri" panose="020F0502020204030204" pitchFamily="34" charset="0"/>
            </a:rPr>
            <a:t>Helps students improve skills</a:t>
          </a:r>
          <a:endParaRPr lang="en-US" sz="1800" dirty="0">
            <a:latin typeface="Calibri" panose="020F0502020204030204" pitchFamily="34" charset="0"/>
            <a:cs typeface="Calibri" panose="020F0502020204030204" pitchFamily="34" charset="0"/>
          </a:endParaRPr>
        </a:p>
      </dgm:t>
    </dgm:pt>
    <dgm:pt modelId="{C828C4A7-22EC-4DE1-8158-DA5A67DEA299}" type="parTrans" cxnId="{F91360F6-7372-4AED-8B52-5F8FE77A83F1}">
      <dgm:prSet/>
      <dgm:spPr/>
      <dgm:t>
        <a:bodyPr/>
        <a:lstStyle/>
        <a:p>
          <a:endParaRPr lang="en-US" sz="2400">
            <a:latin typeface="Calibri" panose="020F0502020204030204" pitchFamily="34" charset="0"/>
            <a:cs typeface="Calibri" panose="020F0502020204030204" pitchFamily="34" charset="0"/>
          </a:endParaRPr>
        </a:p>
      </dgm:t>
    </dgm:pt>
    <dgm:pt modelId="{EF5D9CB6-3E1B-44E2-BB38-3090C59C1C17}" type="sibTrans" cxnId="{F91360F6-7372-4AED-8B52-5F8FE77A83F1}">
      <dgm:prSet/>
      <dgm:spPr/>
      <dgm:t>
        <a:bodyPr/>
        <a:lstStyle/>
        <a:p>
          <a:endParaRPr lang="en-US" sz="2400">
            <a:latin typeface="Calibri" panose="020F0502020204030204" pitchFamily="34" charset="0"/>
            <a:cs typeface="Calibri" panose="020F0502020204030204" pitchFamily="34" charset="0"/>
          </a:endParaRPr>
        </a:p>
      </dgm:t>
    </dgm:pt>
    <dgm:pt modelId="{BCF033A3-227B-4DA2-A467-DE042A16F06A}">
      <dgm:prSet custT="1"/>
      <dgm:spPr/>
      <dgm:t>
        <a:bodyPr/>
        <a:lstStyle/>
        <a:p>
          <a:r>
            <a:rPr lang="en-US" sz="1600" baseline="0" dirty="0">
              <a:latin typeface="Calibri" panose="020F0502020204030204" pitchFamily="34" charset="0"/>
              <a:cs typeface="Calibri" panose="020F0502020204030204" pitchFamily="34" charset="0"/>
            </a:rPr>
            <a:t>Helps faculty improve practices (communication, lecture, assessment)</a:t>
          </a:r>
          <a:endParaRPr lang="en-US" sz="1600" dirty="0">
            <a:latin typeface="Calibri" panose="020F0502020204030204" pitchFamily="34" charset="0"/>
            <a:cs typeface="Calibri" panose="020F0502020204030204" pitchFamily="34" charset="0"/>
          </a:endParaRPr>
        </a:p>
      </dgm:t>
    </dgm:pt>
    <dgm:pt modelId="{2086E369-53A0-4779-A6E7-40BDCA3A6A04}" type="parTrans" cxnId="{FF92BA46-12B9-4893-A37C-1EC66EC6C91D}">
      <dgm:prSet/>
      <dgm:spPr/>
      <dgm:t>
        <a:bodyPr/>
        <a:lstStyle/>
        <a:p>
          <a:endParaRPr lang="en-US" sz="2400">
            <a:latin typeface="Calibri" panose="020F0502020204030204" pitchFamily="34" charset="0"/>
            <a:cs typeface="Calibri" panose="020F0502020204030204" pitchFamily="34" charset="0"/>
          </a:endParaRPr>
        </a:p>
      </dgm:t>
    </dgm:pt>
    <dgm:pt modelId="{3C742639-DE2F-4A3F-9C0F-E20EBB6BA190}" type="sibTrans" cxnId="{FF92BA46-12B9-4893-A37C-1EC66EC6C91D}">
      <dgm:prSet/>
      <dgm:spPr/>
      <dgm:t>
        <a:bodyPr/>
        <a:lstStyle/>
        <a:p>
          <a:endParaRPr lang="en-US" sz="2400">
            <a:latin typeface="Calibri" panose="020F0502020204030204" pitchFamily="34" charset="0"/>
            <a:cs typeface="Calibri" panose="020F0502020204030204" pitchFamily="34" charset="0"/>
          </a:endParaRPr>
        </a:p>
      </dgm:t>
    </dgm:pt>
    <dgm:pt modelId="{1548E2E1-0D78-4D12-B4D9-504C3F1925DB}">
      <dgm:prSet custT="1"/>
      <dgm:spPr/>
      <dgm:t>
        <a:bodyPr/>
        <a:lstStyle/>
        <a:p>
          <a:r>
            <a:rPr lang="en-US" sz="1600" baseline="0" dirty="0">
              <a:latin typeface="Calibri" panose="020F0502020204030204" pitchFamily="34" charset="0"/>
              <a:cs typeface="Calibri" panose="020F0502020204030204" pitchFamily="34" charset="0"/>
            </a:rPr>
            <a:t>More group work</a:t>
          </a:r>
          <a:endParaRPr lang="en-US" sz="1600" dirty="0">
            <a:latin typeface="Calibri" panose="020F0502020204030204" pitchFamily="34" charset="0"/>
            <a:cs typeface="Calibri" panose="020F0502020204030204" pitchFamily="34" charset="0"/>
          </a:endParaRPr>
        </a:p>
      </dgm:t>
    </dgm:pt>
    <dgm:pt modelId="{A465AB23-16FC-47DD-BB51-FC2752B1BE00}" type="parTrans" cxnId="{6548B799-2F62-42FF-BF04-56CC1845C946}">
      <dgm:prSet/>
      <dgm:spPr/>
      <dgm:t>
        <a:bodyPr/>
        <a:lstStyle/>
        <a:p>
          <a:endParaRPr lang="en-US" sz="2400">
            <a:latin typeface="Calibri" panose="020F0502020204030204" pitchFamily="34" charset="0"/>
            <a:cs typeface="Calibri" panose="020F0502020204030204" pitchFamily="34" charset="0"/>
          </a:endParaRPr>
        </a:p>
      </dgm:t>
    </dgm:pt>
    <dgm:pt modelId="{7648C9A9-0E02-4A51-AF5B-8C8153DCF06F}" type="sibTrans" cxnId="{6548B799-2F62-42FF-BF04-56CC1845C946}">
      <dgm:prSet/>
      <dgm:spPr/>
      <dgm:t>
        <a:bodyPr/>
        <a:lstStyle/>
        <a:p>
          <a:endParaRPr lang="en-US" sz="2400">
            <a:latin typeface="Calibri" panose="020F0502020204030204" pitchFamily="34" charset="0"/>
            <a:cs typeface="Calibri" panose="020F0502020204030204" pitchFamily="34" charset="0"/>
          </a:endParaRPr>
        </a:p>
      </dgm:t>
    </dgm:pt>
    <dgm:pt modelId="{82377E03-E2AE-4A35-8067-C05C8470E4A8}">
      <dgm:prSet custT="1"/>
      <dgm:spPr/>
      <dgm:t>
        <a:bodyPr/>
        <a:lstStyle/>
        <a:p>
          <a:r>
            <a:rPr lang="en-US" sz="1600" baseline="0" dirty="0">
              <a:latin typeface="Calibri" panose="020F0502020204030204" pitchFamily="34" charset="0"/>
              <a:cs typeface="Calibri" panose="020F0502020204030204" pitchFamily="34" charset="0"/>
            </a:rPr>
            <a:t>Self-assessment</a:t>
          </a:r>
          <a:endParaRPr lang="en-US" sz="1600" dirty="0">
            <a:latin typeface="Calibri" panose="020F0502020204030204" pitchFamily="34" charset="0"/>
            <a:cs typeface="Calibri" panose="020F0502020204030204" pitchFamily="34" charset="0"/>
          </a:endParaRPr>
        </a:p>
      </dgm:t>
    </dgm:pt>
    <dgm:pt modelId="{FC3A092C-C91A-47C2-B862-F98E89EC7146}" type="parTrans" cxnId="{E8A627F8-B3AA-4688-8F30-189094985D21}">
      <dgm:prSet/>
      <dgm:spPr/>
      <dgm:t>
        <a:bodyPr/>
        <a:lstStyle/>
        <a:p>
          <a:endParaRPr lang="en-US" sz="2400">
            <a:latin typeface="Calibri" panose="020F0502020204030204" pitchFamily="34" charset="0"/>
            <a:cs typeface="Calibri" panose="020F0502020204030204" pitchFamily="34" charset="0"/>
          </a:endParaRPr>
        </a:p>
      </dgm:t>
    </dgm:pt>
    <dgm:pt modelId="{D93AAFC7-D302-404A-AD95-330C84ADB96D}" type="sibTrans" cxnId="{E8A627F8-B3AA-4688-8F30-189094985D21}">
      <dgm:prSet/>
      <dgm:spPr/>
      <dgm:t>
        <a:bodyPr/>
        <a:lstStyle/>
        <a:p>
          <a:endParaRPr lang="en-US" sz="2400">
            <a:latin typeface="Calibri" panose="020F0502020204030204" pitchFamily="34" charset="0"/>
            <a:cs typeface="Calibri" panose="020F0502020204030204" pitchFamily="34" charset="0"/>
          </a:endParaRPr>
        </a:p>
      </dgm:t>
    </dgm:pt>
    <dgm:pt modelId="{65A55E4A-5B26-4982-A1B7-71310BCD6F4E}">
      <dgm:prSet custT="1"/>
      <dgm:spPr/>
      <dgm:t>
        <a:bodyPr/>
        <a:lstStyle/>
        <a:p>
          <a:r>
            <a:rPr lang="en-US" sz="1600" baseline="0" dirty="0">
              <a:latin typeface="Calibri" panose="020F0502020204030204" pitchFamily="34" charset="0"/>
              <a:cs typeface="Calibri" panose="020F0502020204030204" pitchFamily="34" charset="0"/>
            </a:rPr>
            <a:t>Lower Bloom’s (sometimes)</a:t>
          </a:r>
          <a:endParaRPr lang="en-US" sz="1600" dirty="0">
            <a:latin typeface="Calibri" panose="020F0502020204030204" pitchFamily="34" charset="0"/>
            <a:cs typeface="Calibri" panose="020F0502020204030204" pitchFamily="34" charset="0"/>
          </a:endParaRPr>
        </a:p>
      </dgm:t>
    </dgm:pt>
    <dgm:pt modelId="{FE6265FD-3F95-4030-A2C3-AE332A795F6D}" type="parTrans" cxnId="{8D302B9C-748E-4AA8-AAEF-CF2F7679A818}">
      <dgm:prSet/>
      <dgm:spPr/>
      <dgm:t>
        <a:bodyPr/>
        <a:lstStyle/>
        <a:p>
          <a:endParaRPr lang="en-US" sz="2400">
            <a:latin typeface="Calibri" panose="020F0502020204030204" pitchFamily="34" charset="0"/>
            <a:cs typeface="Calibri" panose="020F0502020204030204" pitchFamily="34" charset="0"/>
          </a:endParaRPr>
        </a:p>
      </dgm:t>
    </dgm:pt>
    <dgm:pt modelId="{B66F311C-3140-439A-A1E4-3774B051AFE0}" type="sibTrans" cxnId="{8D302B9C-748E-4AA8-AAEF-CF2F7679A818}">
      <dgm:prSet/>
      <dgm:spPr/>
      <dgm:t>
        <a:bodyPr/>
        <a:lstStyle/>
        <a:p>
          <a:endParaRPr lang="en-US" sz="2400">
            <a:latin typeface="Calibri" panose="020F0502020204030204" pitchFamily="34" charset="0"/>
            <a:cs typeface="Calibri" panose="020F0502020204030204" pitchFamily="34" charset="0"/>
          </a:endParaRPr>
        </a:p>
      </dgm:t>
    </dgm:pt>
    <dgm:pt modelId="{CE8BBF9E-CC7D-47DD-B544-A8893607DDC8}">
      <dgm:prSet custT="1"/>
      <dgm:spPr/>
      <dgm:t>
        <a:bodyPr/>
        <a:lstStyle/>
        <a:p>
          <a:r>
            <a:rPr lang="en-US" sz="1600" baseline="0" dirty="0">
              <a:latin typeface="Calibri" panose="020F0502020204030204" pitchFamily="34" charset="0"/>
              <a:cs typeface="Calibri" panose="020F0502020204030204" pitchFamily="34" charset="0"/>
              <a:hlinkClick xmlns:r="http://schemas.openxmlformats.org/officeDocument/2006/relationships" r:id="rId1"/>
            </a:rPr>
            <a:t>https://resources.depaul.edu/teaching-commons/teaching-guides/feedback-grading/Pages/low-stakes-assignments.aspx</a:t>
          </a:r>
          <a:endParaRPr lang="en-US" sz="1600" dirty="0">
            <a:latin typeface="Calibri" panose="020F0502020204030204" pitchFamily="34" charset="0"/>
            <a:cs typeface="Calibri" panose="020F0502020204030204" pitchFamily="34" charset="0"/>
          </a:endParaRPr>
        </a:p>
      </dgm:t>
    </dgm:pt>
    <dgm:pt modelId="{7DA34C0F-1E45-4735-BE6F-90BF3C325761}" type="parTrans" cxnId="{BB0B06B1-9E82-48D4-BD8C-BF99A1C85CAD}">
      <dgm:prSet/>
      <dgm:spPr/>
      <dgm:t>
        <a:bodyPr/>
        <a:lstStyle/>
        <a:p>
          <a:endParaRPr lang="en-US" sz="2400">
            <a:latin typeface="Calibri" panose="020F0502020204030204" pitchFamily="34" charset="0"/>
            <a:cs typeface="Calibri" panose="020F0502020204030204" pitchFamily="34" charset="0"/>
          </a:endParaRPr>
        </a:p>
      </dgm:t>
    </dgm:pt>
    <dgm:pt modelId="{D83E59F2-41E8-4F29-8A53-5DEC98941B60}" type="sibTrans" cxnId="{BB0B06B1-9E82-48D4-BD8C-BF99A1C85CAD}">
      <dgm:prSet/>
      <dgm:spPr/>
      <dgm:t>
        <a:bodyPr/>
        <a:lstStyle/>
        <a:p>
          <a:endParaRPr lang="en-US" sz="2400">
            <a:latin typeface="Calibri" panose="020F0502020204030204" pitchFamily="34" charset="0"/>
            <a:cs typeface="Calibri" panose="020F0502020204030204" pitchFamily="34" charset="0"/>
          </a:endParaRPr>
        </a:p>
      </dgm:t>
    </dgm:pt>
    <dgm:pt modelId="{ACBFE9DC-36EB-4B09-B346-62B30FC0E505}" type="pres">
      <dgm:prSet presAssocID="{F43D66D8-1796-4E9E-86E7-6344A30C46FF}" presName="linear" presStyleCnt="0">
        <dgm:presLayoutVars>
          <dgm:animLvl val="lvl"/>
          <dgm:resizeHandles val="exact"/>
        </dgm:presLayoutVars>
      </dgm:prSet>
      <dgm:spPr/>
    </dgm:pt>
    <dgm:pt modelId="{CDC1C0C6-D17B-42E1-A91C-EBE6262A956F}" type="pres">
      <dgm:prSet presAssocID="{82E44B8C-22BB-4B9F-A33E-5F92E135AF78}" presName="parentText" presStyleLbl="node1" presStyleIdx="0" presStyleCnt="10">
        <dgm:presLayoutVars>
          <dgm:chMax val="0"/>
          <dgm:bulletEnabled val="1"/>
        </dgm:presLayoutVars>
      </dgm:prSet>
      <dgm:spPr/>
    </dgm:pt>
    <dgm:pt modelId="{AB23EF92-74CC-41CC-BB63-B019CD9AA45C}" type="pres">
      <dgm:prSet presAssocID="{7C0BBD73-F635-4F38-AA0D-FDE7B307E7EC}" presName="spacer" presStyleCnt="0"/>
      <dgm:spPr/>
    </dgm:pt>
    <dgm:pt modelId="{7CD4A519-ED84-4AAA-BE48-CD26CA38DAAA}" type="pres">
      <dgm:prSet presAssocID="{A5247B33-193D-4123-A7DA-742B93995975}" presName="parentText" presStyleLbl="node1" presStyleIdx="1" presStyleCnt="10">
        <dgm:presLayoutVars>
          <dgm:chMax val="0"/>
          <dgm:bulletEnabled val="1"/>
        </dgm:presLayoutVars>
      </dgm:prSet>
      <dgm:spPr/>
    </dgm:pt>
    <dgm:pt modelId="{23BC46D1-E357-4DBE-8E93-FA93DD3989F2}" type="pres">
      <dgm:prSet presAssocID="{36664424-CE62-4787-BB39-486535AD970C}" presName="spacer" presStyleCnt="0"/>
      <dgm:spPr/>
    </dgm:pt>
    <dgm:pt modelId="{51EF3D3D-1046-424C-B89F-C9C1B9102B83}" type="pres">
      <dgm:prSet presAssocID="{6764C9B0-BA3D-49EE-A888-4CBBC8738740}" presName="parentText" presStyleLbl="node1" presStyleIdx="2" presStyleCnt="10">
        <dgm:presLayoutVars>
          <dgm:chMax val="0"/>
          <dgm:bulletEnabled val="1"/>
        </dgm:presLayoutVars>
      </dgm:prSet>
      <dgm:spPr/>
    </dgm:pt>
    <dgm:pt modelId="{B7A8C9FB-0D91-4EED-A1AC-9AFBDBE6BD87}" type="pres">
      <dgm:prSet presAssocID="{B7296CFD-DAD9-4D33-B874-950BB153F38F}" presName="spacer" presStyleCnt="0"/>
      <dgm:spPr/>
    </dgm:pt>
    <dgm:pt modelId="{4E998482-7A5F-4D60-9985-50BA070E1A35}" type="pres">
      <dgm:prSet presAssocID="{A3E55BB8-24C2-46AD-8343-D16644701A7A}" presName="parentText" presStyleLbl="node1" presStyleIdx="3" presStyleCnt="10">
        <dgm:presLayoutVars>
          <dgm:chMax val="0"/>
          <dgm:bulletEnabled val="1"/>
        </dgm:presLayoutVars>
      </dgm:prSet>
      <dgm:spPr/>
    </dgm:pt>
    <dgm:pt modelId="{2BF3A5E6-A8EC-4310-8450-9570F6BF0D28}" type="pres">
      <dgm:prSet presAssocID="{F37436C2-21B0-4918-8994-EC865DC61492}" presName="spacer" presStyleCnt="0"/>
      <dgm:spPr/>
    </dgm:pt>
    <dgm:pt modelId="{7A79C074-769B-4687-9321-E6A8B1CAC6E6}" type="pres">
      <dgm:prSet presAssocID="{E39FF4E8-D13C-45C0-A3D6-1371ADDD2B9A}" presName="parentText" presStyleLbl="node1" presStyleIdx="4" presStyleCnt="10">
        <dgm:presLayoutVars>
          <dgm:chMax val="0"/>
          <dgm:bulletEnabled val="1"/>
        </dgm:presLayoutVars>
      </dgm:prSet>
      <dgm:spPr/>
    </dgm:pt>
    <dgm:pt modelId="{5FEEB62D-8FCB-486F-A834-437B549C9BC0}" type="pres">
      <dgm:prSet presAssocID="{EF5D9CB6-3E1B-44E2-BB38-3090C59C1C17}" presName="spacer" presStyleCnt="0"/>
      <dgm:spPr/>
    </dgm:pt>
    <dgm:pt modelId="{3F7C6E21-E5DE-4D03-A695-6A4E3428EBF7}" type="pres">
      <dgm:prSet presAssocID="{BCF033A3-227B-4DA2-A467-DE042A16F06A}" presName="parentText" presStyleLbl="node1" presStyleIdx="5" presStyleCnt="10">
        <dgm:presLayoutVars>
          <dgm:chMax val="0"/>
          <dgm:bulletEnabled val="1"/>
        </dgm:presLayoutVars>
      </dgm:prSet>
      <dgm:spPr/>
    </dgm:pt>
    <dgm:pt modelId="{651C08C3-80A6-46D7-9278-C85830F3D4E3}" type="pres">
      <dgm:prSet presAssocID="{3C742639-DE2F-4A3F-9C0F-E20EBB6BA190}" presName="spacer" presStyleCnt="0"/>
      <dgm:spPr/>
    </dgm:pt>
    <dgm:pt modelId="{F488C7B4-2341-4484-AA64-792D721607A8}" type="pres">
      <dgm:prSet presAssocID="{1548E2E1-0D78-4D12-B4D9-504C3F1925DB}" presName="parentText" presStyleLbl="node1" presStyleIdx="6" presStyleCnt="10">
        <dgm:presLayoutVars>
          <dgm:chMax val="0"/>
          <dgm:bulletEnabled val="1"/>
        </dgm:presLayoutVars>
      </dgm:prSet>
      <dgm:spPr/>
    </dgm:pt>
    <dgm:pt modelId="{D7E0A2D9-022C-4C3D-AEA8-0A80D03C03AE}" type="pres">
      <dgm:prSet presAssocID="{7648C9A9-0E02-4A51-AF5B-8C8153DCF06F}" presName="spacer" presStyleCnt="0"/>
      <dgm:spPr/>
    </dgm:pt>
    <dgm:pt modelId="{0DAAD2D3-3ED6-471D-854A-457D0ABAEB2A}" type="pres">
      <dgm:prSet presAssocID="{82377E03-E2AE-4A35-8067-C05C8470E4A8}" presName="parentText" presStyleLbl="node1" presStyleIdx="7" presStyleCnt="10">
        <dgm:presLayoutVars>
          <dgm:chMax val="0"/>
          <dgm:bulletEnabled val="1"/>
        </dgm:presLayoutVars>
      </dgm:prSet>
      <dgm:spPr/>
    </dgm:pt>
    <dgm:pt modelId="{4CF6D49E-1050-4613-A4BE-AFEB2F53BA87}" type="pres">
      <dgm:prSet presAssocID="{D93AAFC7-D302-404A-AD95-330C84ADB96D}" presName="spacer" presStyleCnt="0"/>
      <dgm:spPr/>
    </dgm:pt>
    <dgm:pt modelId="{FACE3B5D-B62E-48AA-A1C0-205D0D54ACB4}" type="pres">
      <dgm:prSet presAssocID="{65A55E4A-5B26-4982-A1B7-71310BCD6F4E}" presName="parentText" presStyleLbl="node1" presStyleIdx="8" presStyleCnt="10">
        <dgm:presLayoutVars>
          <dgm:chMax val="0"/>
          <dgm:bulletEnabled val="1"/>
        </dgm:presLayoutVars>
      </dgm:prSet>
      <dgm:spPr/>
    </dgm:pt>
    <dgm:pt modelId="{77E58F20-7FE7-4CAA-A00C-EFAD6430171F}" type="pres">
      <dgm:prSet presAssocID="{B66F311C-3140-439A-A1E4-3774B051AFE0}" presName="spacer" presStyleCnt="0"/>
      <dgm:spPr/>
    </dgm:pt>
    <dgm:pt modelId="{94E888CB-A1EA-42FD-9817-F0E8000B6BC0}" type="pres">
      <dgm:prSet presAssocID="{CE8BBF9E-CC7D-47DD-B544-A8893607DDC8}" presName="parentText" presStyleLbl="node1" presStyleIdx="9" presStyleCnt="10">
        <dgm:presLayoutVars>
          <dgm:chMax val="0"/>
          <dgm:bulletEnabled val="1"/>
        </dgm:presLayoutVars>
      </dgm:prSet>
      <dgm:spPr/>
    </dgm:pt>
  </dgm:ptLst>
  <dgm:cxnLst>
    <dgm:cxn modelId="{1CD95009-F575-41D4-906B-EE95B74E3DBF}" type="presOf" srcId="{F43D66D8-1796-4E9E-86E7-6344A30C46FF}" destId="{ACBFE9DC-36EB-4B09-B346-62B30FC0E505}" srcOrd="0" destOrd="0" presId="urn:microsoft.com/office/officeart/2005/8/layout/vList2"/>
    <dgm:cxn modelId="{4AA9281F-1483-4485-8A94-C4735B9E4430}" srcId="{F43D66D8-1796-4E9E-86E7-6344A30C46FF}" destId="{82E44B8C-22BB-4B9F-A33E-5F92E135AF78}" srcOrd="0" destOrd="0" parTransId="{6E910BED-59A7-4EEA-881E-486B3696DB74}" sibTransId="{7C0BBD73-F635-4F38-AA0D-FDE7B307E7EC}"/>
    <dgm:cxn modelId="{2A416C28-F7A4-433C-B3EB-3386F881DAC6}" type="presOf" srcId="{E39FF4E8-D13C-45C0-A3D6-1371ADDD2B9A}" destId="{7A79C074-769B-4687-9321-E6A8B1CAC6E6}" srcOrd="0" destOrd="0" presId="urn:microsoft.com/office/officeart/2005/8/layout/vList2"/>
    <dgm:cxn modelId="{C256CD2E-13BC-4D30-B0E6-517E1AE1B3E6}" type="presOf" srcId="{1548E2E1-0D78-4D12-B4D9-504C3F1925DB}" destId="{F488C7B4-2341-4484-AA64-792D721607A8}" srcOrd="0" destOrd="0" presId="urn:microsoft.com/office/officeart/2005/8/layout/vList2"/>
    <dgm:cxn modelId="{C4D9AA5C-ACBB-41DA-BBF0-D51E6B030FCD}" type="presOf" srcId="{A5247B33-193D-4123-A7DA-742B93995975}" destId="{7CD4A519-ED84-4AAA-BE48-CD26CA38DAAA}" srcOrd="0" destOrd="0" presId="urn:microsoft.com/office/officeart/2005/8/layout/vList2"/>
    <dgm:cxn modelId="{4503B95C-0D65-4170-BCE4-4F5C11691147}" type="presOf" srcId="{82E44B8C-22BB-4B9F-A33E-5F92E135AF78}" destId="{CDC1C0C6-D17B-42E1-A91C-EBE6262A956F}" srcOrd="0" destOrd="0" presId="urn:microsoft.com/office/officeart/2005/8/layout/vList2"/>
    <dgm:cxn modelId="{FF92BA46-12B9-4893-A37C-1EC66EC6C91D}" srcId="{F43D66D8-1796-4E9E-86E7-6344A30C46FF}" destId="{BCF033A3-227B-4DA2-A467-DE042A16F06A}" srcOrd="5" destOrd="0" parTransId="{2086E369-53A0-4779-A6E7-40BDCA3A6A04}" sibTransId="{3C742639-DE2F-4A3F-9C0F-E20EBB6BA190}"/>
    <dgm:cxn modelId="{59621686-1C6F-4A98-9E35-C42B890146E5}" type="presOf" srcId="{82377E03-E2AE-4A35-8067-C05C8470E4A8}" destId="{0DAAD2D3-3ED6-471D-854A-457D0ABAEB2A}" srcOrd="0" destOrd="0" presId="urn:microsoft.com/office/officeart/2005/8/layout/vList2"/>
    <dgm:cxn modelId="{639AC090-E400-492C-9712-2D0B6F7C2991}" type="presOf" srcId="{6764C9B0-BA3D-49EE-A888-4CBBC8738740}" destId="{51EF3D3D-1046-424C-B89F-C9C1B9102B83}" srcOrd="0" destOrd="0" presId="urn:microsoft.com/office/officeart/2005/8/layout/vList2"/>
    <dgm:cxn modelId="{27A94796-6646-4090-971F-BB13E9C152EC}" srcId="{F43D66D8-1796-4E9E-86E7-6344A30C46FF}" destId="{A5247B33-193D-4123-A7DA-742B93995975}" srcOrd="1" destOrd="0" parTransId="{03938ECE-50CB-4F41-9474-52FFE6FF1A79}" sibTransId="{36664424-CE62-4787-BB39-486535AD970C}"/>
    <dgm:cxn modelId="{6548B799-2F62-42FF-BF04-56CC1845C946}" srcId="{F43D66D8-1796-4E9E-86E7-6344A30C46FF}" destId="{1548E2E1-0D78-4D12-B4D9-504C3F1925DB}" srcOrd="6" destOrd="0" parTransId="{A465AB23-16FC-47DD-BB51-FC2752B1BE00}" sibTransId="{7648C9A9-0E02-4A51-AF5B-8C8153DCF06F}"/>
    <dgm:cxn modelId="{8D302B9C-748E-4AA8-AAEF-CF2F7679A818}" srcId="{F43D66D8-1796-4E9E-86E7-6344A30C46FF}" destId="{65A55E4A-5B26-4982-A1B7-71310BCD6F4E}" srcOrd="8" destOrd="0" parTransId="{FE6265FD-3F95-4030-A2C3-AE332A795F6D}" sibTransId="{B66F311C-3140-439A-A1E4-3774B051AFE0}"/>
    <dgm:cxn modelId="{FC34BCAF-7031-4210-9558-6A6EBE5489AE}" type="presOf" srcId="{CE8BBF9E-CC7D-47DD-B544-A8893607DDC8}" destId="{94E888CB-A1EA-42FD-9817-F0E8000B6BC0}" srcOrd="0" destOrd="0" presId="urn:microsoft.com/office/officeart/2005/8/layout/vList2"/>
    <dgm:cxn modelId="{BB0B06B1-9E82-48D4-BD8C-BF99A1C85CAD}" srcId="{F43D66D8-1796-4E9E-86E7-6344A30C46FF}" destId="{CE8BBF9E-CC7D-47DD-B544-A8893607DDC8}" srcOrd="9" destOrd="0" parTransId="{7DA34C0F-1E45-4735-BE6F-90BF3C325761}" sibTransId="{D83E59F2-41E8-4F29-8A53-5DEC98941B60}"/>
    <dgm:cxn modelId="{FDB040C7-B097-4A20-9507-8B58D3FC4026}" srcId="{F43D66D8-1796-4E9E-86E7-6344A30C46FF}" destId="{A3E55BB8-24C2-46AD-8343-D16644701A7A}" srcOrd="3" destOrd="0" parTransId="{C5B575FF-4EEA-41F6-BE1A-D880C904A1A8}" sibTransId="{F37436C2-21B0-4918-8994-EC865DC61492}"/>
    <dgm:cxn modelId="{A3B573CE-8023-4457-AAEA-5B23DF5FC68B}" srcId="{F43D66D8-1796-4E9E-86E7-6344A30C46FF}" destId="{6764C9B0-BA3D-49EE-A888-4CBBC8738740}" srcOrd="2" destOrd="0" parTransId="{248D5FC7-CE4E-4132-BD42-02C3C3599AFB}" sibTransId="{B7296CFD-DAD9-4D33-B874-950BB153F38F}"/>
    <dgm:cxn modelId="{D921D7E5-869E-4DA7-AEC5-4FF6DDBCE4FA}" type="presOf" srcId="{65A55E4A-5B26-4982-A1B7-71310BCD6F4E}" destId="{FACE3B5D-B62E-48AA-A1C0-205D0D54ACB4}" srcOrd="0" destOrd="0" presId="urn:microsoft.com/office/officeart/2005/8/layout/vList2"/>
    <dgm:cxn modelId="{6AF3AFE6-AD71-4713-803C-A7A7D4108630}" type="presOf" srcId="{A3E55BB8-24C2-46AD-8343-D16644701A7A}" destId="{4E998482-7A5F-4D60-9985-50BA070E1A35}" srcOrd="0" destOrd="0" presId="urn:microsoft.com/office/officeart/2005/8/layout/vList2"/>
    <dgm:cxn modelId="{F91360F6-7372-4AED-8B52-5F8FE77A83F1}" srcId="{F43D66D8-1796-4E9E-86E7-6344A30C46FF}" destId="{E39FF4E8-D13C-45C0-A3D6-1371ADDD2B9A}" srcOrd="4" destOrd="0" parTransId="{C828C4A7-22EC-4DE1-8158-DA5A67DEA299}" sibTransId="{EF5D9CB6-3E1B-44E2-BB38-3090C59C1C17}"/>
    <dgm:cxn modelId="{E8A627F8-B3AA-4688-8F30-189094985D21}" srcId="{F43D66D8-1796-4E9E-86E7-6344A30C46FF}" destId="{82377E03-E2AE-4A35-8067-C05C8470E4A8}" srcOrd="7" destOrd="0" parTransId="{FC3A092C-C91A-47C2-B862-F98E89EC7146}" sibTransId="{D93AAFC7-D302-404A-AD95-330C84ADB96D}"/>
    <dgm:cxn modelId="{AE046AFB-2364-4CD8-8BD4-9E90D878354C}" type="presOf" srcId="{BCF033A3-227B-4DA2-A467-DE042A16F06A}" destId="{3F7C6E21-E5DE-4D03-A695-6A4E3428EBF7}" srcOrd="0" destOrd="0" presId="urn:microsoft.com/office/officeart/2005/8/layout/vList2"/>
    <dgm:cxn modelId="{60DC253C-594D-4028-BB73-DE1996DB412B}" type="presParOf" srcId="{ACBFE9DC-36EB-4B09-B346-62B30FC0E505}" destId="{CDC1C0C6-D17B-42E1-A91C-EBE6262A956F}" srcOrd="0" destOrd="0" presId="urn:microsoft.com/office/officeart/2005/8/layout/vList2"/>
    <dgm:cxn modelId="{CA1A5A9A-E812-454B-89DF-48139F373FCB}" type="presParOf" srcId="{ACBFE9DC-36EB-4B09-B346-62B30FC0E505}" destId="{AB23EF92-74CC-41CC-BB63-B019CD9AA45C}" srcOrd="1" destOrd="0" presId="urn:microsoft.com/office/officeart/2005/8/layout/vList2"/>
    <dgm:cxn modelId="{F06D7BAB-C531-40DF-AFF0-1367A0CEC951}" type="presParOf" srcId="{ACBFE9DC-36EB-4B09-B346-62B30FC0E505}" destId="{7CD4A519-ED84-4AAA-BE48-CD26CA38DAAA}" srcOrd="2" destOrd="0" presId="urn:microsoft.com/office/officeart/2005/8/layout/vList2"/>
    <dgm:cxn modelId="{8FBB022E-3956-468F-9385-2C54D2A3A44A}" type="presParOf" srcId="{ACBFE9DC-36EB-4B09-B346-62B30FC0E505}" destId="{23BC46D1-E357-4DBE-8E93-FA93DD3989F2}" srcOrd="3" destOrd="0" presId="urn:microsoft.com/office/officeart/2005/8/layout/vList2"/>
    <dgm:cxn modelId="{1657BE9D-6E40-42B4-BAB1-C34C7147B440}" type="presParOf" srcId="{ACBFE9DC-36EB-4B09-B346-62B30FC0E505}" destId="{51EF3D3D-1046-424C-B89F-C9C1B9102B83}" srcOrd="4" destOrd="0" presId="urn:microsoft.com/office/officeart/2005/8/layout/vList2"/>
    <dgm:cxn modelId="{A0180955-DD2A-4792-9CB4-6775635C223C}" type="presParOf" srcId="{ACBFE9DC-36EB-4B09-B346-62B30FC0E505}" destId="{B7A8C9FB-0D91-4EED-A1AC-9AFBDBE6BD87}" srcOrd="5" destOrd="0" presId="urn:microsoft.com/office/officeart/2005/8/layout/vList2"/>
    <dgm:cxn modelId="{50649570-301E-4625-A7DB-204428526619}" type="presParOf" srcId="{ACBFE9DC-36EB-4B09-B346-62B30FC0E505}" destId="{4E998482-7A5F-4D60-9985-50BA070E1A35}" srcOrd="6" destOrd="0" presId="urn:microsoft.com/office/officeart/2005/8/layout/vList2"/>
    <dgm:cxn modelId="{7AEDFF97-9AD6-4E8F-AD7A-23406D02BF5A}" type="presParOf" srcId="{ACBFE9DC-36EB-4B09-B346-62B30FC0E505}" destId="{2BF3A5E6-A8EC-4310-8450-9570F6BF0D28}" srcOrd="7" destOrd="0" presId="urn:microsoft.com/office/officeart/2005/8/layout/vList2"/>
    <dgm:cxn modelId="{7F3D4225-FB66-4E21-B0A8-3461558EB5A0}" type="presParOf" srcId="{ACBFE9DC-36EB-4B09-B346-62B30FC0E505}" destId="{7A79C074-769B-4687-9321-E6A8B1CAC6E6}" srcOrd="8" destOrd="0" presId="urn:microsoft.com/office/officeart/2005/8/layout/vList2"/>
    <dgm:cxn modelId="{3D5EEBAB-AE3C-49BF-8B40-93B9A62AA283}" type="presParOf" srcId="{ACBFE9DC-36EB-4B09-B346-62B30FC0E505}" destId="{5FEEB62D-8FCB-486F-A834-437B549C9BC0}" srcOrd="9" destOrd="0" presId="urn:microsoft.com/office/officeart/2005/8/layout/vList2"/>
    <dgm:cxn modelId="{D9962EBD-08A7-4CFD-8D4E-8804736FCAF8}" type="presParOf" srcId="{ACBFE9DC-36EB-4B09-B346-62B30FC0E505}" destId="{3F7C6E21-E5DE-4D03-A695-6A4E3428EBF7}" srcOrd="10" destOrd="0" presId="urn:microsoft.com/office/officeart/2005/8/layout/vList2"/>
    <dgm:cxn modelId="{8F42939D-5551-4D19-B9ED-23DD0E31948E}" type="presParOf" srcId="{ACBFE9DC-36EB-4B09-B346-62B30FC0E505}" destId="{651C08C3-80A6-46D7-9278-C85830F3D4E3}" srcOrd="11" destOrd="0" presId="urn:microsoft.com/office/officeart/2005/8/layout/vList2"/>
    <dgm:cxn modelId="{8DE944DC-C2DB-4C32-A852-FB519719BCD3}" type="presParOf" srcId="{ACBFE9DC-36EB-4B09-B346-62B30FC0E505}" destId="{F488C7B4-2341-4484-AA64-792D721607A8}" srcOrd="12" destOrd="0" presId="urn:microsoft.com/office/officeart/2005/8/layout/vList2"/>
    <dgm:cxn modelId="{A75FBB1B-A008-4182-B4BA-24BE6FE9E142}" type="presParOf" srcId="{ACBFE9DC-36EB-4B09-B346-62B30FC0E505}" destId="{D7E0A2D9-022C-4C3D-AEA8-0A80D03C03AE}" srcOrd="13" destOrd="0" presId="urn:microsoft.com/office/officeart/2005/8/layout/vList2"/>
    <dgm:cxn modelId="{B194BF38-8681-42E8-B08E-EDBBEF0E7129}" type="presParOf" srcId="{ACBFE9DC-36EB-4B09-B346-62B30FC0E505}" destId="{0DAAD2D3-3ED6-471D-854A-457D0ABAEB2A}" srcOrd="14" destOrd="0" presId="urn:microsoft.com/office/officeart/2005/8/layout/vList2"/>
    <dgm:cxn modelId="{CEE20D10-ADE4-4586-97B2-381AF80E2C53}" type="presParOf" srcId="{ACBFE9DC-36EB-4B09-B346-62B30FC0E505}" destId="{4CF6D49E-1050-4613-A4BE-AFEB2F53BA87}" srcOrd="15" destOrd="0" presId="urn:microsoft.com/office/officeart/2005/8/layout/vList2"/>
    <dgm:cxn modelId="{97817713-08AB-4145-88A6-03F5315B4595}" type="presParOf" srcId="{ACBFE9DC-36EB-4B09-B346-62B30FC0E505}" destId="{FACE3B5D-B62E-48AA-A1C0-205D0D54ACB4}" srcOrd="16" destOrd="0" presId="urn:microsoft.com/office/officeart/2005/8/layout/vList2"/>
    <dgm:cxn modelId="{F30C939C-9887-451E-86DD-91C7C0A916C1}" type="presParOf" srcId="{ACBFE9DC-36EB-4B09-B346-62B30FC0E505}" destId="{77E58F20-7FE7-4CAA-A00C-EFAD6430171F}" srcOrd="17" destOrd="0" presId="urn:microsoft.com/office/officeart/2005/8/layout/vList2"/>
    <dgm:cxn modelId="{87B1E1E9-C452-4709-94BD-9F436C422530}" type="presParOf" srcId="{ACBFE9DC-36EB-4B09-B346-62B30FC0E505}" destId="{94E888CB-A1EA-42FD-9817-F0E8000B6BC0}"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CB029-3396-4A03-B23E-BB61B92E09C5}">
      <dsp:nvSpPr>
        <dsp:cNvPr id="0" name=""/>
        <dsp:cNvSpPr/>
      </dsp:nvSpPr>
      <dsp:spPr>
        <a:xfrm rot="5400000">
          <a:off x="6382501" y="-2522832"/>
          <a:ext cx="1225316" cy="6583680"/>
        </a:xfrm>
        <a:prstGeom prst="round2Same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Feedback to student is formative, rapid and designed to provide specific improvement. Low stakes, focuses on individual students.</a:t>
          </a:r>
        </a:p>
      </dsp:txBody>
      <dsp:txXfrm rot="-5400000">
        <a:off x="3703320" y="216164"/>
        <a:ext cx="6523865" cy="1105686"/>
      </dsp:txXfrm>
    </dsp:sp>
    <dsp:sp modelId="{3C80C653-2793-4E44-959B-A6E3E11348DB}">
      <dsp:nvSpPr>
        <dsp:cNvPr id="0" name=""/>
        <dsp:cNvSpPr/>
      </dsp:nvSpPr>
      <dsp:spPr>
        <a:xfrm>
          <a:off x="0" y="3184"/>
          <a:ext cx="3703320" cy="1531646"/>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en-US" sz="2800" kern="1200" dirty="0">
              <a:latin typeface="Calibri" panose="020F0502020204030204" pitchFamily="34" charset="0"/>
              <a:cs typeface="Calibri" panose="020F0502020204030204" pitchFamily="34" charset="0"/>
            </a:rPr>
            <a:t>Assessment for Learning</a:t>
          </a:r>
        </a:p>
      </dsp:txBody>
      <dsp:txXfrm>
        <a:off x="74769" y="77953"/>
        <a:ext cx="3553782" cy="1382108"/>
      </dsp:txXfrm>
    </dsp:sp>
    <dsp:sp modelId="{B9241414-146E-4D5C-9810-C3A40147CBD1}">
      <dsp:nvSpPr>
        <dsp:cNvPr id="0" name=""/>
        <dsp:cNvSpPr/>
      </dsp:nvSpPr>
      <dsp:spPr>
        <a:xfrm rot="5400000">
          <a:off x="6382501" y="-914604"/>
          <a:ext cx="1225316" cy="6583680"/>
        </a:xfrm>
        <a:prstGeom prst="round2SameRect">
          <a:avLst/>
        </a:prstGeom>
        <a:solidFill>
          <a:schemeClr val="accent2">
            <a:tint val="40000"/>
            <a:alpha val="90000"/>
            <a:hueOff val="-2469538"/>
            <a:satOff val="527"/>
            <a:lumOff val="-173"/>
            <a:alphaOff val="0"/>
          </a:schemeClr>
        </a:solidFill>
        <a:ln w="13970" cap="flat" cmpd="sng" algn="ctr">
          <a:solidFill>
            <a:schemeClr val="accent2">
              <a:tint val="40000"/>
              <a:alpha val="90000"/>
              <a:hueOff val="-2469538"/>
              <a:satOff val="527"/>
              <a:lumOff val="-1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Students learn as they are engaged in the learning process, including self-assessment, learning styles and strategies.</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Teachers learn as they evaluate of assessment tools and outcomes.</a:t>
          </a:r>
        </a:p>
      </dsp:txBody>
      <dsp:txXfrm rot="-5400000">
        <a:off x="3703320" y="1824392"/>
        <a:ext cx="6523865" cy="1105686"/>
      </dsp:txXfrm>
    </dsp:sp>
    <dsp:sp modelId="{C07C0353-AEF5-4EF6-B43B-09AA96104BE2}">
      <dsp:nvSpPr>
        <dsp:cNvPr id="0" name=""/>
        <dsp:cNvSpPr/>
      </dsp:nvSpPr>
      <dsp:spPr>
        <a:xfrm>
          <a:off x="0" y="1611412"/>
          <a:ext cx="3703320" cy="1531646"/>
        </a:xfrm>
        <a:prstGeom prst="roundRect">
          <a:avLst/>
        </a:prstGeom>
        <a:solidFill>
          <a:schemeClr val="accent2">
            <a:hueOff val="-2474889"/>
            <a:satOff val="807"/>
            <a:lumOff val="-71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Assessment as Learning</a:t>
          </a:r>
        </a:p>
      </dsp:txBody>
      <dsp:txXfrm>
        <a:off x="74769" y="1686181"/>
        <a:ext cx="3553782" cy="1382108"/>
      </dsp:txXfrm>
    </dsp:sp>
    <dsp:sp modelId="{92F9209E-5009-4028-B300-51702E787166}">
      <dsp:nvSpPr>
        <dsp:cNvPr id="0" name=""/>
        <dsp:cNvSpPr/>
      </dsp:nvSpPr>
      <dsp:spPr>
        <a:xfrm rot="5400000">
          <a:off x="6382501" y="693624"/>
          <a:ext cx="1225316" cy="6583680"/>
        </a:xfrm>
        <a:prstGeom prst="round2SameRect">
          <a:avLst/>
        </a:prstGeom>
        <a:solidFill>
          <a:schemeClr val="accent2">
            <a:tint val="40000"/>
            <a:alpha val="90000"/>
            <a:hueOff val="-4939077"/>
            <a:satOff val="1054"/>
            <a:lumOff val="-346"/>
            <a:alphaOff val="0"/>
          </a:schemeClr>
        </a:solidFill>
        <a:ln w="13970" cap="flat" cmpd="sng" algn="ctr">
          <a:solidFill>
            <a:schemeClr val="accent2">
              <a:tint val="40000"/>
              <a:alpha val="90000"/>
              <a:hueOff val="-4939077"/>
              <a:satOff val="1054"/>
              <a:lumOff val="-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Evaluation in a summative sense that holds student performance up to standards, expectations and achievement/performance.</a:t>
          </a:r>
        </a:p>
      </dsp:txBody>
      <dsp:txXfrm rot="-5400000">
        <a:off x="3703320" y="3432621"/>
        <a:ext cx="6523865" cy="1105686"/>
      </dsp:txXfrm>
    </dsp:sp>
    <dsp:sp modelId="{D6DB49F9-53CB-41E4-8768-182776FE97BE}">
      <dsp:nvSpPr>
        <dsp:cNvPr id="0" name=""/>
        <dsp:cNvSpPr/>
      </dsp:nvSpPr>
      <dsp:spPr>
        <a:xfrm>
          <a:off x="0" y="3219641"/>
          <a:ext cx="3703320" cy="1531646"/>
        </a:xfrm>
        <a:prstGeom prst="roundRect">
          <a:avLst/>
        </a:prstGeom>
        <a:solidFill>
          <a:schemeClr val="accent2">
            <a:hueOff val="-4949778"/>
            <a:satOff val="1615"/>
            <a:lumOff val="-143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Assessment of Learning</a:t>
          </a:r>
        </a:p>
      </dsp:txBody>
      <dsp:txXfrm>
        <a:off x="74769" y="3294410"/>
        <a:ext cx="3553782" cy="1382108"/>
      </dsp:txXfrm>
    </dsp:sp>
    <dsp:sp modelId="{39FAAA35-F11B-4708-A73E-40698B04113E}">
      <dsp:nvSpPr>
        <dsp:cNvPr id="0" name=""/>
        <dsp:cNvSpPr/>
      </dsp:nvSpPr>
      <dsp:spPr>
        <a:xfrm rot="5400000">
          <a:off x="6382501" y="2301852"/>
          <a:ext cx="1225316" cy="6583680"/>
        </a:xfrm>
        <a:prstGeom prst="round2SameRect">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Institution-wide look at assessment results, focusing on cohorts and goals, using results for large scale improvement. </a:t>
          </a:r>
        </a:p>
      </dsp:txBody>
      <dsp:txXfrm rot="-5400000">
        <a:off x="3703320" y="5040849"/>
        <a:ext cx="6523865" cy="1105686"/>
      </dsp:txXfrm>
    </dsp:sp>
    <dsp:sp modelId="{865262A6-BE15-4297-9F29-79DC36A67D6A}">
      <dsp:nvSpPr>
        <dsp:cNvPr id="0" name=""/>
        <dsp:cNvSpPr/>
      </dsp:nvSpPr>
      <dsp:spPr>
        <a:xfrm>
          <a:off x="0" y="4827869"/>
          <a:ext cx="3703320" cy="1531646"/>
        </a:xfrm>
        <a:prstGeom prst="roundRect">
          <a:avLst/>
        </a:prstGeom>
        <a:solidFill>
          <a:schemeClr val="accent2">
            <a:hueOff val="-7424668"/>
            <a:satOff val="2422"/>
            <a:lumOff val="-215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Assessment for Institutional Improvement</a:t>
          </a:r>
        </a:p>
      </dsp:txBody>
      <dsp:txXfrm>
        <a:off x="74769" y="4902638"/>
        <a:ext cx="3553782" cy="1382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1C0C6-D17B-42E1-A91C-EBE6262A956F}">
      <dsp:nvSpPr>
        <dsp:cNvPr id="0" name=""/>
        <dsp:cNvSpPr/>
      </dsp:nvSpPr>
      <dsp:spPr>
        <a:xfrm>
          <a:off x="0" y="1641"/>
          <a:ext cx="5417126" cy="513366"/>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dirty="0">
              <a:latin typeface="Calibri" panose="020F0502020204030204" pitchFamily="34" charset="0"/>
              <a:cs typeface="Calibri" panose="020F0502020204030204" pitchFamily="34" charset="0"/>
            </a:rPr>
            <a:t>Low stakes – do not heavily influence grades</a:t>
          </a:r>
          <a:endParaRPr lang="en-US" sz="1600" kern="1200" dirty="0">
            <a:latin typeface="Calibri" panose="020F0502020204030204" pitchFamily="34" charset="0"/>
            <a:cs typeface="Calibri" panose="020F0502020204030204" pitchFamily="34" charset="0"/>
          </a:endParaRPr>
        </a:p>
      </dsp:txBody>
      <dsp:txXfrm>
        <a:off x="25060" y="26701"/>
        <a:ext cx="5367006" cy="463246"/>
      </dsp:txXfrm>
    </dsp:sp>
    <dsp:sp modelId="{7CD4A519-ED84-4AAA-BE48-CD26CA38DAAA}">
      <dsp:nvSpPr>
        <dsp:cNvPr id="0" name=""/>
        <dsp:cNvSpPr/>
      </dsp:nvSpPr>
      <dsp:spPr>
        <a:xfrm>
          <a:off x="0" y="526595"/>
          <a:ext cx="5417126" cy="513366"/>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dirty="0">
              <a:latin typeface="Calibri" panose="020F0502020204030204" pitchFamily="34" charset="0"/>
              <a:cs typeface="Calibri" panose="020F0502020204030204" pitchFamily="34" charset="0"/>
            </a:rPr>
            <a:t>Often addresses learning objectives (lower level than SLOs)</a:t>
          </a:r>
          <a:endParaRPr lang="en-US" sz="1600" kern="1200" dirty="0">
            <a:latin typeface="Calibri" panose="020F0502020204030204" pitchFamily="34" charset="0"/>
            <a:cs typeface="Calibri" panose="020F0502020204030204" pitchFamily="34" charset="0"/>
          </a:endParaRPr>
        </a:p>
      </dsp:txBody>
      <dsp:txXfrm>
        <a:off x="25060" y="551655"/>
        <a:ext cx="5367006" cy="463246"/>
      </dsp:txXfrm>
    </dsp:sp>
    <dsp:sp modelId="{51EF3D3D-1046-424C-B89F-C9C1B9102B83}">
      <dsp:nvSpPr>
        <dsp:cNvPr id="0" name=""/>
        <dsp:cNvSpPr/>
      </dsp:nvSpPr>
      <dsp:spPr>
        <a:xfrm>
          <a:off x="0" y="1051549"/>
          <a:ext cx="5417126" cy="513366"/>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dirty="0">
              <a:latin typeface="Calibri" panose="020F0502020204030204" pitchFamily="34" charset="0"/>
              <a:cs typeface="Calibri" panose="020F0502020204030204" pitchFamily="34" charset="0"/>
            </a:rPr>
            <a:t>Rapid feedback (powerful effect on retention)</a:t>
          </a:r>
          <a:endParaRPr lang="en-US" sz="1600" kern="1200" dirty="0">
            <a:latin typeface="Calibri" panose="020F0502020204030204" pitchFamily="34" charset="0"/>
            <a:cs typeface="Calibri" panose="020F0502020204030204" pitchFamily="34" charset="0"/>
          </a:endParaRPr>
        </a:p>
      </dsp:txBody>
      <dsp:txXfrm>
        <a:off x="25060" y="1076609"/>
        <a:ext cx="5367006" cy="463246"/>
      </dsp:txXfrm>
    </dsp:sp>
    <dsp:sp modelId="{4E998482-7A5F-4D60-9985-50BA070E1A35}">
      <dsp:nvSpPr>
        <dsp:cNvPr id="0" name=""/>
        <dsp:cNvSpPr/>
      </dsp:nvSpPr>
      <dsp:spPr>
        <a:xfrm>
          <a:off x="0" y="1576503"/>
          <a:ext cx="5417126" cy="513366"/>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dirty="0">
              <a:latin typeface="Calibri" panose="020F0502020204030204" pitchFamily="34" charset="0"/>
              <a:cs typeface="Calibri" panose="020F0502020204030204" pitchFamily="34" charset="0"/>
            </a:rPr>
            <a:t>Opportunity to retake, improve, correct</a:t>
          </a:r>
          <a:endParaRPr lang="en-US" sz="1600" kern="1200" dirty="0">
            <a:latin typeface="Calibri" panose="020F0502020204030204" pitchFamily="34" charset="0"/>
            <a:cs typeface="Calibri" panose="020F0502020204030204" pitchFamily="34" charset="0"/>
          </a:endParaRPr>
        </a:p>
      </dsp:txBody>
      <dsp:txXfrm>
        <a:off x="25060" y="1601563"/>
        <a:ext cx="5367006" cy="463246"/>
      </dsp:txXfrm>
    </dsp:sp>
    <dsp:sp modelId="{7A79C074-769B-4687-9321-E6A8B1CAC6E6}">
      <dsp:nvSpPr>
        <dsp:cNvPr id="0" name=""/>
        <dsp:cNvSpPr/>
      </dsp:nvSpPr>
      <dsp:spPr>
        <a:xfrm>
          <a:off x="0" y="2101457"/>
          <a:ext cx="5417126" cy="513366"/>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dirty="0">
              <a:latin typeface="Calibri" panose="020F0502020204030204" pitchFamily="34" charset="0"/>
              <a:cs typeface="Calibri" panose="020F0502020204030204" pitchFamily="34" charset="0"/>
            </a:rPr>
            <a:t>Helps students improve skills</a:t>
          </a:r>
          <a:endParaRPr lang="en-US" sz="1800" kern="1200" dirty="0">
            <a:latin typeface="Calibri" panose="020F0502020204030204" pitchFamily="34" charset="0"/>
            <a:cs typeface="Calibri" panose="020F0502020204030204" pitchFamily="34" charset="0"/>
          </a:endParaRPr>
        </a:p>
      </dsp:txBody>
      <dsp:txXfrm>
        <a:off x="25060" y="2126517"/>
        <a:ext cx="5367006" cy="463246"/>
      </dsp:txXfrm>
    </dsp:sp>
    <dsp:sp modelId="{3F7C6E21-E5DE-4D03-A695-6A4E3428EBF7}">
      <dsp:nvSpPr>
        <dsp:cNvPr id="0" name=""/>
        <dsp:cNvSpPr/>
      </dsp:nvSpPr>
      <dsp:spPr>
        <a:xfrm>
          <a:off x="0" y="2626411"/>
          <a:ext cx="5417126" cy="513366"/>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dirty="0">
              <a:latin typeface="Calibri" panose="020F0502020204030204" pitchFamily="34" charset="0"/>
              <a:cs typeface="Calibri" panose="020F0502020204030204" pitchFamily="34" charset="0"/>
            </a:rPr>
            <a:t>Helps faculty improve practices (communication, lecture, assessment)</a:t>
          </a:r>
          <a:endParaRPr lang="en-US" sz="1600" kern="1200" dirty="0">
            <a:latin typeface="Calibri" panose="020F0502020204030204" pitchFamily="34" charset="0"/>
            <a:cs typeface="Calibri" panose="020F0502020204030204" pitchFamily="34" charset="0"/>
          </a:endParaRPr>
        </a:p>
      </dsp:txBody>
      <dsp:txXfrm>
        <a:off x="25060" y="2651471"/>
        <a:ext cx="5367006" cy="463246"/>
      </dsp:txXfrm>
    </dsp:sp>
    <dsp:sp modelId="{F488C7B4-2341-4484-AA64-792D721607A8}">
      <dsp:nvSpPr>
        <dsp:cNvPr id="0" name=""/>
        <dsp:cNvSpPr/>
      </dsp:nvSpPr>
      <dsp:spPr>
        <a:xfrm>
          <a:off x="0" y="3151365"/>
          <a:ext cx="5417126" cy="513366"/>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dirty="0">
              <a:latin typeface="Calibri" panose="020F0502020204030204" pitchFamily="34" charset="0"/>
              <a:cs typeface="Calibri" panose="020F0502020204030204" pitchFamily="34" charset="0"/>
            </a:rPr>
            <a:t>More group work</a:t>
          </a:r>
          <a:endParaRPr lang="en-US" sz="1600" kern="1200" dirty="0">
            <a:latin typeface="Calibri" panose="020F0502020204030204" pitchFamily="34" charset="0"/>
            <a:cs typeface="Calibri" panose="020F0502020204030204" pitchFamily="34" charset="0"/>
          </a:endParaRPr>
        </a:p>
      </dsp:txBody>
      <dsp:txXfrm>
        <a:off x="25060" y="3176425"/>
        <a:ext cx="5367006" cy="463246"/>
      </dsp:txXfrm>
    </dsp:sp>
    <dsp:sp modelId="{0DAAD2D3-3ED6-471D-854A-457D0ABAEB2A}">
      <dsp:nvSpPr>
        <dsp:cNvPr id="0" name=""/>
        <dsp:cNvSpPr/>
      </dsp:nvSpPr>
      <dsp:spPr>
        <a:xfrm>
          <a:off x="0" y="3676319"/>
          <a:ext cx="5417126" cy="513366"/>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dirty="0">
              <a:latin typeface="Calibri" panose="020F0502020204030204" pitchFamily="34" charset="0"/>
              <a:cs typeface="Calibri" panose="020F0502020204030204" pitchFamily="34" charset="0"/>
            </a:rPr>
            <a:t>Self-assessment</a:t>
          </a:r>
          <a:endParaRPr lang="en-US" sz="1600" kern="1200" dirty="0">
            <a:latin typeface="Calibri" panose="020F0502020204030204" pitchFamily="34" charset="0"/>
            <a:cs typeface="Calibri" panose="020F0502020204030204" pitchFamily="34" charset="0"/>
          </a:endParaRPr>
        </a:p>
      </dsp:txBody>
      <dsp:txXfrm>
        <a:off x="25060" y="3701379"/>
        <a:ext cx="5367006" cy="463246"/>
      </dsp:txXfrm>
    </dsp:sp>
    <dsp:sp modelId="{FACE3B5D-B62E-48AA-A1C0-205D0D54ACB4}">
      <dsp:nvSpPr>
        <dsp:cNvPr id="0" name=""/>
        <dsp:cNvSpPr/>
      </dsp:nvSpPr>
      <dsp:spPr>
        <a:xfrm>
          <a:off x="0" y="4201273"/>
          <a:ext cx="5417126" cy="513366"/>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dirty="0">
              <a:latin typeface="Calibri" panose="020F0502020204030204" pitchFamily="34" charset="0"/>
              <a:cs typeface="Calibri" panose="020F0502020204030204" pitchFamily="34" charset="0"/>
            </a:rPr>
            <a:t>Lower Bloom’s (sometimes)</a:t>
          </a:r>
          <a:endParaRPr lang="en-US" sz="1600" kern="1200" dirty="0">
            <a:latin typeface="Calibri" panose="020F0502020204030204" pitchFamily="34" charset="0"/>
            <a:cs typeface="Calibri" panose="020F0502020204030204" pitchFamily="34" charset="0"/>
          </a:endParaRPr>
        </a:p>
      </dsp:txBody>
      <dsp:txXfrm>
        <a:off x="25060" y="4226333"/>
        <a:ext cx="5367006" cy="463246"/>
      </dsp:txXfrm>
    </dsp:sp>
    <dsp:sp modelId="{94E888CB-A1EA-42FD-9817-F0E8000B6BC0}">
      <dsp:nvSpPr>
        <dsp:cNvPr id="0" name=""/>
        <dsp:cNvSpPr/>
      </dsp:nvSpPr>
      <dsp:spPr>
        <a:xfrm>
          <a:off x="0" y="4726226"/>
          <a:ext cx="5417126" cy="513366"/>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dirty="0">
              <a:latin typeface="Calibri" panose="020F0502020204030204" pitchFamily="34" charset="0"/>
              <a:cs typeface="Calibri" panose="020F0502020204030204" pitchFamily="34" charset="0"/>
              <a:hlinkClick xmlns:r="http://schemas.openxmlformats.org/officeDocument/2006/relationships" r:id="rId1"/>
            </a:rPr>
            <a:t>https://resources.depaul.edu/teaching-commons/teaching-guides/feedback-grading/Pages/low-stakes-assignments.aspx</a:t>
          </a:r>
          <a:endParaRPr lang="en-US" sz="1600" kern="1200" dirty="0">
            <a:latin typeface="Calibri" panose="020F0502020204030204" pitchFamily="34" charset="0"/>
            <a:cs typeface="Calibri" panose="020F0502020204030204" pitchFamily="34" charset="0"/>
          </a:endParaRPr>
        </a:p>
      </dsp:txBody>
      <dsp:txXfrm>
        <a:off x="25060" y="4751286"/>
        <a:ext cx="5367006" cy="46324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C20BB3-3CCB-4FE5-991B-82F6BCB48AF3}" type="datetimeFigureOut">
              <a:rPr lang="en-US" smtClean="0"/>
              <a:t>10/2/2020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746DE6-3336-457D-A091-FA20AC1C536E}" type="slidenum">
              <a:rPr lang="en-US" smtClean="0"/>
              <a:t>‹#›</a:t>
            </a:fld>
            <a:endParaRPr lang="en-US" dirty="0"/>
          </a:p>
        </p:txBody>
      </p:sp>
    </p:spTree>
    <p:extLst>
      <p:ext uri="{BB962C8B-B14F-4D97-AF65-F5344CB8AC3E}">
        <p14:creationId xmlns:p14="http://schemas.microsoft.com/office/powerpoint/2010/main" val="1779777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onlinenetworkofeducators.org/course-cards/equity-culturally-responsive-teaching-in-the-online-learning-environmen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ASCCC webinars in Spring 2020 revealed a cacophony of issues and frustration by faculty and students. Several listening session were held to identify issues, potential answers and share strategies. The Spring issues were greatly impacted by a short timeline (for some overnight) in moving remotely. The tools and experience were in short supply. Faculty were constantly moving between new tasks, technology difficulties, communication gaps and a relentless barrage of messages about requirements, ed code, grading, timelines, etc. Students were lost in a virtual world – some struggling to find the course, others impatient with faculty inexperience in this delivery, many with children at home, job changes and issues health or family. Faculty struggled as they identified student integrity issues and access issues. These reports were summarized by ASCCC and follow-up webinars and PD were planned and executed. The Academic Academy presentation today is a result of those issues. To follow –up a survey was distributed by the presenters to the ASCCC listserv in an effort to identify whether there were existing issues, identify those current issues and determine a little about the core of those issues. This presentation reports on those survey results and some solutions offered by faculty, @ONE and other colleges and universities to address the unique issues of assessment in a COVID-19 environment where many faculty and students are online whether they want to or not. The vast majority felt that in Spring 2020 there were major issues primarily due to lack of preparation and training; fall 2020 some faculty felt that they were able to adjust and improve to a great extent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Several people who shared extreme frustration in Spring 2020 had changed their perspective and found they had learned skills they would use even F2F – but EVERYONE stated that the amount of work and time was very extensive.</a:t>
            </a:r>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a:t>
            </a:fld>
            <a:endParaRPr lang="en-US" dirty="0"/>
          </a:p>
        </p:txBody>
      </p:sp>
    </p:spTree>
    <p:extLst>
      <p:ext uri="{BB962C8B-B14F-4D97-AF65-F5344CB8AC3E}">
        <p14:creationId xmlns:p14="http://schemas.microsoft.com/office/powerpoint/2010/main" val="1810568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13</a:t>
            </a:fld>
            <a:endParaRPr lang="en-US" dirty="0"/>
          </a:p>
        </p:txBody>
      </p:sp>
    </p:spTree>
    <p:extLst>
      <p:ext uri="{BB962C8B-B14F-4D97-AF65-F5344CB8AC3E}">
        <p14:creationId xmlns:p14="http://schemas.microsoft.com/office/powerpoint/2010/main" val="2982367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Comments on design from survey</a:t>
            </a:r>
          </a:p>
        </p:txBody>
      </p:sp>
      <p:sp>
        <p:nvSpPr>
          <p:cNvPr id="4" name="Slide Number Placeholder 3"/>
          <p:cNvSpPr>
            <a:spLocks noGrp="1"/>
          </p:cNvSpPr>
          <p:nvPr>
            <p:ph type="sldNum" sz="quarter" idx="5"/>
          </p:nvPr>
        </p:nvSpPr>
        <p:spPr/>
        <p:txBody>
          <a:bodyPr/>
          <a:lstStyle/>
          <a:p>
            <a:fld id="{E0746DE6-3336-457D-A091-FA20AC1C536E}" type="slidenum">
              <a:rPr lang="en-US" smtClean="0"/>
              <a:t>14</a:t>
            </a:fld>
            <a:endParaRPr lang="en-US" dirty="0"/>
          </a:p>
        </p:txBody>
      </p:sp>
    </p:spTree>
    <p:extLst>
      <p:ext uri="{BB962C8B-B14F-4D97-AF65-F5344CB8AC3E}">
        <p14:creationId xmlns:p14="http://schemas.microsoft.com/office/powerpoint/2010/main" val="473115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 or John</a:t>
            </a:r>
          </a:p>
        </p:txBody>
      </p:sp>
      <p:sp>
        <p:nvSpPr>
          <p:cNvPr id="4" name="Slide Number Placeholder 3"/>
          <p:cNvSpPr>
            <a:spLocks noGrp="1"/>
          </p:cNvSpPr>
          <p:nvPr>
            <p:ph type="sldNum" sz="quarter" idx="5"/>
          </p:nvPr>
        </p:nvSpPr>
        <p:spPr/>
        <p:txBody>
          <a:bodyPr/>
          <a:lstStyle/>
          <a:p>
            <a:fld id="{E0746DE6-3336-457D-A091-FA20AC1C536E}" type="slidenum">
              <a:rPr lang="en-US" smtClean="0"/>
              <a:t>15</a:t>
            </a:fld>
            <a:endParaRPr lang="en-US" dirty="0"/>
          </a:p>
        </p:txBody>
      </p:sp>
    </p:spTree>
    <p:extLst>
      <p:ext uri="{BB962C8B-B14F-4D97-AF65-F5344CB8AC3E}">
        <p14:creationId xmlns:p14="http://schemas.microsoft.com/office/powerpoint/2010/main" val="432793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Meridith – A real life example of the issues that arose in Spring 2020</a:t>
            </a:r>
          </a:p>
        </p:txBody>
      </p:sp>
      <p:sp>
        <p:nvSpPr>
          <p:cNvPr id="4" name="Slide Number Placeholder 3"/>
          <p:cNvSpPr>
            <a:spLocks noGrp="1"/>
          </p:cNvSpPr>
          <p:nvPr>
            <p:ph type="sldNum" sz="quarter" idx="5"/>
          </p:nvPr>
        </p:nvSpPr>
        <p:spPr/>
        <p:txBody>
          <a:bodyPr/>
          <a:lstStyle/>
          <a:p>
            <a:fld id="{08A3C55B-641F-FA41-92BD-932AB9297611}" type="slidenum">
              <a:rPr lang="en-US" smtClean="0"/>
              <a:t>16</a:t>
            </a:fld>
            <a:endParaRPr lang="en-US" dirty="0"/>
          </a:p>
        </p:txBody>
      </p:sp>
    </p:spTree>
    <p:extLst>
      <p:ext uri="{BB962C8B-B14F-4D97-AF65-F5344CB8AC3E}">
        <p14:creationId xmlns:p14="http://schemas.microsoft.com/office/powerpoint/2010/main" val="3213234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Meridith – and share conclusions about adjusting and this semester using open book and able to adapt better. Also share the difference between higher level course assessments and lower level course assessments.</a:t>
            </a:r>
          </a:p>
        </p:txBody>
      </p:sp>
      <p:sp>
        <p:nvSpPr>
          <p:cNvPr id="4" name="Slide Number Placeholder 3"/>
          <p:cNvSpPr>
            <a:spLocks noGrp="1"/>
          </p:cNvSpPr>
          <p:nvPr>
            <p:ph type="sldNum" sz="quarter" idx="5"/>
          </p:nvPr>
        </p:nvSpPr>
        <p:spPr/>
        <p:txBody>
          <a:bodyPr/>
          <a:lstStyle/>
          <a:p>
            <a:fld id="{E0746DE6-3336-457D-A091-FA20AC1C536E}" type="slidenum">
              <a:rPr lang="en-US" smtClean="0"/>
              <a:t>17</a:t>
            </a:fld>
            <a:endParaRPr lang="en-US" dirty="0"/>
          </a:p>
        </p:txBody>
      </p:sp>
    </p:spTree>
    <p:extLst>
      <p:ext uri="{BB962C8B-B14F-4D97-AF65-F5344CB8AC3E}">
        <p14:creationId xmlns:p14="http://schemas.microsoft.com/office/powerpoint/2010/main" val="3874047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issues with online quizzing. It is difficult to hear the notes due to technical issues, software and hardware as well as internet connection does not provide clear ability to assess students in music. John shares the example at his piano and the difference in sound etc.</a:t>
            </a:r>
          </a:p>
        </p:txBody>
      </p:sp>
      <p:sp>
        <p:nvSpPr>
          <p:cNvPr id="4" name="Slide Number Placeholder 3"/>
          <p:cNvSpPr>
            <a:spLocks noGrp="1"/>
          </p:cNvSpPr>
          <p:nvPr>
            <p:ph type="sldNum" sz="quarter" idx="5"/>
          </p:nvPr>
        </p:nvSpPr>
        <p:spPr/>
        <p:txBody>
          <a:bodyPr/>
          <a:lstStyle/>
          <a:p>
            <a:fld id="{E0746DE6-3336-457D-A091-FA20AC1C536E}" type="slidenum">
              <a:rPr lang="en-US" smtClean="0"/>
              <a:t>18</a:t>
            </a:fld>
            <a:endParaRPr lang="en-US" dirty="0"/>
          </a:p>
        </p:txBody>
      </p:sp>
    </p:spTree>
    <p:extLst>
      <p:ext uri="{BB962C8B-B14F-4D97-AF65-F5344CB8AC3E}">
        <p14:creationId xmlns:p14="http://schemas.microsoft.com/office/powerpoint/2010/main" val="2103633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Align interventions and messaging</a:t>
            </a:r>
          </a:p>
          <a:p>
            <a:pPr lvl="0"/>
            <a:r>
              <a:rPr lang="en-US" dirty="0"/>
              <a:t>Explain appropriate citations/references, notetaking, paraphrasing</a:t>
            </a:r>
          </a:p>
          <a:p>
            <a:pPr lvl="0"/>
            <a:r>
              <a:rPr lang="en-US" dirty="0"/>
              <a:t>Have student email you about academic integrity(see resources)</a:t>
            </a:r>
          </a:p>
          <a:p>
            <a:pPr lvl="0"/>
            <a:r>
              <a:rPr lang="en-US" dirty="0"/>
              <a:t>Consider difficulties for students (access to materials, time, etc.)</a:t>
            </a:r>
          </a:p>
          <a:p>
            <a:pPr lvl="0"/>
            <a:r>
              <a:rPr lang="en-US" dirty="0"/>
              <a:t>Create assessments at the highest Blooms taxonomy levels</a:t>
            </a:r>
          </a:p>
          <a:p>
            <a:pPr lvl="0"/>
            <a:r>
              <a:rPr lang="en-US" dirty="0"/>
              <a:t>Construct rubrics to provide points for good academic behavior</a:t>
            </a:r>
          </a:p>
          <a:p>
            <a:r>
              <a:rPr lang="en-US" dirty="0"/>
              <a:t>Different student products and easier to see students sharing answers</a:t>
            </a:r>
          </a:p>
        </p:txBody>
      </p:sp>
      <p:sp>
        <p:nvSpPr>
          <p:cNvPr id="4" name="Slide Number Placeholder 3"/>
          <p:cNvSpPr>
            <a:spLocks noGrp="1"/>
          </p:cNvSpPr>
          <p:nvPr>
            <p:ph type="sldNum" sz="quarter" idx="10"/>
          </p:nvPr>
        </p:nvSpPr>
        <p:spPr/>
        <p:txBody>
          <a:bodyPr/>
          <a:lstStyle/>
          <a:p>
            <a:fld id="{E0746DE6-3336-457D-A091-FA20AC1C536E}" type="slidenum">
              <a:rPr lang="en-US" smtClean="0"/>
              <a:t>22</a:t>
            </a:fld>
            <a:endParaRPr lang="en-US" dirty="0"/>
          </a:p>
        </p:txBody>
      </p:sp>
    </p:spTree>
    <p:extLst>
      <p:ext uri="{BB962C8B-B14F-4D97-AF65-F5344CB8AC3E}">
        <p14:creationId xmlns:p14="http://schemas.microsoft.com/office/powerpoint/2010/main" val="327946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able to just redefine grading. We meet the standards of our transfer colleges and our trade and vocational expectations.</a:t>
            </a:r>
          </a:p>
        </p:txBody>
      </p:sp>
      <p:sp>
        <p:nvSpPr>
          <p:cNvPr id="4" name="Slide Number Placeholder 3"/>
          <p:cNvSpPr>
            <a:spLocks noGrp="1"/>
          </p:cNvSpPr>
          <p:nvPr>
            <p:ph type="sldNum" sz="quarter" idx="10"/>
          </p:nvPr>
        </p:nvSpPr>
        <p:spPr/>
        <p:txBody>
          <a:bodyPr/>
          <a:lstStyle/>
          <a:p>
            <a:fld id="{E0746DE6-3336-457D-A091-FA20AC1C536E}" type="slidenum">
              <a:rPr lang="en-US" smtClean="0"/>
              <a:t>23</a:t>
            </a:fld>
            <a:endParaRPr lang="en-US" dirty="0"/>
          </a:p>
        </p:txBody>
      </p:sp>
    </p:spTree>
    <p:extLst>
      <p:ext uri="{BB962C8B-B14F-4D97-AF65-F5344CB8AC3E}">
        <p14:creationId xmlns:p14="http://schemas.microsoft.com/office/powerpoint/2010/main" val="1166258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Comments on design from survey</a:t>
            </a:r>
          </a:p>
        </p:txBody>
      </p:sp>
      <p:sp>
        <p:nvSpPr>
          <p:cNvPr id="4" name="Slide Number Placeholder 3"/>
          <p:cNvSpPr>
            <a:spLocks noGrp="1"/>
          </p:cNvSpPr>
          <p:nvPr>
            <p:ph type="sldNum" sz="quarter" idx="5"/>
          </p:nvPr>
        </p:nvSpPr>
        <p:spPr/>
        <p:txBody>
          <a:bodyPr/>
          <a:lstStyle/>
          <a:p>
            <a:fld id="{E0746DE6-3336-457D-A091-FA20AC1C536E}" type="slidenum">
              <a:rPr lang="en-US" smtClean="0"/>
              <a:t>24</a:t>
            </a:fld>
            <a:endParaRPr lang="en-US" dirty="0"/>
          </a:p>
        </p:txBody>
      </p:sp>
    </p:spTree>
    <p:extLst>
      <p:ext uri="{BB962C8B-B14F-4D97-AF65-F5344CB8AC3E}">
        <p14:creationId xmlns:p14="http://schemas.microsoft.com/office/powerpoint/2010/main" val="2218206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Course level, prerequisite skills and student learning outcomes will determine many aspects of the assessments. However, a general structure validated by many teaching and learning centers includes looking at assessments from two design strategies. This information is not new and this online environment gives us an opportunity to re-examine what we are doing based upon the time and effort for students and faculty aligned with the stakes assigned to the assessment.</a:t>
            </a:r>
          </a:p>
          <a:p>
            <a:endParaRPr lang="en-US" dirty="0"/>
          </a:p>
          <a:p>
            <a:endParaRPr lang="en-US" dirty="0"/>
          </a:p>
          <a:p>
            <a:r>
              <a:rPr lang="en-US" dirty="0"/>
              <a:t>https://stearnscenter.gmu.edu/wp-content/uploads/20-PPF-Low-Stakes-Assessment-HANDOUT.pdf</a:t>
            </a:r>
          </a:p>
        </p:txBody>
      </p:sp>
      <p:sp>
        <p:nvSpPr>
          <p:cNvPr id="4" name="Slide Number Placeholder 3"/>
          <p:cNvSpPr>
            <a:spLocks noGrp="1"/>
          </p:cNvSpPr>
          <p:nvPr>
            <p:ph type="sldNum" sz="quarter" idx="5"/>
          </p:nvPr>
        </p:nvSpPr>
        <p:spPr/>
        <p:txBody>
          <a:bodyPr/>
          <a:lstStyle/>
          <a:p>
            <a:fld id="{E0746DE6-3336-457D-A091-FA20AC1C536E}" type="slidenum">
              <a:rPr lang="en-US" smtClean="0"/>
              <a:t>25</a:t>
            </a:fld>
            <a:endParaRPr lang="en-US" dirty="0"/>
          </a:p>
        </p:txBody>
      </p:sp>
    </p:spTree>
    <p:extLst>
      <p:ext uri="{BB962C8B-B14F-4D97-AF65-F5344CB8AC3E}">
        <p14:creationId xmlns:p14="http://schemas.microsoft.com/office/powerpoint/2010/main" val="1558332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vast majority felt that in Spring 2020 there were major issues primarily due to lack of preparation and training; fall 2020 some faculty felt that they were able to adjust and improve to a great extent</a:t>
            </a:r>
          </a:p>
          <a:p>
            <a:endParaRPr lang="en-US" dirty="0"/>
          </a:p>
          <a:p>
            <a:r>
              <a:rPr lang="en-US" dirty="0"/>
              <a:t>The first question was developed on a decision try to determine whether people thought ANY assessment could be done online – only 13% felt that it could not be done, although 43% felt it was dependent on discipline. However, 60% of the respondents reported that the abrupt move to online was difficult.</a:t>
            </a:r>
          </a:p>
          <a:p>
            <a:r>
              <a:rPr lang="en-US" dirty="0"/>
              <a:t>A huge variety of disciplines</a:t>
            </a:r>
          </a:p>
          <a:p>
            <a:r>
              <a:rPr lang="en-US" sz="1800" b="0" i="0" u="none" strike="noStrike" dirty="0">
                <a:solidFill>
                  <a:srgbClr val="000000"/>
                </a:solidFill>
                <a:effectLst/>
                <a:latin typeface="Calibri" panose="020F0502020204030204" pitchFamily="34" charset="0"/>
              </a:rPr>
              <a:t>Administration of Justice/Criminal Justice</a:t>
            </a:r>
            <a:r>
              <a:rPr lang="en-US" dirty="0"/>
              <a:t> </a:t>
            </a:r>
            <a:r>
              <a:rPr lang="en-US" sz="1800" b="0" i="0" u="none" strike="noStrike" dirty="0">
                <a:solidFill>
                  <a:srgbClr val="000000"/>
                </a:solidFill>
                <a:effectLst/>
                <a:latin typeface="Calibri" panose="020F0502020204030204" pitchFamily="34" charset="0"/>
              </a:rPr>
              <a:t>2</a:t>
            </a:r>
            <a:r>
              <a:rPr lang="en-US" dirty="0"/>
              <a:t> </a:t>
            </a:r>
            <a:r>
              <a:rPr lang="en-US" sz="1800" b="0" i="0" u="none" strike="noStrike" dirty="0">
                <a:solidFill>
                  <a:srgbClr val="000000"/>
                </a:solidFill>
                <a:effectLst/>
                <a:latin typeface="Calibri" panose="020F0502020204030204" pitchFamily="34" charset="0"/>
              </a:rPr>
              <a:t>Advanced Biomedical Equipment Technology </a:t>
            </a:r>
            <a:r>
              <a:rPr lang="en-US" dirty="0"/>
              <a:t> </a:t>
            </a:r>
            <a:r>
              <a:rPr lang="en-US" sz="1800" b="0" i="0" u="none" strike="noStrike" dirty="0">
                <a:solidFill>
                  <a:srgbClr val="000000"/>
                </a:solidFill>
                <a:effectLst/>
                <a:latin typeface="Calibri" panose="020F0502020204030204" pitchFamily="34" charset="0"/>
              </a:rPr>
              <a:t>Aeronautics/Aviation</a:t>
            </a:r>
            <a:r>
              <a:rPr lang="en-US" dirty="0"/>
              <a:t> </a:t>
            </a:r>
            <a:r>
              <a:rPr lang="en-US" sz="1800" b="0" i="0" u="none" strike="noStrike" dirty="0">
                <a:solidFill>
                  <a:srgbClr val="000000"/>
                </a:solidFill>
                <a:effectLst/>
                <a:latin typeface="Calibri" panose="020F0502020204030204" pitchFamily="34" charset="0"/>
              </a:rPr>
              <a:t>2</a:t>
            </a:r>
            <a:r>
              <a:rPr lang="en-US" dirty="0"/>
              <a:t> </a:t>
            </a:r>
            <a:r>
              <a:rPr lang="en-US" sz="1800" b="0" i="0" u="none" strike="noStrike" dirty="0">
                <a:solidFill>
                  <a:srgbClr val="000000"/>
                </a:solidFill>
                <a:effectLst/>
                <a:latin typeface="Calibri" panose="020F0502020204030204" pitchFamily="34" charset="0"/>
              </a:rPr>
              <a:t>Anthropology</a:t>
            </a:r>
            <a:r>
              <a:rPr lang="en-US" dirty="0"/>
              <a:t> </a:t>
            </a:r>
            <a:r>
              <a:rPr lang="en-US" sz="1800" b="0" i="0" u="none" strike="noStrike" dirty="0">
                <a:solidFill>
                  <a:srgbClr val="000000"/>
                </a:solidFill>
                <a:effectLst/>
                <a:latin typeface="Calibri" panose="020F0502020204030204" pitchFamily="34" charset="0"/>
              </a:rPr>
              <a:t>3</a:t>
            </a:r>
            <a:r>
              <a:rPr lang="en-US" dirty="0"/>
              <a:t> </a:t>
            </a:r>
            <a:r>
              <a:rPr lang="en-US" sz="1800" b="0" i="0" u="none" strike="noStrike" dirty="0">
                <a:solidFill>
                  <a:srgbClr val="000000"/>
                </a:solidFill>
                <a:effectLst/>
                <a:latin typeface="Calibri" panose="020F0502020204030204" pitchFamily="34" charset="0"/>
              </a:rPr>
              <a:t>dean</a:t>
            </a:r>
            <a:r>
              <a:rPr lang="en-US" dirty="0"/>
              <a:t> </a:t>
            </a:r>
            <a:r>
              <a:rPr lang="en-US" sz="1800" b="0" i="0" u="none" strike="noStrike" dirty="0">
                <a:solidFill>
                  <a:srgbClr val="000000"/>
                </a:solidFill>
                <a:effectLst/>
                <a:latin typeface="Calibri" panose="020F0502020204030204" pitchFamily="34" charset="0"/>
              </a:rPr>
              <a:t>DE coordinator</a:t>
            </a:r>
            <a:r>
              <a:rPr lang="en-US" dirty="0"/>
              <a:t> </a:t>
            </a:r>
            <a:r>
              <a:rPr lang="en-US" sz="1800" b="0" i="0" u="none" strike="noStrike" dirty="0">
                <a:solidFill>
                  <a:srgbClr val="000000"/>
                </a:solidFill>
                <a:effectLst/>
                <a:latin typeface="Calibri" panose="020F0502020204030204" pitchFamily="34" charset="0"/>
              </a:rPr>
              <a:t>3</a:t>
            </a:r>
            <a:r>
              <a:rPr lang="en-US" dirty="0"/>
              <a:t> </a:t>
            </a:r>
            <a:r>
              <a:rPr lang="en-US" sz="1800" b="0" i="0" u="none" strike="noStrike" dirty="0">
                <a:solidFill>
                  <a:srgbClr val="000000"/>
                </a:solidFill>
                <a:effectLst/>
                <a:latin typeface="Calibri" panose="020F0502020204030204" pitchFamily="34" charset="0"/>
              </a:rPr>
              <a:t>Art /Art History,/sculpture/studio art</a:t>
            </a:r>
            <a:r>
              <a:rPr lang="en-US" dirty="0"/>
              <a:t> </a:t>
            </a:r>
            <a:r>
              <a:rPr lang="en-US" sz="1800" b="0" i="0" u="none" strike="noStrike" dirty="0">
                <a:solidFill>
                  <a:srgbClr val="000000"/>
                </a:solidFill>
                <a:effectLst/>
                <a:latin typeface="Calibri" panose="020F0502020204030204" pitchFamily="34" charset="0"/>
              </a:rPr>
              <a:t>11</a:t>
            </a:r>
            <a:r>
              <a:rPr lang="en-US" dirty="0"/>
              <a:t> </a:t>
            </a:r>
            <a:r>
              <a:rPr lang="en-US" sz="1800" b="0" i="0" u="none" strike="noStrike" dirty="0">
                <a:solidFill>
                  <a:srgbClr val="000000"/>
                </a:solidFill>
                <a:effectLst/>
                <a:latin typeface="Calibri" panose="020F0502020204030204" pitchFamily="34" charset="0"/>
              </a:rPr>
              <a:t>Non-classroom</a:t>
            </a:r>
            <a:r>
              <a:rPr lang="en-US" dirty="0"/>
              <a:t> </a:t>
            </a:r>
            <a:r>
              <a:rPr lang="en-US" sz="1800" b="0" i="0" u="none" strike="noStrike" dirty="0">
                <a:solidFill>
                  <a:srgbClr val="000000"/>
                </a:solidFill>
                <a:effectLst/>
                <a:latin typeface="Calibri" panose="020F0502020204030204" pitchFamily="34" charset="0"/>
              </a:rPr>
              <a:t>animation and visual effects/digital media</a:t>
            </a:r>
            <a:r>
              <a:rPr lang="en-US" dirty="0"/>
              <a:t> </a:t>
            </a:r>
            <a:r>
              <a:rPr lang="en-US" sz="1800" b="0" i="0" u="none" strike="noStrike" dirty="0">
                <a:solidFill>
                  <a:srgbClr val="000000"/>
                </a:solidFill>
                <a:effectLst/>
                <a:latin typeface="Calibri" panose="020F0502020204030204" pitchFamily="34" charset="0"/>
              </a:rPr>
              <a:t>2</a:t>
            </a:r>
            <a:r>
              <a:rPr lang="en-US" dirty="0"/>
              <a:t> </a:t>
            </a:r>
            <a:r>
              <a:rPr lang="en-US" sz="1800" b="0" i="0" u="none" strike="noStrike" dirty="0">
                <a:solidFill>
                  <a:srgbClr val="000000"/>
                </a:solidFill>
                <a:effectLst/>
                <a:latin typeface="Calibri" panose="020F0502020204030204" pitchFamily="34" charset="0"/>
              </a:rPr>
              <a:t>DSPS</a:t>
            </a:r>
            <a:r>
              <a:rPr lang="en-US" dirty="0"/>
              <a:t> </a:t>
            </a:r>
            <a:r>
              <a:rPr lang="en-US" sz="1800" b="0" i="0" u="none" strike="noStrike" dirty="0">
                <a:solidFill>
                  <a:srgbClr val="000000"/>
                </a:solidFill>
                <a:effectLst/>
                <a:latin typeface="Calibri" panose="020F0502020204030204" pitchFamily="34" charset="0"/>
              </a:rPr>
              <a:t>Architectural Design Technology</a:t>
            </a:r>
            <a:br>
              <a:rPr lang="en-US" sz="1800" b="0" i="0" u="none" strike="noStrike" dirty="0">
                <a:solidFill>
                  <a:srgbClr val="000000"/>
                </a:solidFill>
                <a:effectLst/>
                <a:latin typeface="Calibri" panose="020F0502020204030204" pitchFamily="34" charset="0"/>
              </a:rPr>
            </a:b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a:t>
            </a:r>
            <a:r>
              <a:rPr lang="en-US" dirty="0"/>
              <a:t> </a:t>
            </a:r>
            <a:r>
              <a:rPr lang="en-US" sz="1800" b="0" i="0" u="none" strike="noStrike" dirty="0">
                <a:solidFill>
                  <a:srgbClr val="000000"/>
                </a:solidFill>
                <a:effectLst/>
                <a:latin typeface="Calibri" panose="020F0502020204030204" pitchFamily="34" charset="0"/>
              </a:rPr>
              <a:t>Dual Enrollment</a:t>
            </a:r>
            <a:r>
              <a:rPr lang="en-US" dirty="0"/>
              <a:t> </a:t>
            </a:r>
            <a:r>
              <a:rPr lang="en-US" sz="1800" b="0" i="0" u="none" strike="noStrike" dirty="0">
                <a:solidFill>
                  <a:srgbClr val="000000"/>
                </a:solidFill>
                <a:effectLst/>
                <a:latin typeface="Calibri" panose="020F0502020204030204" pitchFamily="34" charset="0"/>
              </a:rPr>
              <a:t>Automotive</a:t>
            </a:r>
            <a:r>
              <a:rPr lang="en-US" dirty="0"/>
              <a:t> </a:t>
            </a:r>
            <a:r>
              <a:rPr lang="en-US" sz="1800" b="0" i="0" u="none" strike="noStrike" dirty="0">
                <a:solidFill>
                  <a:srgbClr val="000000"/>
                </a:solidFill>
                <a:effectLst/>
                <a:latin typeface="Calibri" panose="020F0502020204030204" pitchFamily="34" charset="0"/>
              </a:rPr>
              <a:t>3</a:t>
            </a:r>
            <a:r>
              <a:rPr lang="en-US" dirty="0"/>
              <a:t> </a:t>
            </a:r>
            <a:r>
              <a:rPr lang="en-US" sz="1800" b="0" i="0" u="none" strike="noStrike" dirty="0">
                <a:solidFill>
                  <a:srgbClr val="000000"/>
                </a:solidFill>
                <a:effectLst/>
                <a:latin typeface="Calibri" panose="020F0502020204030204" pitchFamily="34" charset="0"/>
              </a:rPr>
              <a:t>Articulation Officer</a:t>
            </a:r>
            <a:r>
              <a:rPr lang="en-US" dirty="0"/>
              <a:t> </a:t>
            </a:r>
            <a:r>
              <a:rPr lang="en-US" sz="1800" b="0" i="0" u="none" strike="noStrike" dirty="0">
                <a:solidFill>
                  <a:srgbClr val="000000"/>
                </a:solidFill>
                <a:effectLst/>
                <a:latin typeface="Calibri" panose="020F0502020204030204" pitchFamily="34" charset="0"/>
              </a:rPr>
              <a:t>Biology</a:t>
            </a:r>
            <a:r>
              <a:rPr lang="en-US" dirty="0"/>
              <a:t> </a:t>
            </a:r>
            <a:r>
              <a:rPr lang="en-US" sz="1800" b="0" i="0" u="none" strike="noStrike" dirty="0">
                <a:solidFill>
                  <a:srgbClr val="000000"/>
                </a:solidFill>
                <a:effectLst/>
                <a:latin typeface="Calibri" panose="020F0502020204030204" pitchFamily="34" charset="0"/>
              </a:rPr>
              <a:t>20</a:t>
            </a:r>
            <a:r>
              <a:rPr lang="en-US" dirty="0"/>
              <a:t> </a:t>
            </a:r>
            <a:r>
              <a:rPr lang="en-US" sz="1800" b="0" i="0" u="none" strike="noStrike" dirty="0">
                <a:solidFill>
                  <a:srgbClr val="000000"/>
                </a:solidFill>
                <a:effectLst/>
                <a:latin typeface="Calibri" panose="020F0502020204030204" pitchFamily="34" charset="0"/>
              </a:rPr>
              <a:t>Instructional Technology</a:t>
            </a:r>
            <a:r>
              <a:rPr lang="en-US" dirty="0"/>
              <a:t> </a:t>
            </a:r>
            <a:r>
              <a:rPr lang="en-US" sz="1800" b="0" i="0" u="none" strike="noStrike" dirty="0">
                <a:solidFill>
                  <a:srgbClr val="000000"/>
                </a:solidFill>
                <a:effectLst/>
                <a:latin typeface="Calibri" panose="020F0502020204030204" pitchFamily="34" charset="0"/>
              </a:rPr>
              <a:t>Anatomy and Physiology</a:t>
            </a:r>
            <a:r>
              <a:rPr lang="en-US" dirty="0"/>
              <a:t> </a:t>
            </a:r>
            <a:r>
              <a:rPr lang="en-US" sz="1800" b="0" i="0" u="none" strike="noStrike" dirty="0">
                <a:solidFill>
                  <a:srgbClr val="000000"/>
                </a:solidFill>
                <a:effectLst/>
                <a:latin typeface="Calibri" panose="020F0502020204030204" pitchFamily="34" charset="0"/>
              </a:rPr>
              <a:t>4</a:t>
            </a:r>
            <a:r>
              <a:rPr lang="en-US" dirty="0"/>
              <a:t> </a:t>
            </a:r>
            <a:r>
              <a:rPr lang="en-US" sz="1800" b="0" i="0" u="none" strike="noStrike" dirty="0">
                <a:solidFill>
                  <a:srgbClr val="000000"/>
                </a:solidFill>
                <a:effectLst/>
                <a:latin typeface="Calibri" panose="020F0502020204030204" pitchFamily="34" charset="0"/>
              </a:rPr>
              <a:t>Library</a:t>
            </a:r>
            <a:r>
              <a:rPr lang="en-US" dirty="0"/>
              <a:t> </a:t>
            </a:r>
            <a:r>
              <a:rPr lang="en-US" sz="1800" b="0" i="0" u="none" strike="noStrike" dirty="0">
                <a:solidFill>
                  <a:srgbClr val="000000"/>
                </a:solidFill>
                <a:effectLst/>
                <a:latin typeface="Calibri" panose="020F0502020204030204" pitchFamily="34" charset="0"/>
              </a:rPr>
              <a:t>Microbiology</a:t>
            </a:r>
            <a:r>
              <a:rPr lang="en-US" dirty="0"/>
              <a:t> </a:t>
            </a:r>
            <a:r>
              <a:rPr lang="en-US" sz="1800" b="0" i="0" u="none" strike="noStrike" dirty="0">
                <a:solidFill>
                  <a:srgbClr val="000000"/>
                </a:solidFill>
                <a:effectLst/>
                <a:latin typeface="Calibri" panose="020F0502020204030204" pitchFamily="34" charset="0"/>
              </a:rPr>
              <a:t>1</a:t>
            </a:r>
            <a:r>
              <a:rPr lang="en-US" dirty="0"/>
              <a:t> </a:t>
            </a:r>
            <a:r>
              <a:rPr lang="en-US" sz="1800" b="0" i="0" u="none" strike="noStrike" dirty="0">
                <a:solidFill>
                  <a:srgbClr val="000000"/>
                </a:solidFill>
                <a:effectLst/>
                <a:latin typeface="Calibri" panose="020F0502020204030204" pitchFamily="34" charset="0"/>
              </a:rPr>
              <a:t>Student Services</a:t>
            </a:r>
            <a:r>
              <a:rPr lang="en-US" dirty="0"/>
              <a:t> </a:t>
            </a:r>
            <a:r>
              <a:rPr lang="en-US" sz="1800" b="0" i="0" u="none" strike="noStrike" dirty="0">
                <a:solidFill>
                  <a:srgbClr val="000000"/>
                </a:solidFill>
                <a:effectLst/>
                <a:latin typeface="Calibri" panose="020F0502020204030204" pitchFamily="34" charset="0"/>
              </a:rPr>
              <a:t>Business</a:t>
            </a:r>
            <a:r>
              <a:rPr lang="en-US" dirty="0"/>
              <a:t> </a:t>
            </a:r>
            <a:r>
              <a:rPr lang="en-US" sz="1800" b="0" i="0" u="none" strike="noStrike" dirty="0">
                <a:solidFill>
                  <a:srgbClr val="000000"/>
                </a:solidFill>
                <a:effectLst/>
                <a:latin typeface="Calibri" panose="020F0502020204030204" pitchFamily="34" charset="0"/>
              </a:rPr>
              <a:t>9</a:t>
            </a:r>
            <a:r>
              <a:rPr lang="en-US" dirty="0"/>
              <a:t> </a:t>
            </a:r>
            <a:r>
              <a:rPr lang="en-US" sz="1800" b="0" i="0" u="none" strike="noStrike" dirty="0">
                <a:solidFill>
                  <a:srgbClr val="000000"/>
                </a:solidFill>
                <a:effectLst/>
                <a:latin typeface="Calibri" panose="020F0502020204030204" pitchFamily="34" charset="0"/>
              </a:rPr>
              <a:t>Accounting</a:t>
            </a:r>
            <a:r>
              <a:rPr lang="en-US" dirty="0"/>
              <a:t> </a:t>
            </a:r>
            <a:r>
              <a:rPr lang="en-US" sz="1800" b="0" i="0" u="none" strike="noStrike" dirty="0">
                <a:solidFill>
                  <a:srgbClr val="000000"/>
                </a:solidFill>
                <a:effectLst/>
                <a:latin typeface="Calibri" panose="020F0502020204030204" pitchFamily="34" charset="0"/>
              </a:rPr>
              <a:t>7</a:t>
            </a:r>
            <a:r>
              <a:rPr lang="en-US" dirty="0"/>
              <a:t> </a:t>
            </a:r>
            <a:r>
              <a:rPr lang="en-US" sz="1800" b="0" i="0" u="none" strike="noStrike" dirty="0">
                <a:solidFill>
                  <a:srgbClr val="000000"/>
                </a:solidFill>
                <a:effectLst/>
                <a:latin typeface="Calibri" panose="020F0502020204030204" pitchFamily="34" charset="0"/>
              </a:rPr>
              <a:t>Microsoft Applications</a:t>
            </a:r>
            <a:r>
              <a:rPr lang="en-US" dirty="0"/>
              <a:t> </a:t>
            </a:r>
            <a:r>
              <a:rPr lang="en-US" sz="1800" b="0" i="0" u="none" strike="noStrike" dirty="0">
                <a:solidFill>
                  <a:srgbClr val="000000"/>
                </a:solidFill>
                <a:effectLst/>
                <a:latin typeface="Calibri" panose="020F0502020204030204" pitchFamily="34" charset="0"/>
              </a:rPr>
              <a:t>1</a:t>
            </a:r>
            <a:r>
              <a:rPr lang="en-US" dirty="0"/>
              <a:t> </a:t>
            </a:r>
            <a:r>
              <a:rPr lang="en-US" sz="1800" b="0" i="0" u="none" strike="noStrike" dirty="0">
                <a:solidFill>
                  <a:srgbClr val="000000"/>
                </a:solidFill>
                <a:effectLst/>
                <a:latin typeface="Calibri" panose="020F0502020204030204" pitchFamily="34" charset="0"/>
              </a:rPr>
              <a:t>Chemistry</a:t>
            </a:r>
            <a:r>
              <a:rPr lang="en-US" dirty="0"/>
              <a:t> </a:t>
            </a:r>
            <a:r>
              <a:rPr lang="en-US" sz="1800" b="0" i="0" u="none" strike="noStrike" dirty="0">
                <a:solidFill>
                  <a:srgbClr val="000000"/>
                </a:solidFill>
                <a:effectLst/>
                <a:latin typeface="Calibri" panose="020F0502020204030204" pitchFamily="34" charset="0"/>
              </a:rPr>
              <a:t>22</a:t>
            </a:r>
            <a:r>
              <a:rPr lang="en-US" dirty="0"/>
              <a:t> </a:t>
            </a:r>
            <a:r>
              <a:rPr lang="en-US" sz="1800" b="0" i="0" u="none" strike="noStrike" dirty="0">
                <a:solidFill>
                  <a:srgbClr val="000000"/>
                </a:solidFill>
                <a:effectLst/>
                <a:latin typeface="Calibri" panose="020F0502020204030204" pitchFamily="34" charset="0"/>
              </a:rPr>
              <a:t>Computer Science CIS/CISP</a:t>
            </a:r>
            <a:r>
              <a:rPr lang="en-US" dirty="0"/>
              <a:t> </a:t>
            </a:r>
            <a:r>
              <a:rPr lang="en-US" sz="1800" b="0" i="0" u="none" strike="noStrike" dirty="0">
                <a:solidFill>
                  <a:srgbClr val="000000"/>
                </a:solidFill>
                <a:effectLst/>
                <a:latin typeface="Calibri" panose="020F0502020204030204" pitchFamily="34" charset="0"/>
              </a:rPr>
              <a:t>12</a:t>
            </a:r>
            <a:r>
              <a:rPr lang="en-US" dirty="0"/>
              <a:t> </a:t>
            </a:r>
            <a:r>
              <a:rPr lang="en-US" sz="1800" b="0" i="0" u="none" strike="noStrike" dirty="0">
                <a:solidFill>
                  <a:srgbClr val="000000"/>
                </a:solidFill>
                <a:effectLst/>
                <a:latin typeface="Calibri" panose="020F0502020204030204" pitchFamily="34" charset="0"/>
              </a:rPr>
              <a:t>Communication</a:t>
            </a:r>
            <a:r>
              <a:rPr lang="en-US" dirty="0"/>
              <a:t> </a:t>
            </a:r>
            <a:r>
              <a:rPr lang="en-US" sz="1800" b="0" i="0" u="none" strike="noStrike" dirty="0">
                <a:solidFill>
                  <a:srgbClr val="000000"/>
                </a:solidFill>
                <a:effectLst/>
                <a:latin typeface="Calibri" panose="020F0502020204030204" pitchFamily="34" charset="0"/>
              </a:rPr>
              <a:t>11</a:t>
            </a:r>
            <a:r>
              <a:rPr lang="en-US" dirty="0"/>
              <a:t> </a:t>
            </a:r>
            <a:r>
              <a:rPr lang="en-US" sz="1800" b="0" i="0" u="none" strike="noStrike" dirty="0">
                <a:solidFill>
                  <a:srgbClr val="000000"/>
                </a:solidFill>
                <a:effectLst/>
                <a:latin typeface="Calibri" panose="020F0502020204030204" pitchFamily="34" charset="0"/>
              </a:rPr>
              <a:t>Cosmetology</a:t>
            </a:r>
            <a:r>
              <a:rPr lang="en-US" dirty="0"/>
              <a:t> </a:t>
            </a:r>
            <a:r>
              <a:rPr lang="en-US" sz="1800" b="0" i="0" u="none" strike="noStrike" dirty="0">
                <a:solidFill>
                  <a:srgbClr val="000000"/>
                </a:solidFill>
                <a:effectLst/>
                <a:latin typeface="Calibri" panose="020F0502020204030204" pitchFamily="34" charset="0"/>
              </a:rPr>
              <a:t>1</a:t>
            </a:r>
            <a:r>
              <a:rPr lang="en-US" dirty="0"/>
              <a:t> </a:t>
            </a:r>
            <a:r>
              <a:rPr lang="en-US" sz="1800" b="0" i="0" u="none" strike="noStrike" dirty="0">
                <a:solidFill>
                  <a:srgbClr val="000000"/>
                </a:solidFill>
                <a:effectLst/>
                <a:latin typeface="Calibri" panose="020F0502020204030204" pitchFamily="34" charset="0"/>
              </a:rPr>
              <a:t>Counseling</a:t>
            </a:r>
            <a:r>
              <a:rPr lang="en-US" dirty="0"/>
              <a:t> </a:t>
            </a:r>
            <a:r>
              <a:rPr lang="en-US" sz="1800" b="0" i="0" u="none" strike="noStrike" dirty="0">
                <a:solidFill>
                  <a:srgbClr val="000000"/>
                </a:solidFill>
                <a:effectLst/>
                <a:latin typeface="Calibri" panose="020F0502020204030204" pitchFamily="34" charset="0"/>
              </a:rPr>
              <a:t>11</a:t>
            </a:r>
            <a:r>
              <a:rPr lang="en-US" dirty="0"/>
              <a:t> </a:t>
            </a:r>
            <a:r>
              <a:rPr lang="en-US" sz="1800" b="0" i="0" u="none" strike="noStrike" dirty="0">
                <a:solidFill>
                  <a:srgbClr val="000000"/>
                </a:solidFill>
                <a:effectLst/>
                <a:latin typeface="Calibri" panose="020F0502020204030204" pitchFamily="34" charset="0"/>
              </a:rPr>
              <a:t>CTE</a:t>
            </a:r>
            <a:r>
              <a:rPr lang="en-US" dirty="0"/>
              <a:t> </a:t>
            </a:r>
            <a:r>
              <a:rPr lang="en-US" sz="1800" b="0" i="0" u="none" strike="noStrike" dirty="0">
                <a:solidFill>
                  <a:srgbClr val="000000"/>
                </a:solidFill>
                <a:effectLst/>
                <a:latin typeface="Calibri" panose="020F0502020204030204" pitchFamily="34" charset="0"/>
              </a:rPr>
              <a:t>1</a:t>
            </a:r>
            <a:r>
              <a:rPr lang="en-US" dirty="0"/>
              <a:t> </a:t>
            </a:r>
            <a:r>
              <a:rPr lang="en-US" sz="1800" b="0" i="0" u="none" strike="noStrike" dirty="0">
                <a:solidFill>
                  <a:srgbClr val="000000"/>
                </a:solidFill>
                <a:effectLst/>
                <a:latin typeface="Calibri" panose="020F0502020204030204" pitchFamily="34" charset="0"/>
              </a:rPr>
              <a:t>Culinary Arts/ Hospitality</a:t>
            </a:r>
            <a:r>
              <a:rPr lang="en-US" dirty="0"/>
              <a:t> </a:t>
            </a:r>
            <a:r>
              <a:rPr lang="en-US" sz="1800" b="0" i="0" u="none" strike="noStrike" dirty="0">
                <a:solidFill>
                  <a:srgbClr val="000000"/>
                </a:solidFill>
                <a:effectLst/>
                <a:latin typeface="Calibri" panose="020F0502020204030204" pitchFamily="34" charset="0"/>
              </a:rPr>
              <a:t>2</a:t>
            </a:r>
            <a:r>
              <a:rPr lang="en-US" dirty="0"/>
              <a:t> </a:t>
            </a:r>
            <a:r>
              <a:rPr lang="en-US" sz="1800" b="0" i="0" u="none" strike="noStrike" dirty="0">
                <a:solidFill>
                  <a:srgbClr val="000000"/>
                </a:solidFill>
                <a:effectLst/>
                <a:latin typeface="Calibri" panose="020F0502020204030204" pitchFamily="34" charset="0"/>
              </a:rPr>
              <a:t>Dance</a:t>
            </a:r>
            <a:r>
              <a:rPr lang="en-US" dirty="0"/>
              <a:t> </a:t>
            </a:r>
            <a:r>
              <a:rPr lang="en-US" sz="1800" b="0" i="0" u="none" strike="noStrike" dirty="0">
                <a:solidFill>
                  <a:srgbClr val="000000"/>
                </a:solidFill>
                <a:effectLst/>
                <a:latin typeface="Calibri" panose="020F0502020204030204" pitchFamily="34" charset="0"/>
              </a:rPr>
              <a:t>2</a:t>
            </a:r>
            <a:r>
              <a:rPr lang="en-US" dirty="0"/>
              <a:t> </a:t>
            </a:r>
            <a:r>
              <a:rPr lang="en-US" sz="1800" b="0" i="0" u="none" strike="noStrike" dirty="0">
                <a:solidFill>
                  <a:srgbClr val="000000"/>
                </a:solidFill>
                <a:effectLst/>
                <a:latin typeface="Calibri" panose="020F0502020204030204" pitchFamily="34" charset="0"/>
              </a:rPr>
              <a:t>Deaf Culture/ASL</a:t>
            </a:r>
            <a:r>
              <a:rPr lang="en-US" dirty="0"/>
              <a:t> </a:t>
            </a:r>
            <a:r>
              <a:rPr lang="en-US" sz="1800" b="0" i="0" u="none" strike="noStrike" dirty="0">
                <a:solidFill>
                  <a:srgbClr val="000000"/>
                </a:solidFill>
                <a:effectLst/>
                <a:latin typeface="Calibri" panose="020F0502020204030204" pitchFamily="34" charset="0"/>
              </a:rPr>
              <a:t>1</a:t>
            </a:r>
            <a:r>
              <a:rPr lang="en-US" dirty="0"/>
              <a:t> </a:t>
            </a:r>
            <a:r>
              <a:rPr lang="en-US" sz="1800" b="0" i="0" u="none" strike="noStrike" dirty="0">
                <a:solidFill>
                  <a:srgbClr val="000000"/>
                </a:solidFill>
                <a:effectLst/>
                <a:latin typeface="Calibri" panose="020F0502020204030204" pitchFamily="34" charset="0"/>
              </a:rPr>
              <a:t>Design &amp; Engineering Technology</a:t>
            </a:r>
            <a:r>
              <a:rPr lang="en-US" dirty="0"/>
              <a:t> </a:t>
            </a:r>
            <a:r>
              <a:rPr lang="en-US" sz="1800" b="0" i="0" u="none" strike="noStrike" dirty="0">
                <a:solidFill>
                  <a:srgbClr val="000000"/>
                </a:solidFill>
                <a:effectLst/>
                <a:latin typeface="Calibri" panose="020F0502020204030204" pitchFamily="34" charset="0"/>
              </a:rPr>
              <a:t>4</a:t>
            </a:r>
            <a:r>
              <a:rPr lang="en-US" dirty="0"/>
              <a:t> </a:t>
            </a:r>
            <a:r>
              <a:rPr lang="en-US" sz="1800" b="0" i="0" u="none" strike="noStrike" dirty="0">
                <a:solidFill>
                  <a:srgbClr val="000000"/>
                </a:solidFill>
                <a:effectLst/>
                <a:latin typeface="Calibri" panose="020F0502020204030204" pitchFamily="34" charset="0"/>
              </a:rPr>
              <a:t>Early Childhood Education</a:t>
            </a:r>
            <a:r>
              <a:rPr lang="en-US" dirty="0"/>
              <a:t> </a:t>
            </a:r>
            <a:r>
              <a:rPr lang="en-US" sz="1800" b="0" i="0" u="none" strike="noStrike" dirty="0">
                <a:solidFill>
                  <a:srgbClr val="000000"/>
                </a:solidFill>
                <a:effectLst/>
                <a:latin typeface="Calibri" panose="020F0502020204030204" pitchFamily="34" charset="0"/>
              </a:rPr>
              <a:t>8</a:t>
            </a:r>
            <a:r>
              <a:rPr lang="en-US" dirty="0"/>
              <a:t> </a:t>
            </a:r>
            <a:r>
              <a:rPr lang="en-US" sz="1800" b="0" i="0" u="none" strike="noStrike" dirty="0">
                <a:solidFill>
                  <a:srgbClr val="000000"/>
                </a:solidFill>
                <a:effectLst/>
                <a:latin typeface="Calibri" panose="020F0502020204030204" pitchFamily="34" charset="0"/>
              </a:rPr>
              <a:t>Earth Science</a:t>
            </a:r>
            <a:r>
              <a:rPr lang="en-US" dirty="0"/>
              <a:t> </a:t>
            </a:r>
            <a:r>
              <a:rPr lang="en-US" sz="1800" b="0" i="0" u="none" strike="noStrike" dirty="0">
                <a:solidFill>
                  <a:srgbClr val="000000"/>
                </a:solidFill>
                <a:effectLst/>
                <a:latin typeface="Calibri" panose="020F0502020204030204" pitchFamily="34" charset="0"/>
              </a:rPr>
              <a:t>1</a:t>
            </a:r>
            <a:r>
              <a:rPr lang="en-US" dirty="0"/>
              <a:t> </a:t>
            </a:r>
            <a:r>
              <a:rPr lang="en-US" sz="1800" b="0" i="0" u="none" strike="noStrike" dirty="0">
                <a:solidFill>
                  <a:srgbClr val="000000"/>
                </a:solidFill>
                <a:effectLst/>
                <a:latin typeface="Calibri" panose="020F0502020204030204" pitchFamily="34" charset="0"/>
              </a:rPr>
              <a:t>Economics</a:t>
            </a:r>
            <a:r>
              <a:rPr lang="en-US" dirty="0"/>
              <a:t> </a:t>
            </a:r>
            <a:r>
              <a:rPr lang="en-US" sz="1800" b="0" i="0" u="none" strike="noStrike" dirty="0">
                <a:solidFill>
                  <a:srgbClr val="000000"/>
                </a:solidFill>
                <a:effectLst/>
                <a:latin typeface="Calibri" panose="020F0502020204030204" pitchFamily="34" charset="0"/>
              </a:rPr>
              <a:t>5</a:t>
            </a:r>
            <a:r>
              <a:rPr lang="en-US" dirty="0"/>
              <a:t> </a:t>
            </a:r>
            <a:r>
              <a:rPr lang="en-US" sz="1800" b="0" i="0" u="none" strike="noStrike" dirty="0">
                <a:solidFill>
                  <a:srgbClr val="000000"/>
                </a:solidFill>
                <a:effectLst/>
                <a:latin typeface="Calibri" panose="020F0502020204030204" pitchFamily="34" charset="0"/>
              </a:rPr>
              <a:t>Electronics</a:t>
            </a:r>
            <a:r>
              <a:rPr lang="en-US" dirty="0"/>
              <a:t> </a:t>
            </a:r>
            <a:r>
              <a:rPr lang="en-US" sz="1800" b="0" i="0" u="none" strike="noStrike" dirty="0">
                <a:solidFill>
                  <a:srgbClr val="000000"/>
                </a:solidFill>
                <a:effectLst/>
                <a:latin typeface="Calibri" panose="020F0502020204030204" pitchFamily="34" charset="0"/>
              </a:rPr>
              <a:t>3</a:t>
            </a:r>
            <a:r>
              <a:rPr lang="en-US" dirty="0"/>
              <a:t> </a:t>
            </a:r>
            <a:r>
              <a:rPr lang="en-US" sz="1800" b="0" i="0" u="none" strike="noStrike" dirty="0">
                <a:solidFill>
                  <a:srgbClr val="000000"/>
                </a:solidFill>
                <a:effectLst/>
                <a:latin typeface="Calibri" panose="020F0502020204030204" pitchFamily="34" charset="0"/>
              </a:rPr>
              <a:t>Energy</a:t>
            </a:r>
            <a:r>
              <a:rPr lang="en-US" dirty="0"/>
              <a:t> </a:t>
            </a:r>
            <a:r>
              <a:rPr lang="en-US" sz="1800" b="0" i="0" u="none" strike="noStrike" dirty="0">
                <a:solidFill>
                  <a:srgbClr val="000000"/>
                </a:solidFill>
                <a:effectLst/>
                <a:latin typeface="Calibri" panose="020F0502020204030204" pitchFamily="34" charset="0"/>
              </a:rPr>
              <a:t>1</a:t>
            </a:r>
            <a:r>
              <a:rPr lang="en-US" dirty="0"/>
              <a:t> </a:t>
            </a:r>
            <a:r>
              <a:rPr lang="en-US" sz="1800" b="0" i="0" u="none" strike="noStrike" dirty="0">
                <a:solidFill>
                  <a:srgbClr val="000000"/>
                </a:solidFill>
                <a:effectLst/>
                <a:latin typeface="Calibri" panose="020F0502020204030204" pitchFamily="34" charset="0"/>
              </a:rPr>
              <a:t>English (Reading)</a:t>
            </a:r>
            <a:r>
              <a:rPr lang="en-US" dirty="0"/>
              <a:t> </a:t>
            </a:r>
            <a:r>
              <a:rPr lang="en-US" sz="1800" b="0" i="0" u="none" strike="noStrike" dirty="0">
                <a:solidFill>
                  <a:srgbClr val="000000"/>
                </a:solidFill>
                <a:effectLst/>
                <a:latin typeface="Calibri" panose="020F0502020204030204" pitchFamily="34" charset="0"/>
              </a:rPr>
              <a:t>49</a:t>
            </a:r>
            <a:r>
              <a:rPr lang="en-US" dirty="0"/>
              <a:t> </a:t>
            </a:r>
            <a:r>
              <a:rPr lang="en-US" sz="1800" b="0" i="0" u="none" strike="noStrike" dirty="0">
                <a:solidFill>
                  <a:srgbClr val="000000"/>
                </a:solidFill>
                <a:effectLst/>
                <a:latin typeface="Calibri" panose="020F0502020204030204" pitchFamily="34" charset="0"/>
              </a:rPr>
              <a:t>ESL</a:t>
            </a:r>
            <a:r>
              <a:rPr lang="en-US" dirty="0"/>
              <a:t> </a:t>
            </a:r>
            <a:r>
              <a:rPr lang="en-US" sz="1800" b="0" i="0" u="none" strike="noStrike" dirty="0">
                <a:solidFill>
                  <a:srgbClr val="000000"/>
                </a:solidFill>
                <a:effectLst/>
                <a:latin typeface="Calibri" panose="020F0502020204030204" pitchFamily="34" charset="0"/>
              </a:rPr>
              <a:t>14</a:t>
            </a:r>
            <a:r>
              <a:rPr lang="en-US" dirty="0"/>
              <a:t> </a:t>
            </a:r>
            <a:r>
              <a:rPr lang="en-US" sz="1800" b="0" i="0" u="none" strike="noStrike" dirty="0">
                <a:solidFill>
                  <a:srgbClr val="000000"/>
                </a:solidFill>
                <a:effectLst/>
                <a:latin typeface="Calibri" panose="020F0502020204030204" pitchFamily="34" charset="0"/>
              </a:rPr>
              <a:t>Fashion</a:t>
            </a:r>
            <a:r>
              <a:rPr lang="en-US" dirty="0"/>
              <a:t> </a:t>
            </a:r>
            <a:r>
              <a:rPr lang="en-US" sz="1800" b="0" i="0" u="none" strike="noStrike" dirty="0">
                <a:solidFill>
                  <a:srgbClr val="000000"/>
                </a:solidFill>
                <a:effectLst/>
                <a:latin typeface="Calibri" panose="020F0502020204030204" pitchFamily="34" charset="0"/>
              </a:rPr>
              <a:t>2</a:t>
            </a:r>
            <a:r>
              <a:rPr lang="en-US" dirty="0"/>
              <a:t> </a:t>
            </a:r>
            <a:r>
              <a:rPr lang="en-US" sz="1800" b="0" i="0" u="none" strike="noStrike" dirty="0">
                <a:solidFill>
                  <a:srgbClr val="000000"/>
                </a:solidFill>
                <a:effectLst/>
                <a:latin typeface="Calibri" panose="020F0502020204030204" pitchFamily="34" charset="0"/>
              </a:rPr>
              <a:t>Film</a:t>
            </a:r>
            <a:r>
              <a:rPr lang="en-US" dirty="0"/>
              <a:t> </a:t>
            </a:r>
            <a:r>
              <a:rPr lang="en-US" sz="1800" b="0" i="0" u="none" strike="noStrike" dirty="0">
                <a:solidFill>
                  <a:srgbClr val="000000"/>
                </a:solidFill>
                <a:effectLst/>
                <a:latin typeface="Calibri" panose="020F0502020204030204" pitchFamily="34" charset="0"/>
              </a:rPr>
              <a:t>2</a:t>
            </a:r>
            <a:r>
              <a:rPr lang="en-US" dirty="0"/>
              <a:t> </a:t>
            </a:r>
            <a:r>
              <a:rPr lang="en-US" sz="1800" b="0" i="0" u="none" strike="noStrike" dirty="0">
                <a:solidFill>
                  <a:srgbClr val="000000"/>
                </a:solidFill>
                <a:effectLst/>
                <a:latin typeface="Calibri" panose="020F0502020204030204" pitchFamily="34" charset="0"/>
              </a:rPr>
              <a:t>Fine Art</a:t>
            </a:r>
            <a:r>
              <a:rPr lang="en-US" dirty="0"/>
              <a:t> </a:t>
            </a:r>
            <a:r>
              <a:rPr lang="en-US" sz="1800" b="0" i="0" u="none" strike="noStrike" dirty="0">
                <a:solidFill>
                  <a:srgbClr val="000000"/>
                </a:solidFill>
                <a:effectLst/>
                <a:latin typeface="Calibri" panose="020F0502020204030204" pitchFamily="34" charset="0"/>
              </a:rPr>
              <a:t>3</a:t>
            </a:r>
            <a:r>
              <a:rPr lang="en-US" dirty="0"/>
              <a:t> </a:t>
            </a:r>
            <a:r>
              <a:rPr lang="en-US" sz="1800" b="0" i="0" u="none" strike="noStrike" dirty="0">
                <a:solidFill>
                  <a:srgbClr val="000000"/>
                </a:solidFill>
                <a:effectLst/>
                <a:latin typeface="Calibri" panose="020F0502020204030204" pitchFamily="34" charset="0"/>
              </a:rPr>
              <a:t>Fire Tech</a:t>
            </a:r>
            <a:r>
              <a:rPr lang="en-US" dirty="0"/>
              <a:t> </a:t>
            </a:r>
            <a:r>
              <a:rPr lang="en-US" sz="1800" b="0" i="0" u="none" strike="noStrike" dirty="0">
                <a:solidFill>
                  <a:srgbClr val="000000"/>
                </a:solidFill>
                <a:effectLst/>
                <a:latin typeface="Calibri" panose="020F0502020204030204" pitchFamily="34" charset="0"/>
              </a:rPr>
              <a:t>Foreign Languages</a:t>
            </a:r>
            <a:r>
              <a:rPr lang="en-US" dirty="0"/>
              <a:t> </a:t>
            </a:r>
            <a:r>
              <a:rPr lang="en-US" sz="1800" b="0" i="0" u="none" strike="noStrike" dirty="0">
                <a:solidFill>
                  <a:srgbClr val="000000"/>
                </a:solidFill>
                <a:effectLst/>
                <a:latin typeface="Calibri" panose="020F0502020204030204" pitchFamily="34" charset="0"/>
              </a:rPr>
              <a:t>Funeral Service Education</a:t>
            </a:r>
            <a:r>
              <a:rPr lang="en-US" dirty="0"/>
              <a:t> </a:t>
            </a:r>
            <a:r>
              <a:rPr lang="en-US" sz="1800" b="0" i="0" u="none" strike="noStrike" dirty="0">
                <a:solidFill>
                  <a:srgbClr val="000000"/>
                </a:solidFill>
                <a:effectLst/>
                <a:latin typeface="Calibri" panose="020F0502020204030204" pitchFamily="34" charset="0"/>
              </a:rPr>
              <a:t>Geography/Geoscience</a:t>
            </a:r>
            <a:r>
              <a:rPr lang="en-US" dirty="0"/>
              <a:t> </a:t>
            </a:r>
            <a:r>
              <a:rPr lang="en-US" sz="1800" b="0" i="0" u="none" strike="noStrike" dirty="0">
                <a:solidFill>
                  <a:srgbClr val="000000"/>
                </a:solidFill>
                <a:effectLst/>
                <a:latin typeface="Calibri" panose="020F0502020204030204" pitchFamily="34" charset="0"/>
              </a:rPr>
              <a:t>5</a:t>
            </a:r>
            <a:r>
              <a:rPr lang="en-US" dirty="0"/>
              <a:t> </a:t>
            </a:r>
            <a:r>
              <a:rPr lang="en-US" sz="1800" b="0" i="0" u="none" strike="noStrike" dirty="0">
                <a:solidFill>
                  <a:srgbClr val="000000"/>
                </a:solidFill>
                <a:effectLst/>
                <a:latin typeface="Calibri" panose="020F0502020204030204" pitchFamily="34" charset="0"/>
              </a:rPr>
              <a:t>Gerontology</a:t>
            </a:r>
            <a:r>
              <a:rPr lang="en-US" dirty="0"/>
              <a:t> </a:t>
            </a:r>
            <a:r>
              <a:rPr lang="en-US" sz="1800" b="0" i="0" u="none" strike="noStrike" dirty="0">
                <a:solidFill>
                  <a:srgbClr val="000000"/>
                </a:solidFill>
                <a:effectLst/>
                <a:latin typeface="Calibri" panose="020F0502020204030204" pitchFamily="34" charset="0"/>
              </a:rPr>
              <a:t>2</a:t>
            </a:r>
            <a:r>
              <a:rPr lang="en-US" dirty="0"/>
              <a:t> </a:t>
            </a:r>
            <a:r>
              <a:rPr lang="en-US" sz="1800" b="0" i="0" u="none" strike="noStrike" dirty="0">
                <a:solidFill>
                  <a:srgbClr val="000000"/>
                </a:solidFill>
                <a:effectLst/>
                <a:latin typeface="Calibri" panose="020F0502020204030204" pitchFamily="34" charset="0"/>
              </a:rPr>
              <a:t>history</a:t>
            </a:r>
            <a:r>
              <a:rPr lang="en-US" dirty="0"/>
              <a:t> </a:t>
            </a:r>
            <a:r>
              <a:rPr lang="en-US" sz="1800" b="0" i="0" u="none" strike="noStrike" dirty="0">
                <a:solidFill>
                  <a:srgbClr val="000000"/>
                </a:solidFill>
                <a:effectLst/>
                <a:latin typeface="Calibri" panose="020F0502020204030204" pitchFamily="34" charset="0"/>
              </a:rPr>
              <a:t>6</a:t>
            </a:r>
            <a:r>
              <a:rPr lang="en-US" dirty="0"/>
              <a:t> </a:t>
            </a:r>
            <a:r>
              <a:rPr lang="en-US" sz="1800" b="0" i="0" u="none" strike="noStrike" dirty="0">
                <a:solidFill>
                  <a:srgbClr val="000000"/>
                </a:solidFill>
                <a:effectLst/>
                <a:latin typeface="Calibri" panose="020F0502020204030204" pitchFamily="34" charset="0"/>
              </a:rPr>
              <a:t>Horticulture / Plant Science/landscape architecture</a:t>
            </a:r>
            <a:r>
              <a:rPr lang="en-US" dirty="0"/>
              <a:t> </a:t>
            </a:r>
            <a:r>
              <a:rPr lang="en-US" sz="1800" b="0" i="0" u="none" strike="noStrike" dirty="0">
                <a:solidFill>
                  <a:srgbClr val="000000"/>
                </a:solidFill>
                <a:effectLst/>
                <a:latin typeface="Calibri" panose="020F0502020204030204" pitchFamily="34" charset="0"/>
              </a:rPr>
              <a:t>2</a:t>
            </a:r>
            <a:r>
              <a:rPr lang="en-US" dirty="0"/>
              <a:t> </a:t>
            </a:r>
            <a:r>
              <a:rPr lang="en-US" sz="1800" b="0" i="0" u="none" strike="noStrike" dirty="0">
                <a:solidFill>
                  <a:srgbClr val="000000"/>
                </a:solidFill>
                <a:effectLst/>
                <a:latin typeface="Calibri" panose="020F0502020204030204" pitchFamily="34" charset="0"/>
              </a:rPr>
              <a:t>HVAC</a:t>
            </a:r>
            <a:r>
              <a:rPr lang="en-US" dirty="0"/>
              <a:t> </a:t>
            </a:r>
            <a:r>
              <a:rPr lang="en-US" sz="1800" b="0" i="0" u="none" strike="noStrike" dirty="0">
                <a:solidFill>
                  <a:srgbClr val="000000"/>
                </a:solidFill>
                <a:effectLst/>
                <a:latin typeface="Calibri" panose="020F0502020204030204" pitchFamily="34" charset="0"/>
              </a:rPr>
              <a:t>Human Career Development</a:t>
            </a:r>
            <a:r>
              <a:rPr lang="en-US" dirty="0"/>
              <a:t> </a:t>
            </a:r>
            <a:r>
              <a:rPr lang="en-US" sz="1800" b="0" i="0" u="none" strike="noStrike" dirty="0">
                <a:solidFill>
                  <a:srgbClr val="000000"/>
                </a:solidFill>
                <a:effectLst/>
                <a:latin typeface="Calibri" panose="020F0502020204030204" pitchFamily="34" charset="0"/>
              </a:rPr>
              <a:t>4</a:t>
            </a:r>
            <a:r>
              <a:rPr lang="en-US" dirty="0"/>
              <a:t> </a:t>
            </a:r>
            <a:r>
              <a:rPr lang="en-US" sz="1800" b="0" i="0" u="none" strike="noStrike" dirty="0">
                <a:solidFill>
                  <a:srgbClr val="000000"/>
                </a:solidFill>
                <a:effectLst/>
                <a:latin typeface="Calibri" panose="020F0502020204030204" pitchFamily="34" charset="0"/>
              </a:rPr>
              <a:t>Humanities</a:t>
            </a:r>
            <a:r>
              <a:rPr lang="en-US" dirty="0"/>
              <a:t> </a:t>
            </a:r>
            <a:r>
              <a:rPr lang="en-US" sz="1800" b="0" i="0" u="none" strike="noStrike" dirty="0">
                <a:solidFill>
                  <a:srgbClr val="000000"/>
                </a:solidFill>
                <a:effectLst/>
                <a:latin typeface="Calibri" panose="020F0502020204030204" pitchFamily="34" charset="0"/>
              </a:rPr>
              <a:t>3</a:t>
            </a:r>
            <a:r>
              <a:rPr lang="en-US" dirty="0"/>
              <a:t> </a:t>
            </a:r>
            <a:r>
              <a:rPr lang="en-US" sz="1800" b="0" i="0" u="none" strike="noStrike" dirty="0">
                <a:solidFill>
                  <a:srgbClr val="000000"/>
                </a:solidFill>
                <a:effectLst/>
                <a:latin typeface="Calibri" panose="020F0502020204030204" pitchFamily="34" charset="0"/>
              </a:rPr>
              <a:t>kinesiology</a:t>
            </a:r>
            <a:r>
              <a:rPr lang="en-US" dirty="0"/>
              <a:t> </a:t>
            </a:r>
            <a:r>
              <a:rPr lang="en-US" sz="1800" b="0" i="0" u="none" strike="noStrike" dirty="0">
                <a:solidFill>
                  <a:srgbClr val="000000"/>
                </a:solidFill>
                <a:effectLst/>
                <a:latin typeface="Calibri" panose="020F0502020204030204" pitchFamily="34" charset="0"/>
              </a:rPr>
              <a:t>3</a:t>
            </a:r>
            <a:r>
              <a:rPr lang="en-US" dirty="0"/>
              <a:t> </a:t>
            </a:r>
            <a:r>
              <a:rPr lang="en-US" sz="1800" b="0" i="0" u="none" strike="noStrike" dirty="0">
                <a:solidFill>
                  <a:srgbClr val="000000"/>
                </a:solidFill>
                <a:effectLst/>
                <a:latin typeface="Calibri" panose="020F0502020204030204" pitchFamily="34" charset="0"/>
              </a:rPr>
              <a:t>Online Course design</a:t>
            </a:r>
            <a:r>
              <a:rPr lang="en-US" dirty="0"/>
              <a:t> </a:t>
            </a:r>
            <a:r>
              <a:rPr lang="en-US" sz="1800" b="0" i="0" u="none" strike="noStrike" dirty="0">
                <a:solidFill>
                  <a:srgbClr val="000000"/>
                </a:solidFill>
                <a:effectLst/>
                <a:latin typeface="Calibri" panose="020F0502020204030204" pitchFamily="34" charset="0"/>
              </a:rPr>
              <a:t>1</a:t>
            </a:r>
            <a:r>
              <a:rPr lang="en-US" dirty="0"/>
              <a:t> </a:t>
            </a:r>
            <a:r>
              <a:rPr lang="en-US" sz="1800" b="0" i="0" u="none" strike="noStrike" dirty="0">
                <a:solidFill>
                  <a:srgbClr val="000000"/>
                </a:solidFill>
                <a:effectLst/>
                <a:latin typeface="Calibri" panose="020F0502020204030204" pitchFamily="34" charset="0"/>
              </a:rPr>
              <a:t>Mathematics/stats</a:t>
            </a:r>
            <a:r>
              <a:rPr lang="en-US" dirty="0"/>
              <a:t> </a:t>
            </a:r>
            <a:r>
              <a:rPr lang="en-US" sz="1800" b="0" i="0" u="none" strike="noStrike" dirty="0">
                <a:solidFill>
                  <a:srgbClr val="000000"/>
                </a:solidFill>
                <a:effectLst/>
                <a:latin typeface="Calibri" panose="020F0502020204030204" pitchFamily="34" charset="0"/>
              </a:rPr>
              <a:t>44</a:t>
            </a:r>
            <a:r>
              <a:rPr lang="en-US" dirty="0"/>
              <a:t> </a:t>
            </a:r>
            <a:r>
              <a:rPr lang="en-US" sz="1800" b="0" i="0" u="none" strike="noStrike" dirty="0">
                <a:solidFill>
                  <a:srgbClr val="000000"/>
                </a:solidFill>
                <a:effectLst/>
                <a:latin typeface="Calibri" panose="020F0502020204030204" pitchFamily="34" charset="0"/>
              </a:rPr>
              <a:t>Medical Assisting</a:t>
            </a:r>
            <a:r>
              <a:rPr lang="en-US" dirty="0"/>
              <a:t> </a:t>
            </a:r>
            <a:r>
              <a:rPr lang="en-US" sz="1800" b="0" i="0" u="none" strike="noStrike" dirty="0">
                <a:solidFill>
                  <a:srgbClr val="000000"/>
                </a:solidFill>
                <a:effectLst/>
                <a:latin typeface="Calibri" panose="020F0502020204030204" pitchFamily="34" charset="0"/>
              </a:rPr>
              <a:t>1</a:t>
            </a:r>
            <a:r>
              <a:rPr lang="en-US" dirty="0"/>
              <a:t> </a:t>
            </a:r>
            <a:r>
              <a:rPr lang="en-US" sz="1800" b="0" i="0" u="none" strike="noStrike" dirty="0">
                <a:solidFill>
                  <a:srgbClr val="000000"/>
                </a:solidFill>
                <a:effectLst/>
                <a:latin typeface="Calibri" panose="020F0502020204030204" pitchFamily="34" charset="0"/>
              </a:rPr>
              <a:t>Mortuary Science</a:t>
            </a:r>
            <a:r>
              <a:rPr lang="en-US" dirty="0"/>
              <a:t> </a:t>
            </a:r>
            <a:r>
              <a:rPr lang="en-US" sz="1800" b="0" i="0" u="none" strike="noStrike" dirty="0">
                <a:solidFill>
                  <a:srgbClr val="000000"/>
                </a:solidFill>
                <a:effectLst/>
                <a:latin typeface="Calibri" panose="020F0502020204030204" pitchFamily="34" charset="0"/>
              </a:rPr>
              <a:t>1</a:t>
            </a:r>
            <a:r>
              <a:rPr lang="en-US" dirty="0"/>
              <a:t> </a:t>
            </a:r>
            <a:r>
              <a:rPr lang="en-US" sz="1800" b="0" i="0" u="none" strike="noStrike" dirty="0">
                <a:solidFill>
                  <a:srgbClr val="000000"/>
                </a:solidFill>
                <a:effectLst/>
                <a:latin typeface="Calibri" panose="020F0502020204030204" pitchFamily="34" charset="0"/>
              </a:rPr>
              <a:t>Music</a:t>
            </a:r>
            <a:r>
              <a:rPr lang="en-US" dirty="0"/>
              <a:t> </a:t>
            </a:r>
            <a:r>
              <a:rPr lang="en-US" sz="1800" b="0" i="0" u="none" strike="noStrike" dirty="0">
                <a:solidFill>
                  <a:srgbClr val="000000"/>
                </a:solidFill>
                <a:effectLst/>
                <a:latin typeface="Calibri" panose="020F0502020204030204" pitchFamily="34" charset="0"/>
              </a:rPr>
              <a:t>4</a:t>
            </a:r>
            <a:r>
              <a:rPr lang="en-US" dirty="0"/>
              <a:t> </a:t>
            </a:r>
            <a:r>
              <a:rPr lang="en-US" sz="1800" b="0" i="0" u="none" strike="noStrike" dirty="0">
                <a:solidFill>
                  <a:srgbClr val="000000"/>
                </a:solidFill>
                <a:effectLst/>
                <a:latin typeface="Calibri" panose="020F0502020204030204" pitchFamily="34" charset="0"/>
              </a:rPr>
              <a:t>Nursing</a:t>
            </a:r>
            <a:r>
              <a:rPr lang="en-US" dirty="0"/>
              <a:t> </a:t>
            </a:r>
            <a:r>
              <a:rPr lang="en-US" sz="1800" b="0" i="0" u="none" strike="noStrike" dirty="0">
                <a:solidFill>
                  <a:srgbClr val="000000"/>
                </a:solidFill>
                <a:effectLst/>
                <a:latin typeface="Calibri" panose="020F0502020204030204" pitchFamily="34" charset="0"/>
              </a:rPr>
              <a:t>2</a:t>
            </a:r>
            <a:r>
              <a:rPr lang="en-US" dirty="0"/>
              <a:t> </a:t>
            </a:r>
            <a:r>
              <a:rPr lang="en-US" sz="1800" b="0" i="0" u="none" strike="noStrike" dirty="0">
                <a:solidFill>
                  <a:srgbClr val="000000"/>
                </a:solidFill>
                <a:effectLst/>
                <a:latin typeface="Calibri" panose="020F0502020204030204" pitchFamily="34" charset="0"/>
              </a:rPr>
              <a:t>Nutrition</a:t>
            </a:r>
            <a:r>
              <a:rPr lang="en-US" dirty="0"/>
              <a:t> </a:t>
            </a:r>
            <a:r>
              <a:rPr lang="en-US" sz="1800" b="0" i="0" u="none" strike="noStrike" dirty="0">
                <a:solidFill>
                  <a:srgbClr val="000000"/>
                </a:solidFill>
                <a:effectLst/>
                <a:latin typeface="Calibri" panose="020F0502020204030204" pitchFamily="34" charset="0"/>
              </a:rPr>
              <a:t>5</a:t>
            </a:r>
            <a:r>
              <a:rPr lang="en-US" dirty="0"/>
              <a:t> </a:t>
            </a:r>
            <a:r>
              <a:rPr lang="en-US" sz="1800" b="0" i="0" u="none" strike="noStrike" dirty="0">
                <a:solidFill>
                  <a:srgbClr val="000000"/>
                </a:solidFill>
                <a:effectLst/>
                <a:latin typeface="Calibri" panose="020F0502020204030204" pitchFamily="34" charset="0"/>
              </a:rPr>
              <a:t>Physics/Astronomy</a:t>
            </a:r>
            <a:r>
              <a:rPr lang="en-US" dirty="0"/>
              <a:t> </a:t>
            </a:r>
            <a:r>
              <a:rPr lang="en-US" sz="1800" b="0" i="0" u="none" strike="noStrike" dirty="0">
                <a:solidFill>
                  <a:srgbClr val="000000"/>
                </a:solidFill>
                <a:effectLst/>
                <a:latin typeface="Calibri" panose="020F0502020204030204" pitchFamily="34" charset="0"/>
              </a:rPr>
              <a:t>9</a:t>
            </a:r>
            <a:r>
              <a:rPr lang="en-US" dirty="0"/>
              <a:t> </a:t>
            </a:r>
            <a:r>
              <a:rPr lang="en-US" sz="1800" b="0" i="0" u="none" strike="noStrike" dirty="0">
                <a:solidFill>
                  <a:srgbClr val="000000"/>
                </a:solidFill>
                <a:effectLst/>
                <a:latin typeface="Calibri" panose="020F0502020204030204" pitchFamily="34" charset="0"/>
              </a:rPr>
              <a:t>Political Science</a:t>
            </a:r>
            <a:r>
              <a:rPr lang="en-US" dirty="0"/>
              <a:t> </a:t>
            </a:r>
            <a:r>
              <a:rPr lang="en-US" sz="1800" b="0" i="0" u="none" strike="noStrike" dirty="0">
                <a:solidFill>
                  <a:srgbClr val="000000"/>
                </a:solidFill>
                <a:effectLst/>
                <a:latin typeface="Calibri" panose="020F0502020204030204" pitchFamily="34" charset="0"/>
              </a:rPr>
              <a:t>4</a:t>
            </a:r>
            <a:r>
              <a:rPr lang="en-US" dirty="0"/>
              <a:t> </a:t>
            </a:r>
            <a:r>
              <a:rPr lang="en-US" sz="1800" b="0" i="0" u="none" strike="noStrike" dirty="0">
                <a:solidFill>
                  <a:srgbClr val="000000"/>
                </a:solidFill>
                <a:effectLst/>
                <a:latin typeface="Calibri" panose="020F0502020204030204" pitchFamily="34" charset="0"/>
              </a:rPr>
              <a:t>Psychology</a:t>
            </a:r>
            <a:r>
              <a:rPr lang="en-US" dirty="0"/>
              <a:t> </a:t>
            </a:r>
            <a:r>
              <a:rPr lang="en-US" sz="1800" b="0" i="0" u="none" strike="noStrike" dirty="0">
                <a:solidFill>
                  <a:srgbClr val="000000"/>
                </a:solidFill>
                <a:effectLst/>
                <a:latin typeface="Calibri" panose="020F0502020204030204" pitchFamily="34" charset="0"/>
              </a:rPr>
              <a:t>12</a:t>
            </a:r>
            <a:r>
              <a:rPr lang="en-US" dirty="0"/>
              <a:t> </a:t>
            </a:r>
            <a:r>
              <a:rPr lang="en-US" sz="1800" b="0" i="0" u="none" strike="noStrike" dirty="0">
                <a:solidFill>
                  <a:srgbClr val="000000"/>
                </a:solidFill>
                <a:effectLst/>
                <a:latin typeface="Calibri" panose="020F0502020204030204" pitchFamily="34" charset="0"/>
              </a:rPr>
              <a:t>Respiratory care</a:t>
            </a:r>
            <a:r>
              <a:rPr lang="en-US" dirty="0"/>
              <a:t> </a:t>
            </a:r>
            <a:r>
              <a:rPr lang="en-US" sz="1800" b="0" i="0" u="none" strike="noStrike" dirty="0">
                <a:solidFill>
                  <a:srgbClr val="000000"/>
                </a:solidFill>
                <a:effectLst/>
                <a:latin typeface="Calibri" panose="020F0502020204030204" pitchFamily="34" charset="0"/>
              </a:rPr>
              <a:t>1</a:t>
            </a:r>
            <a:r>
              <a:rPr lang="en-US" dirty="0"/>
              <a:t> </a:t>
            </a:r>
            <a:r>
              <a:rPr lang="en-US" sz="1800" b="0" i="0" u="none" strike="noStrike" dirty="0">
                <a:solidFill>
                  <a:srgbClr val="000000"/>
                </a:solidFill>
                <a:effectLst/>
                <a:latin typeface="Calibri" panose="020F0502020204030204" pitchFamily="34" charset="0"/>
              </a:rPr>
              <a:t>Social Sciences</a:t>
            </a:r>
            <a:r>
              <a:rPr lang="en-US" dirty="0"/>
              <a:t> </a:t>
            </a:r>
            <a:r>
              <a:rPr lang="en-US" sz="1800" b="0" i="0" u="none" strike="noStrike" dirty="0">
                <a:solidFill>
                  <a:srgbClr val="000000"/>
                </a:solidFill>
                <a:effectLst/>
                <a:latin typeface="Calibri" panose="020F0502020204030204" pitchFamily="34" charset="0"/>
              </a:rPr>
              <a:t>2</a:t>
            </a:r>
            <a:r>
              <a:rPr lang="en-US" dirty="0"/>
              <a:t> </a:t>
            </a:r>
            <a:r>
              <a:rPr lang="en-US" sz="1800" b="0" i="0" u="none" strike="noStrike" dirty="0">
                <a:solidFill>
                  <a:srgbClr val="000000"/>
                </a:solidFill>
                <a:effectLst/>
                <a:latin typeface="Calibri" panose="020F0502020204030204" pitchFamily="34" charset="0"/>
              </a:rPr>
              <a:t>Sociology</a:t>
            </a:r>
            <a:r>
              <a:rPr lang="en-US" dirty="0"/>
              <a:t> </a:t>
            </a:r>
            <a:r>
              <a:rPr lang="en-US" sz="1800" b="0" i="0" u="none" strike="noStrike" dirty="0">
                <a:solidFill>
                  <a:srgbClr val="000000"/>
                </a:solidFill>
                <a:effectLst/>
                <a:latin typeface="Calibri" panose="020F0502020204030204" pitchFamily="34" charset="0"/>
              </a:rPr>
              <a:t>6</a:t>
            </a:r>
            <a:r>
              <a:rPr lang="en-US" dirty="0"/>
              <a:t> </a:t>
            </a:r>
            <a:r>
              <a:rPr lang="en-US" sz="1800" b="0" i="0" u="none" strike="noStrike" dirty="0">
                <a:solidFill>
                  <a:srgbClr val="000000"/>
                </a:solidFill>
                <a:effectLst/>
                <a:latin typeface="Calibri" panose="020F0502020204030204" pitchFamily="34" charset="0"/>
              </a:rPr>
              <a:t>Spanish</a:t>
            </a:r>
            <a:r>
              <a:rPr lang="en-US" dirty="0"/>
              <a:t> </a:t>
            </a:r>
            <a:r>
              <a:rPr lang="en-US" sz="1800" b="0" i="0" u="none" strike="noStrike" dirty="0">
                <a:solidFill>
                  <a:srgbClr val="000000"/>
                </a:solidFill>
                <a:effectLst/>
                <a:latin typeface="Calibri" panose="020F0502020204030204" pitchFamily="34" charset="0"/>
              </a:rPr>
              <a:t>1</a:t>
            </a:r>
            <a:r>
              <a:rPr lang="en-US" dirty="0"/>
              <a:t> </a:t>
            </a:r>
            <a:r>
              <a:rPr lang="en-US" sz="1800" b="0" i="0" u="none" strike="noStrike" dirty="0">
                <a:solidFill>
                  <a:srgbClr val="000000"/>
                </a:solidFill>
                <a:effectLst/>
                <a:latin typeface="Calibri" panose="020F0502020204030204" pitchFamily="34" charset="0"/>
              </a:rPr>
              <a:t>Speech pathology</a:t>
            </a:r>
            <a:r>
              <a:rPr lang="en-US" dirty="0"/>
              <a:t> </a:t>
            </a:r>
            <a:r>
              <a:rPr lang="en-US" sz="1800" b="0" i="0" u="none" strike="noStrike" dirty="0">
                <a:solidFill>
                  <a:srgbClr val="000000"/>
                </a:solidFill>
                <a:effectLst/>
                <a:latin typeface="Calibri" panose="020F0502020204030204" pitchFamily="34" charset="0"/>
              </a:rPr>
              <a:t>2</a:t>
            </a:r>
            <a:r>
              <a:rPr lang="en-US" dirty="0"/>
              <a:t> </a:t>
            </a:r>
            <a:r>
              <a:rPr lang="en-US" sz="1800" b="0" i="0" u="none" strike="noStrike" dirty="0">
                <a:solidFill>
                  <a:srgbClr val="000000"/>
                </a:solidFill>
                <a:effectLst/>
                <a:latin typeface="Calibri" panose="020F0502020204030204" pitchFamily="34" charset="0"/>
              </a:rPr>
              <a:t>STEM</a:t>
            </a:r>
            <a:r>
              <a:rPr lang="en-US" dirty="0"/>
              <a:t> </a:t>
            </a:r>
            <a:r>
              <a:rPr lang="en-US" sz="1800" b="0" i="0" u="none" strike="noStrike" dirty="0">
                <a:solidFill>
                  <a:srgbClr val="000000"/>
                </a:solidFill>
                <a:effectLst/>
                <a:latin typeface="Calibri" panose="020F0502020204030204" pitchFamily="34" charset="0"/>
              </a:rPr>
              <a:t>1</a:t>
            </a:r>
            <a:r>
              <a:rPr lang="en-US" dirty="0"/>
              <a:t> </a:t>
            </a:r>
            <a:r>
              <a:rPr lang="en-US" sz="1800" b="0" i="0" u="none" strike="noStrike" dirty="0">
                <a:solidFill>
                  <a:srgbClr val="000000"/>
                </a:solidFill>
                <a:effectLst/>
                <a:latin typeface="Calibri" panose="020F0502020204030204" pitchFamily="34" charset="0"/>
              </a:rPr>
              <a:t>Theater/TV/Film</a:t>
            </a:r>
            <a:r>
              <a:rPr lang="en-US" dirty="0"/>
              <a:t> </a:t>
            </a:r>
            <a:r>
              <a:rPr lang="en-US" sz="1800" b="0" i="0" u="none" strike="noStrike" dirty="0">
                <a:solidFill>
                  <a:srgbClr val="000000"/>
                </a:solidFill>
                <a:effectLst/>
                <a:latin typeface="Calibri" panose="020F0502020204030204" pitchFamily="34" charset="0"/>
              </a:rPr>
              <a:t>4</a:t>
            </a:r>
            <a:r>
              <a:rPr lang="en-US" dirty="0"/>
              <a:t> </a:t>
            </a:r>
            <a:r>
              <a:rPr lang="en-US" sz="1800" b="0" i="0" u="none" strike="noStrike" dirty="0">
                <a:solidFill>
                  <a:srgbClr val="000000"/>
                </a:solidFill>
                <a:effectLst/>
                <a:latin typeface="Calibri" panose="020F0502020204030204" pitchFamily="34" charset="0"/>
              </a:rPr>
              <a:t>Veterinary Science/Animal Science</a:t>
            </a:r>
            <a:r>
              <a:rPr lang="en-US" dirty="0"/>
              <a:t> </a:t>
            </a:r>
            <a:r>
              <a:rPr lang="en-US" sz="1800" b="0" i="0" u="none" strike="noStrike" dirty="0">
                <a:solidFill>
                  <a:srgbClr val="000000"/>
                </a:solidFill>
                <a:effectLst/>
                <a:latin typeface="Calibri" panose="020F0502020204030204" pitchFamily="34" charset="0"/>
              </a:rPr>
              <a:t>1</a:t>
            </a:r>
            <a:r>
              <a:rPr lang="en-US" dirty="0"/>
              <a:t> </a:t>
            </a:r>
            <a:r>
              <a:rPr lang="en-US" sz="1800" b="0" i="0" u="none" strike="noStrike" dirty="0">
                <a:solidFill>
                  <a:srgbClr val="000000"/>
                </a:solidFill>
                <a:effectLst/>
                <a:latin typeface="Calibri" panose="020F0502020204030204" pitchFamily="34" charset="0"/>
              </a:rPr>
              <a:t>Women/Gender/Queer Studies, English (literature and composition), Social Justice Studies </a:t>
            </a:r>
            <a:r>
              <a:rPr lang="en-US" dirty="0"/>
              <a:t> </a:t>
            </a:r>
            <a:r>
              <a:rPr lang="en-US" sz="1800" b="0" i="0" u="none" strike="noStrike" dirty="0">
                <a:solidFill>
                  <a:srgbClr val="000000"/>
                </a:solidFill>
                <a:effectLst/>
                <a:latin typeface="Calibri" panose="020F0502020204030204" pitchFamily="34" charset="0"/>
              </a:rPr>
              <a:t>1</a:t>
            </a:r>
            <a:r>
              <a:rPr lang="en-US" dirty="0"/>
              <a:t> </a:t>
            </a:r>
          </a:p>
        </p:txBody>
      </p:sp>
      <p:sp>
        <p:nvSpPr>
          <p:cNvPr id="4" name="Slide Number Placeholder 3"/>
          <p:cNvSpPr>
            <a:spLocks noGrp="1"/>
          </p:cNvSpPr>
          <p:nvPr>
            <p:ph type="sldNum" sz="quarter" idx="5"/>
          </p:nvPr>
        </p:nvSpPr>
        <p:spPr/>
        <p:txBody>
          <a:bodyPr/>
          <a:lstStyle/>
          <a:p>
            <a:fld id="{E0746DE6-3336-457D-A091-FA20AC1C536E}" type="slidenum">
              <a:rPr lang="en-US" smtClean="0"/>
              <a:t>4</a:t>
            </a:fld>
            <a:endParaRPr lang="en-US" dirty="0"/>
          </a:p>
        </p:txBody>
      </p:sp>
    </p:spTree>
    <p:extLst>
      <p:ext uri="{BB962C8B-B14F-4D97-AF65-F5344CB8AC3E}">
        <p14:creationId xmlns:p14="http://schemas.microsoft.com/office/powerpoint/2010/main" val="1034836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 from GMU handout - “Busywork” and “spoon-feeding” identify tasks that have no value to learners or even set the learners back, by asking them to invest time with a poor return or to avoid responsibilities. When you believe and communicate values like the ones listed here, you and students can move forward into low-stakes assessment with more confidence: • This assessment provides crucial feedback to students about how their learning is going, so students can correct problems early or seek additional resources—both of which are signs of independent, long-term learning strategies • This assessment provides crucial feedback to faculty about student learning, so that faculty can improve their support for student learning around particularly difficult tasks • This assessment helps students to solidify their understanding of basic concepts and applications so that they will be more prepared for complex individual performances (exams, projects) later in the course</a:t>
            </a:r>
          </a:p>
        </p:txBody>
      </p:sp>
      <p:sp>
        <p:nvSpPr>
          <p:cNvPr id="4" name="Slide Number Placeholder 3"/>
          <p:cNvSpPr>
            <a:spLocks noGrp="1"/>
          </p:cNvSpPr>
          <p:nvPr>
            <p:ph type="sldNum" sz="quarter" idx="5"/>
          </p:nvPr>
        </p:nvSpPr>
        <p:spPr/>
        <p:txBody>
          <a:bodyPr/>
          <a:lstStyle/>
          <a:p>
            <a:fld id="{E0746DE6-3336-457D-A091-FA20AC1C536E}" type="slidenum">
              <a:rPr lang="en-US" smtClean="0"/>
              <a:t>26</a:t>
            </a:fld>
            <a:endParaRPr lang="en-US" dirty="0"/>
          </a:p>
        </p:txBody>
      </p:sp>
    </p:spTree>
    <p:extLst>
      <p:ext uri="{BB962C8B-B14F-4D97-AF65-F5344CB8AC3E}">
        <p14:creationId xmlns:p14="http://schemas.microsoft.com/office/powerpoint/2010/main" val="1940173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Greater variety and authenticity in the design of assessments; • Improved learner engagement, for example through interactive formative assessments with adaptive feedback; • Choice in the timing and location of assessments; • Capture of wider skills and attributes not easily assessed by other means, for example through simulations, e-portfolios and interactive games; • Efficient submission, marking, moderation and data storage processes; • Consistent, accurate results with opportunities to combine human and computer marking; • Increased opportunities for learners to act on feedback, for example by reflection in e-portfolios; • Innovative approaches based around use of creative media and online peer and self-assessment; Accurate, timely and accessible evidence on the effectiveness of curriculum design and delivery. (p. 9)</a:t>
            </a:r>
          </a:p>
        </p:txBody>
      </p:sp>
      <p:sp>
        <p:nvSpPr>
          <p:cNvPr id="4" name="Slide Number Placeholder 3"/>
          <p:cNvSpPr>
            <a:spLocks noGrp="1"/>
          </p:cNvSpPr>
          <p:nvPr>
            <p:ph type="sldNum" sz="quarter" idx="5"/>
          </p:nvPr>
        </p:nvSpPr>
        <p:spPr/>
        <p:txBody>
          <a:bodyPr/>
          <a:lstStyle/>
          <a:p>
            <a:fld id="{E0746DE6-3336-457D-A091-FA20AC1C536E}" type="slidenum">
              <a:rPr lang="en-US" smtClean="0"/>
              <a:t>27</a:t>
            </a:fld>
            <a:endParaRPr lang="en-US" dirty="0"/>
          </a:p>
        </p:txBody>
      </p:sp>
    </p:spTree>
    <p:extLst>
      <p:ext uri="{BB962C8B-B14F-4D97-AF65-F5344CB8AC3E}">
        <p14:creationId xmlns:p14="http://schemas.microsoft.com/office/powerpoint/2010/main" val="3739537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lnSpc>
                <a:spcPct val="107000"/>
              </a:lnSpc>
              <a:spcBef>
                <a:spcPts val="0"/>
              </a:spcBef>
              <a:spcAft>
                <a:spcPts val="0"/>
              </a:spcAft>
            </a:pPr>
            <a:r>
              <a:rPr lang="en-US" sz="1800" b="1" dirty="0">
                <a:solidFill>
                  <a:srgbClr val="000000"/>
                </a:solidFill>
                <a:effectLst/>
                <a:latin typeface="inherit"/>
                <a:ea typeface="Times New Roman" panose="02020603050405020304" pitchFamily="18" charset="0"/>
                <a:cs typeface="Times New Roman" panose="02020603050405020304" pitchFamily="18" charset="0"/>
              </a:rPr>
              <a:t>Description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1200"/>
              </a:spcBef>
              <a:spcAft>
                <a:spcPts val="800"/>
              </a:spcAft>
            </a:pPr>
            <a:r>
              <a:rPr lang="en-US" sz="1800" dirty="0">
                <a:solidFill>
                  <a:srgbClr val="000000"/>
                </a:solidFill>
                <a:effectLst/>
                <a:latin typeface="inherit"/>
                <a:ea typeface="Times New Roman" panose="02020603050405020304" pitchFamily="18" charset="0"/>
                <a:cs typeface="Times New Roman" panose="02020603050405020304" pitchFamily="18" charset="0"/>
              </a:rPr>
              <a:t>Assessment is not just for testing anymore! This course explores the concept of assessment as a design tool that allows you to build a course centered around student learning. In this course, we’ll explore a design process called the assessment loop, looking at the ways clear learning outcomes, thoughtfully designed assessment, and analysis of assessment results can help you engage your students and build a better course. The course covers writing clear unit-level learning goals, aligning assessments to learning goals, developing authentic summative assessments and developing formative assessments that provide rich and meaningful feedback for students. In addition, we’ll explore various assignment options in Canvas, and develop an overarching plan for using assessments in digital learning environments.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b="1" dirty="0">
                <a:solidFill>
                  <a:srgbClr val="000000"/>
                </a:solidFill>
                <a:effectLst/>
                <a:latin typeface="inherit"/>
                <a:ea typeface="Times New Roman" panose="02020603050405020304" pitchFamily="18" charset="0"/>
                <a:cs typeface="Times New Roman" panose="02020603050405020304" pitchFamily="18" charset="0"/>
              </a:rPr>
              <a:t>Details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800"/>
              </a:spcAft>
            </a:pPr>
            <a:r>
              <a:rPr lang="en-US" sz="1800" b="1" dirty="0">
                <a:solidFill>
                  <a:srgbClr val="000000"/>
                </a:solidFill>
                <a:effectLst/>
                <a:latin typeface="inherit"/>
                <a:ea typeface="Times New Roman" panose="02020603050405020304" pitchFamily="18" charset="0"/>
                <a:cs typeface="Times New Roman" panose="02020603050405020304" pitchFamily="18" charset="0"/>
              </a:rPr>
              <a:t>Fulfills: </a:t>
            </a:r>
            <a:r>
              <a:rPr lang="en-US" sz="1800" dirty="0">
                <a:solidFill>
                  <a:srgbClr val="000000"/>
                </a:solidFill>
                <a:effectLst/>
                <a:latin typeface="inherit"/>
                <a:ea typeface="Times New Roman" panose="02020603050405020304" pitchFamily="18" charset="0"/>
                <a:cs typeface="Times New Roman" panose="02020603050405020304" pitchFamily="18" charset="0"/>
              </a:rPr>
              <a:t>This course is part of the </a:t>
            </a:r>
            <a:r>
              <a:rPr lang="en-US" sz="1800" b="1" i="1" dirty="0">
                <a:solidFill>
                  <a:srgbClr val="000000"/>
                </a:solidFill>
                <a:effectLst/>
                <a:latin typeface="inherit"/>
                <a:ea typeface="Times New Roman" panose="02020603050405020304" pitchFamily="18" charset="0"/>
                <a:cs typeface="Times New Roman" panose="02020603050405020304" pitchFamily="18" charset="0"/>
              </a:rPr>
              <a:t>Certificate in Online Teaching &amp; Design</a:t>
            </a:r>
            <a:r>
              <a:rPr lang="en-US" sz="1800" dirty="0">
                <a:solidFill>
                  <a:srgbClr val="000000"/>
                </a:solidFill>
                <a:effectLst/>
                <a:latin typeface="inherit"/>
                <a:ea typeface="Times New Roman" panose="02020603050405020304" pitchFamily="18" charset="0"/>
                <a:cs typeface="Times New Roman" panose="02020603050405020304" pitchFamily="18" charset="0"/>
              </a:rPr>
              <a:t> and fulfills Section C: Assessment. Participants who successfully complete this course will earn a course badge.</a:t>
            </a:r>
            <a:br>
              <a:rPr lang="en-US" sz="1800" dirty="0">
                <a:solidFill>
                  <a:srgbClr val="000000"/>
                </a:solidFill>
                <a:effectLst/>
                <a:latin typeface="inherit"/>
                <a:ea typeface="Times New Roman" panose="02020603050405020304" pitchFamily="18" charset="0"/>
                <a:cs typeface="Times New Roman" panose="02020603050405020304" pitchFamily="18" charset="0"/>
              </a:rPr>
            </a:br>
            <a:r>
              <a:rPr lang="en-US" sz="1800" b="1" dirty="0">
                <a:solidFill>
                  <a:srgbClr val="000000"/>
                </a:solidFill>
                <a:effectLst/>
                <a:latin typeface="inherit"/>
                <a:ea typeface="Times New Roman" panose="02020603050405020304" pitchFamily="18" charset="0"/>
                <a:cs typeface="Times New Roman" panose="02020603050405020304" pitchFamily="18" charset="0"/>
              </a:rPr>
              <a:t>Duration: </a:t>
            </a:r>
            <a:r>
              <a:rPr lang="en-US" sz="1800" dirty="0">
                <a:solidFill>
                  <a:srgbClr val="000000"/>
                </a:solidFill>
                <a:effectLst/>
                <a:latin typeface="inherit"/>
                <a:ea typeface="Times New Roman" panose="02020603050405020304" pitchFamily="18" charset="0"/>
                <a:cs typeface="Times New Roman" panose="02020603050405020304" pitchFamily="18" charset="0"/>
              </a:rPr>
              <a:t>4 Weeks</a:t>
            </a:r>
            <a:br>
              <a:rPr lang="en-US" sz="1800" dirty="0">
                <a:solidFill>
                  <a:srgbClr val="000000"/>
                </a:solidFill>
                <a:effectLst/>
                <a:latin typeface="inherit"/>
                <a:ea typeface="Times New Roman" panose="02020603050405020304" pitchFamily="18" charset="0"/>
                <a:cs typeface="Times New Roman" panose="02020603050405020304" pitchFamily="18" charset="0"/>
              </a:rPr>
            </a:br>
            <a:r>
              <a:rPr lang="en-US" sz="1800" b="1" dirty="0">
                <a:solidFill>
                  <a:srgbClr val="000000"/>
                </a:solidFill>
                <a:effectLst/>
                <a:latin typeface="inherit"/>
                <a:ea typeface="Times New Roman" panose="02020603050405020304" pitchFamily="18" charset="0"/>
                <a:cs typeface="Times New Roman" panose="02020603050405020304" pitchFamily="18" charset="0"/>
              </a:rPr>
              <a:t>Time Commitment: </a:t>
            </a:r>
            <a:r>
              <a:rPr lang="en-US" sz="1800" dirty="0">
                <a:solidFill>
                  <a:srgbClr val="000000"/>
                </a:solidFill>
                <a:effectLst/>
                <a:latin typeface="inherit"/>
                <a:ea typeface="Times New Roman" panose="02020603050405020304" pitchFamily="18" charset="0"/>
                <a:cs typeface="Times New Roman" panose="02020603050405020304" pitchFamily="18" charset="0"/>
              </a:rPr>
              <a:t>approximately 10 hours per week, for a total of 40 hours</a:t>
            </a:r>
            <a:br>
              <a:rPr lang="en-US" sz="1800" dirty="0">
                <a:solidFill>
                  <a:srgbClr val="000000"/>
                </a:solidFill>
                <a:effectLst/>
                <a:latin typeface="inherit"/>
                <a:ea typeface="Times New Roman" panose="02020603050405020304" pitchFamily="18" charset="0"/>
                <a:cs typeface="Times New Roman" panose="02020603050405020304" pitchFamily="18" charset="0"/>
              </a:rPr>
            </a:br>
            <a:r>
              <a:rPr lang="en-US" sz="1800" b="1" dirty="0">
                <a:solidFill>
                  <a:srgbClr val="000000"/>
                </a:solidFill>
                <a:effectLst/>
                <a:latin typeface="inherit"/>
                <a:ea typeface="Times New Roman" panose="02020603050405020304" pitchFamily="18" charset="0"/>
                <a:cs typeface="Times New Roman" panose="02020603050405020304" pitchFamily="18" charset="0"/>
              </a:rPr>
              <a:t>Level of Difficulty: </a:t>
            </a:r>
            <a:r>
              <a:rPr lang="en-US" sz="1800" dirty="0">
                <a:solidFill>
                  <a:srgbClr val="000000"/>
                </a:solidFill>
                <a:effectLst/>
                <a:latin typeface="inherit"/>
                <a:ea typeface="Times New Roman" panose="02020603050405020304" pitchFamily="18" charset="0"/>
                <a:cs typeface="Times New Roman" panose="02020603050405020304" pitchFamily="18" charset="0"/>
              </a:rPr>
              <a:t>Intermediate. To get the most from this course, you should have some familiarity with online teaching and with Canvas. For those who have never taught online, it is highly recommended you take </a:t>
            </a:r>
            <a:r>
              <a:rPr lang="en-US" sz="1800" i="1" dirty="0">
                <a:solidFill>
                  <a:srgbClr val="000000"/>
                </a:solidFill>
                <a:effectLst/>
                <a:latin typeface="inherit"/>
                <a:ea typeface="Times New Roman" panose="02020603050405020304" pitchFamily="18" charset="0"/>
                <a:cs typeface="Times New Roman" panose="02020603050405020304" pitchFamily="18" charset="0"/>
              </a:rPr>
              <a:t>Introduction to Course Design</a:t>
            </a:r>
            <a:r>
              <a:rPr lang="en-US" sz="1800" dirty="0">
                <a:solidFill>
                  <a:srgbClr val="000000"/>
                </a:solidFill>
                <a:effectLst/>
                <a:latin typeface="inherit"/>
                <a:ea typeface="Times New Roman" panose="02020603050405020304" pitchFamily="18" charset="0"/>
                <a:cs typeface="Times New Roman" panose="02020603050405020304" pitchFamily="18" charset="0"/>
              </a:rPr>
              <a:t> and </a:t>
            </a:r>
            <a:r>
              <a:rPr lang="en-US" sz="1800" i="1" dirty="0">
                <a:solidFill>
                  <a:srgbClr val="000000"/>
                </a:solidFill>
                <a:effectLst/>
                <a:latin typeface="inherit"/>
                <a:ea typeface="Times New Roman" panose="02020603050405020304" pitchFamily="18" charset="0"/>
                <a:cs typeface="Times New Roman" panose="02020603050405020304" pitchFamily="18" charset="0"/>
              </a:rPr>
              <a:t>Introduction to Canvas</a:t>
            </a:r>
            <a:r>
              <a:rPr lang="en-US" sz="1800" dirty="0">
                <a:solidFill>
                  <a:srgbClr val="000000"/>
                </a:solidFill>
                <a:effectLst/>
                <a:latin typeface="inherit"/>
                <a:ea typeface="Times New Roman" panose="02020603050405020304" pitchFamily="18" charset="0"/>
                <a:cs typeface="Times New Roman" panose="02020603050405020304" pitchFamily="18" charset="0"/>
              </a:rPr>
              <a:t> before beginning this course.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b="1" dirty="0">
                <a:solidFill>
                  <a:srgbClr val="000000"/>
                </a:solidFill>
                <a:effectLst/>
                <a:latin typeface="inherit"/>
                <a:ea typeface="Times New Roman" panose="02020603050405020304" pitchFamily="18" charset="0"/>
                <a:cs typeface="Times New Roman" panose="02020603050405020304" pitchFamily="18" charset="0"/>
              </a:rPr>
              <a:t>Outcomes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b="1" dirty="0">
                <a:solidFill>
                  <a:srgbClr val="000000"/>
                </a:solidFill>
                <a:effectLst/>
                <a:latin typeface="inherit"/>
                <a:ea typeface="Times New Roman" panose="02020603050405020304" pitchFamily="18" charset="0"/>
                <a:cs typeface="Times New Roman" panose="02020603050405020304" pitchFamily="18" charset="0"/>
              </a:rPr>
              <a:t>By the end of this course, participants will be able 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1800" dirty="0">
                <a:solidFill>
                  <a:srgbClr val="000000"/>
                </a:solidFill>
                <a:effectLst/>
                <a:latin typeface="inherit"/>
                <a:ea typeface="Times New Roman" panose="02020603050405020304" pitchFamily="18" charset="0"/>
                <a:cs typeface="Times New Roman" panose="02020603050405020304" pitchFamily="18" charset="0"/>
              </a:rPr>
              <a:t>Create assessments aligned to the OEI Course Design Rubric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1800" dirty="0">
                <a:solidFill>
                  <a:srgbClr val="000000"/>
                </a:solidFill>
                <a:effectLst/>
                <a:latin typeface="inherit"/>
                <a:ea typeface="Times New Roman" panose="02020603050405020304" pitchFamily="18" charset="0"/>
                <a:cs typeface="Times New Roman" panose="02020603050405020304" pitchFamily="18" charset="0"/>
              </a:rPr>
              <a:t>Develop unit-level learning objectives in student-centered language with demonstrable learning outcomes;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1800" dirty="0">
                <a:solidFill>
                  <a:srgbClr val="000000"/>
                </a:solidFill>
                <a:effectLst/>
                <a:latin typeface="inherit"/>
                <a:ea typeface="Times New Roman" panose="02020603050405020304" pitchFamily="18" charset="0"/>
                <a:cs typeface="Times New Roman" panose="02020603050405020304" pitchFamily="18" charset="0"/>
              </a:rPr>
              <a:t>Design a variety of valid and authentic formative and summative assessments aligned to the course objectives;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1800" dirty="0">
                <a:solidFill>
                  <a:srgbClr val="000000"/>
                </a:solidFill>
                <a:effectLst/>
                <a:latin typeface="inherit"/>
                <a:ea typeface="Times New Roman" panose="02020603050405020304" pitchFamily="18" charset="0"/>
                <a:cs typeface="Times New Roman" panose="02020603050405020304" pitchFamily="18" charset="0"/>
              </a:rPr>
              <a:t>Design student self-assessments;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1800" dirty="0">
                <a:solidFill>
                  <a:srgbClr val="000000"/>
                </a:solidFill>
                <a:effectLst/>
                <a:latin typeface="inherit"/>
                <a:ea typeface="Times New Roman" panose="02020603050405020304" pitchFamily="18" charset="0"/>
                <a:cs typeface="Times New Roman" panose="02020603050405020304" pitchFamily="18" charset="0"/>
              </a:rPr>
              <a:t>Write clear and detailed assessment instructions;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Wingdings" panose="05000000000000000000" pitchFamily="2" charset="2"/>
              <a:buChar char=""/>
              <a:tabLst>
                <a:tab pos="457200" algn="l"/>
              </a:tabLst>
            </a:pPr>
            <a:r>
              <a:rPr lang="en-US" sz="1800" dirty="0">
                <a:solidFill>
                  <a:srgbClr val="000000"/>
                </a:solidFill>
                <a:effectLst/>
                <a:latin typeface="inherit"/>
                <a:ea typeface="Times New Roman" panose="02020603050405020304" pitchFamily="18" charset="0"/>
                <a:cs typeface="Times New Roman" panose="02020603050405020304" pitchFamily="18" charset="0"/>
              </a:rPr>
              <a:t>Create clear descriptive rubrics that support desired outcomes;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800"/>
              </a:spcAft>
              <a:buSzPts val="1000"/>
              <a:buFont typeface="Wingdings" panose="05000000000000000000" pitchFamily="2" charset="2"/>
              <a:buChar char=""/>
              <a:tabLst>
                <a:tab pos="457200" algn="l"/>
              </a:tabLst>
            </a:pPr>
            <a:r>
              <a:rPr lang="en-US" sz="1800" dirty="0">
                <a:solidFill>
                  <a:srgbClr val="000000"/>
                </a:solidFill>
                <a:effectLst/>
                <a:latin typeface="inherit"/>
                <a:ea typeface="Times New Roman" panose="02020603050405020304" pitchFamily="18" charset="0"/>
                <a:cs typeface="Times New Roman" panose="02020603050405020304" pitchFamily="18" charset="0"/>
              </a:rPr>
              <a:t>Develop an assessment plan for one unit of your course that supports regular assessment with timely, meaningful feedback.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u="sng" dirty="0">
                <a:solidFill>
                  <a:srgbClr val="0563C1"/>
                </a:solidFill>
                <a:effectLst/>
                <a:latin typeface="inherit"/>
                <a:ea typeface="Calibri" panose="020F0502020204030204" pitchFamily="34" charset="0"/>
                <a:cs typeface="Times New Roman" panose="02020603050405020304" pitchFamily="18" charset="0"/>
                <a:hlinkClick r:id="rId3"/>
              </a:rPr>
              <a:t>https://onlinenetworkofeducators.org/course-cards/equity-culturally-responsive-teaching-in-the-online-learning-environment/</a:t>
            </a:r>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29</a:t>
            </a:fld>
            <a:endParaRPr lang="en-US" dirty="0"/>
          </a:p>
        </p:txBody>
      </p:sp>
    </p:spTree>
    <p:extLst>
      <p:ext uri="{BB962C8B-B14F-4D97-AF65-F5344CB8AC3E}">
        <p14:creationId xmlns:p14="http://schemas.microsoft.com/office/powerpoint/2010/main" val="3277747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000000"/>
                </a:solidFill>
                <a:effectLst/>
                <a:latin typeface="inherit"/>
              </a:rPr>
              <a:t>Description</a:t>
            </a:r>
            <a:endParaRPr lang="en-US" b="0" i="0" dirty="0">
              <a:solidFill>
                <a:srgbClr val="000000"/>
              </a:solidFill>
              <a:effectLst/>
              <a:latin typeface="Helvetica Neue"/>
            </a:endParaRPr>
          </a:p>
          <a:p>
            <a:pPr algn="l" fontAlgn="base"/>
            <a:r>
              <a:rPr lang="en-US" b="0" i="0" dirty="0">
                <a:solidFill>
                  <a:srgbClr val="000000"/>
                </a:solidFill>
                <a:effectLst/>
                <a:latin typeface="inherit"/>
              </a:rPr>
              <a:t>This course will guide you through a critical journey of becoming an equity-minded educator with the goal of cultivating inclusive experiences that empower all students to achieve their full intellectual capacity. As a participant in this course, you will apply principles of Culturally Responsive Teaching and Learning (CRTL) to your online course. In a collaborative peer-to-peer learning environment, you will analyze your core teaching values, interrogate your online teaching practices, and leave the course with an equity-minded syllabus and an action plan to continue to advance equity in your course and institution.</a:t>
            </a:r>
          </a:p>
          <a:p>
            <a:pPr algn="l" fontAlgn="base"/>
            <a:r>
              <a:rPr lang="en-US" b="1" i="0" dirty="0">
                <a:solidFill>
                  <a:srgbClr val="000000"/>
                </a:solidFill>
                <a:effectLst/>
                <a:latin typeface="Helvetica Neue"/>
              </a:rPr>
              <a:t>Duration: </a:t>
            </a:r>
            <a:r>
              <a:rPr lang="en-US" b="0" i="0" dirty="0">
                <a:solidFill>
                  <a:srgbClr val="000000"/>
                </a:solidFill>
                <a:effectLst/>
                <a:latin typeface="Helvetica Neue"/>
              </a:rPr>
              <a:t>4 weeks</a:t>
            </a:r>
            <a:br>
              <a:rPr lang="en-US" dirty="0"/>
            </a:br>
            <a:r>
              <a:rPr lang="en-US" b="1" i="0" dirty="0">
                <a:solidFill>
                  <a:srgbClr val="000000"/>
                </a:solidFill>
                <a:effectLst/>
                <a:latin typeface="Helvetica Neue"/>
              </a:rPr>
              <a:t>Time Commitment: </a:t>
            </a:r>
            <a:r>
              <a:rPr lang="en-US" b="0" i="0" dirty="0">
                <a:solidFill>
                  <a:srgbClr val="000000"/>
                </a:solidFill>
                <a:effectLst/>
                <a:latin typeface="Helvetica Neue"/>
              </a:rPr>
              <a:t>approximately 10 hours per week, for a total of 40 hours</a:t>
            </a:r>
            <a:br>
              <a:rPr lang="en-US" dirty="0"/>
            </a:br>
            <a:r>
              <a:rPr lang="en-US" b="1" i="0" dirty="0">
                <a:solidFill>
                  <a:srgbClr val="000000"/>
                </a:solidFill>
                <a:effectLst/>
                <a:latin typeface="Helvetica Neue"/>
              </a:rPr>
              <a:t>Level of Difficulty:</a:t>
            </a:r>
            <a:r>
              <a:rPr lang="en-US" b="0" i="0" dirty="0">
                <a:solidFill>
                  <a:srgbClr val="000000"/>
                </a:solidFill>
                <a:effectLst/>
                <a:latin typeface="Helvetica Neue"/>
              </a:rPr>
              <a:t> Intermediate.</a:t>
            </a:r>
            <a:r>
              <a:rPr lang="en-US" b="0" i="0" dirty="0">
                <a:solidFill>
                  <a:srgbClr val="000000"/>
                </a:solidFill>
                <a:effectLst/>
                <a:latin typeface="inherit"/>
              </a:rPr>
              <a:t> </a:t>
            </a:r>
            <a:endParaRPr lang="en-US" b="0" i="0" dirty="0">
              <a:solidFill>
                <a:srgbClr val="000000"/>
              </a:solidFill>
              <a:effectLst/>
              <a:latin typeface="Helvetica Neue"/>
            </a:endParaRPr>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30</a:t>
            </a:fld>
            <a:endParaRPr lang="en-US" dirty="0"/>
          </a:p>
        </p:txBody>
      </p:sp>
    </p:spTree>
    <p:extLst>
      <p:ext uri="{BB962C8B-B14F-4D97-AF65-F5344CB8AC3E}">
        <p14:creationId xmlns:p14="http://schemas.microsoft.com/office/powerpoint/2010/main" val="3054650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assessment process that is not mindful of equity can risk becoming a tool that promotes inequities, whether intentional or not.” page 4 Montenegro, E., &amp; Jankowski, N. A. (2020, January). A new decade for assessment: Embedding equity into assessment praxis (Occasional Paper No. 42). Urbana, IL: University of Illinois and Indiana University, National Institute for Learning Outcomes Assessment (NILOA)</a:t>
            </a:r>
          </a:p>
        </p:txBody>
      </p:sp>
      <p:sp>
        <p:nvSpPr>
          <p:cNvPr id="4" name="Slide Number Placeholder 3"/>
          <p:cNvSpPr>
            <a:spLocks noGrp="1"/>
          </p:cNvSpPr>
          <p:nvPr>
            <p:ph type="sldNum" sz="quarter" idx="5"/>
          </p:nvPr>
        </p:nvSpPr>
        <p:spPr/>
        <p:txBody>
          <a:bodyPr/>
          <a:lstStyle/>
          <a:p>
            <a:fld id="{E0746DE6-3336-457D-A091-FA20AC1C536E}" type="slidenum">
              <a:rPr lang="en-US" smtClean="0"/>
              <a:t>31</a:t>
            </a:fld>
            <a:endParaRPr lang="en-US" dirty="0"/>
          </a:p>
        </p:txBody>
      </p:sp>
    </p:spTree>
    <p:extLst>
      <p:ext uri="{BB962C8B-B14F-4D97-AF65-F5344CB8AC3E}">
        <p14:creationId xmlns:p14="http://schemas.microsoft.com/office/powerpoint/2010/main" val="1900382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at one university</a:t>
            </a:r>
          </a:p>
          <a:p>
            <a:r>
              <a:rPr lang="en-US" dirty="0"/>
              <a:t>Good for courses with a writing emphasis but may not be applicable in all courses</a:t>
            </a:r>
          </a:p>
          <a:p>
            <a:endParaRPr lang="en-US" dirty="0"/>
          </a:p>
          <a:p>
            <a:r>
              <a:rPr lang="en-US" dirty="0"/>
              <a:t>Additionally:</a:t>
            </a:r>
          </a:p>
          <a:p>
            <a:r>
              <a:rPr lang="en-US" dirty="0"/>
              <a:t>Small assignments that can be repeated – low stakes repeatable</a:t>
            </a:r>
          </a:p>
          <a:p>
            <a:r>
              <a:rPr lang="en-US" dirty="0"/>
              <a:t>Changing the weighting with the value of the assessment on the student – higher stakes don’t always translate over the internet well especially if performing – without instrumentation or software may not be able to do these,</a:t>
            </a:r>
          </a:p>
          <a:p>
            <a:r>
              <a:rPr lang="en-US" dirty="0"/>
              <a:t>Zoom is a difficult system to use if sound is part of the assessment – may lose some or the sound, interference, inaccurate set up</a:t>
            </a:r>
          </a:p>
        </p:txBody>
      </p:sp>
      <p:sp>
        <p:nvSpPr>
          <p:cNvPr id="4" name="Slide Number Placeholder 3"/>
          <p:cNvSpPr>
            <a:spLocks noGrp="1"/>
          </p:cNvSpPr>
          <p:nvPr>
            <p:ph type="sldNum" sz="quarter" idx="5"/>
          </p:nvPr>
        </p:nvSpPr>
        <p:spPr/>
        <p:txBody>
          <a:bodyPr/>
          <a:lstStyle/>
          <a:p>
            <a:fld id="{E0746DE6-3336-457D-A091-FA20AC1C536E}" type="slidenum">
              <a:rPr lang="en-US" smtClean="0"/>
              <a:t>32</a:t>
            </a:fld>
            <a:endParaRPr lang="en-US" dirty="0"/>
          </a:p>
        </p:txBody>
      </p:sp>
    </p:spTree>
    <p:extLst>
      <p:ext uri="{BB962C8B-B14F-4D97-AF65-F5344CB8AC3E}">
        <p14:creationId xmlns:p14="http://schemas.microsoft.com/office/powerpoint/2010/main" val="1736973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using rubrics or embedding assessments for groupwork - adding accountability within the group</a:t>
            </a:r>
          </a:p>
        </p:txBody>
      </p:sp>
      <p:sp>
        <p:nvSpPr>
          <p:cNvPr id="4" name="Slide Number Placeholder 3"/>
          <p:cNvSpPr>
            <a:spLocks noGrp="1"/>
          </p:cNvSpPr>
          <p:nvPr>
            <p:ph type="sldNum" sz="quarter" idx="5"/>
          </p:nvPr>
        </p:nvSpPr>
        <p:spPr/>
        <p:txBody>
          <a:bodyPr/>
          <a:lstStyle/>
          <a:p>
            <a:fld id="{E0746DE6-3336-457D-A091-FA20AC1C536E}" type="slidenum">
              <a:rPr lang="en-US" smtClean="0"/>
              <a:t>33</a:t>
            </a:fld>
            <a:endParaRPr lang="en-US" dirty="0"/>
          </a:p>
        </p:txBody>
      </p:sp>
    </p:spTree>
    <p:extLst>
      <p:ext uri="{BB962C8B-B14F-4D97-AF65-F5344CB8AC3E}">
        <p14:creationId xmlns:p14="http://schemas.microsoft.com/office/powerpoint/2010/main" val="3376686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an integrity statement from one college (next three slides are statement before each assessment</a:t>
            </a:r>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34</a:t>
            </a:fld>
            <a:endParaRPr lang="en-US" dirty="0"/>
          </a:p>
        </p:txBody>
      </p:sp>
    </p:spTree>
    <p:extLst>
      <p:ext uri="{BB962C8B-B14F-4D97-AF65-F5344CB8AC3E}">
        <p14:creationId xmlns:p14="http://schemas.microsoft.com/office/powerpoint/2010/main" val="467021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senate action on a concern with Proctorio by ELAC - CAFE</a:t>
            </a:r>
          </a:p>
        </p:txBody>
      </p:sp>
      <p:sp>
        <p:nvSpPr>
          <p:cNvPr id="4" name="Slide Number Placeholder 3"/>
          <p:cNvSpPr>
            <a:spLocks noGrp="1"/>
          </p:cNvSpPr>
          <p:nvPr>
            <p:ph type="sldNum" sz="quarter" idx="5"/>
          </p:nvPr>
        </p:nvSpPr>
        <p:spPr/>
        <p:txBody>
          <a:bodyPr/>
          <a:lstStyle/>
          <a:p>
            <a:fld id="{E0746DE6-3336-457D-A091-FA20AC1C536E}" type="slidenum">
              <a:rPr lang="en-US" smtClean="0"/>
              <a:t>37</a:t>
            </a:fld>
            <a:endParaRPr lang="en-US" dirty="0"/>
          </a:p>
        </p:txBody>
      </p:sp>
    </p:spTree>
    <p:extLst>
      <p:ext uri="{BB962C8B-B14F-4D97-AF65-F5344CB8AC3E}">
        <p14:creationId xmlns:p14="http://schemas.microsoft.com/office/powerpoint/2010/main" val="3719219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38</a:t>
            </a:fld>
            <a:endParaRPr lang="en-US" dirty="0"/>
          </a:p>
        </p:txBody>
      </p:sp>
    </p:spTree>
    <p:extLst>
      <p:ext uri="{BB962C8B-B14F-4D97-AF65-F5344CB8AC3E}">
        <p14:creationId xmlns:p14="http://schemas.microsoft.com/office/powerpoint/2010/main" val="4056849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62% of all respondents indicated that they had encountered issues assessing in the online environment. As expected, those faculty who had been online before the event or those with hybrid classes found fewer issues.</a:t>
            </a:r>
          </a:p>
        </p:txBody>
      </p:sp>
      <p:sp>
        <p:nvSpPr>
          <p:cNvPr id="4" name="Slide Number Placeholder 3"/>
          <p:cNvSpPr>
            <a:spLocks noGrp="1"/>
          </p:cNvSpPr>
          <p:nvPr>
            <p:ph type="sldNum" sz="quarter" idx="5"/>
          </p:nvPr>
        </p:nvSpPr>
        <p:spPr/>
        <p:txBody>
          <a:bodyPr/>
          <a:lstStyle/>
          <a:p>
            <a:fld id="{E0746DE6-3336-457D-A091-FA20AC1C536E}" type="slidenum">
              <a:rPr lang="en-US" smtClean="0"/>
              <a:t>5</a:t>
            </a:fld>
            <a:endParaRPr lang="en-US" dirty="0"/>
          </a:p>
        </p:txBody>
      </p:sp>
    </p:spTree>
    <p:extLst>
      <p:ext uri="{BB962C8B-B14F-4D97-AF65-F5344CB8AC3E}">
        <p14:creationId xmlns:p14="http://schemas.microsoft.com/office/powerpoint/2010/main" val="590484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issues identified by the respondents included the huge investment of time to get content online, the time to reformat assessments and the ongoing time requirements grading and communicating with students, trouble shooting IT issues and reaching out to students.</a:t>
            </a:r>
          </a:p>
        </p:txBody>
      </p:sp>
      <p:sp>
        <p:nvSpPr>
          <p:cNvPr id="4" name="Slide Number Placeholder 3"/>
          <p:cNvSpPr>
            <a:spLocks noGrp="1"/>
          </p:cNvSpPr>
          <p:nvPr>
            <p:ph type="sldNum" sz="quarter" idx="5"/>
          </p:nvPr>
        </p:nvSpPr>
        <p:spPr/>
        <p:txBody>
          <a:bodyPr/>
          <a:lstStyle/>
          <a:p>
            <a:fld id="{E0746DE6-3336-457D-A091-FA20AC1C536E}" type="slidenum">
              <a:rPr lang="en-US" smtClean="0"/>
              <a:t>6</a:t>
            </a:fld>
            <a:endParaRPr lang="en-US" dirty="0"/>
          </a:p>
        </p:txBody>
      </p:sp>
    </p:spTree>
    <p:extLst>
      <p:ext uri="{BB962C8B-B14F-4D97-AF65-F5344CB8AC3E}">
        <p14:creationId xmlns:p14="http://schemas.microsoft.com/office/powerpoint/2010/main" val="716403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Meridith</a:t>
            </a:r>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dirty="0"/>
          </a:p>
        </p:txBody>
      </p:sp>
    </p:spTree>
    <p:extLst>
      <p:ext uri="{BB962C8B-B14F-4D97-AF65-F5344CB8AC3E}">
        <p14:creationId xmlns:p14="http://schemas.microsoft.com/office/powerpoint/2010/main" val="3060095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Meridith</a:t>
            </a:r>
          </a:p>
          <a:p>
            <a:r>
              <a:rPr lang="en-US" dirty="0"/>
              <a:t>Overall 53% selected on a scale of 1-10 – 7 and above 25% selected 4 and below</a:t>
            </a:r>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dirty="0"/>
          </a:p>
        </p:txBody>
      </p:sp>
    </p:spTree>
    <p:extLst>
      <p:ext uri="{BB962C8B-B14F-4D97-AF65-F5344CB8AC3E}">
        <p14:creationId xmlns:p14="http://schemas.microsoft.com/office/powerpoint/2010/main" val="1952234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10</a:t>
            </a:fld>
            <a:endParaRPr lang="en-US" dirty="0"/>
          </a:p>
        </p:txBody>
      </p:sp>
    </p:spTree>
    <p:extLst>
      <p:ext uri="{BB962C8B-B14F-4D97-AF65-F5344CB8AC3E}">
        <p14:creationId xmlns:p14="http://schemas.microsoft.com/office/powerpoint/2010/main" val="3942307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 – Using the initial responses in Spring 202 we asked for an update on issues; Answers to this question include many faculty struggling with feeling as though they were not adequately able to help students show what they had learned, meet learning outcomes and coach them to gain appropriate skill levels. There was frustration with getting materials, equipment, and technology. There were issues with inability to produce assessments and assessment responses by students – unique to the language of disciplines e.g. scientific notation, mathematic symbols, visuals etc. Even photos were not equally accessible or accurate given different platforms or hardware limitations. Streaming worked for some but others indicated frustration with broadband access.</a:t>
            </a:r>
          </a:p>
        </p:txBody>
      </p:sp>
      <p:sp>
        <p:nvSpPr>
          <p:cNvPr id="4" name="Slide Number Placeholder 3"/>
          <p:cNvSpPr>
            <a:spLocks noGrp="1"/>
          </p:cNvSpPr>
          <p:nvPr>
            <p:ph type="sldNum" sz="quarter" idx="5"/>
          </p:nvPr>
        </p:nvSpPr>
        <p:spPr/>
        <p:txBody>
          <a:bodyPr/>
          <a:lstStyle/>
          <a:p>
            <a:fld id="{E0746DE6-3336-457D-A091-FA20AC1C536E}" type="slidenum">
              <a:rPr lang="en-US" smtClean="0"/>
              <a:t>11</a:t>
            </a:fld>
            <a:endParaRPr lang="en-US" dirty="0"/>
          </a:p>
        </p:txBody>
      </p:sp>
    </p:spTree>
    <p:extLst>
      <p:ext uri="{BB962C8B-B14F-4D97-AF65-F5344CB8AC3E}">
        <p14:creationId xmlns:p14="http://schemas.microsoft.com/office/powerpoint/2010/main" val="3116426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Meridith</a:t>
            </a:r>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dirty="0"/>
          </a:p>
        </p:txBody>
      </p:sp>
    </p:spTree>
    <p:extLst>
      <p:ext uri="{BB962C8B-B14F-4D97-AF65-F5344CB8AC3E}">
        <p14:creationId xmlns:p14="http://schemas.microsoft.com/office/powerpoint/2010/main" val="159192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10/2/2020</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05139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1404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6289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
        <p:nvSpPr>
          <p:cNvPr id="15" name="Title 1">
            <a:extLst>
              <a:ext uri="{FF2B5EF4-FFF2-40B4-BE49-F238E27FC236}">
                <a16:creationId xmlns:a16="http://schemas.microsoft.com/office/drawing/2014/main" id="{F364D7FE-3356-3F4C-A9D0-D7CF7DC02071}"/>
              </a:ext>
            </a:extLst>
          </p:cNvPr>
          <p:cNvSpPr>
            <a:spLocks noGrp="1"/>
          </p:cNvSpPr>
          <p:nvPr>
            <p:ph type="title"/>
          </p:nvPr>
        </p:nvSpPr>
        <p:spPr>
          <a:xfrm>
            <a:off x="1075038" y="365125"/>
            <a:ext cx="10058399" cy="1325563"/>
          </a:xfrm>
        </p:spPr>
        <p:txBody>
          <a:bodyPr anchor="b">
            <a:normAutofit/>
          </a:bodyPr>
          <a:lstStyle>
            <a:lvl1pPr algn="l">
              <a:defRPr sz="3600"/>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CEF576B0-A006-8A43-9E28-F8921C359D28}"/>
              </a:ext>
            </a:extLst>
          </p:cNvPr>
          <p:cNvSpPr>
            <a:spLocks noGrp="1"/>
          </p:cNvSpPr>
          <p:nvPr>
            <p:ph sz="half" idx="1"/>
          </p:nvPr>
        </p:nvSpPr>
        <p:spPr>
          <a:xfrm>
            <a:off x="1075038" y="1921669"/>
            <a:ext cx="10058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384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882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585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60718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10/2/2020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2705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10/2/2020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8675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10/2/2020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5205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3530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6652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10/2/2020</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64208575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4" r:id="rId12"/>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ucop.edu/transfer-articulation/transferable-course-agreements/tca-policy/regulations-by-subject-area.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resources.depaul.edu/teaching-commons/teaching-guides/feedback-grading/Pages/high-stakes-assignments.aspx"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onlinenetworkofeducators.org/course-cards/assessment-in-digital-lear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onlinenetworkofeducators.org/course-cards/equity-culturally-responsive-teaching-in-the-online-learning-environmen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file:///E:\KINGSTON\ASCCC\Academic%20Academy\Academic%20Academy%202020\A-New-Decade-for-Assessment.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itl.indiana.edu/teaching-resources/academic-integrity/designing-assignments-encourage-integrity/index.html"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tmp"/></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2.tmp"/></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onlinenetworkofeducators.org/course-cards/equity-culturally-responsive-teaching-in-the-online-learning-environment/" TargetMode="External"/><Relationship Id="rId7" Type="http://schemas.openxmlformats.org/officeDocument/2006/relationships/hyperlink" Target="https://www.aupress.ca/app/uploads/120279_99Z_Conrad_Openo_2018-Assessment_Strategies_for_Online_Learning.pdf" TargetMode="External"/><Relationship Id="rId2" Type="http://schemas.openxmlformats.org/officeDocument/2006/relationships/hyperlink" Target="https://onlinenetworkofeducators.org/course-cards/assessment-in-digital-learning/" TargetMode="External"/><Relationship Id="rId1" Type="http://schemas.openxmlformats.org/officeDocument/2006/relationships/slideLayout" Target="../slideLayouts/slideLayout2.xml"/><Relationship Id="rId6" Type="http://schemas.openxmlformats.org/officeDocument/2006/relationships/hyperlink" Target="https://www.insidehighered.com/digital-learning/article/2018/10/31/qa-strategies-better-assessments-online-learning" TargetMode="External"/><Relationship Id="rId5" Type="http://schemas.openxmlformats.org/officeDocument/2006/relationships/hyperlink" Target="https://citl.indiana.edu/teaching-resources/academic-integrity/designing-assignments-encourage-integrity/index.html" TargetMode="External"/><Relationship Id="rId4" Type="http://schemas.openxmlformats.org/officeDocument/2006/relationships/hyperlink" Target="about:blank"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learningoutcomesassessment.org/wp-content/uploads/2020/01/A-New-Decade-for-Assessment.pdf" TargetMode="External"/><Relationship Id="rId2" Type="http://schemas.openxmlformats.org/officeDocument/2006/relationships/hyperlink" Target="https://www.learningoutcomesassessment.org/wp-content/uploads/2019/02/OccasionalPaper1.pdf" TargetMode="External"/><Relationship Id="rId1" Type="http://schemas.openxmlformats.org/officeDocument/2006/relationships/slideLayout" Target="../slideLayouts/slideLayout2.xml"/><Relationship Id="rId5" Type="http://schemas.openxmlformats.org/officeDocument/2006/relationships/hyperlink" Target="https://issuu.com/jiscinfonet/docs/jisc_effective_assessment_in_a_digital_age_2010" TargetMode="External"/><Relationship Id="rId4" Type="http://schemas.openxmlformats.org/officeDocument/2006/relationships/hyperlink" Target="https://stearnscenter.gmu.edu/wp-content/uploads/20-PPF-Low-Stakes-Assessment-HANDOUT.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8748-E8CA-453A-A41A-9F84601107AB}"/>
              </a:ext>
            </a:extLst>
          </p:cNvPr>
          <p:cNvSpPr>
            <a:spLocks noGrp="1"/>
          </p:cNvSpPr>
          <p:nvPr>
            <p:ph type="ctrTitle"/>
          </p:nvPr>
        </p:nvSpPr>
        <p:spPr>
          <a:xfrm>
            <a:off x="6525213" y="80697"/>
            <a:ext cx="5214026" cy="1691640"/>
          </a:xfrm>
        </p:spPr>
        <p:txBody>
          <a:bodyPr>
            <a:noAutofit/>
          </a:bodyPr>
          <a:lstStyle/>
          <a:p>
            <a:r>
              <a:rPr lang="en-US" sz="5400" dirty="0"/>
              <a:t>Assessment Pandemonium </a:t>
            </a:r>
          </a:p>
        </p:txBody>
      </p:sp>
      <p:sp>
        <p:nvSpPr>
          <p:cNvPr id="3" name="Subtitle 2">
            <a:extLst>
              <a:ext uri="{FF2B5EF4-FFF2-40B4-BE49-F238E27FC236}">
                <a16:creationId xmlns:a16="http://schemas.microsoft.com/office/drawing/2014/main" id="{FC4F9ABE-67DA-4DBA-B92D-11889C64AA9B}"/>
              </a:ext>
            </a:extLst>
          </p:cNvPr>
          <p:cNvSpPr>
            <a:spLocks noGrp="1"/>
          </p:cNvSpPr>
          <p:nvPr>
            <p:ph type="subTitle" idx="1"/>
          </p:nvPr>
        </p:nvSpPr>
        <p:spPr>
          <a:xfrm>
            <a:off x="7156974" y="5633882"/>
            <a:ext cx="3950503" cy="878021"/>
          </a:xfrm>
        </p:spPr>
        <p:txBody>
          <a:bodyPr>
            <a:normAutofit fontScale="92500" lnSpcReduction="10000"/>
          </a:bodyPr>
          <a:lstStyle/>
          <a:p>
            <a:r>
              <a:rPr lang="en-US" dirty="0">
                <a:solidFill>
                  <a:schemeClr val="tx1">
                    <a:lumMod val="85000"/>
                  </a:schemeClr>
                </a:solidFill>
              </a:rPr>
              <a:t>Academic Academy</a:t>
            </a:r>
          </a:p>
          <a:p>
            <a:r>
              <a:rPr lang="en-US" dirty="0">
                <a:solidFill>
                  <a:schemeClr val="tx1">
                    <a:lumMod val="85000"/>
                  </a:schemeClr>
                </a:solidFill>
              </a:rPr>
              <a:t>October 8, 2020</a:t>
            </a:r>
          </a:p>
          <a:p>
            <a:endParaRPr lang="en-US" dirty="0">
              <a:solidFill>
                <a:schemeClr val="tx1">
                  <a:lumMod val="85000"/>
                </a:schemeClr>
              </a:solidFill>
            </a:endParaRPr>
          </a:p>
        </p:txBody>
      </p:sp>
      <p:pic>
        <p:nvPicPr>
          <p:cNvPr id="5" name="Picture 4" descr="A picture containing text&#10;&#10;Description automatically generated">
            <a:extLst>
              <a:ext uri="{FF2B5EF4-FFF2-40B4-BE49-F238E27FC236}">
                <a16:creationId xmlns:a16="http://schemas.microsoft.com/office/drawing/2014/main" id="{B4ED8499-86D2-41D6-BE24-3CC7ED158F74}"/>
              </a:ext>
            </a:extLst>
          </p:cNvPr>
          <p:cNvPicPr>
            <a:picLocks noChangeAspect="1"/>
          </p:cNvPicPr>
          <p:nvPr/>
        </p:nvPicPr>
        <p:blipFill rotWithShape="1">
          <a:blip r:embed="rId2"/>
          <a:srcRect r="53714"/>
          <a:stretch/>
        </p:blipFill>
        <p:spPr>
          <a:xfrm>
            <a:off x="452761" y="10"/>
            <a:ext cx="5643239" cy="6857990"/>
          </a:xfrm>
          <a:prstGeom prst="rect">
            <a:avLst/>
          </a:prstGeom>
        </p:spPr>
      </p:pic>
      <p:pic>
        <p:nvPicPr>
          <p:cNvPr id="7" name="Picture 2">
            <a:extLst>
              <a:ext uri="{FF2B5EF4-FFF2-40B4-BE49-F238E27FC236}">
                <a16:creationId xmlns:a16="http://schemas.microsoft.com/office/drawing/2014/main" id="{1CECE19D-EBDC-49C7-BD64-3534CB032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221" y="1655726"/>
            <a:ext cx="5696513" cy="379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69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E29B-8D1C-4AED-BF6F-955F3F0A968B}"/>
              </a:ext>
            </a:extLst>
          </p:cNvPr>
          <p:cNvSpPr>
            <a:spLocks noGrp="1"/>
          </p:cNvSpPr>
          <p:nvPr>
            <p:ph type="title"/>
          </p:nvPr>
        </p:nvSpPr>
        <p:spPr>
          <a:xfrm>
            <a:off x="841248" y="457200"/>
            <a:ext cx="4603588" cy="831273"/>
          </a:xfrm>
        </p:spPr>
        <p:txBody>
          <a:bodyPr>
            <a:normAutofit/>
          </a:bodyPr>
          <a:lstStyle/>
          <a:p>
            <a:r>
              <a:rPr lang="en-US" sz="4000" dirty="0">
                <a:latin typeface="Calibri" panose="020F0502020204030204" pitchFamily="34" charset="0"/>
                <a:cs typeface="Calibri" panose="020F0502020204030204" pitchFamily="34" charset="0"/>
              </a:rPr>
              <a:t>Identifying the Issues</a:t>
            </a:r>
          </a:p>
        </p:txBody>
      </p:sp>
      <p:sp>
        <p:nvSpPr>
          <p:cNvPr id="3" name="Content Placeholder 2">
            <a:extLst>
              <a:ext uri="{FF2B5EF4-FFF2-40B4-BE49-F238E27FC236}">
                <a16:creationId xmlns:a16="http://schemas.microsoft.com/office/drawing/2014/main" id="{AD2891B1-1DB0-40F9-802A-F86C43F4A8A9}"/>
              </a:ext>
            </a:extLst>
          </p:cNvPr>
          <p:cNvSpPr>
            <a:spLocks noGrp="1"/>
          </p:cNvSpPr>
          <p:nvPr>
            <p:ph idx="1"/>
          </p:nvPr>
        </p:nvSpPr>
        <p:spPr>
          <a:xfrm>
            <a:off x="6095999" y="685800"/>
            <a:ext cx="5066208" cy="5486400"/>
          </a:xfrm>
        </p:spPr>
        <p:txBody>
          <a:bodyPr>
            <a:normAutofit lnSpcReduction="10000"/>
          </a:bodyPr>
          <a:lstStyle/>
          <a:p>
            <a:r>
              <a:rPr lang="en-US" sz="3200" dirty="0">
                <a:latin typeface="Arial" panose="020B0604020202020204" pitchFamily="34" charset="0"/>
                <a:cs typeface="Arial" panose="020B0604020202020204" pitchFamily="34" charset="0"/>
              </a:rPr>
              <a:t>Analysis</a:t>
            </a:r>
          </a:p>
          <a:p>
            <a:pPr lvl="1">
              <a:lnSpc>
                <a:spcPct val="150000"/>
              </a:lnSpc>
            </a:pPr>
            <a:r>
              <a:rPr lang="en-US" sz="2600" dirty="0">
                <a:latin typeface="Arial" panose="020B0604020202020204" pitchFamily="34" charset="0"/>
                <a:cs typeface="Arial" panose="020B0604020202020204" pitchFamily="34" charset="0"/>
              </a:rPr>
              <a:t>Some very specific issues with technology</a:t>
            </a:r>
          </a:p>
          <a:p>
            <a:pPr lvl="1">
              <a:lnSpc>
                <a:spcPct val="150000"/>
              </a:lnSpc>
            </a:pPr>
            <a:r>
              <a:rPr lang="en-US" sz="2600" dirty="0">
                <a:latin typeface="Arial" panose="020B0604020202020204" pitchFamily="34" charset="0"/>
                <a:cs typeface="Arial" panose="020B0604020202020204" pitchFamily="34" charset="0"/>
              </a:rPr>
              <a:t>Discipline issues related to assessment</a:t>
            </a:r>
          </a:p>
          <a:p>
            <a:pPr lvl="1">
              <a:lnSpc>
                <a:spcPct val="150000"/>
              </a:lnSpc>
            </a:pPr>
            <a:r>
              <a:rPr lang="en-US" sz="2600" dirty="0">
                <a:latin typeface="Arial" panose="020B0604020202020204" pitchFamily="34" charset="0"/>
                <a:cs typeface="Arial" panose="020B0604020202020204" pitchFamily="34" charset="0"/>
              </a:rPr>
              <a:t>Complex issues and interpretation (e.g. equity, integrity, privacy, socioeconomic status)</a:t>
            </a:r>
          </a:p>
          <a:p>
            <a:endParaRPr lang="en-US" dirty="0"/>
          </a:p>
        </p:txBody>
      </p:sp>
      <p:pic>
        <p:nvPicPr>
          <p:cNvPr id="8" name="image1.png" descr="A close up of a logo&#10;&#10;Description automatically generated">
            <a:extLst>
              <a:ext uri="{FF2B5EF4-FFF2-40B4-BE49-F238E27FC236}">
                <a16:creationId xmlns:a16="http://schemas.microsoft.com/office/drawing/2014/main" id="{D4ADB664-8F48-486F-B3AE-0EB0D18FCA02}"/>
              </a:ext>
            </a:extLst>
          </p:cNvPr>
          <p:cNvPicPr/>
          <p:nvPr/>
        </p:nvPicPr>
        <p:blipFill>
          <a:blip r:embed="rId3"/>
          <a:stretch>
            <a:fillRect/>
          </a:stretch>
        </p:blipFill>
        <p:spPr>
          <a:xfrm>
            <a:off x="378628" y="2064328"/>
            <a:ext cx="5066208" cy="3845408"/>
          </a:xfrm>
          <a:prstGeom prst="rect">
            <a:avLst/>
          </a:prstGeom>
        </p:spPr>
      </p:pic>
    </p:spTree>
    <p:extLst>
      <p:ext uri="{BB962C8B-B14F-4D97-AF65-F5344CB8AC3E}">
        <p14:creationId xmlns:p14="http://schemas.microsoft.com/office/powerpoint/2010/main" val="3325231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1699D-06AB-4004-B3A7-8BD4C843A8EC}"/>
              </a:ext>
            </a:extLst>
          </p:cNvPr>
          <p:cNvSpPr>
            <a:spLocks noGrp="1"/>
          </p:cNvSpPr>
          <p:nvPr>
            <p:ph type="title"/>
          </p:nvPr>
        </p:nvSpPr>
        <p:spPr>
          <a:xfrm>
            <a:off x="1261872" y="365760"/>
            <a:ext cx="9692640" cy="508299"/>
          </a:xfrm>
        </p:spPr>
        <p:txBody>
          <a:bodyPr>
            <a:normAutofit fontScale="90000"/>
          </a:bodyPr>
          <a:lstStyle/>
          <a:p>
            <a:r>
              <a:rPr lang="en-US" dirty="0"/>
              <a:t>Analysis</a:t>
            </a:r>
          </a:p>
        </p:txBody>
      </p:sp>
      <p:graphicFrame>
        <p:nvGraphicFramePr>
          <p:cNvPr id="4" name="Content Placeholder 3">
            <a:extLst>
              <a:ext uri="{FF2B5EF4-FFF2-40B4-BE49-F238E27FC236}">
                <a16:creationId xmlns:a16="http://schemas.microsoft.com/office/drawing/2014/main" id="{0B7B32DC-49C6-4AFC-B13A-41F706895877}"/>
              </a:ext>
            </a:extLst>
          </p:cNvPr>
          <p:cNvGraphicFramePr>
            <a:graphicFrameLocks noGrp="1"/>
          </p:cNvGraphicFramePr>
          <p:nvPr>
            <p:ph idx="1"/>
            <p:extLst>
              <p:ext uri="{D42A27DB-BD31-4B8C-83A1-F6EECF244321}">
                <p14:modId xmlns:p14="http://schemas.microsoft.com/office/powerpoint/2010/main" val="3032738945"/>
              </p:ext>
            </p:extLst>
          </p:nvPr>
        </p:nvGraphicFramePr>
        <p:xfrm>
          <a:off x="632012" y="874059"/>
          <a:ext cx="10322499" cy="59839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6299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99ED6D-365F-4CAE-942F-ECA78F74B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CD0FF873-0D97-4AE7-A97E-53991037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hart 6">
            <a:extLst>
              <a:ext uri="{FF2B5EF4-FFF2-40B4-BE49-F238E27FC236}">
                <a16:creationId xmlns:a16="http://schemas.microsoft.com/office/drawing/2014/main" id="{F54DC60B-AB46-124D-8A5F-6CC8273F3064}"/>
              </a:ext>
            </a:extLst>
          </p:cNvPr>
          <p:cNvGraphicFramePr>
            <a:graphicFrameLocks/>
          </p:cNvGraphicFramePr>
          <p:nvPr>
            <p:extLst>
              <p:ext uri="{D42A27DB-BD31-4B8C-83A1-F6EECF244321}">
                <p14:modId xmlns:p14="http://schemas.microsoft.com/office/powerpoint/2010/main" val="1848197258"/>
              </p:ext>
            </p:extLst>
          </p:nvPr>
        </p:nvGraphicFramePr>
        <p:xfrm>
          <a:off x="775856" y="290945"/>
          <a:ext cx="10293926" cy="61929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852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99ED6D-365F-4CAE-942F-ECA78F74B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CD0FF873-0D97-4AE7-A97E-53991037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hart 3">
            <a:extLst>
              <a:ext uri="{FF2B5EF4-FFF2-40B4-BE49-F238E27FC236}">
                <a16:creationId xmlns:a16="http://schemas.microsoft.com/office/drawing/2014/main" id="{AA591295-5CEE-1648-9DE1-E64CB4DBE2CC}"/>
              </a:ext>
            </a:extLst>
          </p:cNvPr>
          <p:cNvGraphicFramePr>
            <a:graphicFrameLocks/>
          </p:cNvGraphicFramePr>
          <p:nvPr>
            <p:extLst>
              <p:ext uri="{D42A27DB-BD31-4B8C-83A1-F6EECF244321}">
                <p14:modId xmlns:p14="http://schemas.microsoft.com/office/powerpoint/2010/main" val="2497514013"/>
              </p:ext>
            </p:extLst>
          </p:nvPr>
        </p:nvGraphicFramePr>
        <p:xfrm>
          <a:off x="457200" y="221673"/>
          <a:ext cx="10315478" cy="6034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2889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256280C4-BEA5-4FF7-9332-2FF32A57A808}"/>
              </a:ext>
            </a:extLst>
          </p:cNvPr>
          <p:cNvSpPr/>
          <p:nvPr/>
        </p:nvSpPr>
        <p:spPr>
          <a:xfrm>
            <a:off x="7305675" y="752475"/>
            <a:ext cx="3009900" cy="2162175"/>
          </a:xfrm>
          <a:prstGeom prst="cloud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0" i="0" u="none" strike="noStrike" dirty="0">
                <a:solidFill>
                  <a:schemeClr val="bg1"/>
                </a:solidFill>
                <a:effectLst/>
                <a:latin typeface="Calibri" panose="020F0502020204030204" pitchFamily="34" charset="0"/>
                <a:cs typeface="Calibri" panose="020F0502020204030204" pitchFamily="34" charset="0"/>
              </a:rPr>
              <a:t>Student's home environments interfere with full engagement with classes</a:t>
            </a:r>
            <a:endParaRPr lang="en-US" dirty="0">
              <a:solidFill>
                <a:schemeClr val="bg1"/>
              </a:solidFill>
              <a:latin typeface="Calibri" panose="020F0502020204030204" pitchFamily="34" charset="0"/>
              <a:cs typeface="Calibri" panose="020F0502020204030204" pitchFamily="34" charset="0"/>
            </a:endParaRPr>
          </a:p>
        </p:txBody>
      </p:sp>
      <p:sp>
        <p:nvSpPr>
          <p:cNvPr id="5" name="Speech Bubble: Oval 4">
            <a:extLst>
              <a:ext uri="{FF2B5EF4-FFF2-40B4-BE49-F238E27FC236}">
                <a16:creationId xmlns:a16="http://schemas.microsoft.com/office/drawing/2014/main" id="{6E74E808-8D65-436F-8DD2-C24290BDB8F2}"/>
              </a:ext>
            </a:extLst>
          </p:cNvPr>
          <p:cNvSpPr/>
          <p:nvPr/>
        </p:nvSpPr>
        <p:spPr>
          <a:xfrm>
            <a:off x="5353050" y="3333752"/>
            <a:ext cx="3638550" cy="2162175"/>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r>
              <a:rPr lang="en-US" dirty="0">
                <a:latin typeface="Calibri" panose="020F0502020204030204" pitchFamily="34" charset="0"/>
                <a:cs typeface="Calibri" panose="020F0502020204030204" pitchFamily="34" charset="0"/>
              </a:rPr>
              <a:t>Biggest problem is the differences in students’ hardware, apps, reliable Wi-Fi, etc.  There is not a level playing field which is problematic.</a:t>
            </a:r>
          </a:p>
        </p:txBody>
      </p:sp>
      <p:sp>
        <p:nvSpPr>
          <p:cNvPr id="6" name="Speech Bubble: Rectangle with Corners Rounded 5">
            <a:extLst>
              <a:ext uri="{FF2B5EF4-FFF2-40B4-BE49-F238E27FC236}">
                <a16:creationId xmlns:a16="http://schemas.microsoft.com/office/drawing/2014/main" id="{31185828-954F-4B8F-BDED-9C71268B7139}"/>
              </a:ext>
            </a:extLst>
          </p:cNvPr>
          <p:cNvSpPr/>
          <p:nvPr/>
        </p:nvSpPr>
        <p:spPr>
          <a:xfrm>
            <a:off x="514351" y="266700"/>
            <a:ext cx="3524250" cy="2305050"/>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0" i="0" u="none" strike="noStrike" dirty="0">
                <a:solidFill>
                  <a:srgbClr val="000000"/>
                </a:solidFill>
                <a:effectLst/>
                <a:latin typeface="Calibri" panose="020F0502020204030204" pitchFamily="34" charset="0"/>
                <a:cs typeface="Calibri" panose="020F0502020204030204" pitchFamily="34" charset="0"/>
              </a:rPr>
              <a:t>None of the virtual simulation tools give us a good assessment of how the students are learning.  Students with needs/issues do not have a chance to see their what they are.</a:t>
            </a:r>
            <a:br>
              <a:rPr lang="en-US" b="0" i="0" u="none" strike="noStrike" dirty="0">
                <a:solidFill>
                  <a:srgbClr val="000000"/>
                </a:solidFill>
                <a:effectLst/>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7" name="Thought Bubble: Cloud 6">
            <a:extLst>
              <a:ext uri="{FF2B5EF4-FFF2-40B4-BE49-F238E27FC236}">
                <a16:creationId xmlns:a16="http://schemas.microsoft.com/office/drawing/2014/main" id="{C40E0A98-FC04-4B84-80E2-9E87A097BFA8}"/>
              </a:ext>
            </a:extLst>
          </p:cNvPr>
          <p:cNvSpPr/>
          <p:nvPr/>
        </p:nvSpPr>
        <p:spPr>
          <a:xfrm>
            <a:off x="619125" y="3429000"/>
            <a:ext cx="3990975" cy="2495550"/>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latin typeface="Calibri" panose="020F0502020204030204" pitchFamily="34" charset="0"/>
                <a:cs typeface="Calibri" panose="020F0502020204030204" pitchFamily="34" charset="0"/>
              </a:rPr>
              <a:t>Proctorio on Connect is worthless</a:t>
            </a:r>
          </a:p>
          <a:p>
            <a:r>
              <a:rPr lang="en-US" dirty="0">
                <a:latin typeface="Calibri" panose="020F0502020204030204" pitchFamily="34" charset="0"/>
                <a:cs typeface="Calibri" panose="020F0502020204030204" pitchFamily="34" charset="0"/>
              </a:rPr>
              <a:t>Online proctoring software is invasive and not equitable for students.</a:t>
            </a:r>
          </a:p>
        </p:txBody>
      </p:sp>
      <p:sp>
        <p:nvSpPr>
          <p:cNvPr id="2" name="TextBox 1">
            <a:extLst>
              <a:ext uri="{FF2B5EF4-FFF2-40B4-BE49-F238E27FC236}">
                <a16:creationId xmlns:a16="http://schemas.microsoft.com/office/drawing/2014/main" id="{078671E5-1F48-4282-8DBB-83425406FA8E}"/>
              </a:ext>
            </a:extLst>
          </p:cNvPr>
          <p:cNvSpPr txBox="1"/>
          <p:nvPr/>
        </p:nvSpPr>
        <p:spPr>
          <a:xfrm>
            <a:off x="4772025" y="266700"/>
            <a:ext cx="2400300" cy="1384995"/>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Survey Comments about Issues</a:t>
            </a:r>
          </a:p>
        </p:txBody>
      </p:sp>
    </p:spTree>
    <p:extLst>
      <p:ext uri="{BB962C8B-B14F-4D97-AF65-F5344CB8AC3E}">
        <p14:creationId xmlns:p14="http://schemas.microsoft.com/office/powerpoint/2010/main" val="244764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347B-48A0-45F2-A454-F5D9C764DB17}"/>
              </a:ext>
            </a:extLst>
          </p:cNvPr>
          <p:cNvSpPr>
            <a:spLocks noGrp="1"/>
          </p:cNvSpPr>
          <p:nvPr>
            <p:ph type="title"/>
          </p:nvPr>
        </p:nvSpPr>
        <p:spPr>
          <a:xfrm>
            <a:off x="4965290" y="365760"/>
            <a:ext cx="5997678" cy="723452"/>
          </a:xfrm>
        </p:spPr>
        <p:txBody>
          <a:bodyPr>
            <a:normAutofit/>
          </a:bodyPr>
          <a:lstStyle/>
          <a:p>
            <a:r>
              <a:rPr lang="en-US" dirty="0">
                <a:latin typeface="Arial" panose="020B0604020202020204" pitchFamily="34" charset="0"/>
                <a:cs typeface="Arial" panose="020B0604020202020204" pitchFamily="34" charset="0"/>
              </a:rPr>
              <a:t>Analysis</a:t>
            </a:r>
          </a:p>
        </p:txBody>
      </p:sp>
      <p:pic>
        <p:nvPicPr>
          <p:cNvPr id="5" name="Picture 4">
            <a:extLst>
              <a:ext uri="{FF2B5EF4-FFF2-40B4-BE49-F238E27FC236}">
                <a16:creationId xmlns:a16="http://schemas.microsoft.com/office/drawing/2014/main" id="{F5182DD5-5136-4108-A04C-21C87683823F}"/>
              </a:ext>
            </a:extLst>
          </p:cNvPr>
          <p:cNvPicPr>
            <a:picLocks noChangeAspect="1"/>
          </p:cNvPicPr>
          <p:nvPr/>
        </p:nvPicPr>
        <p:blipFill rotWithShape="1">
          <a:blip r:embed="rId3"/>
          <a:srcRect l="14858" r="40190" b="-1"/>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7D331730-546C-4141-A8D3-4FB9AD15B1A1}"/>
              </a:ext>
            </a:extLst>
          </p:cNvPr>
          <p:cNvSpPr>
            <a:spLocks noGrp="1"/>
          </p:cNvSpPr>
          <p:nvPr>
            <p:ph idx="1"/>
          </p:nvPr>
        </p:nvSpPr>
        <p:spPr>
          <a:xfrm>
            <a:off x="5140101" y="1089212"/>
            <a:ext cx="6015571" cy="4488815"/>
          </a:xfrm>
        </p:spPr>
        <p:txBody>
          <a:bodyPr>
            <a:normAutofit/>
          </a:bodyPr>
          <a:lstStyle/>
          <a:p>
            <a:pPr marL="0" indent="0">
              <a:buNone/>
            </a:pPr>
            <a:r>
              <a:rPr lang="en-US" dirty="0">
                <a:latin typeface="Arial" panose="020B0604020202020204" pitchFamily="34" charset="0"/>
                <a:cs typeface="Arial" panose="020B0604020202020204" pitchFamily="34" charset="0"/>
              </a:rPr>
              <a:t>Disciplines that might have difficulty</a:t>
            </a:r>
          </a:p>
          <a:p>
            <a:r>
              <a:rPr lang="en-US" dirty="0">
                <a:latin typeface="Arial" panose="020B0604020202020204" pitchFamily="34" charset="0"/>
                <a:cs typeface="Arial" panose="020B0604020202020204" pitchFamily="34" charset="0"/>
              </a:rPr>
              <a:t>Performance based courses – theater, music, choir, band, studio arts, dance, communication</a:t>
            </a:r>
          </a:p>
          <a:p>
            <a:r>
              <a:rPr lang="en-US" dirty="0">
                <a:latin typeface="Arial" panose="020B0604020202020204" pitchFamily="34" charset="0"/>
                <a:cs typeface="Arial" panose="020B0604020202020204" pitchFamily="34" charset="0"/>
              </a:rPr>
              <a:t>Courses requiring special equipment – Welding, Auto, Information Technology, Computer Science (servers etc.)</a:t>
            </a:r>
          </a:p>
          <a:p>
            <a:r>
              <a:rPr lang="en-US" dirty="0">
                <a:latin typeface="Arial" panose="020B0604020202020204" pitchFamily="34" charset="0"/>
                <a:cs typeface="Arial" panose="020B0604020202020204" pitchFamily="34" charset="0"/>
              </a:rPr>
              <a:t>Product based courses – Culinary Arts, Art, Ceramics, Manufacturing, Engineering</a:t>
            </a:r>
          </a:p>
          <a:p>
            <a:r>
              <a:rPr lang="en-US" dirty="0">
                <a:latin typeface="Arial" panose="020B0604020202020204" pitchFamily="34" charset="0"/>
                <a:cs typeface="Arial" panose="020B0604020202020204" pitchFamily="34" charset="0"/>
              </a:rPr>
              <a:t>Skills based Courses – Welding, Auto, Nursing, Allied Health, Embalming, Fire, Police</a:t>
            </a:r>
          </a:p>
          <a:p>
            <a:r>
              <a:rPr lang="en-US" dirty="0">
                <a:latin typeface="Arial" panose="020B0604020202020204" pitchFamily="34" charset="0"/>
                <a:cs typeface="Arial" panose="020B0604020202020204" pitchFamily="34" charset="0"/>
              </a:rPr>
              <a:t>Activity Courses – PE, Dance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peech Bubble: Rectangle 3">
            <a:extLst>
              <a:ext uri="{FF2B5EF4-FFF2-40B4-BE49-F238E27FC236}">
                <a16:creationId xmlns:a16="http://schemas.microsoft.com/office/drawing/2014/main" id="{7752AC96-28A9-4734-B7D5-7B4F260E05BC}"/>
              </a:ext>
            </a:extLst>
          </p:cNvPr>
          <p:cNvSpPr/>
          <p:nvPr/>
        </p:nvSpPr>
        <p:spPr>
          <a:xfrm>
            <a:off x="914400" y="365760"/>
            <a:ext cx="3738911" cy="225910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It's less about the discipline and more about the kind of assessment the class typically uses. Collaborative efforts, like projects, dances, theatre performances, etc.</a:t>
            </a:r>
          </a:p>
        </p:txBody>
      </p:sp>
      <p:sp>
        <p:nvSpPr>
          <p:cNvPr id="6" name="Thought Bubble: Cloud 5">
            <a:extLst>
              <a:ext uri="{FF2B5EF4-FFF2-40B4-BE49-F238E27FC236}">
                <a16:creationId xmlns:a16="http://schemas.microsoft.com/office/drawing/2014/main" id="{CF1787E2-B00B-4637-8241-3B00F5EA76EC}"/>
              </a:ext>
            </a:extLst>
          </p:cNvPr>
          <p:cNvSpPr/>
          <p:nvPr/>
        </p:nvSpPr>
        <p:spPr>
          <a:xfrm>
            <a:off x="-1" y="2990616"/>
            <a:ext cx="4776395" cy="318427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Any disciplines where lower socioeconomic classes of students were found to be lacking in basic technology required to carry out an effective online teaching environment.</a:t>
            </a:r>
          </a:p>
        </p:txBody>
      </p:sp>
    </p:spTree>
    <p:extLst>
      <p:ext uri="{BB962C8B-B14F-4D97-AF65-F5344CB8AC3E}">
        <p14:creationId xmlns:p14="http://schemas.microsoft.com/office/powerpoint/2010/main" val="17733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0732F-CBCC-C446-A547-5728C3A2851D}"/>
              </a:ext>
            </a:extLst>
          </p:cNvPr>
          <p:cNvSpPr>
            <a:spLocks noGrp="1"/>
          </p:cNvSpPr>
          <p:nvPr>
            <p:ph type="title"/>
          </p:nvPr>
        </p:nvSpPr>
        <p:spPr/>
        <p:txBody>
          <a:bodyPr/>
          <a:lstStyle/>
          <a:p>
            <a:pPr algn="ctr"/>
            <a:r>
              <a:rPr lang="en-US" b="1" dirty="0">
                <a:solidFill>
                  <a:srgbClr val="0070C0"/>
                </a:solidFill>
              </a:rPr>
              <a:t>Fluctuation in Student Performance</a:t>
            </a:r>
          </a:p>
        </p:txBody>
      </p:sp>
      <p:pic>
        <p:nvPicPr>
          <p:cNvPr id="4" name="Picture 3">
            <a:extLst>
              <a:ext uri="{FF2B5EF4-FFF2-40B4-BE49-F238E27FC236}">
                <a16:creationId xmlns:a16="http://schemas.microsoft.com/office/drawing/2014/main" id="{BABA31E2-1FB4-FD4C-99BD-DFC85434769A}"/>
              </a:ext>
            </a:extLst>
          </p:cNvPr>
          <p:cNvPicPr>
            <a:picLocks noChangeAspect="1"/>
          </p:cNvPicPr>
          <p:nvPr/>
        </p:nvPicPr>
        <p:blipFill>
          <a:blip r:embed="rId3"/>
          <a:stretch>
            <a:fillRect/>
          </a:stretch>
        </p:blipFill>
        <p:spPr>
          <a:xfrm>
            <a:off x="2022123" y="1798279"/>
            <a:ext cx="8147753" cy="4879574"/>
          </a:xfrm>
          <a:prstGeom prst="rect">
            <a:avLst/>
          </a:prstGeom>
        </p:spPr>
      </p:pic>
      <p:sp>
        <p:nvSpPr>
          <p:cNvPr id="7" name="Right Arrow 6">
            <a:extLst>
              <a:ext uri="{FF2B5EF4-FFF2-40B4-BE49-F238E27FC236}">
                <a16:creationId xmlns:a16="http://schemas.microsoft.com/office/drawing/2014/main" id="{686B0404-994A-E449-AB64-AD7CF389ADD4}"/>
              </a:ext>
            </a:extLst>
          </p:cNvPr>
          <p:cNvSpPr/>
          <p:nvPr/>
        </p:nvSpPr>
        <p:spPr>
          <a:xfrm rot="20616533" flipH="1">
            <a:off x="7160388" y="1879751"/>
            <a:ext cx="4524982" cy="1122038"/>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badi" panose="020F0502020204030204" pitchFamily="34" charset="0"/>
                <a:cs typeface="Abadi" panose="020F0502020204030204" pitchFamily="34" charset="0"/>
              </a:rPr>
              <a:t>Exam #2 was directly AFTER the transition to emergency remote education</a:t>
            </a:r>
          </a:p>
        </p:txBody>
      </p:sp>
    </p:spTree>
    <p:extLst>
      <p:ext uri="{BB962C8B-B14F-4D97-AF65-F5344CB8AC3E}">
        <p14:creationId xmlns:p14="http://schemas.microsoft.com/office/powerpoint/2010/main" val="3362824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40FB-E4BC-8147-9102-711CF16E1B50}"/>
              </a:ext>
            </a:extLst>
          </p:cNvPr>
          <p:cNvSpPr>
            <a:spLocks noGrp="1"/>
          </p:cNvSpPr>
          <p:nvPr>
            <p:ph type="title"/>
          </p:nvPr>
        </p:nvSpPr>
        <p:spPr/>
        <p:txBody>
          <a:bodyPr/>
          <a:lstStyle/>
          <a:p>
            <a:pPr algn="ctr"/>
            <a:r>
              <a:rPr lang="en-US" b="1" dirty="0">
                <a:solidFill>
                  <a:srgbClr val="0070C0"/>
                </a:solidFill>
              </a:rPr>
              <a:t>Fluctuation in Student Performance</a:t>
            </a:r>
            <a:endParaRPr lang="en-US" dirty="0"/>
          </a:p>
        </p:txBody>
      </p:sp>
      <p:pic>
        <p:nvPicPr>
          <p:cNvPr id="4" name="Picture 3">
            <a:extLst>
              <a:ext uri="{FF2B5EF4-FFF2-40B4-BE49-F238E27FC236}">
                <a16:creationId xmlns:a16="http://schemas.microsoft.com/office/drawing/2014/main" id="{6313C8FC-E658-5247-9174-F54056B69F78}"/>
              </a:ext>
            </a:extLst>
          </p:cNvPr>
          <p:cNvPicPr>
            <a:picLocks noChangeAspect="1"/>
          </p:cNvPicPr>
          <p:nvPr/>
        </p:nvPicPr>
        <p:blipFill>
          <a:blip r:embed="rId3"/>
          <a:stretch>
            <a:fillRect/>
          </a:stretch>
        </p:blipFill>
        <p:spPr>
          <a:xfrm>
            <a:off x="1615078" y="1691322"/>
            <a:ext cx="7907594" cy="5166046"/>
          </a:xfrm>
          <a:prstGeom prst="rect">
            <a:avLst/>
          </a:prstGeom>
        </p:spPr>
      </p:pic>
      <p:sp>
        <p:nvSpPr>
          <p:cNvPr id="5" name="Right Arrow 4">
            <a:extLst>
              <a:ext uri="{FF2B5EF4-FFF2-40B4-BE49-F238E27FC236}">
                <a16:creationId xmlns:a16="http://schemas.microsoft.com/office/drawing/2014/main" id="{1F355ECB-D90A-6B4A-B404-E1BFC0166D1F}"/>
              </a:ext>
            </a:extLst>
          </p:cNvPr>
          <p:cNvSpPr/>
          <p:nvPr/>
        </p:nvSpPr>
        <p:spPr>
          <a:xfrm rot="20078813" flipH="1">
            <a:off x="7465168" y="3122466"/>
            <a:ext cx="2789943" cy="1122038"/>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Far fewer “D”s….</a:t>
            </a:r>
          </a:p>
        </p:txBody>
      </p:sp>
    </p:spTree>
    <p:extLst>
      <p:ext uri="{BB962C8B-B14F-4D97-AF65-F5344CB8AC3E}">
        <p14:creationId xmlns:p14="http://schemas.microsoft.com/office/powerpoint/2010/main" val="2985677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E2C05438-8975-4783-BCC7-9A4F0BD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F0ACCC9-A5C0-44FC-9472-E3E4BF4B4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B614FC-F020-497D-BEA0-87A8F522C35C}"/>
              </a:ext>
            </a:extLst>
          </p:cNvPr>
          <p:cNvSpPr>
            <a:spLocks noGrp="1"/>
          </p:cNvSpPr>
          <p:nvPr>
            <p:ph type="title"/>
          </p:nvPr>
        </p:nvSpPr>
        <p:spPr>
          <a:xfrm>
            <a:off x="6941573" y="758952"/>
            <a:ext cx="3907625" cy="4041648"/>
          </a:xfrm>
        </p:spPr>
        <p:txBody>
          <a:bodyPr vert="horz" lIns="91440" tIns="45720" rIns="91440" bIns="45720" rtlCol="0" anchor="b">
            <a:normAutofit/>
          </a:bodyPr>
          <a:lstStyle/>
          <a:p>
            <a:pPr>
              <a:lnSpc>
                <a:spcPct val="85000"/>
              </a:lnSpc>
            </a:pPr>
            <a:r>
              <a:rPr lang="en-US" sz="6600" dirty="0">
                <a:solidFill>
                  <a:srgbClr val="FFFFFF"/>
                </a:solidFill>
              </a:rPr>
              <a:t>John’s Music Class</a:t>
            </a:r>
          </a:p>
        </p:txBody>
      </p:sp>
      <p:sp useBgFill="1">
        <p:nvSpPr>
          <p:cNvPr id="28" name="Rectangle 27">
            <a:extLst>
              <a:ext uri="{FF2B5EF4-FFF2-40B4-BE49-F238E27FC236}">
                <a16:creationId xmlns:a16="http://schemas.microsoft.com/office/drawing/2014/main" id="{E8B8E8AE-1882-46F3-94E7-A2A391494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60873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5AE0C4B-4D5E-48B0-929B-038F7E948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hart 3">
            <a:extLst>
              <a:ext uri="{FF2B5EF4-FFF2-40B4-BE49-F238E27FC236}">
                <a16:creationId xmlns:a16="http://schemas.microsoft.com/office/drawing/2014/main" id="{BB2E5A5C-995C-488A-A77A-4FFFBE58A0D8}"/>
              </a:ext>
            </a:extLst>
          </p:cNvPr>
          <p:cNvGraphicFramePr>
            <a:graphicFrameLocks/>
          </p:cNvGraphicFramePr>
          <p:nvPr>
            <p:extLst>
              <p:ext uri="{D42A27DB-BD31-4B8C-83A1-F6EECF244321}">
                <p14:modId xmlns:p14="http://schemas.microsoft.com/office/powerpoint/2010/main" val="1867810043"/>
              </p:ext>
            </p:extLst>
          </p:nvPr>
        </p:nvGraphicFramePr>
        <p:xfrm>
          <a:off x="899160" y="326995"/>
          <a:ext cx="5151817" cy="6197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4507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E29B-8D1C-4AED-BF6F-955F3F0A968B}"/>
              </a:ext>
            </a:extLst>
          </p:cNvPr>
          <p:cNvSpPr>
            <a:spLocks noGrp="1"/>
          </p:cNvSpPr>
          <p:nvPr>
            <p:ph type="title"/>
          </p:nvPr>
        </p:nvSpPr>
        <p:spPr>
          <a:xfrm>
            <a:off x="841248" y="457200"/>
            <a:ext cx="4603588" cy="831273"/>
          </a:xfrm>
        </p:spPr>
        <p:txBody>
          <a:bodyPr>
            <a:normAutofit/>
          </a:bodyPr>
          <a:lstStyle/>
          <a:p>
            <a:r>
              <a:rPr lang="en-US" sz="4000" dirty="0">
                <a:latin typeface="Calibri" panose="020F0502020204030204" pitchFamily="34" charset="0"/>
                <a:cs typeface="Calibri" panose="020F0502020204030204" pitchFamily="34" charset="0"/>
              </a:rPr>
              <a:t>Identifying the issues</a:t>
            </a:r>
          </a:p>
        </p:txBody>
      </p:sp>
      <p:sp>
        <p:nvSpPr>
          <p:cNvPr id="3" name="Content Placeholder 2">
            <a:extLst>
              <a:ext uri="{FF2B5EF4-FFF2-40B4-BE49-F238E27FC236}">
                <a16:creationId xmlns:a16="http://schemas.microsoft.com/office/drawing/2014/main" id="{AD2891B1-1DB0-40F9-802A-F86C43F4A8A9}"/>
              </a:ext>
            </a:extLst>
          </p:cNvPr>
          <p:cNvSpPr>
            <a:spLocks noGrp="1"/>
          </p:cNvSpPr>
          <p:nvPr>
            <p:ph idx="1"/>
          </p:nvPr>
        </p:nvSpPr>
        <p:spPr>
          <a:xfrm>
            <a:off x="6095999" y="685800"/>
            <a:ext cx="4487333" cy="5486400"/>
          </a:xfrm>
        </p:spPr>
        <p:txBody>
          <a:bodyPr/>
          <a:lstStyle/>
          <a:p>
            <a:r>
              <a:rPr lang="en-US" sz="3200" dirty="0">
                <a:latin typeface="Arial" panose="020B0604020202020204" pitchFamily="34" charset="0"/>
                <a:cs typeface="Arial" panose="020B0604020202020204" pitchFamily="34" charset="0"/>
              </a:rPr>
              <a:t>Design Process</a:t>
            </a:r>
          </a:p>
          <a:p>
            <a:pPr lvl="1">
              <a:lnSpc>
                <a:spcPct val="150000"/>
              </a:lnSpc>
            </a:pPr>
            <a:r>
              <a:rPr lang="en-US" sz="2600" dirty="0">
                <a:latin typeface="Arial" panose="020B0604020202020204" pitchFamily="34" charset="0"/>
                <a:cs typeface="Arial" panose="020B0604020202020204" pitchFamily="34" charset="0"/>
              </a:rPr>
              <a:t>Purpose of Assessment</a:t>
            </a:r>
          </a:p>
          <a:p>
            <a:pPr lvl="1">
              <a:lnSpc>
                <a:spcPct val="150000"/>
              </a:lnSpc>
            </a:pPr>
            <a:r>
              <a:rPr lang="en-US" sz="2600" dirty="0">
                <a:latin typeface="Arial" panose="020B0604020202020204" pitchFamily="34" charset="0"/>
                <a:cs typeface="Arial" panose="020B0604020202020204" pitchFamily="34" charset="0"/>
              </a:rPr>
              <a:t>Design principles</a:t>
            </a:r>
          </a:p>
          <a:p>
            <a:pPr lvl="1">
              <a:lnSpc>
                <a:spcPct val="150000"/>
              </a:lnSpc>
            </a:pPr>
            <a:r>
              <a:rPr lang="en-US" sz="2600" dirty="0">
                <a:latin typeface="Arial" panose="020B0604020202020204" pitchFamily="34" charset="0"/>
                <a:cs typeface="Arial" panose="020B0604020202020204" pitchFamily="34" charset="0"/>
              </a:rPr>
              <a:t>Student Learning Outcomes (Rigor, Accuracy, Assessment Validity and Reproducibility)</a:t>
            </a:r>
          </a:p>
          <a:p>
            <a:pPr lvl="1"/>
            <a:endParaRPr lang="en-US" sz="2800" dirty="0">
              <a:latin typeface="Arial" panose="020B0604020202020204" pitchFamily="34" charset="0"/>
              <a:cs typeface="Arial" panose="020B0604020202020204" pitchFamily="34" charset="0"/>
            </a:endParaRPr>
          </a:p>
          <a:p>
            <a:endParaRPr lang="en-US" dirty="0"/>
          </a:p>
        </p:txBody>
      </p:sp>
      <p:pic>
        <p:nvPicPr>
          <p:cNvPr id="8" name="image1.png" descr="A close up of a logo&#10;&#10;Description automatically generated">
            <a:extLst>
              <a:ext uri="{FF2B5EF4-FFF2-40B4-BE49-F238E27FC236}">
                <a16:creationId xmlns:a16="http://schemas.microsoft.com/office/drawing/2014/main" id="{D4ADB664-8F48-486F-B3AE-0EB0D18FCA02}"/>
              </a:ext>
            </a:extLst>
          </p:cNvPr>
          <p:cNvPicPr/>
          <p:nvPr/>
        </p:nvPicPr>
        <p:blipFill>
          <a:blip r:embed="rId2"/>
          <a:stretch>
            <a:fillRect/>
          </a:stretch>
        </p:blipFill>
        <p:spPr>
          <a:xfrm>
            <a:off x="378628" y="2064328"/>
            <a:ext cx="5066208" cy="3845408"/>
          </a:xfrm>
          <a:prstGeom prst="rect">
            <a:avLst/>
          </a:prstGeom>
        </p:spPr>
      </p:pic>
    </p:spTree>
    <p:extLst>
      <p:ext uri="{BB962C8B-B14F-4D97-AF65-F5344CB8AC3E}">
        <p14:creationId xmlns:p14="http://schemas.microsoft.com/office/powerpoint/2010/main" val="29535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35AC-C74D-4427-A5DA-AF5F62B66EC6}"/>
              </a:ext>
            </a:extLst>
          </p:cNvPr>
          <p:cNvSpPr>
            <a:spLocks noGrp="1"/>
          </p:cNvSpPr>
          <p:nvPr>
            <p:ph type="title"/>
          </p:nvPr>
        </p:nvSpPr>
        <p:spPr/>
        <p:txBody>
          <a:bodyPr/>
          <a:lstStyle/>
          <a:p>
            <a:r>
              <a:rPr lang="en-US" b="1" i="0" dirty="0">
                <a:solidFill>
                  <a:srgbClr val="222222"/>
                </a:solidFill>
                <a:effectLst/>
                <a:latin typeface="Arial" panose="020B0604020202020204" pitchFamily="34" charset="0"/>
              </a:rPr>
              <a:t>Assessment Pandemonium – Lessons Learned</a:t>
            </a:r>
            <a:endParaRPr lang="en-US" dirty="0"/>
          </a:p>
        </p:txBody>
      </p:sp>
      <p:sp>
        <p:nvSpPr>
          <p:cNvPr id="8" name="Content Placeholder 7">
            <a:extLst>
              <a:ext uri="{FF2B5EF4-FFF2-40B4-BE49-F238E27FC236}">
                <a16:creationId xmlns:a16="http://schemas.microsoft.com/office/drawing/2014/main" id="{92C82C19-D06E-42BF-B25E-ED83ECA5F2FA}"/>
              </a:ext>
            </a:extLst>
          </p:cNvPr>
          <p:cNvSpPr>
            <a:spLocks noGrp="1"/>
          </p:cNvSpPr>
          <p:nvPr>
            <p:ph sz="half" idx="1"/>
          </p:nvPr>
        </p:nvSpPr>
        <p:spPr>
          <a:xfrm>
            <a:off x="1261872" y="1828800"/>
            <a:ext cx="3536270" cy="4351337"/>
          </a:xfrm>
        </p:spPr>
        <p:txBody>
          <a:bodyPr/>
          <a:lstStyle/>
          <a:p>
            <a:r>
              <a:rPr lang="en-US" sz="1800" b="0" i="0" dirty="0">
                <a:solidFill>
                  <a:srgbClr val="222222"/>
                </a:solidFill>
                <a:effectLst/>
                <a:latin typeface="Arial" panose="020B0604020202020204" pitchFamily="34" charset="0"/>
              </a:rPr>
              <a:t>Janet Fulks – Co-Chair ASCCC Guided Pathways Task Force</a:t>
            </a:r>
          </a:p>
          <a:p>
            <a:endParaRPr lang="en-US" dirty="0">
              <a:solidFill>
                <a:srgbClr val="222222"/>
              </a:solidFill>
              <a:latin typeface="Arial" panose="020B0604020202020204" pitchFamily="34" charset="0"/>
            </a:endParaRPr>
          </a:p>
          <a:p>
            <a:r>
              <a:rPr lang="en-US" sz="1800" b="0" i="0" dirty="0">
                <a:solidFill>
                  <a:srgbClr val="222222"/>
                </a:solidFill>
                <a:effectLst/>
                <a:latin typeface="Arial" panose="020B0604020202020204" pitchFamily="34" charset="0"/>
              </a:rPr>
              <a:t>John Gerhold – Music Professor, Bakersfield College, President MACCC</a:t>
            </a:r>
          </a:p>
          <a:p>
            <a:endParaRPr lang="en-US" dirty="0">
              <a:solidFill>
                <a:srgbClr val="222222"/>
              </a:solidFill>
              <a:latin typeface="Arial" panose="020B0604020202020204" pitchFamily="34" charset="0"/>
            </a:endParaRPr>
          </a:p>
          <a:p>
            <a:r>
              <a:rPr lang="en-US" sz="1800" b="0" i="0" dirty="0">
                <a:solidFill>
                  <a:srgbClr val="222222"/>
                </a:solidFill>
                <a:effectLst/>
                <a:latin typeface="Arial" panose="020B0604020202020204" pitchFamily="34" charset="0"/>
              </a:rPr>
              <a:t>Meridith Selden – Psychology Professor, Yuba College, ASCCC Guided Pathways Task Force Faculty Lead</a:t>
            </a:r>
            <a:endParaRPr lang="en-US" dirty="0"/>
          </a:p>
          <a:p>
            <a:pPr marL="0" indent="0">
              <a:buNone/>
            </a:pPr>
            <a:endParaRPr lang="en-US" dirty="0"/>
          </a:p>
        </p:txBody>
      </p:sp>
      <p:sp>
        <p:nvSpPr>
          <p:cNvPr id="9" name="Content Placeholder 8">
            <a:extLst>
              <a:ext uri="{FF2B5EF4-FFF2-40B4-BE49-F238E27FC236}">
                <a16:creationId xmlns:a16="http://schemas.microsoft.com/office/drawing/2014/main" id="{1898845D-EB91-4291-8215-AE8D4CFD405F}"/>
              </a:ext>
            </a:extLst>
          </p:cNvPr>
          <p:cNvSpPr>
            <a:spLocks noGrp="1"/>
          </p:cNvSpPr>
          <p:nvPr>
            <p:ph sz="half" idx="2"/>
          </p:nvPr>
        </p:nvSpPr>
        <p:spPr/>
        <p:txBody>
          <a:bodyPr/>
          <a:lstStyle/>
          <a:p>
            <a:pPr marL="0" indent="0">
              <a:lnSpc>
                <a:spcPct val="150000"/>
              </a:lnSpc>
              <a:buNone/>
            </a:pPr>
            <a:r>
              <a:rPr lang="en-US" b="0" i="0" dirty="0">
                <a:solidFill>
                  <a:srgbClr val="222222"/>
                </a:solidFill>
                <a:effectLst/>
                <a:latin typeface="Arial" panose="020B0604020202020204" pitchFamily="34" charset="0"/>
              </a:rPr>
              <a:t>A sudden transition to remote instruction requires not only changes in teaching, but changes in how you measure learning. </a:t>
            </a:r>
          </a:p>
          <a:p>
            <a:pPr marL="0" indent="0">
              <a:lnSpc>
                <a:spcPct val="150000"/>
              </a:lnSpc>
              <a:buNone/>
            </a:pPr>
            <a:r>
              <a:rPr lang="en-US" b="0" i="0" dirty="0">
                <a:solidFill>
                  <a:srgbClr val="222222"/>
                </a:solidFill>
                <a:effectLst/>
                <a:latin typeface="Arial" panose="020B0604020202020204" pitchFamily="34" charset="0"/>
              </a:rPr>
              <a:t>What can we learn from the unstructured experimentation that ensued in higher education as a consequence of COVID-19? </a:t>
            </a:r>
          </a:p>
          <a:p>
            <a:pPr marL="0" indent="0">
              <a:lnSpc>
                <a:spcPct val="150000"/>
              </a:lnSpc>
              <a:buNone/>
            </a:pPr>
            <a:r>
              <a:rPr lang="en-US" b="0" i="0" dirty="0">
                <a:solidFill>
                  <a:srgbClr val="222222"/>
                </a:solidFill>
                <a:effectLst/>
                <a:latin typeface="Arial" panose="020B0604020202020204" pitchFamily="34" charset="0"/>
              </a:rPr>
              <a:t>How did faculty find effective ways to measure learning?</a:t>
            </a:r>
            <a:endParaRPr lang="en-US" dirty="0">
              <a:solidFill>
                <a:schemeClr val="tx1">
                  <a:lumMod val="65000"/>
                  <a:lumOff val="35000"/>
                </a:schemeClr>
              </a:solidFill>
              <a:latin typeface="Segoe UI Semilight" panose="020B0402040204020203" pitchFamily="34" charset="0"/>
              <a:ea typeface="Segoe UI" panose="020B0502040204020203" pitchFamily="34" charset="0"/>
              <a:cs typeface="Segoe UI Semilight" panose="020B0402040204020203" pitchFamily="34" charset="0"/>
            </a:endParaRPr>
          </a:p>
          <a:p>
            <a:pPr marL="0" indent="0">
              <a:buNone/>
            </a:pPr>
            <a:endParaRPr lang="en-US" dirty="0"/>
          </a:p>
        </p:txBody>
      </p:sp>
    </p:spTree>
    <p:extLst>
      <p:ext uri="{BB962C8B-B14F-4D97-AF65-F5344CB8AC3E}">
        <p14:creationId xmlns:p14="http://schemas.microsoft.com/office/powerpoint/2010/main" val="3816824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365760"/>
            <a:ext cx="9692640" cy="1325562"/>
          </a:xfrm>
        </p:spPr>
        <p:txBody>
          <a:bodyPr>
            <a:normAutofit/>
          </a:bodyPr>
          <a:lstStyle/>
          <a:p>
            <a:r>
              <a:rPr lang="en-US" dirty="0">
                <a:solidFill>
                  <a:srgbClr val="FFFFFF"/>
                </a:solidFill>
                <a:latin typeface="Arial" panose="020B0604020202020204" pitchFamily="34" charset="0"/>
                <a:cs typeface="Arial" panose="020B0604020202020204" pitchFamily="34" charset="0"/>
              </a:rPr>
              <a:t>Purpose of Assessment</a:t>
            </a:r>
          </a:p>
        </p:txBody>
      </p:sp>
      <p:sp>
        <p:nvSpPr>
          <p:cNvPr id="3" name="Content Placeholder 2"/>
          <p:cNvSpPr>
            <a:spLocks noGrp="1"/>
          </p:cNvSpPr>
          <p:nvPr>
            <p:ph idx="1"/>
          </p:nvPr>
        </p:nvSpPr>
        <p:spPr>
          <a:xfrm>
            <a:off x="899159" y="2076008"/>
            <a:ext cx="9129743" cy="4600095"/>
          </a:xfrm>
        </p:spPr>
        <p:txBody>
          <a:bodyPr>
            <a:normAutofit fontScale="92500" lnSpcReduction="10000"/>
          </a:bodyPr>
          <a:lstStyle/>
          <a:p>
            <a:r>
              <a:rPr lang="en-US" sz="3000" dirty="0">
                <a:solidFill>
                  <a:srgbClr val="FFFFFF"/>
                </a:solidFill>
                <a:latin typeface="Calibri" panose="020F0502020204030204" pitchFamily="34" charset="0"/>
                <a:cs typeface="Calibri" panose="020F0502020204030204" pitchFamily="34" charset="0"/>
              </a:rPr>
              <a:t>Require a grade</a:t>
            </a:r>
          </a:p>
          <a:p>
            <a:r>
              <a:rPr lang="en-US" sz="3000" dirty="0">
                <a:solidFill>
                  <a:srgbClr val="FFFFFF"/>
                </a:solidFill>
                <a:latin typeface="Calibri" panose="020F0502020204030204" pitchFamily="34" charset="0"/>
                <a:cs typeface="Calibri" panose="020F0502020204030204" pitchFamily="34" charset="0"/>
              </a:rPr>
              <a:t>Achieving/Measure/Validate Learning Outcomes</a:t>
            </a:r>
          </a:p>
          <a:p>
            <a:r>
              <a:rPr lang="en-US" sz="3000" dirty="0">
                <a:solidFill>
                  <a:srgbClr val="FFFFFF"/>
                </a:solidFill>
                <a:latin typeface="Calibri" panose="020F0502020204030204" pitchFamily="34" charset="0"/>
                <a:cs typeface="Calibri" panose="020F0502020204030204" pitchFamily="34" charset="0"/>
              </a:rPr>
              <a:t>Adhere to accreditation and federal standards</a:t>
            </a:r>
          </a:p>
          <a:p>
            <a:r>
              <a:rPr lang="en-US" sz="3000" dirty="0">
                <a:solidFill>
                  <a:srgbClr val="FFFFFF"/>
                </a:solidFill>
                <a:latin typeface="Calibri" panose="020F0502020204030204" pitchFamily="34" charset="0"/>
                <a:cs typeface="Calibri" panose="020F0502020204030204" pitchFamily="34" charset="0"/>
              </a:rPr>
              <a:t>Fairness – within course, within sections, within program, within college</a:t>
            </a:r>
          </a:p>
          <a:p>
            <a:r>
              <a:rPr lang="en-US" sz="3000" dirty="0">
                <a:solidFill>
                  <a:srgbClr val="FFFFFF"/>
                </a:solidFill>
                <a:latin typeface="Calibri" panose="020F0502020204030204" pitchFamily="34" charset="0"/>
                <a:cs typeface="Calibri" panose="020F0502020204030204" pitchFamily="34" charset="0"/>
              </a:rPr>
              <a:t>A Tool to recognize equity issues</a:t>
            </a:r>
          </a:p>
          <a:p>
            <a:r>
              <a:rPr lang="en-US" sz="3000" dirty="0">
                <a:solidFill>
                  <a:srgbClr val="FFFFFF"/>
                </a:solidFill>
                <a:latin typeface="Calibri" panose="020F0502020204030204" pitchFamily="34" charset="0"/>
                <a:cs typeface="Calibri" panose="020F0502020204030204" pitchFamily="34" charset="0"/>
              </a:rPr>
              <a:t>Guarantee skills are achieved</a:t>
            </a:r>
          </a:p>
          <a:p>
            <a:pPr lvl="1"/>
            <a:r>
              <a:rPr lang="en-US" sz="2600" dirty="0">
                <a:solidFill>
                  <a:srgbClr val="FFFFFF"/>
                </a:solidFill>
                <a:latin typeface="Calibri" panose="020F0502020204030204" pitchFamily="34" charset="0"/>
                <a:cs typeface="Calibri" panose="020F0502020204030204" pitchFamily="34" charset="0"/>
              </a:rPr>
              <a:t>Acquiring skills for a sequence</a:t>
            </a:r>
          </a:p>
          <a:p>
            <a:pPr lvl="1"/>
            <a:r>
              <a:rPr lang="en-US" sz="2600" dirty="0">
                <a:solidFill>
                  <a:srgbClr val="FFFFFF"/>
                </a:solidFill>
                <a:latin typeface="Calibri" panose="020F0502020204030204" pitchFamily="34" charset="0"/>
                <a:cs typeface="Calibri" panose="020F0502020204030204" pitchFamily="34" charset="0"/>
              </a:rPr>
              <a:t>Acquiring skills for work</a:t>
            </a:r>
            <a:endParaRPr lang="en-US" sz="20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200435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C68C397E-C9BC-4DE8-986D-204E427AD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Diagram 3">
            <a:extLst>
              <a:ext uri="{FF2B5EF4-FFF2-40B4-BE49-F238E27FC236}">
                <a16:creationId xmlns:a16="http://schemas.microsoft.com/office/drawing/2014/main" id="{C6EF145E-A4BF-462E-B4A4-62B6BC461025}"/>
              </a:ext>
            </a:extLst>
          </p:cNvPr>
          <p:cNvGraphicFramePr/>
          <p:nvPr>
            <p:extLst>
              <p:ext uri="{D42A27DB-BD31-4B8C-83A1-F6EECF244321}">
                <p14:modId xmlns:p14="http://schemas.microsoft.com/office/powerpoint/2010/main" val="2557070665"/>
              </p:ext>
            </p:extLst>
          </p:nvPr>
        </p:nvGraphicFramePr>
        <p:xfrm>
          <a:off x="638175" y="190500"/>
          <a:ext cx="10287000" cy="6362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1417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2" name="Rectangle 11">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180438" y="758952"/>
            <a:ext cx="2853005" cy="4041648"/>
          </a:xfrm>
        </p:spPr>
        <p:txBody>
          <a:bodyPr vert="horz" lIns="91440" tIns="45720" rIns="91440" bIns="45720" rtlCol="0" anchor="b">
            <a:normAutofit/>
          </a:bodyPr>
          <a:lstStyle/>
          <a:p>
            <a:pPr>
              <a:lnSpc>
                <a:spcPct val="85000"/>
              </a:lnSpc>
            </a:pPr>
            <a:r>
              <a:rPr lang="en-US" dirty="0">
                <a:latin typeface="Arial" panose="020B0604020202020204" pitchFamily="34" charset="0"/>
                <a:cs typeface="Arial" panose="020B0604020202020204" pitchFamily="34" charset="0"/>
              </a:rPr>
              <a:t>Design Process</a:t>
            </a:r>
          </a:p>
        </p:txBody>
      </p:sp>
      <p:sp>
        <p:nvSpPr>
          <p:cNvPr id="3" name="Content Placeholder 2"/>
          <p:cNvSpPr>
            <a:spLocks noGrp="1"/>
          </p:cNvSpPr>
          <p:nvPr>
            <p:ph idx="1"/>
          </p:nvPr>
        </p:nvSpPr>
        <p:spPr>
          <a:xfrm>
            <a:off x="8165198" y="4800600"/>
            <a:ext cx="2868246" cy="1691640"/>
          </a:xfrm>
        </p:spPr>
        <p:txBody>
          <a:bodyPr vert="horz" lIns="91440" tIns="45720" rIns="91440" bIns="45720" rtlCol="0">
            <a:normAutofit/>
          </a:bodyPr>
          <a:lstStyle/>
          <a:p>
            <a:pPr marL="0" indent="0">
              <a:buNone/>
            </a:pPr>
            <a:r>
              <a:rPr lang="en-US" sz="2000" dirty="0">
                <a:solidFill>
                  <a:schemeClr val="tx1">
                    <a:lumMod val="85000"/>
                  </a:schemeClr>
                </a:solidFill>
              </a:rPr>
              <a:t>Bloom’s Taxonomy</a:t>
            </a:r>
          </a:p>
        </p:txBody>
      </p:sp>
      <p:pic>
        <p:nvPicPr>
          <p:cNvPr id="7" name="Picture 6" descr="Screen Clipping">
            <a:extLst>
              <a:ext uri="{FF2B5EF4-FFF2-40B4-BE49-F238E27FC236}">
                <a16:creationId xmlns:a16="http://schemas.microsoft.com/office/drawing/2014/main" id="{72BA1EA3-DAC8-46BD-840C-DA03872C4B98}"/>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44183" y="661927"/>
            <a:ext cx="6616823" cy="5525046"/>
          </a:xfrm>
          <a:prstGeom prst="rect">
            <a:avLst/>
          </a:prstGeom>
          <a:noFill/>
        </p:spPr>
      </p:pic>
    </p:spTree>
    <p:extLst>
      <p:ext uri="{BB962C8B-B14F-4D97-AF65-F5344CB8AC3E}">
        <p14:creationId xmlns:p14="http://schemas.microsoft.com/office/powerpoint/2010/main" val="2873639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4834"/>
            <a:ext cx="7396353" cy="1325562"/>
          </a:xfrm>
        </p:spPr>
        <p:txBody>
          <a:bodyPr>
            <a:normAutofit/>
          </a:bodyPr>
          <a:lstStyle/>
          <a:p>
            <a:r>
              <a:rPr lang="en-US" dirty="0">
                <a:latin typeface="Calibri" panose="020F0502020204030204" pitchFamily="34" charset="0"/>
                <a:cs typeface="Calibri" panose="020F0502020204030204" pitchFamily="34" charset="0"/>
              </a:rPr>
              <a:t>Maintaining Rigor and Accuracy</a:t>
            </a:r>
            <a:br>
              <a:rPr lang="en-US"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Validity and Reproducibility</a:t>
            </a:r>
            <a:endParaRPr lang="en-US" dirty="0">
              <a:latin typeface="Calibri" panose="020F0502020204030204" pitchFamily="34" charset="0"/>
              <a:cs typeface="Calibri" panose="020F0502020204030204" pitchFamily="34" charset="0"/>
            </a:endParaRPr>
          </a:p>
        </p:txBody>
      </p:sp>
      <p:pic>
        <p:nvPicPr>
          <p:cNvPr id="3074" name="Picture 2">
            <a:extLst>
              <a:ext uri="{FF2B5EF4-FFF2-40B4-BE49-F238E27FC236}">
                <a16:creationId xmlns:a16="http://schemas.microsoft.com/office/drawing/2014/main" id="{84C0D9F6-7D72-469B-AFED-61971356D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050" y="0"/>
            <a:ext cx="3638550" cy="24276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C709DCB-A7BE-448B-B62A-16FD35559774}"/>
              </a:ext>
            </a:extLst>
          </p:cNvPr>
          <p:cNvSpPr txBox="1"/>
          <p:nvPr/>
        </p:nvSpPr>
        <p:spPr>
          <a:xfrm>
            <a:off x="92365" y="2558097"/>
            <a:ext cx="10454694" cy="4616648"/>
          </a:xfrm>
          <a:prstGeom prst="rect">
            <a:avLst/>
          </a:prstGeom>
          <a:noFill/>
        </p:spPr>
        <p:txBody>
          <a:bodyPr wrap="square" rtlCol="0">
            <a:spAutoFit/>
          </a:bodyPr>
          <a:lstStyle/>
          <a:p>
            <a:pPr lvl="0" defTabSz="914400" eaLnBrk="0" fontAlgn="base" hangingPunct="0">
              <a:spcBef>
                <a:spcPct val="0"/>
              </a:spcBef>
              <a:spcAft>
                <a:spcPct val="0"/>
              </a:spcAft>
            </a:pPr>
            <a:r>
              <a:rPr lang="en-US" altLang="en-US" sz="1400" dirty="0">
                <a:solidFill>
                  <a:srgbClr val="222222"/>
                </a:solidFill>
                <a:latin typeface="Calibri" panose="020F0502020204030204" pitchFamily="34" charset="0"/>
                <a:cs typeface="Calibri" panose="020F0502020204030204" pitchFamily="34" charset="0"/>
              </a:rPr>
              <a:t>This is an update regarding how UC will handle articulation agreements with California Community Colleges (CCCs) for the 2020-21 academic year.  All 9 undergraduate UC campuses have once again agreed to operate under the following general principles:</a:t>
            </a:r>
            <a:br>
              <a:rPr lang="en-US" altLang="en-US" sz="1400" dirty="0">
                <a:latin typeface="Calibri" panose="020F0502020204030204" pitchFamily="34" charset="0"/>
                <a:cs typeface="Calibri" panose="020F0502020204030204" pitchFamily="34" charset="0"/>
              </a:rPr>
            </a:br>
            <a:endParaRPr lang="en-US" altLang="en-US" sz="1400" dirty="0">
              <a:latin typeface="Calibri" panose="020F0502020204030204" pitchFamily="34" charset="0"/>
              <a:cs typeface="Calibri" panose="020F0502020204030204" pitchFamily="34" charset="0"/>
            </a:endParaRPr>
          </a:p>
          <a:p>
            <a:pPr lvl="0" defTabSz="914400" eaLnBrk="0" fontAlgn="base" hangingPunct="0">
              <a:spcBef>
                <a:spcPct val="0"/>
              </a:spcBef>
              <a:spcAft>
                <a:spcPct val="0"/>
              </a:spcAft>
              <a:buFontTx/>
              <a:buAutoNum type="arabicPeriod"/>
            </a:pPr>
            <a:r>
              <a:rPr lang="en-US" altLang="en-US" sz="1400" dirty="0">
                <a:solidFill>
                  <a:srgbClr val="222222"/>
                </a:solidFill>
                <a:latin typeface="Calibri" panose="020F0502020204030204" pitchFamily="34" charset="0"/>
                <a:cs typeface="Calibri" panose="020F0502020204030204" pitchFamily="34" charset="0"/>
              </a:rPr>
              <a:t>UC will honor </a:t>
            </a:r>
            <a:r>
              <a:rPr lang="en-US" altLang="en-US" sz="1400" b="1" dirty="0">
                <a:solidFill>
                  <a:srgbClr val="FF0000"/>
                </a:solidFill>
                <a:latin typeface="Calibri" panose="020F0502020204030204" pitchFamily="34" charset="0"/>
                <a:cs typeface="Calibri" panose="020F0502020204030204" pitchFamily="34" charset="0"/>
              </a:rPr>
              <a:t>established articulation agreements and rely on local CCCs to do their best in fulfilling the terms </a:t>
            </a:r>
            <a:r>
              <a:rPr lang="en-US" altLang="en-US" sz="1400" dirty="0">
                <a:solidFill>
                  <a:srgbClr val="222222"/>
                </a:solidFill>
                <a:latin typeface="Calibri" panose="020F0502020204030204" pitchFamily="34" charset="0"/>
                <a:cs typeface="Calibri" panose="020F0502020204030204" pitchFamily="34" charset="0"/>
              </a:rPr>
              <a:t>of the articulation as described in the approved CORs (Course Outlines of Record).</a:t>
            </a:r>
          </a:p>
          <a:p>
            <a:pPr lvl="0" defTabSz="914400" eaLnBrk="0" fontAlgn="base" hangingPunct="0">
              <a:spcBef>
                <a:spcPct val="0"/>
              </a:spcBef>
              <a:spcAft>
                <a:spcPct val="0"/>
              </a:spcAft>
              <a:buFontTx/>
              <a:buAutoNum type="arabicPeriod" startAt="2"/>
            </a:pPr>
            <a:r>
              <a:rPr lang="en-US" altLang="en-US" sz="1400" dirty="0">
                <a:solidFill>
                  <a:srgbClr val="FF0000"/>
                </a:solidFill>
                <a:latin typeface="Calibri" panose="020F0502020204030204" pitchFamily="34" charset="0"/>
                <a:cs typeface="Calibri" panose="020F0502020204030204" pitchFamily="34" charset="0"/>
              </a:rPr>
              <a:t>Temporarily revising CCC course offerings </a:t>
            </a:r>
            <a:r>
              <a:rPr lang="en-US" altLang="en-US" sz="1400" dirty="0">
                <a:solidFill>
                  <a:srgbClr val="222222"/>
                </a:solidFill>
                <a:latin typeface="Calibri" panose="020F0502020204030204" pitchFamily="34" charset="0"/>
                <a:cs typeface="Calibri" panose="020F0502020204030204" pitchFamily="34" charset="0"/>
              </a:rPr>
              <a:t>(e.g., science courses with in-person labs that transition to online lectures with virtual labs or some other lab substitute) is acceptable and </a:t>
            </a:r>
            <a:r>
              <a:rPr lang="en-US" altLang="en-US" sz="1400" b="1" dirty="0">
                <a:solidFill>
                  <a:srgbClr val="FF0000"/>
                </a:solidFill>
                <a:latin typeface="Calibri" panose="020F0502020204030204" pitchFamily="34" charset="0"/>
                <a:cs typeface="Calibri" panose="020F0502020204030204" pitchFamily="34" charset="0"/>
              </a:rPr>
              <a:t>will not pose an issue for UC as long as the intended student learning outcomes are met</a:t>
            </a:r>
            <a:r>
              <a:rPr lang="en-US" altLang="en-US" sz="1400" dirty="0">
                <a:solidFill>
                  <a:srgbClr val="222222"/>
                </a:solidFill>
                <a:latin typeface="Calibri" panose="020F0502020204030204" pitchFamily="34" charset="0"/>
                <a:cs typeface="Calibri" panose="020F0502020204030204" pitchFamily="34" charset="0"/>
              </a:rPr>
              <a:t>. Such practice already exists now with credit by exam, whereby unit credits for transfer are earned based on demonstrated outcomes or competency in the course, and not based solely on student learning hours.</a:t>
            </a:r>
          </a:p>
          <a:p>
            <a:pPr lvl="0" defTabSz="914400" eaLnBrk="0" fontAlgn="base" hangingPunct="0">
              <a:spcBef>
                <a:spcPct val="0"/>
              </a:spcBef>
              <a:spcAft>
                <a:spcPct val="0"/>
              </a:spcAft>
              <a:buFontTx/>
              <a:buAutoNum type="arabicPeriod" startAt="2"/>
            </a:pPr>
            <a:endParaRPr lang="en-US" altLang="en-US" sz="1400" dirty="0">
              <a:solidFill>
                <a:srgbClr val="222222"/>
              </a:solidFill>
              <a:latin typeface="Calibri" panose="020F0502020204030204" pitchFamily="34" charset="0"/>
              <a:cs typeface="Calibri" panose="020F0502020204030204" pitchFamily="34" charset="0"/>
            </a:endParaRPr>
          </a:p>
          <a:p>
            <a:pPr lvl="0" defTabSz="914400" eaLnBrk="0" fontAlgn="base" hangingPunct="0">
              <a:spcBef>
                <a:spcPct val="0"/>
              </a:spcBef>
              <a:spcAft>
                <a:spcPct val="0"/>
              </a:spcAft>
            </a:pPr>
            <a:r>
              <a:rPr lang="en-US" altLang="en-US" sz="1400" dirty="0">
                <a:solidFill>
                  <a:srgbClr val="222222"/>
                </a:solidFill>
                <a:latin typeface="Calibri" panose="020F0502020204030204" pitchFamily="34" charset="0"/>
                <a:cs typeface="Calibri" panose="020F0502020204030204" pitchFamily="34" charset="0"/>
              </a:rPr>
              <a:t>Support of these principles has been affirmed by UC campus Admissions Directors, as well as our relevant faculty Academic Senate committees: the Board of Admissions and Relations with Schools (BOARS) and the University Committee on Educational Policy (UCEP).  Continuing to follow the approach as outlined above will allow us to use established articulation agreements without having to alter them for any temporary accommodations due to the pandemic.</a:t>
            </a:r>
            <a:br>
              <a:rPr lang="en-US" altLang="en-US" sz="1400" dirty="0">
                <a:latin typeface="Calibri" panose="020F0502020204030204" pitchFamily="34" charset="0"/>
                <a:cs typeface="Calibri" panose="020F0502020204030204" pitchFamily="34" charset="0"/>
              </a:rPr>
            </a:br>
            <a:br>
              <a:rPr lang="en-US" altLang="en-US" sz="1400" dirty="0">
                <a:latin typeface="Calibri" panose="020F0502020204030204" pitchFamily="34" charset="0"/>
                <a:cs typeface="Calibri" panose="020F0502020204030204" pitchFamily="34" charset="0"/>
              </a:rPr>
            </a:br>
            <a:r>
              <a:rPr lang="en-US" altLang="en-US" sz="1400" dirty="0">
                <a:solidFill>
                  <a:srgbClr val="222222"/>
                </a:solidFill>
                <a:latin typeface="Calibri" panose="020F0502020204030204" pitchFamily="34" charset="0"/>
                <a:cs typeface="Calibri" panose="020F0502020204030204" pitchFamily="34" charset="0"/>
              </a:rPr>
              <a:t>In addition, the UCOP Transfer Articulation team will maintain our usual practice of approving CCC courses for transferability based on the UC Transferable Course Agreement (TCA) Guidelines&lt;</a:t>
            </a:r>
            <a:r>
              <a:rPr lang="en-US" altLang="en-US" sz="1400" dirty="0">
                <a:solidFill>
                  <a:srgbClr val="1155CC"/>
                </a:solidFill>
                <a:latin typeface="Calibri" panose="020F0502020204030204" pitchFamily="34" charset="0"/>
                <a:cs typeface="Calibri" panose="020F0502020204030204" pitchFamily="34" charset="0"/>
                <a:hlinkClick r:id="rId4"/>
              </a:rPr>
              <a:t>https://www.ucop.edu/transfer-articulation/transferable-course-agreements/tca-policy/regulations-by-subject-area.html</a:t>
            </a:r>
            <a:r>
              <a:rPr lang="en-US" altLang="en-US" sz="1400" dirty="0">
                <a:solidFill>
                  <a:srgbClr val="222222"/>
                </a:solidFill>
                <a:latin typeface="Calibri" panose="020F0502020204030204" pitchFamily="34" charset="0"/>
                <a:cs typeface="Calibri" panose="020F0502020204030204" pitchFamily="34" charset="0"/>
              </a:rPr>
              <a:t>&gt; – which do not factor in the course delivery mode (online, in person, or hybrid).  Once CCC courses are approved for UC-transferability, they are then eligible for campus-level approvals for course-to-course articulations.</a:t>
            </a:r>
            <a:br>
              <a:rPr lang="en-US" altLang="en-US" sz="1400" dirty="0">
                <a:latin typeface="Calibri" panose="020F0502020204030204" pitchFamily="34" charset="0"/>
                <a:cs typeface="Calibri" panose="020F0502020204030204" pitchFamily="34" charset="0"/>
              </a:rPr>
            </a:br>
            <a:endParaRPr lang="en-US" alt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sp>
        <p:nvSpPr>
          <p:cNvPr id="6" name="Rectangle 3">
            <a:extLst>
              <a:ext uri="{FF2B5EF4-FFF2-40B4-BE49-F238E27FC236}">
                <a16:creationId xmlns:a16="http://schemas.microsoft.com/office/drawing/2014/main" id="{9B8FB223-F099-4601-B48D-C7AF27CA71EF}"/>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4840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256280C4-BEA5-4FF7-9332-2FF32A57A808}"/>
              </a:ext>
            </a:extLst>
          </p:cNvPr>
          <p:cNvSpPr/>
          <p:nvPr/>
        </p:nvSpPr>
        <p:spPr>
          <a:xfrm>
            <a:off x="4162425" y="895350"/>
            <a:ext cx="3009900" cy="2162175"/>
          </a:xfrm>
          <a:prstGeom prst="cloud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dirty="0">
                <a:latin typeface="Calibri" panose="020F0502020204030204" pitchFamily="34" charset="0"/>
                <a:cs typeface="Calibri" panose="020F0502020204030204" pitchFamily="34" charset="0"/>
              </a:rPr>
              <a:t>Switched from a closed book to an open book exam</a:t>
            </a:r>
          </a:p>
        </p:txBody>
      </p:sp>
      <p:sp>
        <p:nvSpPr>
          <p:cNvPr id="5" name="Speech Bubble: Oval 4">
            <a:extLst>
              <a:ext uri="{FF2B5EF4-FFF2-40B4-BE49-F238E27FC236}">
                <a16:creationId xmlns:a16="http://schemas.microsoft.com/office/drawing/2014/main" id="{6E74E808-8D65-436F-8DD2-C24290BDB8F2}"/>
              </a:ext>
            </a:extLst>
          </p:cNvPr>
          <p:cNvSpPr/>
          <p:nvPr/>
        </p:nvSpPr>
        <p:spPr>
          <a:xfrm>
            <a:off x="7296149" y="1562101"/>
            <a:ext cx="3895725" cy="268605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provide performance-based assessments that ensure student completion: oral presentation, flip grid recordings, multiple drafts of writing, etc.</a:t>
            </a:r>
          </a:p>
        </p:txBody>
      </p:sp>
      <p:sp>
        <p:nvSpPr>
          <p:cNvPr id="6" name="Speech Bubble: Rectangle with Corners Rounded 5">
            <a:extLst>
              <a:ext uri="{FF2B5EF4-FFF2-40B4-BE49-F238E27FC236}">
                <a16:creationId xmlns:a16="http://schemas.microsoft.com/office/drawing/2014/main" id="{31185828-954F-4B8F-BDED-9C71268B7139}"/>
              </a:ext>
            </a:extLst>
          </p:cNvPr>
          <p:cNvSpPr/>
          <p:nvPr/>
        </p:nvSpPr>
        <p:spPr>
          <a:xfrm>
            <a:off x="219075" y="266699"/>
            <a:ext cx="3819526" cy="3667125"/>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need to get our head out of the old-world view that learning assessments have to require memorization &amp; regurgitation. There are SO many exciting and innovative ways to take advantage of resources we could not use before. For example, I have made much more use of Google Earth, a resource that was not available in my face to face class. </a:t>
            </a:r>
          </a:p>
        </p:txBody>
      </p:sp>
      <p:sp>
        <p:nvSpPr>
          <p:cNvPr id="7" name="Thought Bubble: Cloud 6">
            <a:extLst>
              <a:ext uri="{FF2B5EF4-FFF2-40B4-BE49-F238E27FC236}">
                <a16:creationId xmlns:a16="http://schemas.microsoft.com/office/drawing/2014/main" id="{C40E0A98-FC04-4B84-80E2-9E87A097BFA8}"/>
              </a:ext>
            </a:extLst>
          </p:cNvPr>
          <p:cNvSpPr/>
          <p:nvPr/>
        </p:nvSpPr>
        <p:spPr>
          <a:xfrm>
            <a:off x="2971800" y="3933824"/>
            <a:ext cx="2695575" cy="2495550"/>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latin typeface="Calibri" panose="020F0502020204030204" pitchFamily="34" charset="0"/>
                <a:cs typeface="Calibri" panose="020F0502020204030204" pitchFamily="34" charset="0"/>
              </a:rPr>
              <a:t>So many faculty still "test" - but assessment is so much more. </a:t>
            </a:r>
          </a:p>
        </p:txBody>
      </p:sp>
      <p:sp>
        <p:nvSpPr>
          <p:cNvPr id="8" name="TextBox 7">
            <a:extLst>
              <a:ext uri="{FF2B5EF4-FFF2-40B4-BE49-F238E27FC236}">
                <a16:creationId xmlns:a16="http://schemas.microsoft.com/office/drawing/2014/main" id="{A9DCB777-B800-4F1D-A590-E892AC978C66}"/>
              </a:ext>
            </a:extLst>
          </p:cNvPr>
          <p:cNvSpPr txBox="1"/>
          <p:nvPr/>
        </p:nvSpPr>
        <p:spPr>
          <a:xfrm>
            <a:off x="7296149" y="238125"/>
            <a:ext cx="3590926" cy="1384995"/>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Survey Comments about Designing Assessment</a:t>
            </a:r>
          </a:p>
        </p:txBody>
      </p:sp>
    </p:spTree>
    <p:extLst>
      <p:ext uri="{BB962C8B-B14F-4D97-AF65-F5344CB8AC3E}">
        <p14:creationId xmlns:p14="http://schemas.microsoft.com/office/powerpoint/2010/main" val="369388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06010-E94E-410D-8C28-73A0D671F6EE}"/>
              </a:ext>
            </a:extLst>
          </p:cNvPr>
          <p:cNvSpPr>
            <a:spLocks noGrp="1"/>
          </p:cNvSpPr>
          <p:nvPr>
            <p:ph type="title"/>
          </p:nvPr>
        </p:nvSpPr>
        <p:spPr>
          <a:xfrm>
            <a:off x="221674" y="61621"/>
            <a:ext cx="9692640" cy="631767"/>
          </a:xfrm>
        </p:spPr>
        <p:txBody>
          <a:bodyPr>
            <a:normAutofit fontScale="90000"/>
          </a:bodyPr>
          <a:lstStyle/>
          <a:p>
            <a:r>
              <a:rPr lang="en-US" dirty="0">
                <a:latin typeface="Calibri" panose="020F0502020204030204" pitchFamily="34" charset="0"/>
                <a:cs typeface="Calibri" panose="020F0502020204030204" pitchFamily="34" charset="0"/>
              </a:rPr>
              <a:t>Selecting the Right Assessments</a:t>
            </a:r>
          </a:p>
        </p:txBody>
      </p:sp>
      <p:sp>
        <p:nvSpPr>
          <p:cNvPr id="5" name="Text Placeholder 4">
            <a:extLst>
              <a:ext uri="{FF2B5EF4-FFF2-40B4-BE49-F238E27FC236}">
                <a16:creationId xmlns:a16="http://schemas.microsoft.com/office/drawing/2014/main" id="{FAD63BEB-D999-43A5-8A0D-814AA9390D13}"/>
              </a:ext>
            </a:extLst>
          </p:cNvPr>
          <p:cNvSpPr>
            <a:spLocks noGrp="1"/>
          </p:cNvSpPr>
          <p:nvPr>
            <p:ph type="body" idx="1"/>
          </p:nvPr>
        </p:nvSpPr>
        <p:spPr>
          <a:xfrm>
            <a:off x="478224" y="659020"/>
            <a:ext cx="4480560" cy="419855"/>
          </a:xfrm>
        </p:spPr>
        <p:txBody>
          <a:bodyPr>
            <a:normAutofit fontScale="92500" lnSpcReduction="20000"/>
          </a:bodyPr>
          <a:lstStyle/>
          <a:p>
            <a:r>
              <a:rPr lang="en-US" sz="2800" dirty="0">
                <a:latin typeface="Calibri" panose="020F0502020204030204" pitchFamily="34" charset="0"/>
                <a:cs typeface="Calibri" panose="020F0502020204030204" pitchFamily="34" charset="0"/>
              </a:rPr>
              <a:t>Formative Assessment</a:t>
            </a:r>
          </a:p>
        </p:txBody>
      </p:sp>
      <p:graphicFrame>
        <p:nvGraphicFramePr>
          <p:cNvPr id="11" name="Content Placeholder 5">
            <a:extLst>
              <a:ext uri="{FF2B5EF4-FFF2-40B4-BE49-F238E27FC236}">
                <a16:creationId xmlns:a16="http://schemas.microsoft.com/office/drawing/2014/main" id="{59CB0E08-AC0D-4222-8104-C389382B1694}"/>
              </a:ext>
            </a:extLst>
          </p:cNvPr>
          <p:cNvGraphicFramePr>
            <a:graphicFrameLocks noGrp="1"/>
          </p:cNvGraphicFramePr>
          <p:nvPr>
            <p:ph sz="half" idx="2"/>
            <p:extLst>
              <p:ext uri="{D42A27DB-BD31-4B8C-83A1-F6EECF244321}">
                <p14:modId xmlns:p14="http://schemas.microsoft.com/office/powerpoint/2010/main" val="4055787365"/>
              </p:ext>
            </p:extLst>
          </p:nvPr>
        </p:nvGraphicFramePr>
        <p:xfrm>
          <a:off x="297009" y="1078875"/>
          <a:ext cx="5417126" cy="5241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a:extLst>
              <a:ext uri="{FF2B5EF4-FFF2-40B4-BE49-F238E27FC236}">
                <a16:creationId xmlns:a16="http://schemas.microsoft.com/office/drawing/2014/main" id="{C32B3C72-1842-4CD2-93F2-4109557E591D}"/>
              </a:ext>
            </a:extLst>
          </p:cNvPr>
          <p:cNvSpPr>
            <a:spLocks noGrp="1"/>
          </p:cNvSpPr>
          <p:nvPr>
            <p:ph type="body" sz="quarter" idx="3"/>
          </p:nvPr>
        </p:nvSpPr>
        <p:spPr>
          <a:xfrm>
            <a:off x="6096000" y="693388"/>
            <a:ext cx="4480560" cy="443347"/>
          </a:xfrm>
        </p:spPr>
        <p:txBody>
          <a:bodyPr>
            <a:normAutofit fontScale="92500" lnSpcReduction="20000"/>
          </a:bodyPr>
          <a:lstStyle/>
          <a:p>
            <a:r>
              <a:rPr lang="en-US" sz="2800" dirty="0">
                <a:latin typeface="Calibri" panose="020F0502020204030204" pitchFamily="34" charset="0"/>
                <a:cs typeface="Calibri" panose="020F0502020204030204" pitchFamily="34" charset="0"/>
              </a:rPr>
              <a:t>Summative Assessment</a:t>
            </a:r>
          </a:p>
        </p:txBody>
      </p:sp>
      <p:sp>
        <p:nvSpPr>
          <p:cNvPr id="8" name="Content Placeholder 7">
            <a:extLst>
              <a:ext uri="{FF2B5EF4-FFF2-40B4-BE49-F238E27FC236}">
                <a16:creationId xmlns:a16="http://schemas.microsoft.com/office/drawing/2014/main" id="{30DACB92-D677-4A00-BB4B-989249367FAE}"/>
              </a:ext>
            </a:extLst>
          </p:cNvPr>
          <p:cNvSpPr>
            <a:spLocks noGrp="1"/>
          </p:cNvSpPr>
          <p:nvPr>
            <p:ph sz="quarter" idx="4"/>
          </p:nvPr>
        </p:nvSpPr>
        <p:spPr>
          <a:xfrm>
            <a:off x="5841423" y="1136735"/>
            <a:ext cx="5237017" cy="5051366"/>
          </a:xfrm>
        </p:spPr>
        <p:txBody>
          <a:bodyPr>
            <a:normAutofit/>
          </a:bodyPr>
          <a:lstStyle/>
          <a:p>
            <a:r>
              <a:rPr lang="en-US" dirty="0">
                <a:latin typeface="Calibri" panose="020F0502020204030204" pitchFamily="34" charset="0"/>
                <a:cs typeface="Calibri" panose="020F0502020204030204" pitchFamily="34" charset="0"/>
              </a:rPr>
              <a:t>High stakes – more points to influence grades</a:t>
            </a:r>
          </a:p>
          <a:p>
            <a:r>
              <a:rPr lang="en-US" dirty="0">
                <a:latin typeface="Calibri" panose="020F0502020204030204" pitchFamily="34" charset="0"/>
                <a:cs typeface="Calibri" panose="020F0502020204030204" pitchFamily="34" charset="0"/>
              </a:rPr>
              <a:t>Directly related to learning outcomes</a:t>
            </a:r>
          </a:p>
          <a:p>
            <a:r>
              <a:rPr lang="en-US" dirty="0">
                <a:latin typeface="Calibri" panose="020F0502020204030204" pitchFamily="34" charset="0"/>
                <a:cs typeface="Calibri" panose="020F0502020204030204" pitchFamily="34" charset="0"/>
              </a:rPr>
              <a:t>More individualized answers (Problem solving, analysis, evaluation)</a:t>
            </a:r>
          </a:p>
          <a:p>
            <a:r>
              <a:rPr lang="en-US" dirty="0">
                <a:latin typeface="Calibri" panose="020F0502020204030204" pitchFamily="34" charset="0"/>
                <a:cs typeface="Calibri" panose="020F0502020204030204" pitchFamily="34" charset="0"/>
              </a:rPr>
              <a:t>Requires synthesis across the course or program</a:t>
            </a:r>
          </a:p>
          <a:p>
            <a:r>
              <a:rPr lang="en-US" dirty="0">
                <a:latin typeface="Calibri" panose="020F0502020204030204" pitchFamily="34" charset="0"/>
                <a:cs typeface="Calibri" panose="020F0502020204030204" pitchFamily="34" charset="0"/>
              </a:rPr>
              <a:t>Some disciplines – performance, hands on, portfolio, product, presentation</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marL="0" indent="0">
              <a:buNone/>
            </a:pPr>
            <a:r>
              <a:rPr lang="en-US" sz="1600" dirty="0">
                <a:latin typeface="Calibri" panose="020F0502020204030204" pitchFamily="34" charset="0"/>
                <a:cs typeface="Calibri" panose="020F0502020204030204" pitchFamily="34" charset="0"/>
                <a:hlinkClick r:id="rId8"/>
              </a:rPr>
              <a:t>https://resources.depaul.edu/teaching-commons/teaching-guides/feedback-grading/Pages/high-stakes-assignments.aspx</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815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A69F4EF7-D306-4974-9CE9-04875920E13E}"/>
              </a:ext>
            </a:extLst>
          </p:cNvPr>
          <p:cNvSpPr>
            <a:spLocks noGrp="1"/>
          </p:cNvSpPr>
          <p:nvPr>
            <p:ph type="title"/>
          </p:nvPr>
        </p:nvSpPr>
        <p:spPr>
          <a:xfrm>
            <a:off x="965198" y="643466"/>
            <a:ext cx="3092718" cy="5528734"/>
          </a:xfrm>
          <a:noFill/>
        </p:spPr>
        <p:txBody>
          <a:bodyPr anchor="t">
            <a:normAutofit/>
          </a:bodyPr>
          <a:lstStyle/>
          <a:p>
            <a:r>
              <a:rPr lang="en-US" sz="3600" dirty="0">
                <a:solidFill>
                  <a:srgbClr val="FFFFFF"/>
                </a:solidFill>
                <a:latin typeface="Calibri" panose="020F0502020204030204" pitchFamily="34" charset="0"/>
                <a:cs typeface="Calibri" panose="020F0502020204030204" pitchFamily="34" charset="0"/>
              </a:rPr>
              <a:t>George Mason University </a:t>
            </a:r>
            <a:br>
              <a:rPr lang="en-US" sz="3200" dirty="0">
                <a:solidFill>
                  <a:srgbClr val="FFFFFF"/>
                </a:solidFill>
                <a:latin typeface="Calibri" panose="020F0502020204030204" pitchFamily="34" charset="0"/>
                <a:cs typeface="Calibri" panose="020F0502020204030204" pitchFamily="34" charset="0"/>
              </a:rPr>
            </a:br>
            <a:br>
              <a:rPr lang="en-US" sz="3200" dirty="0">
                <a:solidFill>
                  <a:srgbClr val="FFFFFF"/>
                </a:solidFill>
                <a:latin typeface="Calibri" panose="020F0502020204030204" pitchFamily="34" charset="0"/>
                <a:cs typeface="Calibri" panose="020F0502020204030204" pitchFamily="34" charset="0"/>
              </a:rPr>
            </a:br>
            <a:r>
              <a:rPr lang="en-US" sz="2400" dirty="0">
                <a:solidFill>
                  <a:schemeClr val="bg1"/>
                </a:solidFill>
                <a:latin typeface="Calibri" panose="020F0502020204030204" pitchFamily="34" charset="0"/>
                <a:cs typeface="Calibri" panose="020F0502020204030204" pitchFamily="34" charset="0"/>
              </a:rPr>
              <a:t>Teaching in a Pandemic: Low-stakes assessment and student accountability</a:t>
            </a:r>
            <a:br>
              <a:rPr lang="en-US" sz="2400" dirty="0">
                <a:solidFill>
                  <a:schemeClr val="bg1"/>
                </a:solidFill>
                <a:latin typeface="Calibri" panose="020F0502020204030204" pitchFamily="34" charset="0"/>
                <a:cs typeface="Calibri" panose="020F0502020204030204" pitchFamily="34" charset="0"/>
              </a:rPr>
            </a:br>
            <a:br>
              <a:rPr lang="en-US" sz="2400" dirty="0">
                <a:solidFill>
                  <a:schemeClr val="bg1"/>
                </a:solidFill>
                <a:latin typeface="Calibri" panose="020F0502020204030204" pitchFamily="34" charset="0"/>
                <a:cs typeface="Calibri" panose="020F0502020204030204" pitchFamily="34" charset="0"/>
              </a:rPr>
            </a:br>
            <a:r>
              <a:rPr lang="en-US" sz="2400" dirty="0">
                <a:solidFill>
                  <a:schemeClr val="bg1"/>
                </a:solidFill>
                <a:latin typeface="Calibri" panose="020F0502020204030204" pitchFamily="34" charset="0"/>
                <a:cs typeface="Calibri" panose="020F0502020204030204" pitchFamily="34" charset="0"/>
              </a:rPr>
              <a:t>stearnscenter.gmu.edu/wp-content/uploads/20-PPF-Low-Stakes-Assessment-HANDOUT.pdf</a:t>
            </a:r>
          </a:p>
        </p:txBody>
      </p:sp>
      <p:sp useBgFill="1">
        <p:nvSpPr>
          <p:cNvPr id="17" name="Rectangle 16">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E669C9EE-7403-46E4-AC77-843552819276}"/>
              </a:ext>
            </a:extLst>
          </p:cNvPr>
          <p:cNvSpPr>
            <a:spLocks noGrp="1"/>
          </p:cNvSpPr>
          <p:nvPr>
            <p:ph idx="1"/>
          </p:nvPr>
        </p:nvSpPr>
        <p:spPr>
          <a:xfrm>
            <a:off x="4821898" y="643466"/>
            <a:ext cx="5827472" cy="5571067"/>
          </a:xfrm>
        </p:spPr>
        <p:txBody>
          <a:bodyPr>
            <a:normAutofit fontScale="70000" lnSpcReduction="20000"/>
          </a:bodyPr>
          <a:lstStyle/>
          <a:p>
            <a:pPr marL="0" indent="0">
              <a:buNone/>
            </a:pPr>
            <a:r>
              <a:rPr lang="en-US" sz="2800" dirty="0">
                <a:latin typeface="Calibri" panose="020F0502020204030204" pitchFamily="34" charset="0"/>
                <a:cs typeface="Calibri" panose="020F0502020204030204" pitchFamily="34" charset="0"/>
              </a:rPr>
              <a:t>Restructuring Assessments</a:t>
            </a:r>
          </a:p>
          <a:p>
            <a:r>
              <a:rPr lang="en-US" sz="2800" dirty="0">
                <a:latin typeface="Calibri" panose="020F0502020204030204" pitchFamily="34" charset="0"/>
                <a:cs typeface="Calibri" panose="020F0502020204030204" pitchFamily="34" charset="0"/>
              </a:rPr>
              <a:t>Provides low stakes frequent assessments – only a portion of a learning outcome, small impact on overall grade)</a:t>
            </a:r>
          </a:p>
          <a:p>
            <a:r>
              <a:rPr lang="en-US" sz="2800" dirty="0">
                <a:latin typeface="Calibri" panose="020F0502020204030204" pitchFamily="34" charset="0"/>
                <a:cs typeface="Calibri" panose="020F0502020204030204" pitchFamily="34" charset="0"/>
              </a:rPr>
              <a:t>Promotes accountability and time management – regular work requires students create time and stay on task</a:t>
            </a:r>
          </a:p>
          <a:p>
            <a:r>
              <a:rPr lang="en-US" sz="2800" dirty="0">
                <a:latin typeface="Calibri" panose="020F0502020204030204" pitchFamily="34" charset="0"/>
                <a:cs typeface="Calibri" panose="020F0502020204030204" pitchFamily="34" charset="0"/>
              </a:rPr>
              <a:t>Provides more student interaction– better understand individual students, regular feedback enhances retention</a:t>
            </a:r>
          </a:p>
          <a:p>
            <a:r>
              <a:rPr lang="en-US" sz="2800" dirty="0">
                <a:latin typeface="Calibri" panose="020F0502020204030204" pitchFamily="34" charset="0"/>
                <a:cs typeface="Calibri" panose="020F0502020204030204" pitchFamily="34" charset="0"/>
              </a:rPr>
              <a:t>Illuminates course adjustments - frequent results inform course flow, content mastery</a:t>
            </a:r>
          </a:p>
          <a:p>
            <a:pPr marL="0" indent="0">
              <a:buNone/>
            </a:pPr>
            <a:r>
              <a:rPr lang="en-US" sz="2800" dirty="0">
                <a:latin typeface="Calibri" panose="020F0502020204030204" pitchFamily="34" charset="0"/>
                <a:cs typeface="Calibri" panose="020F0502020204030204" pitchFamily="34" charset="0"/>
              </a:rPr>
              <a:t>Addressing faculty and student time </a:t>
            </a:r>
          </a:p>
          <a:p>
            <a:r>
              <a:rPr lang="en-US" sz="2800" dirty="0">
                <a:latin typeface="Calibri" panose="020F0502020204030204" pitchFamily="34" charset="0"/>
                <a:cs typeface="Calibri" panose="020F0502020204030204" pitchFamily="34" charset="0"/>
              </a:rPr>
              <a:t>Students can identify areas to spend more time</a:t>
            </a:r>
          </a:p>
          <a:p>
            <a:r>
              <a:rPr lang="en-US" sz="2800" dirty="0">
                <a:latin typeface="Calibri" panose="020F0502020204030204" pitchFamily="34" charset="0"/>
                <a:cs typeface="Calibri" panose="020F0502020204030204" pitchFamily="34" charset="0"/>
              </a:rPr>
              <a:t>Faculty adjust feedback – automatic, self-check or retake, combined common errors message, rubric, voice recording</a:t>
            </a: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5040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75D9CB-060A-4669-876D-53C24B61A2AF}"/>
              </a:ext>
            </a:extLst>
          </p:cNvPr>
          <p:cNvSpPr>
            <a:spLocks noGrp="1"/>
          </p:cNvSpPr>
          <p:nvPr>
            <p:ph type="title"/>
          </p:nvPr>
        </p:nvSpPr>
        <p:spPr>
          <a:xfrm>
            <a:off x="19051" y="0"/>
            <a:ext cx="5843778" cy="1325562"/>
          </a:xfrm>
        </p:spPr>
        <p:txBody>
          <a:bodyPr/>
          <a:lstStyle/>
          <a:p>
            <a:r>
              <a:rPr lang="en-US" dirty="0">
                <a:latin typeface="Calibri" panose="020F0502020204030204" pitchFamily="34" charset="0"/>
                <a:cs typeface="Calibri" panose="020F0502020204030204" pitchFamily="34" charset="0"/>
              </a:rPr>
              <a:t>Potential Advantages to Online Assessment</a:t>
            </a:r>
          </a:p>
        </p:txBody>
      </p:sp>
      <p:pic>
        <p:nvPicPr>
          <p:cNvPr id="13" name="Content Placeholder 12" descr="Graphical user interface, PowerPoint&#10;&#10;Description automatically generated">
            <a:extLst>
              <a:ext uri="{FF2B5EF4-FFF2-40B4-BE49-F238E27FC236}">
                <a16:creationId xmlns:a16="http://schemas.microsoft.com/office/drawing/2014/main" id="{6D1E1DEE-89D2-4380-8482-680A2C66F76B}"/>
              </a:ext>
            </a:extLst>
          </p:cNvPr>
          <p:cNvPicPr>
            <a:picLocks noGrp="1" noChangeAspect="1"/>
          </p:cNvPicPr>
          <p:nvPr>
            <p:ph idx="1"/>
          </p:nvPr>
        </p:nvPicPr>
        <p:blipFill>
          <a:blip r:embed="rId3"/>
          <a:stretch>
            <a:fillRect/>
          </a:stretch>
        </p:blipFill>
        <p:spPr>
          <a:xfrm>
            <a:off x="0" y="1691322"/>
            <a:ext cx="3600450" cy="5102705"/>
          </a:xfrm>
        </p:spPr>
      </p:pic>
      <p:pic>
        <p:nvPicPr>
          <p:cNvPr id="11" name="Picture 10">
            <a:extLst>
              <a:ext uri="{FF2B5EF4-FFF2-40B4-BE49-F238E27FC236}">
                <a16:creationId xmlns:a16="http://schemas.microsoft.com/office/drawing/2014/main" id="{5F26902B-16C4-4A53-B4FA-57952C935B60}"/>
              </a:ext>
            </a:extLst>
          </p:cNvPr>
          <p:cNvPicPr>
            <a:picLocks noChangeAspect="1"/>
          </p:cNvPicPr>
          <p:nvPr/>
        </p:nvPicPr>
        <p:blipFill rotWithShape="1">
          <a:blip r:embed="rId4"/>
          <a:srcRect l="63594" t="5334" r="5000" b="5334"/>
          <a:stretch/>
        </p:blipFill>
        <p:spPr>
          <a:xfrm>
            <a:off x="6209704" y="156210"/>
            <a:ext cx="4953595" cy="6637817"/>
          </a:xfrm>
          <a:prstGeom prst="rect">
            <a:avLst/>
          </a:prstGeom>
        </p:spPr>
      </p:pic>
      <p:sp>
        <p:nvSpPr>
          <p:cNvPr id="15" name="TextBox 14">
            <a:extLst>
              <a:ext uri="{FF2B5EF4-FFF2-40B4-BE49-F238E27FC236}">
                <a16:creationId xmlns:a16="http://schemas.microsoft.com/office/drawing/2014/main" id="{A41EDCFB-89CA-4774-BF10-36728BC7F8F8}"/>
              </a:ext>
            </a:extLst>
          </p:cNvPr>
          <p:cNvSpPr txBox="1"/>
          <p:nvPr/>
        </p:nvSpPr>
        <p:spPr>
          <a:xfrm>
            <a:off x="19051" y="1325562"/>
            <a:ext cx="6219824" cy="276999"/>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https://issuu.com/jiscinfonet/docs/jisc_effective_assessment_in_a_digital_age_2010</a:t>
            </a:r>
          </a:p>
        </p:txBody>
      </p:sp>
    </p:spTree>
    <p:extLst>
      <p:ext uri="{BB962C8B-B14F-4D97-AF65-F5344CB8AC3E}">
        <p14:creationId xmlns:p14="http://schemas.microsoft.com/office/powerpoint/2010/main" val="2307233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E29B-8D1C-4AED-BF6F-955F3F0A968B}"/>
              </a:ext>
            </a:extLst>
          </p:cNvPr>
          <p:cNvSpPr>
            <a:spLocks noGrp="1"/>
          </p:cNvSpPr>
          <p:nvPr>
            <p:ph type="title"/>
          </p:nvPr>
        </p:nvSpPr>
        <p:spPr>
          <a:xfrm>
            <a:off x="841248" y="457200"/>
            <a:ext cx="4603588" cy="831273"/>
          </a:xfrm>
        </p:spPr>
        <p:txBody>
          <a:bodyPr>
            <a:normAutofit/>
          </a:bodyPr>
          <a:lstStyle/>
          <a:p>
            <a:r>
              <a:rPr lang="en-US" sz="4000" dirty="0">
                <a:latin typeface="Calibri" panose="020F0502020204030204" pitchFamily="34" charset="0"/>
                <a:cs typeface="Calibri" panose="020F0502020204030204" pitchFamily="34" charset="0"/>
              </a:rPr>
              <a:t>Identifying the issues</a:t>
            </a:r>
          </a:p>
        </p:txBody>
      </p:sp>
      <p:sp>
        <p:nvSpPr>
          <p:cNvPr id="3" name="Content Placeholder 2">
            <a:extLst>
              <a:ext uri="{FF2B5EF4-FFF2-40B4-BE49-F238E27FC236}">
                <a16:creationId xmlns:a16="http://schemas.microsoft.com/office/drawing/2014/main" id="{AD2891B1-1DB0-40F9-802A-F86C43F4A8A9}"/>
              </a:ext>
            </a:extLst>
          </p:cNvPr>
          <p:cNvSpPr>
            <a:spLocks noGrp="1"/>
          </p:cNvSpPr>
          <p:nvPr>
            <p:ph idx="1"/>
          </p:nvPr>
        </p:nvSpPr>
        <p:spPr>
          <a:xfrm>
            <a:off x="6095999" y="685800"/>
            <a:ext cx="4487333" cy="5486400"/>
          </a:xfrm>
        </p:spPr>
        <p:txBody>
          <a:bodyPr/>
          <a:lstStyle/>
          <a:p>
            <a:r>
              <a:rPr lang="en-US" sz="3200" dirty="0">
                <a:latin typeface="Arial" panose="020B0604020202020204" pitchFamily="34" charset="0"/>
                <a:cs typeface="Arial" panose="020B0604020202020204" pitchFamily="34" charset="0"/>
              </a:rPr>
              <a:t>Resources</a:t>
            </a:r>
          </a:p>
          <a:p>
            <a:pPr lvl="1">
              <a:spcBef>
                <a:spcPts val="1200"/>
              </a:spcBef>
              <a:spcAft>
                <a:spcPts val="600"/>
              </a:spcAft>
            </a:pPr>
            <a:r>
              <a:rPr lang="en-US" sz="2600" dirty="0">
                <a:latin typeface="Arial" panose="020B0604020202020204" pitchFamily="34" charset="0"/>
                <a:cs typeface="Arial" panose="020B0604020202020204" pitchFamily="34" charset="0"/>
              </a:rPr>
              <a:t>@ONE courses</a:t>
            </a:r>
          </a:p>
          <a:p>
            <a:pPr lvl="1">
              <a:spcBef>
                <a:spcPts val="1200"/>
              </a:spcBef>
              <a:spcAft>
                <a:spcPts val="600"/>
              </a:spcAft>
            </a:pPr>
            <a:r>
              <a:rPr lang="en-US" sz="2800" dirty="0">
                <a:latin typeface="Calibri" panose="020F0502020204030204" pitchFamily="34" charset="0"/>
                <a:cs typeface="Calibri" panose="020F0502020204030204" pitchFamily="34" charset="0"/>
              </a:rPr>
              <a:t>National Institute for Learning Outcomes Assessment (NILOA)</a:t>
            </a:r>
            <a:r>
              <a:rPr lang="en-US" sz="2600" dirty="0">
                <a:latin typeface="Arial" panose="020B0604020202020204" pitchFamily="34" charset="0"/>
                <a:cs typeface="Arial" panose="020B0604020202020204" pitchFamily="34" charset="0"/>
              </a:rPr>
              <a:t> </a:t>
            </a:r>
          </a:p>
          <a:p>
            <a:pPr lvl="1">
              <a:spcBef>
                <a:spcPts val="1200"/>
              </a:spcBef>
              <a:spcAft>
                <a:spcPts val="600"/>
              </a:spcAft>
            </a:pPr>
            <a:r>
              <a:rPr lang="en-US" sz="2600" dirty="0">
                <a:latin typeface="Arial" panose="020B0604020202020204" pitchFamily="34" charset="0"/>
                <a:cs typeface="Arial" panose="020B0604020202020204" pitchFamily="34" charset="0"/>
              </a:rPr>
              <a:t>Resources from Other colleges</a:t>
            </a:r>
          </a:p>
          <a:p>
            <a:pPr lvl="1">
              <a:spcBef>
                <a:spcPts val="1200"/>
              </a:spcBef>
              <a:spcAft>
                <a:spcPts val="600"/>
              </a:spcAft>
            </a:pPr>
            <a:r>
              <a:rPr lang="en-US" sz="2600" dirty="0">
                <a:latin typeface="Arial" panose="020B0604020202020204" pitchFamily="34" charset="0"/>
                <a:cs typeface="Arial" panose="020B0604020202020204" pitchFamily="34" charset="0"/>
              </a:rPr>
              <a:t>Resources from this presentation</a:t>
            </a:r>
          </a:p>
          <a:p>
            <a:pPr lvl="1"/>
            <a:endParaRPr lang="en-US" sz="2800" dirty="0">
              <a:latin typeface="Arial" panose="020B0604020202020204" pitchFamily="34" charset="0"/>
              <a:cs typeface="Arial" panose="020B0604020202020204" pitchFamily="34" charset="0"/>
            </a:endParaRPr>
          </a:p>
          <a:p>
            <a:endParaRPr lang="en-US" dirty="0"/>
          </a:p>
        </p:txBody>
      </p:sp>
      <p:pic>
        <p:nvPicPr>
          <p:cNvPr id="8" name="image1.png" descr="A close up of a logo&#10;&#10;Description automatically generated">
            <a:extLst>
              <a:ext uri="{FF2B5EF4-FFF2-40B4-BE49-F238E27FC236}">
                <a16:creationId xmlns:a16="http://schemas.microsoft.com/office/drawing/2014/main" id="{D4ADB664-8F48-486F-B3AE-0EB0D18FCA02}"/>
              </a:ext>
            </a:extLst>
          </p:cNvPr>
          <p:cNvPicPr/>
          <p:nvPr/>
        </p:nvPicPr>
        <p:blipFill>
          <a:blip r:embed="rId2"/>
          <a:stretch>
            <a:fillRect/>
          </a:stretch>
        </p:blipFill>
        <p:spPr>
          <a:xfrm>
            <a:off x="378628" y="2064328"/>
            <a:ext cx="5066208" cy="3845408"/>
          </a:xfrm>
          <a:prstGeom prst="rect">
            <a:avLst/>
          </a:prstGeom>
        </p:spPr>
      </p:pic>
    </p:spTree>
    <p:extLst>
      <p:ext uri="{BB962C8B-B14F-4D97-AF65-F5344CB8AC3E}">
        <p14:creationId xmlns:p14="http://schemas.microsoft.com/office/powerpoint/2010/main" val="2908149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9B8A-D0DD-4093-9F3A-7BA6E21AD08A}"/>
              </a:ext>
            </a:extLst>
          </p:cNvPr>
          <p:cNvSpPr>
            <a:spLocks noGrp="1"/>
          </p:cNvSpPr>
          <p:nvPr>
            <p:ph type="title"/>
          </p:nvPr>
        </p:nvSpPr>
        <p:spPr>
          <a:xfrm>
            <a:off x="4975516" y="280555"/>
            <a:ext cx="5654384" cy="6110720"/>
          </a:xfrm>
        </p:spPr>
        <p:txBody>
          <a:bodyPr vert="horz" lIns="91440" tIns="45720" rIns="91440" bIns="45720" rtlCol="0" anchor="b">
            <a:noAutofit/>
          </a:bodyPr>
          <a:lstStyle/>
          <a:p>
            <a:pPr marR="0" fontAlgn="base">
              <a:lnSpc>
                <a:spcPct val="107000"/>
              </a:lnSpc>
              <a:spcBef>
                <a:spcPts val="0"/>
              </a:spcBef>
              <a:spcAft>
                <a:spcPts val="0"/>
              </a:spcAft>
            </a:pPr>
            <a:r>
              <a:rPr lang="en-US" sz="2000" dirty="0">
                <a:latin typeface="Calibri" panose="020F0502020204030204" pitchFamily="34" charset="0"/>
                <a:cs typeface="Calibri" panose="020F0502020204030204" pitchFamily="34" charset="0"/>
              </a:rPr>
              <a:t>Outcomes - By the end of this course, participants will be able to:</a:t>
            </a:r>
            <a:br>
              <a:rPr lang="en-US" sz="2000" dirty="0">
                <a:latin typeface="Calibri" panose="020F0502020204030204" pitchFamily="34" charset="0"/>
                <a:cs typeface="Calibri" panose="020F0502020204030204" pitchFamily="34" charset="0"/>
              </a:rPr>
            </a:b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1. Create assessments aligned to the OEI Course Design Rubric</a:t>
            </a:r>
            <a:br>
              <a:rPr lang="en-US" sz="1800" dirty="0">
                <a:latin typeface="Calibri" panose="020F0502020204030204" pitchFamily="34" charset="0"/>
                <a:cs typeface="Calibri" panose="020F0502020204030204" pitchFamily="34" charset="0"/>
              </a:rPr>
            </a:b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2. Develop unit-level learning objectives in student-centered language with demonstrable learning outcomes</a:t>
            </a:r>
            <a:br>
              <a:rPr lang="en-US" sz="1800" dirty="0">
                <a:latin typeface="Calibri" panose="020F0502020204030204" pitchFamily="34" charset="0"/>
                <a:cs typeface="Calibri" panose="020F0502020204030204" pitchFamily="34" charset="0"/>
              </a:rPr>
            </a:b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3. Design a variety of valid and authentic formative and summative assessments aligned to the course objectives</a:t>
            </a:r>
            <a:br>
              <a:rPr lang="en-US" sz="1800" dirty="0">
                <a:latin typeface="Calibri" panose="020F0502020204030204" pitchFamily="34" charset="0"/>
                <a:cs typeface="Calibri" panose="020F0502020204030204" pitchFamily="34" charset="0"/>
              </a:rPr>
            </a:b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4. Design student self-assessments;</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Write clear and detailed assessment instructions</a:t>
            </a:r>
            <a:br>
              <a:rPr lang="en-US" sz="1800" dirty="0">
                <a:latin typeface="Calibri" panose="020F0502020204030204" pitchFamily="34" charset="0"/>
                <a:cs typeface="Calibri" panose="020F0502020204030204" pitchFamily="34" charset="0"/>
              </a:rPr>
            </a:b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5. Create clear descriptive rubrics that support desired outcomes</a:t>
            </a:r>
            <a:br>
              <a:rPr lang="en-US" sz="1800" dirty="0">
                <a:latin typeface="Calibri" panose="020F0502020204030204" pitchFamily="34" charset="0"/>
                <a:cs typeface="Calibri" panose="020F0502020204030204" pitchFamily="34" charset="0"/>
              </a:rPr>
            </a:b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6. Develop an assessment plan for one unit of your course that supports regular assessment with timely, meaningful feedback.</a:t>
            </a:r>
          </a:p>
        </p:txBody>
      </p:sp>
      <p:pic>
        <p:nvPicPr>
          <p:cNvPr id="9" name="Content Placeholder 8" descr="Assessment in Digital Learning">
            <a:extLst>
              <a:ext uri="{FF2B5EF4-FFF2-40B4-BE49-F238E27FC236}">
                <a16:creationId xmlns:a16="http://schemas.microsoft.com/office/drawing/2014/main" id="{0D46B822-B13B-4147-86E3-EF4AFBA96FD7}"/>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10750" r="8853"/>
          <a:stretch/>
        </p:blipFill>
        <p:spPr bwMode="auto">
          <a:xfrm>
            <a:off x="-1" y="1"/>
            <a:ext cx="4627420" cy="3429000"/>
          </a:xfrm>
          <a:prstGeom prst="rect">
            <a:avLst/>
          </a:prstGeom>
          <a:noFill/>
        </p:spPr>
      </p:pic>
      <p:sp>
        <p:nvSpPr>
          <p:cNvPr id="5" name="TextBox 4">
            <a:extLst>
              <a:ext uri="{FF2B5EF4-FFF2-40B4-BE49-F238E27FC236}">
                <a16:creationId xmlns:a16="http://schemas.microsoft.com/office/drawing/2014/main" id="{46A4A0A6-005D-4BC6-A48A-80BDD16967E7}"/>
              </a:ext>
            </a:extLst>
          </p:cNvPr>
          <p:cNvSpPr txBox="1"/>
          <p:nvPr/>
        </p:nvSpPr>
        <p:spPr>
          <a:xfrm>
            <a:off x="215455" y="5333999"/>
            <a:ext cx="3899345" cy="831263"/>
          </a:xfrm>
          <a:prstGeom prst="rect">
            <a:avLst/>
          </a:prstGeom>
        </p:spPr>
        <p:txBody>
          <a:bodyPr vert="horz" lIns="91440" tIns="45720" rIns="91440" bIns="45720" rtlCol="0">
            <a:normAutofit/>
          </a:bodyPr>
          <a:lstStyle/>
          <a:p>
            <a:pPr marL="0" marR="0" indent="-182880" defTabSz="914400">
              <a:spcBef>
                <a:spcPts val="0"/>
              </a:spcBef>
              <a:spcAft>
                <a:spcPts val="800"/>
              </a:spcAft>
              <a:buClr>
                <a:schemeClr val="accent1"/>
              </a:buClr>
            </a:pPr>
            <a:r>
              <a:rPr lang="en-US" sz="1600" u="sng" dirty="0">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https://onlinenetworkofeducators.org/course-cards/assessment-in-digital-learning/</a:t>
            </a:r>
            <a:endParaRPr lang="en-US" sz="16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437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78675" y="640079"/>
            <a:ext cx="3075836" cy="1366141"/>
          </a:xfrm>
        </p:spPr>
        <p:txBody>
          <a:bodyPr>
            <a:normAutofit/>
          </a:bodyPr>
          <a:lstStyle/>
          <a:p>
            <a:r>
              <a:rPr lang="en-US" sz="3200" dirty="0">
                <a:latin typeface="Arial" panose="020B0604020202020204" pitchFamily="34" charset="0"/>
                <a:cs typeface="Arial" panose="020B0604020202020204" pitchFamily="34" charset="0"/>
              </a:rPr>
              <a:t>Today’s Presentation</a:t>
            </a:r>
          </a:p>
        </p:txBody>
      </p:sp>
      <p:pic>
        <p:nvPicPr>
          <p:cNvPr id="4" name="image1.png" descr="A close up of a logo&#10;&#10;Description automatically generated">
            <a:extLst>
              <a:ext uri="{FF2B5EF4-FFF2-40B4-BE49-F238E27FC236}">
                <a16:creationId xmlns:a16="http://schemas.microsoft.com/office/drawing/2014/main" id="{FCCA833A-1EEF-425D-B848-882C2440FEE4}"/>
              </a:ext>
            </a:extLst>
          </p:cNvPr>
          <p:cNvPicPr/>
          <p:nvPr/>
        </p:nvPicPr>
        <p:blipFill>
          <a:blip r:embed="rId3"/>
          <a:stretch>
            <a:fillRect/>
          </a:stretch>
        </p:blipFill>
        <p:spPr>
          <a:xfrm>
            <a:off x="633998" y="706621"/>
            <a:ext cx="6927007" cy="5455018"/>
          </a:xfrm>
          <a:prstGeom prst="rect">
            <a:avLst/>
          </a:prstGeom>
        </p:spPr>
      </p:pic>
      <p:sp>
        <p:nvSpPr>
          <p:cNvPr id="3" name="Content Placeholder 2"/>
          <p:cNvSpPr>
            <a:spLocks noGrp="1"/>
          </p:cNvSpPr>
          <p:nvPr>
            <p:ph type="body" idx="1"/>
          </p:nvPr>
        </p:nvSpPr>
        <p:spPr>
          <a:xfrm>
            <a:off x="7878675" y="2325157"/>
            <a:ext cx="3075836" cy="3854979"/>
          </a:xfrm>
        </p:spPr>
        <p:txBody>
          <a:bodyPr>
            <a:normAutofit/>
          </a:bodyPr>
          <a:lstStyle/>
          <a:p>
            <a:r>
              <a:rPr lang="en-US" sz="1600" dirty="0">
                <a:latin typeface="Arial" panose="020B0604020202020204" pitchFamily="34" charset="0"/>
                <a:cs typeface="Arial" panose="020B0604020202020204" pitchFamily="34" charset="0"/>
              </a:rPr>
              <a:t>How extensive were the challenges?</a:t>
            </a:r>
          </a:p>
          <a:p>
            <a:r>
              <a:rPr lang="en-US" sz="1600" dirty="0">
                <a:latin typeface="Arial" panose="020B0604020202020204" pitchFamily="34" charset="0"/>
                <a:cs typeface="Arial" panose="020B0604020202020204" pitchFamily="34" charset="0"/>
              </a:rPr>
              <a:t>Identifying Issues</a:t>
            </a:r>
          </a:p>
          <a:p>
            <a:r>
              <a:rPr lang="en-US" sz="1600" dirty="0">
                <a:latin typeface="Arial" panose="020B0604020202020204" pitchFamily="34" charset="0"/>
                <a:cs typeface="Arial" panose="020B0604020202020204" pitchFamily="34" charset="0"/>
              </a:rPr>
              <a:t>Analysis</a:t>
            </a:r>
          </a:p>
          <a:p>
            <a:r>
              <a:rPr lang="en-US" sz="1600" dirty="0">
                <a:latin typeface="Arial" panose="020B0604020202020204" pitchFamily="34" charset="0"/>
                <a:cs typeface="Arial" panose="020B0604020202020204" pitchFamily="34" charset="0"/>
              </a:rPr>
              <a:t>Design Process</a:t>
            </a:r>
          </a:p>
          <a:p>
            <a:pPr lvl="1"/>
            <a:r>
              <a:rPr lang="en-US" dirty="0">
                <a:latin typeface="Arial" panose="020B0604020202020204" pitchFamily="34" charset="0"/>
                <a:cs typeface="Arial" panose="020B0604020202020204" pitchFamily="34" charset="0"/>
              </a:rPr>
              <a:t>Maintaining Rigor and Accuracy</a:t>
            </a:r>
          </a:p>
          <a:p>
            <a:pPr lvl="1"/>
            <a:r>
              <a:rPr lang="en-US" dirty="0">
                <a:latin typeface="Arial" panose="020B0604020202020204" pitchFamily="34" charset="0"/>
                <a:cs typeface="Arial" panose="020B0604020202020204" pitchFamily="34" charset="0"/>
              </a:rPr>
              <a:t>Validity and reproducibility</a:t>
            </a:r>
          </a:p>
          <a:p>
            <a:pPr lvl="1"/>
            <a:r>
              <a:rPr lang="en-US" dirty="0">
                <a:latin typeface="Arial" panose="020B0604020202020204" pitchFamily="34" charset="0"/>
                <a:cs typeface="Arial" panose="020B0604020202020204" pitchFamily="34" charset="0"/>
              </a:rPr>
              <a:t>Potential Answers </a:t>
            </a:r>
          </a:p>
          <a:p>
            <a:r>
              <a:rPr lang="en-US" sz="1600" dirty="0">
                <a:latin typeface="Arial" panose="020B0604020202020204" pitchFamily="34" charset="0"/>
                <a:cs typeface="Arial" panose="020B0604020202020204" pitchFamily="34" charset="0"/>
              </a:rPr>
              <a:t>Resources</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411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Equity and Culturally Responsive Online Teaching">
            <a:extLst>
              <a:ext uri="{FF2B5EF4-FFF2-40B4-BE49-F238E27FC236}">
                <a16:creationId xmlns:a16="http://schemas.microsoft.com/office/drawing/2014/main" id="{A7C68EF5-6C18-4F2F-ACE4-8135A562FC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5201144" cy="3809838"/>
          </a:xfrm>
          <a:prstGeom prst="rect">
            <a:avLst/>
          </a:prstGeom>
          <a:noFill/>
          <a:extLst>
            <a:ext uri="{909E8E84-426E-40DD-AFC4-6F175D3DCCD1}">
              <a14:hiddenFill xmlns:a14="http://schemas.microsoft.com/office/drawing/2010/main">
                <a:solidFill>
                  <a:srgbClr val="FFFFFF"/>
                </a:solidFill>
              </a14:hiddenFill>
            </a:ext>
          </a:extLst>
        </p:spPr>
      </p:pic>
      <p:sp>
        <p:nvSpPr>
          <p:cNvPr id="2056" name="Content Placeholder 2053">
            <a:extLst>
              <a:ext uri="{FF2B5EF4-FFF2-40B4-BE49-F238E27FC236}">
                <a16:creationId xmlns:a16="http://schemas.microsoft.com/office/drawing/2014/main" id="{C5646889-CB0D-42A3-9644-C8908AD43B83}"/>
              </a:ext>
            </a:extLst>
          </p:cNvPr>
          <p:cNvSpPr>
            <a:spLocks noGrp="1"/>
          </p:cNvSpPr>
          <p:nvPr>
            <p:ph idx="1"/>
          </p:nvPr>
        </p:nvSpPr>
        <p:spPr>
          <a:xfrm>
            <a:off x="5201144" y="110836"/>
            <a:ext cx="6131874" cy="6456219"/>
          </a:xfrm>
        </p:spPr>
        <p:txBody>
          <a:bodyPr>
            <a:noAutofit/>
          </a:bodyPr>
          <a:lstStyle/>
          <a:p>
            <a:pPr marL="0" indent="0" algn="l" fontAlgn="base">
              <a:buNone/>
            </a:pPr>
            <a:r>
              <a:rPr lang="en-US" sz="2000" b="1" i="0" dirty="0">
                <a:solidFill>
                  <a:srgbClr val="000000"/>
                </a:solidFill>
                <a:effectLst/>
                <a:latin typeface="Calibri" panose="020F0502020204030204" pitchFamily="34" charset="0"/>
                <a:cs typeface="Calibri" panose="020F0502020204030204" pitchFamily="34" charset="0"/>
              </a:rPr>
              <a:t>Outcomes -</a:t>
            </a:r>
            <a:r>
              <a:rPr lang="en-US" sz="2000" b="0" i="0" dirty="0">
                <a:solidFill>
                  <a:srgbClr val="000000"/>
                </a:solidFill>
                <a:effectLst/>
                <a:latin typeface="Calibri" panose="020F0502020204030204" pitchFamily="34" charset="0"/>
                <a:cs typeface="Calibri" panose="020F0502020204030204" pitchFamily="34" charset="0"/>
              </a:rPr>
              <a:t>To successfully complete this course, participants will: </a:t>
            </a:r>
          </a:p>
          <a:p>
            <a:pPr marL="0" indent="0" algn="l" fontAlgn="base">
              <a:buNone/>
            </a:pPr>
            <a:endParaRPr lang="en-US" sz="2000" b="0" i="0" dirty="0">
              <a:solidFill>
                <a:srgbClr val="000000"/>
              </a:solidFill>
              <a:effectLst/>
              <a:latin typeface="Calibri" panose="020F0502020204030204" pitchFamily="34" charset="0"/>
              <a:cs typeface="Calibri" panose="020F0502020204030204" pitchFamily="34" charset="0"/>
            </a:endParaRPr>
          </a:p>
          <a:p>
            <a:pPr algn="l" fontAlgn="base">
              <a:buFont typeface="+mj-lt"/>
              <a:buAutoNum type="arabicPeriod"/>
            </a:pPr>
            <a:r>
              <a:rPr lang="en-US" b="0" i="0" dirty="0">
                <a:solidFill>
                  <a:srgbClr val="000000"/>
                </a:solidFill>
                <a:effectLst/>
                <a:latin typeface="Calibri" panose="020F0502020204030204" pitchFamily="34" charset="0"/>
                <a:cs typeface="Calibri" panose="020F0502020204030204" pitchFamily="34" charset="0"/>
              </a:rPr>
              <a:t>Analyze your assumptions and beliefs about the diverse students served by California community colleges</a:t>
            </a:r>
          </a:p>
          <a:p>
            <a:pPr algn="l" fontAlgn="base">
              <a:buFont typeface="+mj-lt"/>
              <a:buAutoNum type="arabicPeriod"/>
            </a:pPr>
            <a:r>
              <a:rPr lang="en-US" b="0" i="0" dirty="0">
                <a:solidFill>
                  <a:srgbClr val="000000"/>
                </a:solidFill>
                <a:effectLst/>
                <a:latin typeface="Calibri" panose="020F0502020204030204" pitchFamily="34" charset="0"/>
                <a:cs typeface="Calibri" panose="020F0502020204030204" pitchFamily="34" charset="0"/>
              </a:rPr>
              <a:t>Interrogate the alignment of your teaching values and teaching practices</a:t>
            </a:r>
          </a:p>
          <a:p>
            <a:pPr algn="l" fontAlgn="base">
              <a:buFont typeface="+mj-lt"/>
              <a:buAutoNum type="arabicPeriod"/>
            </a:pPr>
            <a:r>
              <a:rPr lang="en-US" b="0" i="0" dirty="0">
                <a:solidFill>
                  <a:srgbClr val="000000"/>
                </a:solidFill>
                <a:effectLst/>
                <a:latin typeface="Calibri" panose="020F0502020204030204" pitchFamily="34" charset="0"/>
                <a:cs typeface="Calibri" panose="020F0502020204030204" pitchFamily="34" charset="0"/>
              </a:rPr>
              <a:t>Apply principles of Culturally Responsive Teaching &amp; Learning (CRTL) to your online course;</a:t>
            </a:r>
          </a:p>
          <a:p>
            <a:pPr algn="l" fontAlgn="base">
              <a:buFont typeface="+mj-lt"/>
              <a:buAutoNum type="arabicPeriod"/>
            </a:pPr>
            <a:r>
              <a:rPr lang="en-US" b="0" i="0" dirty="0">
                <a:solidFill>
                  <a:srgbClr val="000000"/>
                </a:solidFill>
                <a:effectLst/>
                <a:latin typeface="Calibri" panose="020F0502020204030204" pitchFamily="34" charset="0"/>
                <a:cs typeface="Calibri" panose="020F0502020204030204" pitchFamily="34" charset="0"/>
              </a:rPr>
              <a:t>Identify and discuss course-level barriers that disproportionately impact minoritized students including unconscious bias, microaggressions, stereotype threat, and privilege and power\Create an equity-minded course syllabus leveraging peer feedback that welcomes and supports all students</a:t>
            </a:r>
          </a:p>
          <a:p>
            <a:pPr algn="l" fontAlgn="base">
              <a:buFont typeface="+mj-lt"/>
              <a:buAutoNum type="arabicPeriod"/>
            </a:pPr>
            <a:r>
              <a:rPr lang="en-US" b="0" i="0" dirty="0">
                <a:solidFill>
                  <a:srgbClr val="000000"/>
                </a:solidFill>
                <a:effectLst/>
                <a:latin typeface="Calibri" panose="020F0502020204030204" pitchFamily="34" charset="0"/>
                <a:cs typeface="Calibri" panose="020F0502020204030204" pitchFamily="34" charset="0"/>
              </a:rPr>
              <a:t>Write an action plan that describes how you will continue to advance your equity-minded online teaching practices.</a:t>
            </a:r>
          </a:p>
        </p:txBody>
      </p:sp>
      <p:sp>
        <p:nvSpPr>
          <p:cNvPr id="4" name="TextBox 3">
            <a:extLst>
              <a:ext uri="{FF2B5EF4-FFF2-40B4-BE49-F238E27FC236}">
                <a16:creationId xmlns:a16="http://schemas.microsoft.com/office/drawing/2014/main" id="{5DC73BCB-F57B-49AB-BDCD-18C5A3C36F21}"/>
              </a:ext>
            </a:extLst>
          </p:cNvPr>
          <p:cNvSpPr txBox="1"/>
          <p:nvPr/>
        </p:nvSpPr>
        <p:spPr>
          <a:xfrm>
            <a:off x="110166" y="4433455"/>
            <a:ext cx="4600379" cy="1200329"/>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hlinkClick r:id="rId4"/>
              </a:rPr>
              <a:t>https://onlinenetworkofeducators.org/course-cards/equity-culturally-responsive-teaching-in-the-online-learning-environment/</a:t>
            </a:r>
            <a:endParaRPr lang="en-US" sz="18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05677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27A3-87E0-4BA1-B187-97DA9C196763}"/>
              </a:ext>
            </a:extLst>
          </p:cNvPr>
          <p:cNvSpPr>
            <a:spLocks noGrp="1"/>
          </p:cNvSpPr>
          <p:nvPr>
            <p:ph type="title"/>
          </p:nvPr>
        </p:nvSpPr>
        <p:spPr>
          <a:xfrm>
            <a:off x="713232" y="213360"/>
            <a:ext cx="9692640" cy="1325562"/>
          </a:xfrm>
        </p:spPr>
        <p:txBody>
          <a:bodyPr>
            <a:normAutofit/>
          </a:bodyPr>
          <a:lstStyle/>
          <a:p>
            <a:r>
              <a:rPr lang="en-US" dirty="0">
                <a:latin typeface="Calibri" panose="020F0502020204030204" pitchFamily="34" charset="0"/>
                <a:cs typeface="Calibri" panose="020F0502020204030204" pitchFamily="34" charset="0"/>
              </a:rPr>
              <a:t>A New Decade for Assessment: Embedding Equity into Assessment Praxis</a:t>
            </a:r>
          </a:p>
        </p:txBody>
      </p:sp>
      <p:sp>
        <p:nvSpPr>
          <p:cNvPr id="3" name="Content Placeholder 2">
            <a:extLst>
              <a:ext uri="{FF2B5EF4-FFF2-40B4-BE49-F238E27FC236}">
                <a16:creationId xmlns:a16="http://schemas.microsoft.com/office/drawing/2014/main" id="{B0CF37C9-0256-46E5-9552-C39105C52082}"/>
              </a:ext>
            </a:extLst>
          </p:cNvPr>
          <p:cNvSpPr>
            <a:spLocks noGrp="1"/>
          </p:cNvSpPr>
          <p:nvPr>
            <p:ph idx="1"/>
          </p:nvPr>
        </p:nvSpPr>
        <p:spPr>
          <a:xfrm>
            <a:off x="713232" y="1538922"/>
            <a:ext cx="9144000" cy="4641215"/>
          </a:xfrm>
        </p:spPr>
        <p:txBody>
          <a:bodyPr>
            <a:normAutofit/>
          </a:bodyPr>
          <a:lstStyle/>
          <a:p>
            <a:pPr marL="0" indent="0">
              <a:buNone/>
            </a:pPr>
            <a:r>
              <a:rPr lang="en-US" sz="2000" dirty="0">
                <a:latin typeface="Calibri" panose="020F0502020204030204" pitchFamily="34" charset="0"/>
                <a:cs typeface="Calibri" panose="020F0502020204030204" pitchFamily="34" charset="0"/>
              </a:rPr>
              <a:t>Defining Equity-minded and Culturally-responsive Assessment 	</a:t>
            </a:r>
          </a:p>
          <a:p>
            <a:pPr lvl="1"/>
            <a:r>
              <a:rPr lang="en-US" sz="1800" dirty="0">
                <a:latin typeface="Calibri" panose="020F0502020204030204" pitchFamily="34" charset="0"/>
                <a:cs typeface="Calibri" panose="020F0502020204030204" pitchFamily="34" charset="0"/>
              </a:rPr>
              <a:t>mindful of student populations </a:t>
            </a:r>
          </a:p>
          <a:p>
            <a:pPr lvl="1"/>
            <a:r>
              <a:rPr lang="en-US" sz="1800" dirty="0">
                <a:latin typeface="Calibri" panose="020F0502020204030204" pitchFamily="34" charset="0"/>
                <a:cs typeface="Calibri" panose="020F0502020204030204" pitchFamily="34" charset="0"/>
              </a:rPr>
              <a:t>involving students in the process of assessing learning</a:t>
            </a:r>
          </a:p>
          <a:p>
            <a:pPr marL="0" indent="0">
              <a:buNone/>
            </a:pPr>
            <a:r>
              <a:rPr lang="en-US" sz="2000" dirty="0">
                <a:latin typeface="Calibri" panose="020F0502020204030204" pitchFamily="34" charset="0"/>
                <a:cs typeface="Calibri" panose="020F0502020204030204" pitchFamily="34" charset="0"/>
              </a:rPr>
              <a:t>Critical Look at our Student Learning Outcomes and Assessment</a:t>
            </a:r>
          </a:p>
          <a:p>
            <a:pPr lvl="1"/>
            <a:r>
              <a:rPr lang="en-US" sz="1800" dirty="0">
                <a:latin typeface="Calibri" panose="020F0502020204030204" pitchFamily="34" charset="0"/>
                <a:cs typeface="Calibri" panose="020F0502020204030204" pitchFamily="34" charset="0"/>
              </a:rPr>
              <a:t>Ensure students know expectations</a:t>
            </a:r>
          </a:p>
          <a:p>
            <a:pPr lvl="1"/>
            <a:r>
              <a:rPr lang="en-US" sz="1800" dirty="0">
                <a:latin typeface="Calibri" panose="020F0502020204030204" pitchFamily="34" charset="0"/>
                <a:cs typeface="Calibri" panose="020F0502020204030204" pitchFamily="34" charset="0"/>
              </a:rPr>
              <a:t>Communicate appropriately</a:t>
            </a:r>
          </a:p>
          <a:p>
            <a:pPr lvl="1"/>
            <a:r>
              <a:rPr lang="en-US" sz="1800" dirty="0">
                <a:latin typeface="Calibri" panose="020F0502020204030204" pitchFamily="34" charset="0"/>
                <a:cs typeface="Calibri" panose="020F0502020204030204" pitchFamily="34" charset="0"/>
              </a:rPr>
              <a:t>Increase assessment transparency</a:t>
            </a:r>
          </a:p>
          <a:p>
            <a:pPr marL="0" indent="0">
              <a:buNone/>
            </a:pPr>
            <a:r>
              <a:rPr lang="en-US" sz="2000" dirty="0">
                <a:latin typeface="Calibri" panose="020F0502020204030204" pitchFamily="34" charset="0"/>
                <a:cs typeface="Calibri" panose="020F0502020204030204" pitchFamily="34" charset="0"/>
              </a:rPr>
              <a:t>Disaggregating data</a:t>
            </a:r>
          </a:p>
          <a:p>
            <a:pPr lvl="1"/>
            <a:r>
              <a:rPr lang="en-US" sz="1800" dirty="0">
                <a:latin typeface="Calibri" panose="020F0502020204030204" pitchFamily="34" charset="0"/>
                <a:cs typeface="Calibri" panose="020F0502020204030204" pitchFamily="34" charset="0"/>
              </a:rPr>
              <a:t>To drive changes to improve our practices</a:t>
            </a:r>
          </a:p>
          <a:p>
            <a:pPr lvl="1"/>
            <a:r>
              <a:rPr lang="en-US" sz="1800" dirty="0">
                <a:latin typeface="Calibri" panose="020F0502020204030204" pitchFamily="34" charset="0"/>
                <a:cs typeface="Calibri" panose="020F0502020204030204" pitchFamily="34" charset="0"/>
              </a:rPr>
              <a:t>Examine unintentional privilege to some students	</a:t>
            </a:r>
            <a:endParaRPr lang="en-US" sz="18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r>
              <a:rPr lang="en-US"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https://www.learningoutcomesassessment.org/wp-content/uploads/2020/01/A-New-Decade-for-Assessment.pdf</a:t>
            </a:r>
          </a:p>
        </p:txBody>
      </p:sp>
    </p:spTree>
    <p:extLst>
      <p:ext uri="{BB962C8B-B14F-4D97-AF65-F5344CB8AC3E}">
        <p14:creationId xmlns:p14="http://schemas.microsoft.com/office/powerpoint/2010/main" val="2712323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Sample Solution from Indiana University</a:t>
            </a:r>
          </a:p>
        </p:txBody>
      </p:sp>
      <p:sp>
        <p:nvSpPr>
          <p:cNvPr id="3" name="Content Placeholder 2"/>
          <p:cNvSpPr>
            <a:spLocks noGrp="1"/>
          </p:cNvSpPr>
          <p:nvPr>
            <p:ph idx="1"/>
          </p:nvPr>
        </p:nvSpPr>
        <p:spPr>
          <a:xfrm>
            <a:off x="4493873" y="361950"/>
            <a:ext cx="6672648" cy="5254044"/>
          </a:xfrm>
        </p:spPr>
        <p:txBody>
          <a:bodyPr>
            <a:noAutofit/>
          </a:bodyPr>
          <a:lstStyle/>
          <a:p>
            <a:pPr marL="457200" lvl="0" indent="-457200">
              <a:spcAft>
                <a:spcPts val="600"/>
              </a:spcAft>
              <a:buFont typeface="Wingdings" panose="05000000000000000000" pitchFamily="2" charset="2"/>
              <a:buChar char="ü"/>
            </a:pPr>
            <a:r>
              <a:rPr lang="en-US" dirty="0">
                <a:latin typeface="Calibri" panose="020F0502020204030204" pitchFamily="34" charset="0"/>
                <a:cs typeface="Calibri" panose="020F0502020204030204" pitchFamily="34" charset="0"/>
              </a:rPr>
              <a:t>Begin by describing plagiarism, giving examples, expectations, acknowledging the constraint on time , nor any other think will justify using other’s work</a:t>
            </a:r>
          </a:p>
          <a:p>
            <a:pPr marL="457200" lvl="0" indent="-457200">
              <a:spcAft>
                <a:spcPts val="600"/>
              </a:spcAft>
              <a:buFont typeface="Wingdings" panose="05000000000000000000" pitchFamily="2" charset="2"/>
              <a:buChar char="ü"/>
            </a:pPr>
            <a:r>
              <a:rPr lang="en-US" dirty="0">
                <a:latin typeface="Calibri" panose="020F0502020204030204" pitchFamily="34" charset="0"/>
                <a:cs typeface="Calibri" panose="020F0502020204030204" pitchFamily="34" charset="0"/>
              </a:rPr>
              <a:t>Use rubrics and clear instructions - clarifies the required task(s), describe the limitations and boundaries for group work and collaboration; clearly define the value and importance of each grading criterion – part of this could be draft work or other notes indicating student engagement and self-work</a:t>
            </a:r>
          </a:p>
          <a:p>
            <a:pPr marL="457200" lvl="0" indent="-457200">
              <a:spcAft>
                <a:spcPts val="600"/>
              </a:spcAft>
              <a:buFont typeface="Wingdings" panose="05000000000000000000" pitchFamily="2" charset="2"/>
              <a:buChar char="ü"/>
            </a:pPr>
            <a:r>
              <a:rPr lang="en-US" dirty="0">
                <a:latin typeface="Calibri" panose="020F0502020204030204" pitchFamily="34" charset="0"/>
                <a:cs typeface="Calibri" panose="020F0502020204030204" pitchFamily="34" charset="0"/>
              </a:rPr>
              <a:t>Change assignments frequently and from section to section</a:t>
            </a:r>
            <a:endParaRPr lang="en-US" b="1" dirty="0">
              <a:latin typeface="Calibri" panose="020F0502020204030204" pitchFamily="34" charset="0"/>
              <a:cs typeface="Calibri" panose="020F0502020204030204" pitchFamily="34" charset="0"/>
            </a:endParaRPr>
          </a:p>
          <a:p>
            <a:pPr marL="457200" lvl="0" indent="-457200">
              <a:spcAft>
                <a:spcPts val="600"/>
              </a:spcAft>
              <a:buFont typeface="Wingdings" panose="05000000000000000000" pitchFamily="2" charset="2"/>
              <a:buChar char="ü"/>
            </a:pPr>
            <a:r>
              <a:rPr lang="en-US" dirty="0">
                <a:latin typeface="Calibri" panose="020F0502020204030204" pitchFamily="34" charset="0"/>
                <a:cs typeface="Calibri" panose="020F0502020204030204" pitchFamily="34" charset="0"/>
              </a:rPr>
              <a:t>Use In-class or timed writing to gauge students’ style and also to help students self-evaluate growth and skill sets</a:t>
            </a:r>
            <a:endParaRPr lang="en-US" b="1" dirty="0">
              <a:latin typeface="Calibri" panose="020F0502020204030204" pitchFamily="34" charset="0"/>
              <a:cs typeface="Calibri" panose="020F0502020204030204" pitchFamily="34" charset="0"/>
            </a:endParaRPr>
          </a:p>
          <a:p>
            <a:pPr marL="457200" lvl="0" indent="-457200">
              <a:spcAft>
                <a:spcPts val="600"/>
              </a:spcAft>
              <a:buFont typeface="Wingdings" panose="05000000000000000000" pitchFamily="2" charset="2"/>
              <a:buChar char="ü"/>
            </a:pPr>
            <a:r>
              <a:rPr lang="en-US" dirty="0">
                <a:latin typeface="Calibri" panose="020F0502020204030204" pitchFamily="34" charset="0"/>
                <a:cs typeface="Calibri" panose="020F0502020204030204" pitchFamily="34" charset="0"/>
              </a:rPr>
              <a:t>Make specific assignments – assign specific research documents with narrow comparisons or conclusions</a:t>
            </a:r>
            <a:endParaRPr lang="en-US" b="1" dirty="0">
              <a:latin typeface="Calibri" panose="020F0502020204030204" pitchFamily="34" charset="0"/>
              <a:cs typeface="Calibri" panose="020F0502020204030204" pitchFamily="34" charset="0"/>
            </a:endParaRPr>
          </a:p>
          <a:p>
            <a:pPr marL="457200" lvl="0" indent="-457200">
              <a:spcAft>
                <a:spcPts val="600"/>
              </a:spcAft>
              <a:buFont typeface="Wingdings" panose="05000000000000000000" pitchFamily="2" charset="2"/>
              <a:buChar char="ü"/>
            </a:pPr>
            <a:r>
              <a:rPr lang="en-US" dirty="0">
                <a:latin typeface="Calibri" panose="020F0502020204030204" pitchFamily="34" charset="0"/>
                <a:cs typeface="Calibri" panose="020F0502020204030204" pitchFamily="34" charset="0"/>
              </a:rPr>
              <a:t>Use a focused problem, question or case study</a:t>
            </a:r>
            <a:endParaRPr lang="en-US" b="1" dirty="0">
              <a:latin typeface="Calibri" panose="020F0502020204030204" pitchFamily="34" charset="0"/>
              <a:cs typeface="Calibri" panose="020F0502020204030204" pitchFamily="34" charset="0"/>
            </a:endParaRPr>
          </a:p>
          <a:p>
            <a:pPr>
              <a:spcAft>
                <a:spcPts val="600"/>
              </a:spcAft>
            </a:pPr>
            <a:endParaRPr lang="en-US" dirty="0">
              <a:latin typeface="Calibri" panose="020F0502020204030204" pitchFamily="34" charset="0"/>
              <a:cs typeface="Calibri" panose="020F0502020204030204" pitchFamily="34" charset="0"/>
            </a:endParaRPr>
          </a:p>
        </p:txBody>
      </p:sp>
      <p:sp>
        <p:nvSpPr>
          <p:cNvPr id="4" name="Text Placeholder 3"/>
          <p:cNvSpPr>
            <a:spLocks noGrp="1"/>
          </p:cNvSpPr>
          <p:nvPr>
            <p:ph type="body" sz="half" idx="2"/>
          </p:nvPr>
        </p:nvSpPr>
        <p:spPr>
          <a:xfrm>
            <a:off x="133350" y="4524375"/>
            <a:ext cx="3908298" cy="1385360"/>
          </a:xfrm>
        </p:spPr>
        <p:txBody>
          <a:bodyPr>
            <a:normAutofit/>
          </a:bodyPr>
          <a:lstStyle/>
          <a:p>
            <a:r>
              <a:rPr lang="en-US" sz="1600" u="sng" dirty="0">
                <a:latin typeface="Calibri" panose="020F0502020204030204" pitchFamily="34" charset="0"/>
                <a:cs typeface="Calibri" panose="020F0502020204030204" pitchFamily="34" charset="0"/>
                <a:hlinkClick r:id="rId3"/>
              </a:rPr>
              <a:t>https://citl.indiana.edu/teaching-resources/academic-integrity/designing-assignments-encourage-integrity/index.html</a:t>
            </a:r>
            <a:endParaRPr lang="en-US" sz="16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normAutofit lnSpcReduction="10000"/>
          </a:bodyPr>
          <a:lstStyle/>
          <a:p>
            <a:fld id="{492D8F1A-69A8-9242-9469-8400121D240A}" type="slidenum">
              <a:rPr lang="en-US" smtClean="0"/>
              <a:t>32</a:t>
            </a:fld>
            <a:endParaRPr lang="en-US" dirty="0"/>
          </a:p>
        </p:txBody>
      </p:sp>
    </p:spTree>
    <p:extLst>
      <p:ext uri="{BB962C8B-B14F-4D97-AF65-F5344CB8AC3E}">
        <p14:creationId xmlns:p14="http://schemas.microsoft.com/office/powerpoint/2010/main" val="41372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380" y="284443"/>
            <a:ext cx="5298868" cy="1325563"/>
          </a:xfrm>
        </p:spPr>
        <p:txBody>
          <a:bodyPr/>
          <a:lstStyle/>
          <a:p>
            <a:r>
              <a:rPr lang="en-US" dirty="0"/>
              <a:t>IDEAS for Group Integrity  </a:t>
            </a:r>
          </a:p>
        </p:txBody>
      </p:sp>
      <p:sp>
        <p:nvSpPr>
          <p:cNvPr id="3" name="Content Placeholder 2"/>
          <p:cNvSpPr>
            <a:spLocks noGrp="1"/>
          </p:cNvSpPr>
          <p:nvPr>
            <p:ph sz="half" idx="1"/>
          </p:nvPr>
        </p:nvSpPr>
        <p:spPr/>
        <p:txBody>
          <a:bodyPr/>
          <a:lstStyle/>
          <a:p>
            <a:endParaRPr lang="en-US" dirty="0"/>
          </a:p>
        </p:txBody>
      </p:sp>
      <p:sp>
        <p:nvSpPr>
          <p:cNvPr id="5" name="Slide Number Placeholder 4"/>
          <p:cNvSpPr>
            <a:spLocks noGrp="1"/>
          </p:cNvSpPr>
          <p:nvPr>
            <p:ph type="sldNum" sz="quarter" idx="4294967295"/>
          </p:nvPr>
        </p:nvSpPr>
        <p:spPr>
          <a:xfrm>
            <a:off x="9448800" y="6356350"/>
            <a:ext cx="2743200" cy="365125"/>
          </a:xfrm>
        </p:spPr>
        <p:txBody>
          <a:bodyPr>
            <a:normAutofit fontScale="55000" lnSpcReduction="20000"/>
          </a:bodyPr>
          <a:lstStyle/>
          <a:p>
            <a:fld id="{492D8F1A-69A8-9242-9469-8400121D240A}" type="slidenum">
              <a:rPr lang="en-US" smtClean="0"/>
              <a:t>33</a:t>
            </a:fld>
            <a:endParaRPr lang="en-US" dirty="0"/>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248" y="176513"/>
            <a:ext cx="5915851" cy="6620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553" y="1909481"/>
            <a:ext cx="5962250" cy="36690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C:\Users\Janet\AppData\Local\Microsoft\Windows\INetCache\IE\SBZ35KP0\2137737248_e9f3e429d1_z[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448" y="304883"/>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31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hade val="98000"/>
                <a:satMod val="130000"/>
                <a:lumMod val="102000"/>
              </a:schemeClr>
            </a:gs>
            <a:gs pos="100000">
              <a:schemeClr val="bg1">
                <a:tint val="98000"/>
                <a:shade val="78000"/>
                <a:satMod val="140000"/>
              </a:schemeClr>
            </a:gs>
          </a:gsLst>
          <a:path path="circle">
            <a:fillToRect l="100000" t="10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0F74F9-E373-4883-A533-C80C53DE6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765FFFB-1163-4DA7-83B0-B8677ABBC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508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C117A05-2F4F-4370-A926-6191A5C3D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screenshot of a social media post&#10;&#10;Description automatically generated">
            <a:extLst>
              <a:ext uri="{FF2B5EF4-FFF2-40B4-BE49-F238E27FC236}">
                <a16:creationId xmlns:a16="http://schemas.microsoft.com/office/drawing/2014/main" id="{ED2F43C5-7844-4660-8BBD-B7B46E899CE2}"/>
              </a:ext>
            </a:extLst>
          </p:cNvPr>
          <p:cNvPicPr/>
          <p:nvPr/>
        </p:nvPicPr>
        <p:blipFill rotWithShape="1">
          <a:blip r:embed="rId3">
            <a:extLst>
              <a:ext uri="{28A0092B-C50C-407E-A947-70E740481C1C}">
                <a14:useLocalDpi xmlns:a14="http://schemas.microsoft.com/office/drawing/2010/main" val="0"/>
              </a:ext>
            </a:extLst>
          </a:blip>
          <a:srcRect b="7113"/>
          <a:stretch/>
        </p:blipFill>
        <p:spPr bwMode="auto">
          <a:xfrm>
            <a:off x="1138575" y="1123527"/>
            <a:ext cx="9914845" cy="460480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598653171"/>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2F24F1-C1EF-471F-A19B-A340CE541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6C425C-3C64-47BA-B583-94D39B9B7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6568"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5EACCA4-1062-474B-90E7-8B06820C5499}"/>
              </a:ext>
            </a:extLst>
          </p:cNvPr>
          <p:cNvPicPr/>
          <p:nvPr/>
        </p:nvPicPr>
        <p:blipFill>
          <a:blip r:embed="rId2">
            <a:extLst>
              <a:ext uri="{28A0092B-C50C-407E-A947-70E740481C1C}">
                <a14:useLocalDpi xmlns:a14="http://schemas.microsoft.com/office/drawing/2010/main" val="0"/>
              </a:ext>
            </a:extLst>
          </a:blip>
          <a:stretch>
            <a:fillRect/>
          </a:stretch>
        </p:blipFill>
        <p:spPr>
          <a:xfrm>
            <a:off x="643467" y="716364"/>
            <a:ext cx="10905066" cy="5425271"/>
          </a:xfrm>
          <a:prstGeom prst="rect">
            <a:avLst/>
          </a:prstGeom>
        </p:spPr>
      </p:pic>
    </p:spTree>
    <p:extLst>
      <p:ext uri="{BB962C8B-B14F-4D97-AF65-F5344CB8AC3E}">
        <p14:creationId xmlns:p14="http://schemas.microsoft.com/office/powerpoint/2010/main" val="163780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2F24F1-C1EF-471F-A19B-A340CE541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6C425C-3C64-47BA-B583-94D39B9B7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6568"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0AE5213-EB45-495A-A5C4-D529C079AAD8}"/>
              </a:ext>
            </a:extLst>
          </p:cNvPr>
          <p:cNvPicPr/>
          <p:nvPr/>
        </p:nvPicPr>
        <p:blipFill>
          <a:blip r:embed="rId2">
            <a:extLst>
              <a:ext uri="{28A0092B-C50C-407E-A947-70E740481C1C}">
                <a14:useLocalDpi xmlns:a14="http://schemas.microsoft.com/office/drawing/2010/main" val="0"/>
              </a:ext>
            </a:extLst>
          </a:blip>
          <a:stretch>
            <a:fillRect/>
          </a:stretch>
        </p:blipFill>
        <p:spPr>
          <a:xfrm>
            <a:off x="643467" y="729997"/>
            <a:ext cx="10905066" cy="5398006"/>
          </a:xfrm>
          <a:prstGeom prst="rect">
            <a:avLst/>
          </a:prstGeom>
        </p:spPr>
      </p:pic>
    </p:spTree>
    <p:extLst>
      <p:ext uri="{BB962C8B-B14F-4D97-AF65-F5344CB8AC3E}">
        <p14:creationId xmlns:p14="http://schemas.microsoft.com/office/powerpoint/2010/main" val="2101482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05B4FBCF-8966-4A53-B6B3-39A98661A47C}"/>
              </a:ext>
            </a:extLst>
          </p:cNvPr>
          <p:cNvPicPr>
            <a:picLocks noChangeAspect="1"/>
          </p:cNvPicPr>
          <p:nvPr/>
        </p:nvPicPr>
        <p:blipFill>
          <a:blip r:embed="rId3"/>
          <a:stretch>
            <a:fillRect/>
          </a:stretch>
        </p:blipFill>
        <p:spPr>
          <a:xfrm>
            <a:off x="957263" y="0"/>
            <a:ext cx="9478524" cy="5991025"/>
          </a:xfrm>
          <a:prstGeom prst="rect">
            <a:avLst/>
          </a:prstGeom>
        </p:spPr>
      </p:pic>
      <p:pic>
        <p:nvPicPr>
          <p:cNvPr id="5" name="Picture 4">
            <a:extLst>
              <a:ext uri="{FF2B5EF4-FFF2-40B4-BE49-F238E27FC236}">
                <a16:creationId xmlns:a16="http://schemas.microsoft.com/office/drawing/2014/main" id="{0C7F60A7-B836-466D-B19C-34F0D851DDF6}"/>
              </a:ext>
            </a:extLst>
          </p:cNvPr>
          <p:cNvPicPr>
            <a:picLocks noChangeAspect="1"/>
          </p:cNvPicPr>
          <p:nvPr/>
        </p:nvPicPr>
        <p:blipFill>
          <a:blip r:embed="rId4">
            <a:duotone>
              <a:prstClr val="black"/>
              <a:schemeClr val="tx2">
                <a:tint val="45000"/>
                <a:satMod val="400000"/>
              </a:schemeClr>
            </a:duotone>
          </a:blip>
          <a:stretch>
            <a:fillRect/>
          </a:stretch>
        </p:blipFill>
        <p:spPr>
          <a:xfrm>
            <a:off x="209057" y="5991025"/>
            <a:ext cx="10849468" cy="828452"/>
          </a:xfrm>
          <a:prstGeom prst="rect">
            <a:avLst/>
          </a:prstGeom>
        </p:spPr>
      </p:pic>
    </p:spTree>
    <p:extLst>
      <p:ext uri="{BB962C8B-B14F-4D97-AF65-F5344CB8AC3E}">
        <p14:creationId xmlns:p14="http://schemas.microsoft.com/office/powerpoint/2010/main" val="40707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9BCA-1D7F-4863-B6AC-9CDC80526A17}"/>
              </a:ext>
            </a:extLst>
          </p:cNvPr>
          <p:cNvSpPr>
            <a:spLocks noGrp="1"/>
          </p:cNvSpPr>
          <p:nvPr>
            <p:ph type="title"/>
          </p:nvPr>
        </p:nvSpPr>
        <p:spPr>
          <a:xfrm>
            <a:off x="1261872" y="365760"/>
            <a:ext cx="9692640" cy="1325562"/>
          </a:xfrm>
        </p:spPr>
        <p:txBody>
          <a:bodyPr>
            <a:normAutofit/>
          </a:bodyPr>
          <a:lstStyle/>
          <a:p>
            <a:r>
              <a:rPr lang="en-US" dirty="0"/>
              <a:t>Concluding thoughts</a:t>
            </a:r>
          </a:p>
        </p:txBody>
      </p:sp>
      <p:pic>
        <p:nvPicPr>
          <p:cNvPr id="5" name="Picture 4" descr="A picture containing text&#10;&#10;Description automatically generated">
            <a:extLst>
              <a:ext uri="{FF2B5EF4-FFF2-40B4-BE49-F238E27FC236}">
                <a16:creationId xmlns:a16="http://schemas.microsoft.com/office/drawing/2014/main" id="{EA393F53-01B7-46B1-9AD6-C358BD068E9D}"/>
              </a:ext>
            </a:extLst>
          </p:cNvPr>
          <p:cNvPicPr>
            <a:picLocks noChangeAspect="1"/>
          </p:cNvPicPr>
          <p:nvPr/>
        </p:nvPicPr>
        <p:blipFill rotWithShape="1">
          <a:blip r:embed="rId3"/>
          <a:srcRect r="48930" b="-1"/>
          <a:stretch/>
        </p:blipFill>
        <p:spPr>
          <a:xfrm>
            <a:off x="1401457" y="1933575"/>
            <a:ext cx="3304622" cy="3639872"/>
          </a:xfrm>
          <a:prstGeom prst="rect">
            <a:avLst/>
          </a:prstGeom>
        </p:spPr>
      </p:pic>
      <p:sp>
        <p:nvSpPr>
          <p:cNvPr id="3" name="Content Placeholder 2">
            <a:extLst>
              <a:ext uri="{FF2B5EF4-FFF2-40B4-BE49-F238E27FC236}">
                <a16:creationId xmlns:a16="http://schemas.microsoft.com/office/drawing/2014/main" id="{F9FEF645-F3BD-47D2-98D9-31F656568851}"/>
              </a:ext>
            </a:extLst>
          </p:cNvPr>
          <p:cNvSpPr>
            <a:spLocks noGrp="1"/>
          </p:cNvSpPr>
          <p:nvPr>
            <p:ph idx="1"/>
          </p:nvPr>
        </p:nvSpPr>
        <p:spPr>
          <a:xfrm>
            <a:off x="5104384" y="1933575"/>
            <a:ext cx="5850128" cy="4246562"/>
          </a:xfrm>
        </p:spPr>
        <p:txBody>
          <a:bodyPr>
            <a:normAutofit/>
          </a:bodyPr>
          <a:lstStyle/>
          <a:p>
            <a:pPr marL="0" marR="0" indent="0">
              <a:spcBef>
                <a:spcPts val="0"/>
              </a:spcBef>
              <a:spcAft>
                <a:spcPts val="800"/>
              </a:spcAft>
              <a:buNone/>
            </a:pPr>
            <a:r>
              <a:rPr lang="en-US">
                <a:effectLst/>
                <a:latin typeface="Calibri" panose="020F0502020204030204" pitchFamily="34" charset="0"/>
                <a:ea typeface="Calibri" panose="020F0502020204030204" pitchFamily="34" charset="0"/>
                <a:cs typeface="Calibri" panose="020F0502020204030204" pitchFamily="34" charset="0"/>
              </a:rPr>
              <a:t>One Survey Response</a:t>
            </a:r>
          </a:p>
          <a:p>
            <a:pPr marL="0" marR="0" indent="0">
              <a:spcBef>
                <a:spcPts val="0"/>
              </a:spcBef>
              <a:spcAft>
                <a:spcPts val="800"/>
              </a:spcAft>
              <a:buNone/>
            </a:pPr>
            <a:r>
              <a:rPr lang="en-US" i="1">
                <a:effectLst/>
                <a:latin typeface="Calibri" panose="020F0502020204030204" pitchFamily="34" charset="0"/>
                <a:ea typeface="Calibri" panose="020F0502020204030204" pitchFamily="34" charset="0"/>
                <a:cs typeface="Calibri" panose="020F0502020204030204" pitchFamily="34" charset="0"/>
              </a:rPr>
              <a:t>“The national unrest over summer 2020 was important to address in college classes as possible. Switching lecture and content already prepared was a huge challenge to switch in 1 week. It was WORTH it. Best class EVER, but was so much work, and probably many instructors could not adapt as they could live.”</a:t>
            </a:r>
          </a:p>
          <a:p>
            <a:pPr marL="0" marR="0">
              <a:spcBef>
                <a:spcPts val="0"/>
              </a:spcBef>
              <a:spcAft>
                <a:spcPts val="800"/>
              </a:spcAft>
            </a:pPr>
            <a:endParaRPr lang="en-US">
              <a:latin typeface="Calibri" panose="020F0502020204030204" pitchFamily="34" charset="0"/>
              <a:cs typeface="Calibri" panose="020F0502020204030204" pitchFamily="34" charset="0"/>
            </a:endParaRPr>
          </a:p>
          <a:p>
            <a:pPr marL="0" marR="0" indent="0">
              <a:spcBef>
                <a:spcPts val="0"/>
              </a:spcBef>
              <a:spcAft>
                <a:spcPts val="800"/>
              </a:spcAft>
              <a:buNone/>
            </a:pPr>
            <a:r>
              <a:rPr lang="en-US" dirty="0">
                <a:latin typeface="Calibri" panose="020F0502020204030204" pitchFamily="34" charset="0"/>
                <a:cs typeface="Calibri" panose="020F0502020204030204" pitchFamily="34" charset="0"/>
              </a:rPr>
              <a:t>Posted for this Presentation</a:t>
            </a:r>
            <a:endParaRPr lang="en-US">
              <a:latin typeface="Calibri" panose="020F0502020204030204" pitchFamily="34" charset="0"/>
              <a:cs typeface="Calibri" panose="020F0502020204030204" pitchFamily="34" charset="0"/>
            </a:endParaRPr>
          </a:p>
          <a:p>
            <a:pPr marL="342900" marR="0" indent="-342900">
              <a:spcBef>
                <a:spcPts val="0"/>
              </a:spcBef>
              <a:spcAft>
                <a:spcPts val="800"/>
              </a:spcAft>
              <a:buAutoNum type="arabicPeriod"/>
            </a:pPr>
            <a:r>
              <a:rPr lang="en-US" dirty="0">
                <a:latin typeface="Calibri" panose="020F0502020204030204" pitchFamily="34" charset="0"/>
                <a:cs typeface="Calibri" panose="020F0502020204030204" pitchFamily="34" charset="0"/>
              </a:rPr>
              <a:t>Power point</a:t>
            </a:r>
            <a:endParaRPr lang="en-US">
              <a:latin typeface="Calibri" panose="020F0502020204030204" pitchFamily="34" charset="0"/>
              <a:cs typeface="Calibri" panose="020F0502020204030204" pitchFamily="34" charset="0"/>
            </a:endParaRPr>
          </a:p>
          <a:p>
            <a:pPr marL="342900" marR="0" indent="-342900">
              <a:spcBef>
                <a:spcPts val="0"/>
              </a:spcBef>
              <a:spcAft>
                <a:spcPts val="800"/>
              </a:spcAft>
              <a:buAutoNum type="arabicPeriod"/>
            </a:pPr>
            <a:r>
              <a:rPr lang="en-US" dirty="0">
                <a:latin typeface="Calibri" panose="020F0502020204030204" pitchFamily="34" charset="0"/>
                <a:cs typeface="Calibri" panose="020F0502020204030204" pitchFamily="34" charset="0"/>
              </a:rPr>
              <a:t>Assessment Survey Results </a:t>
            </a:r>
            <a:endParaRPr lang="en-US">
              <a:latin typeface="Calibri" panose="020F0502020204030204" pitchFamily="34" charset="0"/>
              <a:cs typeface="Calibri" panose="020F0502020204030204" pitchFamily="34" charset="0"/>
            </a:endParaRPr>
          </a:p>
          <a:p>
            <a:pPr marL="342900" marR="0" indent="-342900">
              <a:spcBef>
                <a:spcPts val="0"/>
              </a:spcBef>
              <a:spcAft>
                <a:spcPts val="800"/>
              </a:spcAft>
              <a:buAutoNum type="arabicPeriod"/>
            </a:pPr>
            <a:r>
              <a:rPr lang="en-US" dirty="0">
                <a:latin typeface="Calibri" panose="020F0502020204030204" pitchFamily="34" charset="0"/>
                <a:cs typeface="Calibri" panose="020F0502020204030204" pitchFamily="34" charset="0"/>
              </a:rPr>
              <a:t>Selected Comments from the Survey</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1253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61872" y="0"/>
            <a:ext cx="9692640" cy="747253"/>
          </a:xfrm>
        </p:spPr>
        <p:txBody>
          <a:bodyPr>
            <a:normAutofit/>
          </a:bodyPr>
          <a:lstStyle/>
          <a:p>
            <a:r>
              <a:rPr lang="en-US" dirty="0">
                <a:latin typeface="Calibri" panose="020F0502020204030204" pitchFamily="34" charset="0"/>
                <a:cs typeface="Calibri" panose="020F0502020204030204" pitchFamily="34" charset="0"/>
              </a:rPr>
              <a:t>Resources and Works cited</a:t>
            </a:r>
          </a:p>
        </p:txBody>
      </p:sp>
      <p:sp>
        <p:nvSpPr>
          <p:cNvPr id="3" name="Content Placeholder 2"/>
          <p:cNvSpPr>
            <a:spLocks noGrp="1"/>
          </p:cNvSpPr>
          <p:nvPr>
            <p:ph type="body" idx="1"/>
          </p:nvPr>
        </p:nvSpPr>
        <p:spPr>
          <a:xfrm>
            <a:off x="235974" y="599768"/>
            <a:ext cx="11041626" cy="5580370"/>
          </a:xfrm>
        </p:spPr>
        <p:txBody>
          <a:bodyPr>
            <a:noAutofit/>
          </a:bodyPr>
          <a:lstStyle/>
          <a:p>
            <a:pPr marL="0" indent="0">
              <a:buNone/>
            </a:pPr>
            <a:r>
              <a:rPr lang="en-US" b="1" dirty="0">
                <a:latin typeface="Calibri" panose="020F0502020204030204" pitchFamily="34" charset="0"/>
                <a:cs typeface="Calibri" panose="020F0502020204030204" pitchFamily="34" charset="0"/>
              </a:rPr>
              <a:t>@ONE courses for faculty on Assessment</a:t>
            </a:r>
          </a:p>
          <a:p>
            <a:r>
              <a:rPr lang="en-US" u="sng" dirty="0">
                <a:effectLst/>
                <a:latin typeface="Calibri" panose="020F0502020204030204" pitchFamily="34" charset="0"/>
                <a:cs typeface="Calibri" panose="020F0502020204030204" pitchFamily="34" charset="0"/>
              </a:rPr>
              <a:t>Assessment in Digital Learning  </a:t>
            </a:r>
            <a:r>
              <a:rPr lang="en-US" u="sng" dirty="0">
                <a:solidFill>
                  <a:srgbClr val="6699FF"/>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https://onlinenetworkofeducators.org/course-cards/assessment-in-digital-learning/</a:t>
            </a:r>
            <a:endParaRPr lang="en-US" u="sng" dirty="0">
              <a:solidFill>
                <a:srgbClr val="6699FF"/>
              </a:solidFill>
              <a:effectLst/>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Equity and Culturally Responsive Teaching </a:t>
            </a:r>
            <a:r>
              <a:rPr lang="en-US" dirty="0">
                <a:latin typeface="Calibri" panose="020F0502020204030204" pitchFamily="34" charset="0"/>
                <a:cs typeface="Calibri" panose="020F0502020204030204" pitchFamily="34" charset="0"/>
                <a:hlinkClick r:id="rId3"/>
              </a:rPr>
              <a:t>https://onlinenetworkofeducators.org/course-cards/equity-culturally-responsive-teaching-in-the-online-learning-environment/</a:t>
            </a:r>
            <a:endParaRPr lang="en-US"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Assignments to Enhance commitment to academic integrity</a:t>
            </a:r>
          </a:p>
          <a:p>
            <a:r>
              <a:rPr lang="en-US" u="sng" dirty="0">
                <a:latin typeface="Calibri" panose="020F0502020204030204" pitchFamily="34" charset="0"/>
                <a:cs typeface="Calibri" panose="020F0502020204030204" pitchFamily="34" charset="0"/>
              </a:rPr>
              <a:t>Sample Assignments  </a:t>
            </a:r>
            <a:r>
              <a:rPr lang="en-US" u="sng" dirty="0">
                <a:latin typeface="Calibri" panose="020F0502020204030204" pitchFamily="34" charset="0"/>
                <a:cs typeface="Calibri" panose="020F0502020204030204" pitchFamily="34" charset="0"/>
                <a:hlinkClick r:id="rId4"/>
              </a:rPr>
              <a:t>https://academicintegrity.as.ua.edu/faculty-resources/sample-assignments</a:t>
            </a:r>
            <a:r>
              <a:rPr lang="en-US" b="1" u="sng" dirty="0">
                <a:latin typeface="Calibri" panose="020F0502020204030204" pitchFamily="34" charset="0"/>
                <a:cs typeface="Calibri" panose="020F0502020204030204" pitchFamily="34" charset="0"/>
                <a:hlinkClick r:id="rId4"/>
              </a:rPr>
              <a:t>/</a:t>
            </a:r>
            <a:endParaRPr lang="en-US" b="1" dirty="0">
              <a:latin typeface="Calibri" panose="020F0502020204030204" pitchFamily="34" charset="0"/>
              <a:cs typeface="Calibri" panose="020F0502020204030204" pitchFamily="34" charset="0"/>
            </a:endParaRPr>
          </a:p>
          <a:p>
            <a:r>
              <a:rPr lang="en-US" u="sng" dirty="0">
                <a:latin typeface="Calibri" panose="020F0502020204030204" pitchFamily="34" charset="0"/>
                <a:cs typeface="Calibri" panose="020F0502020204030204" pitchFamily="34" charset="0"/>
              </a:rPr>
              <a:t>Designing Assignments to Encourage Integrity </a:t>
            </a:r>
            <a:r>
              <a:rPr lang="en-US" u="sng" dirty="0">
                <a:latin typeface="Calibri" panose="020F0502020204030204" pitchFamily="34" charset="0"/>
                <a:cs typeface="Calibri" panose="020F0502020204030204" pitchFamily="34" charset="0"/>
                <a:hlinkClick r:id="rId5"/>
              </a:rPr>
              <a:t>https://citl.indiana.edu/teaching-resources/academic-integrity/designing-assignments-encourage-integrity/index.html</a:t>
            </a:r>
            <a:endParaRPr lang="en-US"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Better Assessments Online</a:t>
            </a:r>
          </a:p>
          <a:p>
            <a:r>
              <a:rPr lang="en-US" dirty="0">
                <a:latin typeface="Calibri" panose="020F0502020204030204" pitchFamily="34" charset="0"/>
                <a:cs typeface="Calibri" panose="020F0502020204030204" pitchFamily="34" charset="0"/>
              </a:rPr>
              <a:t>Strategies for Better Online Assessment </a:t>
            </a:r>
            <a:r>
              <a:rPr lang="en-US" dirty="0">
                <a:latin typeface="Calibri" panose="020F0502020204030204" pitchFamily="34" charset="0"/>
                <a:cs typeface="Calibri" panose="020F0502020204030204" pitchFamily="34" charset="0"/>
                <a:hlinkClick r:id="rId6"/>
              </a:rPr>
              <a:t>https://www.insidehighered.com/digital-learning/article/2018/10/31/qa-strategies-better-assessments-online-learning</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Assessment Strategies for Online Learning Engagement and Authenticity </a:t>
            </a:r>
            <a:r>
              <a:rPr lang="en-US" dirty="0">
                <a:latin typeface="Calibri" panose="020F0502020204030204" pitchFamily="34" charset="0"/>
                <a:cs typeface="Calibri" panose="020F0502020204030204" pitchFamily="34" charset="0"/>
                <a:hlinkClick r:id="rId7"/>
              </a:rPr>
              <a:t>https://www.aupress.ca/app/uploads/120279_99Z_Conrad_Openo_2018-Assessment_Strategies_for_Online_Learning.pdf</a:t>
            </a:r>
            <a:endParaRPr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435073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1FF76-690B-4B9B-B6CD-3AAB9D045E43}"/>
              </a:ext>
            </a:extLst>
          </p:cNvPr>
          <p:cNvSpPr>
            <a:spLocks noGrp="1"/>
          </p:cNvSpPr>
          <p:nvPr>
            <p:ph type="title"/>
          </p:nvPr>
        </p:nvSpPr>
        <p:spPr>
          <a:xfrm>
            <a:off x="6520522" y="182880"/>
            <a:ext cx="4721220" cy="957564"/>
          </a:xfrm>
        </p:spPr>
        <p:style>
          <a:lnRef idx="1">
            <a:schemeClr val="accent2"/>
          </a:lnRef>
          <a:fillRef idx="3">
            <a:schemeClr val="accent2"/>
          </a:fillRef>
          <a:effectRef idx="2">
            <a:schemeClr val="accent2"/>
          </a:effectRef>
          <a:fontRef idx="minor">
            <a:schemeClr val="lt1"/>
          </a:fontRef>
        </p:style>
        <p:txBody>
          <a:bodyPr>
            <a:noAutofit/>
          </a:bodyPr>
          <a:lstStyle/>
          <a:p>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Input from Assessment Survey 425 Responses (67% Full-time faculty, 32% Part-Time Faculty, 1% other)</a:t>
            </a:r>
          </a:p>
        </p:txBody>
      </p:sp>
      <p:graphicFrame>
        <p:nvGraphicFramePr>
          <p:cNvPr id="4" name="Chart 3">
            <a:extLst>
              <a:ext uri="{FF2B5EF4-FFF2-40B4-BE49-F238E27FC236}">
                <a16:creationId xmlns:a16="http://schemas.microsoft.com/office/drawing/2014/main" id="{C8B5C32C-0802-4F87-A17F-E4D49EBD6D32}"/>
              </a:ext>
            </a:extLst>
          </p:cNvPr>
          <p:cNvGraphicFramePr>
            <a:graphicFrameLocks/>
          </p:cNvGraphicFramePr>
          <p:nvPr>
            <p:extLst>
              <p:ext uri="{D42A27DB-BD31-4B8C-83A1-F6EECF244321}">
                <p14:modId xmlns:p14="http://schemas.microsoft.com/office/powerpoint/2010/main" val="4239841254"/>
              </p:ext>
            </p:extLst>
          </p:nvPr>
        </p:nvGraphicFramePr>
        <p:xfrm>
          <a:off x="-298909" y="52347"/>
          <a:ext cx="6927007" cy="55881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1479A818-9D23-400C-B555-EA269BC9E69D}"/>
              </a:ext>
            </a:extLst>
          </p:cNvPr>
          <p:cNvGraphicFramePr>
            <a:graphicFrameLocks/>
          </p:cNvGraphicFramePr>
          <p:nvPr>
            <p:extLst>
              <p:ext uri="{D42A27DB-BD31-4B8C-83A1-F6EECF244321}">
                <p14:modId xmlns:p14="http://schemas.microsoft.com/office/powerpoint/2010/main" val="2211415673"/>
              </p:ext>
            </p:extLst>
          </p:nvPr>
        </p:nvGraphicFramePr>
        <p:xfrm>
          <a:off x="5425608" y="1379296"/>
          <a:ext cx="6638925" cy="55881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050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49680" y="182881"/>
            <a:ext cx="9692640" cy="785177"/>
          </a:xfrm>
        </p:spPr>
        <p:txBody>
          <a:bodyPr>
            <a:normAutofit/>
          </a:bodyPr>
          <a:lstStyle/>
          <a:p>
            <a:r>
              <a:rPr lang="en-US" dirty="0">
                <a:latin typeface="Calibri" panose="020F0502020204030204" pitchFamily="34" charset="0"/>
                <a:cs typeface="Calibri" panose="020F0502020204030204" pitchFamily="34" charset="0"/>
              </a:rPr>
              <a:t>Resources and Works cited</a:t>
            </a:r>
          </a:p>
        </p:txBody>
      </p:sp>
      <p:sp>
        <p:nvSpPr>
          <p:cNvPr id="3" name="Content Placeholder 2"/>
          <p:cNvSpPr>
            <a:spLocks noGrp="1"/>
          </p:cNvSpPr>
          <p:nvPr>
            <p:ph type="body" idx="1"/>
          </p:nvPr>
        </p:nvSpPr>
        <p:spPr>
          <a:xfrm>
            <a:off x="429491" y="1150938"/>
            <a:ext cx="10730122" cy="5476004"/>
          </a:xfrm>
        </p:spPr>
        <p:txBody>
          <a:bodyPr>
            <a:noAutofit/>
          </a:bodyPr>
          <a:lstStyle/>
          <a:p>
            <a:pPr marL="0" marR="0">
              <a:spcBef>
                <a:spcPts val="0"/>
              </a:spcBef>
              <a:spcAft>
                <a:spcPts val="0"/>
              </a:spcAft>
            </a:pPr>
            <a:r>
              <a:rPr lang="en-US" sz="2000" dirty="0">
                <a:latin typeface="Calibri" panose="020F0502020204030204" pitchFamily="34" charset="0"/>
                <a:cs typeface="Calibri" panose="020F0502020204030204" pitchFamily="34" charset="0"/>
              </a:rPr>
              <a:t>Ewell, P. T. (2009, November). Assessment, accountability, and improvement: Revisiting the tension. (Occasional Paper No. 1). Urbana, IL: University of Illinois and Indiana University, National Institute for Learning Outcomes Assessment (NILOA)</a:t>
            </a:r>
          </a:p>
          <a:p>
            <a:pPr marL="0" marR="0" indent="0">
              <a:spcBef>
                <a:spcPts val="0"/>
              </a:spcBef>
              <a:spcAft>
                <a:spcPts val="0"/>
              </a:spcAft>
              <a:buNone/>
            </a:pPr>
            <a:r>
              <a:rPr lang="en-US"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hlinkClick r:id="rId2"/>
              </a:rPr>
              <a:t>https://www.learningoutcomesassessment.org/wp-content/uploads/2019/02/OccasionalPaper1.pdf</a:t>
            </a:r>
            <a:endParaRPr lang="en-US" sz="2000" dirty="0">
              <a:latin typeface="Calibri" panose="020F0502020204030204" pitchFamily="34" charset="0"/>
              <a:cs typeface="Calibri" panose="020F0502020204030204" pitchFamily="34" charset="0"/>
            </a:endParaRPr>
          </a:p>
          <a:p>
            <a:pPr marL="0" marR="0">
              <a:spcBef>
                <a:spcPts val="0"/>
              </a:spcBef>
              <a:spcAft>
                <a:spcPts val="0"/>
              </a:spcAft>
            </a:pPr>
            <a:endParaRPr lang="en-US" sz="2000" u="sng" dirty="0">
              <a:latin typeface="Calibri" panose="020F0502020204030204" pitchFamily="34" charset="0"/>
              <a:ea typeface="Calibri" panose="020F0502020204030204" pitchFamily="34" charset="0"/>
              <a:cs typeface="Calibri" panose="020F0502020204030204" pitchFamily="34" charset="0"/>
            </a:endParaRPr>
          </a:p>
          <a:p>
            <a:pPr marL="0">
              <a:spcBef>
                <a:spcPts val="0"/>
              </a:spcBef>
              <a:spcAft>
                <a:spcPts val="0"/>
              </a:spcAft>
            </a:pPr>
            <a:r>
              <a:rPr lang="en-US" sz="2000" dirty="0">
                <a:latin typeface="Calibri" panose="020F0502020204030204" pitchFamily="34" charset="0"/>
                <a:cs typeface="Calibri" panose="020F0502020204030204" pitchFamily="34" charset="0"/>
              </a:rPr>
              <a:t>A New Decade for Assessment: Embedding Equity into Assessment Praxis Montenegro, E., &amp; Jankowski, N. A. (2020, January). A new decade for assessment: Embedding equity into assessment praxis (Occasional Paper No. 42). Urbana, IL: University of Illinois and Indiana University, National Institute for Learning Outcomes Assessment (NILOA). </a:t>
            </a:r>
          </a:p>
          <a:p>
            <a:pPr marL="0" indent="0">
              <a:spcBef>
                <a:spcPts val="0"/>
              </a:spcBef>
              <a:spcAft>
                <a:spcPts val="0"/>
              </a:spcAft>
              <a:buNone/>
            </a:pPr>
            <a:r>
              <a:rPr lang="en-US" sz="2000" dirty="0">
                <a:latin typeface="Calibri" panose="020F0502020204030204" pitchFamily="34" charset="0"/>
                <a:cs typeface="Calibri" panose="020F0502020204030204" pitchFamily="34" charset="0"/>
                <a:hlinkClick r:id="rId3"/>
              </a:rPr>
              <a:t>https://www.learningoutcomesassessment.org/wp-content/uploads/2020/01/A-New-Decade-for-Assessment.pdf</a:t>
            </a:r>
            <a:endParaRPr lang="en-US" sz="2000" dirty="0">
              <a:latin typeface="Calibri" panose="020F0502020204030204" pitchFamily="34" charset="0"/>
              <a:cs typeface="Calibri" panose="020F0502020204030204" pitchFamily="34" charset="0"/>
            </a:endParaRPr>
          </a:p>
          <a:p>
            <a:pPr marL="0" marR="0">
              <a:spcBef>
                <a:spcPts val="0"/>
              </a:spcBef>
              <a:spcAft>
                <a:spcPts val="0"/>
              </a:spcAft>
            </a:pPr>
            <a:endParaRPr lang="en-US" sz="2000" u="sng"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000" u="sng" dirty="0">
                <a:effectLst/>
                <a:latin typeface="Calibri" panose="020F0502020204030204" pitchFamily="34" charset="0"/>
                <a:ea typeface="Calibri" panose="020F0502020204030204" pitchFamily="34" charset="0"/>
                <a:cs typeface="Calibri" panose="020F0502020204030204" pitchFamily="34" charset="0"/>
              </a:rPr>
              <a:t>Teaching in a Pandemic: Low stakes assessment and student </a:t>
            </a:r>
            <a:r>
              <a:rPr lang="en-US" sz="2000" u="sng" dirty="0">
                <a:latin typeface="Calibri" panose="020F0502020204030204" pitchFamily="34" charset="0"/>
                <a:ea typeface="Calibri" panose="020F0502020204030204" pitchFamily="34" charset="0"/>
                <a:cs typeface="Calibri" panose="020F0502020204030204" pitchFamily="34" charset="0"/>
              </a:rPr>
              <a:t>accountability(George Mason University) </a:t>
            </a:r>
            <a:r>
              <a:rPr lang="en-US" sz="2000" u="sng" dirty="0">
                <a:effectLst/>
                <a:latin typeface="Calibri" panose="020F0502020204030204" pitchFamily="34" charset="0"/>
                <a:ea typeface="Calibri" panose="020F0502020204030204" pitchFamily="34" charset="0"/>
                <a:cs typeface="Calibri" panose="020F0502020204030204" pitchFamily="34" charset="0"/>
                <a:hlinkClick r:id="rId4"/>
              </a:rPr>
              <a:t>https://stearnscenter.gmu.edu/wp-content/uploads/20-PPF-Low-Stakes-Assessment-HANDOUT.pdf</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fontAlgn="base"/>
            <a:r>
              <a:rPr lang="en-US" sz="2000" b="1" i="0" dirty="0">
                <a:effectLst/>
                <a:latin typeface="Calibri" panose="020F0502020204030204" pitchFamily="34" charset="0"/>
                <a:cs typeface="Calibri" panose="020F0502020204030204" pitchFamily="34" charset="0"/>
              </a:rPr>
              <a:t>JISC Effective Assessment in a Digital Age 2010, </a:t>
            </a:r>
            <a:r>
              <a:rPr lang="en-US" sz="2000" b="0" i="0" dirty="0">
                <a:effectLst/>
                <a:latin typeface="Calibri" panose="020F0502020204030204" pitchFamily="34" charset="0"/>
                <a:cs typeface="Calibri" panose="020F0502020204030204" pitchFamily="34" charset="0"/>
              </a:rPr>
              <a:t>Published on Oct 20, 2010, JISC publication</a:t>
            </a:r>
          </a:p>
          <a:p>
            <a:pPr marL="0" indent="0" fontAlgn="base">
              <a:buNone/>
            </a:pPr>
            <a:r>
              <a:rPr lang="en-US" sz="2000" b="0" i="0" dirty="0">
                <a:effectLst/>
                <a:latin typeface="Calibri" panose="020F0502020204030204" pitchFamily="34" charset="0"/>
                <a:cs typeface="Calibri" panose="020F0502020204030204" pitchFamily="34" charset="0"/>
                <a:hlinkClick r:id="rId5"/>
              </a:rPr>
              <a:t>https://issuu.com/jiscinfonet/docs/jisc_effective_assessment_in_a_digital_age_2010</a:t>
            </a:r>
            <a:endParaRPr lang="en-US" sz="2000" b="0" i="0" dirty="0">
              <a:effectLst/>
              <a:latin typeface="Calibri" panose="020F0502020204030204" pitchFamily="34" charset="0"/>
              <a:cs typeface="Calibri" panose="020F0502020204030204" pitchFamily="34" charset="0"/>
            </a:endParaRPr>
          </a:p>
          <a:p>
            <a:endParaRPr sz="2000"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69632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B6C1D-BC45-4841-B23D-BCF046871BE5}"/>
              </a:ext>
            </a:extLst>
          </p:cNvPr>
          <p:cNvSpPr>
            <a:spLocks noGrp="1"/>
          </p:cNvSpPr>
          <p:nvPr>
            <p:ph type="title"/>
          </p:nvPr>
        </p:nvSpPr>
        <p:spPr/>
        <p:txBody>
          <a:bodyPr>
            <a:normAutofit fontScale="90000"/>
          </a:bodyPr>
          <a:lstStyle/>
          <a:p>
            <a:r>
              <a:rPr lang="en-US" dirty="0"/>
              <a:t>Did you encounter any issues with assessment in the online environment?</a:t>
            </a:r>
          </a:p>
        </p:txBody>
      </p:sp>
      <p:pic>
        <p:nvPicPr>
          <p:cNvPr id="5" name="Content Placeholder 4" descr="Chart, bar chart&#10;&#10;Description automatically generated">
            <a:extLst>
              <a:ext uri="{FF2B5EF4-FFF2-40B4-BE49-F238E27FC236}">
                <a16:creationId xmlns:a16="http://schemas.microsoft.com/office/drawing/2014/main" id="{982453D9-659E-464F-8CF7-502A571F708D}"/>
              </a:ext>
            </a:extLst>
          </p:cNvPr>
          <p:cNvPicPr>
            <a:picLocks noGrp="1" noChangeAspect="1"/>
          </p:cNvPicPr>
          <p:nvPr>
            <p:ph idx="1"/>
          </p:nvPr>
        </p:nvPicPr>
        <p:blipFill>
          <a:blip r:embed="rId3"/>
          <a:stretch>
            <a:fillRect/>
          </a:stretch>
        </p:blipFill>
        <p:spPr>
          <a:xfrm>
            <a:off x="1261872" y="1623717"/>
            <a:ext cx="9105810" cy="5245788"/>
          </a:xfrm>
        </p:spPr>
      </p:pic>
    </p:spTree>
    <p:extLst>
      <p:ext uri="{BB962C8B-B14F-4D97-AF65-F5344CB8AC3E}">
        <p14:creationId xmlns:p14="http://schemas.microsoft.com/office/powerpoint/2010/main" val="297278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E29B-8D1C-4AED-BF6F-955F3F0A968B}"/>
              </a:ext>
            </a:extLst>
          </p:cNvPr>
          <p:cNvSpPr>
            <a:spLocks noGrp="1"/>
          </p:cNvSpPr>
          <p:nvPr>
            <p:ph type="title"/>
          </p:nvPr>
        </p:nvSpPr>
        <p:spPr>
          <a:xfrm>
            <a:off x="841248" y="457200"/>
            <a:ext cx="4603588" cy="831273"/>
          </a:xfrm>
        </p:spPr>
        <p:txBody>
          <a:bodyPr>
            <a:normAutofit/>
          </a:bodyPr>
          <a:lstStyle/>
          <a:p>
            <a:r>
              <a:rPr lang="en-US" sz="4000" dirty="0">
                <a:latin typeface="Calibri" panose="020F0502020204030204" pitchFamily="34" charset="0"/>
                <a:cs typeface="Calibri" panose="020F0502020204030204" pitchFamily="34" charset="0"/>
              </a:rPr>
              <a:t>Identifying the issues</a:t>
            </a:r>
          </a:p>
        </p:txBody>
      </p:sp>
      <p:sp>
        <p:nvSpPr>
          <p:cNvPr id="3" name="Content Placeholder 2">
            <a:extLst>
              <a:ext uri="{FF2B5EF4-FFF2-40B4-BE49-F238E27FC236}">
                <a16:creationId xmlns:a16="http://schemas.microsoft.com/office/drawing/2014/main" id="{AD2891B1-1DB0-40F9-802A-F86C43F4A8A9}"/>
              </a:ext>
            </a:extLst>
          </p:cNvPr>
          <p:cNvSpPr>
            <a:spLocks noGrp="1"/>
          </p:cNvSpPr>
          <p:nvPr>
            <p:ph idx="1"/>
          </p:nvPr>
        </p:nvSpPr>
        <p:spPr>
          <a:xfrm>
            <a:off x="6095999" y="685800"/>
            <a:ext cx="4487333" cy="5486400"/>
          </a:xfrm>
        </p:spPr>
        <p:txBody>
          <a:bodyPr>
            <a:normAutofit lnSpcReduction="10000"/>
          </a:bodyPr>
          <a:lstStyle/>
          <a:p>
            <a:pPr lvl="1">
              <a:lnSpc>
                <a:spcPct val="150000"/>
              </a:lnSpc>
            </a:pPr>
            <a:r>
              <a:rPr lang="en-US" sz="2800" dirty="0">
                <a:latin typeface="Arial" panose="020B0604020202020204" pitchFamily="34" charset="0"/>
                <a:cs typeface="Arial" panose="020B0604020202020204" pitchFamily="34" charset="0"/>
              </a:rPr>
              <a:t>Time (Both Faculty and Student)</a:t>
            </a:r>
          </a:p>
          <a:p>
            <a:pPr lvl="1">
              <a:lnSpc>
                <a:spcPct val="150000"/>
              </a:lnSpc>
            </a:pPr>
            <a:r>
              <a:rPr lang="en-US" sz="2800" dirty="0">
                <a:latin typeface="Arial" panose="020B0604020202020204" pitchFamily="34" charset="0"/>
                <a:cs typeface="Arial" panose="020B0604020202020204" pitchFamily="34" charset="0"/>
              </a:rPr>
              <a:t>Technology Issues</a:t>
            </a:r>
          </a:p>
          <a:p>
            <a:pPr lvl="1">
              <a:lnSpc>
                <a:spcPct val="150000"/>
              </a:lnSpc>
            </a:pPr>
            <a:r>
              <a:rPr lang="en-US" sz="2800" dirty="0">
                <a:latin typeface="Arial" panose="020B0604020202020204" pitchFamily="34" charset="0"/>
                <a:cs typeface="Arial" panose="020B0604020202020204" pitchFamily="34" charset="0"/>
              </a:rPr>
              <a:t>Student Access and Equity</a:t>
            </a:r>
          </a:p>
          <a:p>
            <a:pPr lvl="1">
              <a:lnSpc>
                <a:spcPct val="150000"/>
              </a:lnSpc>
            </a:pPr>
            <a:r>
              <a:rPr lang="en-US" sz="2800" dirty="0">
                <a:latin typeface="Arial" panose="020B0604020202020204" pitchFamily="34" charset="0"/>
                <a:cs typeface="Arial" panose="020B0604020202020204" pitchFamily="34" charset="0"/>
              </a:rPr>
              <a:t>Integrity</a:t>
            </a:r>
          </a:p>
          <a:p>
            <a:pPr lvl="1">
              <a:lnSpc>
                <a:spcPct val="150000"/>
              </a:lnSpc>
            </a:pPr>
            <a:r>
              <a:rPr lang="en-US" sz="2800" dirty="0">
                <a:latin typeface="Arial" panose="020B0604020202020204" pitchFamily="34" charset="0"/>
                <a:cs typeface="Arial" panose="020B0604020202020204" pitchFamily="34" charset="0"/>
              </a:rPr>
              <a:t>Teaching Strategies and Pedagogy</a:t>
            </a:r>
          </a:p>
          <a:p>
            <a:pPr lvl="1"/>
            <a:endParaRPr lang="en-US" sz="2800" dirty="0">
              <a:latin typeface="Arial" panose="020B0604020202020204" pitchFamily="34" charset="0"/>
              <a:cs typeface="Arial" panose="020B0604020202020204" pitchFamily="34" charset="0"/>
            </a:endParaRPr>
          </a:p>
          <a:p>
            <a:endParaRPr lang="en-US" dirty="0"/>
          </a:p>
        </p:txBody>
      </p:sp>
      <p:pic>
        <p:nvPicPr>
          <p:cNvPr id="8" name="image1.png" descr="A close up of a logo&#10;&#10;Description automatically generated">
            <a:extLst>
              <a:ext uri="{FF2B5EF4-FFF2-40B4-BE49-F238E27FC236}">
                <a16:creationId xmlns:a16="http://schemas.microsoft.com/office/drawing/2014/main" id="{D4ADB664-8F48-486F-B3AE-0EB0D18FCA02}"/>
              </a:ext>
            </a:extLst>
          </p:cNvPr>
          <p:cNvPicPr/>
          <p:nvPr/>
        </p:nvPicPr>
        <p:blipFill>
          <a:blip r:embed="rId3"/>
          <a:stretch>
            <a:fillRect/>
          </a:stretch>
        </p:blipFill>
        <p:spPr>
          <a:xfrm>
            <a:off x="378628" y="2064328"/>
            <a:ext cx="5066208" cy="3845408"/>
          </a:xfrm>
          <a:prstGeom prst="rect">
            <a:avLst/>
          </a:prstGeom>
        </p:spPr>
      </p:pic>
    </p:spTree>
    <p:extLst>
      <p:ext uri="{BB962C8B-B14F-4D97-AF65-F5344CB8AC3E}">
        <p14:creationId xmlns:p14="http://schemas.microsoft.com/office/powerpoint/2010/main" val="1139105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E99ED6D-365F-4CAE-942F-ECA78F74B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9235782D-E7F7-4402-B05E-EE96B8CF5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017" y="0"/>
            <a:ext cx="3163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7" name="Chart 16">
            <a:extLst>
              <a:ext uri="{FF2B5EF4-FFF2-40B4-BE49-F238E27FC236}">
                <a16:creationId xmlns:a16="http://schemas.microsoft.com/office/drawing/2014/main" id="{F10D49F8-BB1D-794F-AD6A-4BCCE69018E5}"/>
              </a:ext>
            </a:extLst>
          </p:cNvPr>
          <p:cNvGraphicFramePr>
            <a:graphicFrameLocks/>
          </p:cNvGraphicFramePr>
          <p:nvPr>
            <p:extLst>
              <p:ext uri="{D42A27DB-BD31-4B8C-83A1-F6EECF244321}">
                <p14:modId xmlns:p14="http://schemas.microsoft.com/office/powerpoint/2010/main" val="2931998172"/>
              </p:ext>
            </p:extLst>
          </p:nvPr>
        </p:nvGraphicFramePr>
        <p:xfrm>
          <a:off x="207818" y="526474"/>
          <a:ext cx="7619999" cy="604058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1CB3AF6-F646-4D3F-8B6E-A9E19EC75E0C}"/>
              </a:ext>
            </a:extLst>
          </p:cNvPr>
          <p:cNvSpPr txBox="1"/>
          <p:nvPr/>
        </p:nvSpPr>
        <p:spPr>
          <a:xfrm>
            <a:off x="8811491" y="914400"/>
            <a:ext cx="2299854" cy="2862322"/>
          </a:xfrm>
          <a:prstGeom prst="rect">
            <a:avLst/>
          </a:prstGeom>
          <a:noFill/>
        </p:spPr>
        <p:txBody>
          <a:bodyPr wrap="square" rtlCol="0">
            <a:spAutoFit/>
          </a:bodyPr>
          <a:lstStyle/>
          <a:p>
            <a:r>
              <a:rPr lang="en-US" sz="3600" dirty="0">
                <a:solidFill>
                  <a:schemeClr val="bg1"/>
                </a:solidFill>
                <a:latin typeface="Calibri" panose="020F0502020204030204" pitchFamily="34" charset="0"/>
                <a:cs typeface="Calibri" panose="020F0502020204030204" pitchFamily="34" charset="0"/>
              </a:rPr>
              <a:t>How would you interpret these data?</a:t>
            </a:r>
          </a:p>
        </p:txBody>
      </p:sp>
    </p:spTree>
    <p:extLst>
      <p:ext uri="{BB962C8B-B14F-4D97-AF65-F5344CB8AC3E}">
        <p14:creationId xmlns:p14="http://schemas.microsoft.com/office/powerpoint/2010/main" val="1495174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D0FF873-0D97-4AE7-A97E-53991037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0" name="Chart 9">
            <a:extLst>
              <a:ext uri="{FF2B5EF4-FFF2-40B4-BE49-F238E27FC236}">
                <a16:creationId xmlns:a16="http://schemas.microsoft.com/office/drawing/2014/main" id="{0E05CA0C-ADEA-5C4A-93D1-79470B2C9C05}"/>
              </a:ext>
            </a:extLst>
          </p:cNvPr>
          <p:cNvGraphicFramePr>
            <a:graphicFrameLocks/>
          </p:cNvGraphicFramePr>
          <p:nvPr>
            <p:extLst>
              <p:ext uri="{D42A27DB-BD31-4B8C-83A1-F6EECF244321}">
                <p14:modId xmlns:p14="http://schemas.microsoft.com/office/powerpoint/2010/main" val="3914462668"/>
              </p:ext>
            </p:extLst>
          </p:nvPr>
        </p:nvGraphicFramePr>
        <p:xfrm>
          <a:off x="955194" y="165486"/>
          <a:ext cx="9548706" cy="557106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4C21B99B-C556-8546-AE00-5D73B3DF06AA}"/>
              </a:ext>
            </a:extLst>
          </p:cNvPr>
          <p:cNvSpPr/>
          <p:nvPr/>
        </p:nvSpPr>
        <p:spPr>
          <a:xfrm>
            <a:off x="6096000" y="1121448"/>
            <a:ext cx="1318661" cy="372979"/>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Mean</a:t>
            </a:r>
            <a:r>
              <a:rPr lang="en-US" sz="1400" b="1" dirty="0"/>
              <a:t> = </a:t>
            </a:r>
            <a:r>
              <a:rPr lang="en-US" sz="1400" b="1" dirty="0">
                <a:latin typeface="Calibri" panose="020F0502020204030204" pitchFamily="34" charset="0"/>
                <a:cs typeface="Calibri" panose="020F0502020204030204" pitchFamily="34" charset="0"/>
              </a:rPr>
              <a:t>6.32</a:t>
            </a:r>
          </a:p>
        </p:txBody>
      </p:sp>
    </p:spTree>
    <p:extLst>
      <p:ext uri="{BB962C8B-B14F-4D97-AF65-F5344CB8AC3E}">
        <p14:creationId xmlns:p14="http://schemas.microsoft.com/office/powerpoint/2010/main" val="182791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D0FF873-0D97-4AE7-A97E-53991037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hart 7">
            <a:extLst>
              <a:ext uri="{FF2B5EF4-FFF2-40B4-BE49-F238E27FC236}">
                <a16:creationId xmlns:a16="http://schemas.microsoft.com/office/drawing/2014/main" id="{500C29E9-9DCD-4049-8F38-E90459D0D94F}"/>
              </a:ext>
            </a:extLst>
          </p:cNvPr>
          <p:cNvGraphicFramePr>
            <a:graphicFrameLocks/>
          </p:cNvGraphicFramePr>
          <p:nvPr>
            <p:extLst>
              <p:ext uri="{D42A27DB-BD31-4B8C-83A1-F6EECF244321}">
                <p14:modId xmlns:p14="http://schemas.microsoft.com/office/powerpoint/2010/main" val="1976482061"/>
              </p:ext>
            </p:extLst>
          </p:nvPr>
        </p:nvGraphicFramePr>
        <p:xfrm>
          <a:off x="581891" y="387927"/>
          <a:ext cx="10067482" cy="58266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4683354"/>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4827</Words>
  <Application>Microsoft Office PowerPoint</Application>
  <PresentationFormat>Widescreen</PresentationFormat>
  <Paragraphs>301</Paragraphs>
  <Slides>40</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Abadi</vt:lpstr>
      <vt:lpstr>Arial</vt:lpstr>
      <vt:lpstr>Calibri</vt:lpstr>
      <vt:lpstr>Century Schoolbook</vt:lpstr>
      <vt:lpstr>Gill Sans Ultra Bold</vt:lpstr>
      <vt:lpstr>Helvetica Neue</vt:lpstr>
      <vt:lpstr>inherit</vt:lpstr>
      <vt:lpstr>Segoe UI Semilight</vt:lpstr>
      <vt:lpstr>Wingdings</vt:lpstr>
      <vt:lpstr>Wingdings 2</vt:lpstr>
      <vt:lpstr>View</vt:lpstr>
      <vt:lpstr>Assessment Pandemonium </vt:lpstr>
      <vt:lpstr>Assessment Pandemonium – Lessons Learned</vt:lpstr>
      <vt:lpstr>Today’s Presentation</vt:lpstr>
      <vt:lpstr> Input from Assessment Survey 425 Responses (67% Full-time faculty, 32% Part-Time Faculty, 1% other)</vt:lpstr>
      <vt:lpstr>Did you encounter any issues with assessment in the online environment?</vt:lpstr>
      <vt:lpstr>Identifying the issues</vt:lpstr>
      <vt:lpstr>PowerPoint Presentation</vt:lpstr>
      <vt:lpstr>PowerPoint Presentation</vt:lpstr>
      <vt:lpstr>PowerPoint Presentation</vt:lpstr>
      <vt:lpstr>Identifying the Issues</vt:lpstr>
      <vt:lpstr>Analysis</vt:lpstr>
      <vt:lpstr>PowerPoint Presentation</vt:lpstr>
      <vt:lpstr>PowerPoint Presentation</vt:lpstr>
      <vt:lpstr>PowerPoint Presentation</vt:lpstr>
      <vt:lpstr>Analysis</vt:lpstr>
      <vt:lpstr>Fluctuation in Student Performance</vt:lpstr>
      <vt:lpstr>Fluctuation in Student Performance</vt:lpstr>
      <vt:lpstr>John’s Music Class</vt:lpstr>
      <vt:lpstr>Identifying the issues</vt:lpstr>
      <vt:lpstr>Purpose of Assessment</vt:lpstr>
      <vt:lpstr>PowerPoint Presentation</vt:lpstr>
      <vt:lpstr>Design Process</vt:lpstr>
      <vt:lpstr>Maintaining Rigor and Accuracy Validity and Reproducibility</vt:lpstr>
      <vt:lpstr>PowerPoint Presentation</vt:lpstr>
      <vt:lpstr>Selecting the Right Assessments</vt:lpstr>
      <vt:lpstr>George Mason University   Teaching in a Pandemic: Low-stakes assessment and student accountability  stearnscenter.gmu.edu/wp-content/uploads/20-PPF-Low-Stakes-Assessment-HANDOUT.pdf</vt:lpstr>
      <vt:lpstr>Potential Advantages to Online Assessment</vt:lpstr>
      <vt:lpstr>Identifying the issues</vt:lpstr>
      <vt:lpstr>Outcomes - By the end of this course, participants will be able to:  1. Create assessments aligned to the OEI Course Design Rubric  2. Develop unit-level learning objectives in student-centered language with demonstrable learning outcomes  3. Design a variety of valid and authentic formative and summative assessments aligned to the course objectives  4. Design student self-assessments; Write clear and detailed assessment instructions  5. Create clear descriptive rubrics that support desired outcomes  6. Develop an assessment plan for one unit of your course that supports regular assessment with timely, meaningful feedback.</vt:lpstr>
      <vt:lpstr>PowerPoint Presentation</vt:lpstr>
      <vt:lpstr>A New Decade for Assessment: Embedding Equity into Assessment Praxis</vt:lpstr>
      <vt:lpstr>Sample Solution from Indiana University</vt:lpstr>
      <vt:lpstr>IDEAS for Group Integrity  </vt:lpstr>
      <vt:lpstr>PowerPoint Presentation</vt:lpstr>
      <vt:lpstr>PowerPoint Presentation</vt:lpstr>
      <vt:lpstr>PowerPoint Presentation</vt:lpstr>
      <vt:lpstr>PowerPoint Presentation</vt:lpstr>
      <vt:lpstr>Concluding thoughts</vt:lpstr>
      <vt:lpstr>Resources and Works cited</vt:lpstr>
      <vt:lpstr>Resources and 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Pandemonium</dc:title>
  <dc:creator>Janet Fulks</dc:creator>
  <cp:lastModifiedBy>Janet Fulks</cp:lastModifiedBy>
  <cp:revision>24</cp:revision>
  <dcterms:created xsi:type="dcterms:W3CDTF">2020-10-02T20:14:48Z</dcterms:created>
  <dcterms:modified xsi:type="dcterms:W3CDTF">2020-10-02T23:37:32Z</dcterms:modified>
</cp:coreProperties>
</file>