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8"/>
  </p:notesMasterIdLst>
  <p:sldIdLst>
    <p:sldId id="256" r:id="rId2"/>
    <p:sldId id="297" r:id="rId3"/>
    <p:sldId id="261" r:id="rId4"/>
    <p:sldId id="291" r:id="rId5"/>
    <p:sldId id="277" r:id="rId6"/>
    <p:sldId id="300" r:id="rId7"/>
    <p:sldId id="280" r:id="rId8"/>
    <p:sldId id="290" r:id="rId9"/>
    <p:sldId id="268" r:id="rId10"/>
    <p:sldId id="299" r:id="rId11"/>
    <p:sldId id="263" r:id="rId12"/>
    <p:sldId id="264" r:id="rId13"/>
    <p:sldId id="285" r:id="rId14"/>
    <p:sldId id="286" r:id="rId15"/>
    <p:sldId id="265" r:id="rId16"/>
    <p:sldId id="293" r:id="rId17"/>
    <p:sldId id="301" r:id="rId18"/>
    <p:sldId id="303" r:id="rId19"/>
    <p:sldId id="304" r:id="rId20"/>
    <p:sldId id="294" r:id="rId21"/>
    <p:sldId id="287" r:id="rId22"/>
    <p:sldId id="288" r:id="rId23"/>
    <p:sldId id="295" r:id="rId24"/>
    <p:sldId id="289" r:id="rId25"/>
    <p:sldId id="296" r:id="rId26"/>
    <p:sldId id="27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6" autoAdjust="0"/>
    <p:restoredTop sz="78407" autoAdjust="0"/>
  </p:normalViewPr>
  <p:slideViewPr>
    <p:cSldViewPr snapToGrid="0" snapToObjects="1">
      <p:cViewPr varScale="1">
        <p:scale>
          <a:sx n="51" d="100"/>
          <a:sy n="51" d="100"/>
        </p:scale>
        <p:origin x="1263" y="3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811D28-12FE-704C-A10A-C44D9649DA09}" type="datetimeFigureOut">
              <a:rPr lang="en-US" smtClean="0"/>
              <a:t>7/10/2018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ACF008-B6DF-C142-A70D-4FA9EFFFFC90}" type="slidenum">
              <a:rPr lang="en-US" smtClean="0"/>
              <a:t>‹#›</a:t>
            </a:fld>
            <a:endParaRPr lang="en-US"/>
          </a:p>
        </p:txBody>
      </p:sp>
    </p:spTree>
    <p:extLst>
      <p:ext uri="{BB962C8B-B14F-4D97-AF65-F5344CB8AC3E}">
        <p14:creationId xmlns:p14="http://schemas.microsoft.com/office/powerpoint/2010/main" val="172205085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ACF008-B6DF-C142-A70D-4FA9EFFFFC90}" type="slidenum">
              <a:rPr lang="en-US" smtClean="0"/>
              <a:t>1</a:t>
            </a:fld>
            <a:endParaRPr lang="en-US"/>
          </a:p>
        </p:txBody>
      </p:sp>
    </p:spTree>
    <p:extLst>
      <p:ext uri="{BB962C8B-B14F-4D97-AF65-F5344CB8AC3E}">
        <p14:creationId xmlns:p14="http://schemas.microsoft.com/office/powerpoint/2010/main" val="2075101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ACF008-B6DF-C142-A70D-4FA9EFFFFC90}" type="slidenum">
              <a:rPr lang="en-US" smtClean="0"/>
              <a:t>13</a:t>
            </a:fld>
            <a:endParaRPr lang="en-US"/>
          </a:p>
        </p:txBody>
      </p:sp>
    </p:spTree>
    <p:extLst>
      <p:ext uri="{BB962C8B-B14F-4D97-AF65-F5344CB8AC3E}">
        <p14:creationId xmlns:p14="http://schemas.microsoft.com/office/powerpoint/2010/main" val="2353355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ACF008-B6DF-C142-A70D-4FA9EFFFFC90}" type="slidenum">
              <a:rPr lang="en-US" smtClean="0"/>
              <a:t>14</a:t>
            </a:fld>
            <a:endParaRPr lang="en-US"/>
          </a:p>
        </p:txBody>
      </p:sp>
    </p:spTree>
    <p:extLst>
      <p:ext uri="{BB962C8B-B14F-4D97-AF65-F5344CB8AC3E}">
        <p14:creationId xmlns:p14="http://schemas.microsoft.com/office/powerpoint/2010/main" val="3509740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ACF008-B6DF-C142-A70D-4FA9EFFFFC90}" type="slidenum">
              <a:rPr lang="en-US" smtClean="0"/>
              <a:t>15</a:t>
            </a:fld>
            <a:endParaRPr lang="en-US"/>
          </a:p>
        </p:txBody>
      </p:sp>
    </p:spTree>
    <p:extLst>
      <p:ext uri="{BB962C8B-B14F-4D97-AF65-F5344CB8AC3E}">
        <p14:creationId xmlns:p14="http://schemas.microsoft.com/office/powerpoint/2010/main" val="805021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ACF008-B6DF-C142-A70D-4FA9EFFFFC90}" type="slidenum">
              <a:rPr lang="en-US" smtClean="0"/>
              <a:t>16</a:t>
            </a:fld>
            <a:endParaRPr lang="en-US"/>
          </a:p>
        </p:txBody>
      </p:sp>
    </p:spTree>
    <p:extLst>
      <p:ext uri="{BB962C8B-B14F-4D97-AF65-F5344CB8AC3E}">
        <p14:creationId xmlns:p14="http://schemas.microsoft.com/office/powerpoint/2010/main" val="18280711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ACF008-B6DF-C142-A70D-4FA9EFFFFC90}" type="slidenum">
              <a:rPr lang="en-US" smtClean="0"/>
              <a:t>20</a:t>
            </a:fld>
            <a:endParaRPr lang="en-US"/>
          </a:p>
        </p:txBody>
      </p:sp>
    </p:spTree>
    <p:extLst>
      <p:ext uri="{BB962C8B-B14F-4D97-AF65-F5344CB8AC3E}">
        <p14:creationId xmlns:p14="http://schemas.microsoft.com/office/powerpoint/2010/main" val="28460861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ACF008-B6DF-C142-A70D-4FA9EFFFFC90}" type="slidenum">
              <a:rPr lang="en-US" smtClean="0"/>
              <a:t>21</a:t>
            </a:fld>
            <a:endParaRPr lang="en-US"/>
          </a:p>
        </p:txBody>
      </p:sp>
    </p:spTree>
    <p:extLst>
      <p:ext uri="{BB962C8B-B14F-4D97-AF65-F5344CB8AC3E}">
        <p14:creationId xmlns:p14="http://schemas.microsoft.com/office/powerpoint/2010/main" val="25941900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ACF008-B6DF-C142-A70D-4FA9EFFFFC90}" type="slidenum">
              <a:rPr lang="en-US" smtClean="0"/>
              <a:t>22</a:t>
            </a:fld>
            <a:endParaRPr lang="en-US"/>
          </a:p>
        </p:txBody>
      </p:sp>
    </p:spTree>
    <p:extLst>
      <p:ext uri="{BB962C8B-B14F-4D97-AF65-F5344CB8AC3E}">
        <p14:creationId xmlns:p14="http://schemas.microsoft.com/office/powerpoint/2010/main" val="33071881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ACF008-B6DF-C142-A70D-4FA9EFFFFC90}" type="slidenum">
              <a:rPr lang="en-US" smtClean="0"/>
              <a:t>23</a:t>
            </a:fld>
            <a:endParaRPr lang="en-US"/>
          </a:p>
        </p:txBody>
      </p:sp>
    </p:spTree>
    <p:extLst>
      <p:ext uri="{BB962C8B-B14F-4D97-AF65-F5344CB8AC3E}">
        <p14:creationId xmlns:p14="http://schemas.microsoft.com/office/powerpoint/2010/main" val="18150967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ACF008-B6DF-C142-A70D-4FA9EFFFFC90}" type="slidenum">
              <a:rPr lang="en-US" smtClean="0"/>
              <a:t>24</a:t>
            </a:fld>
            <a:endParaRPr lang="en-US"/>
          </a:p>
        </p:txBody>
      </p:sp>
    </p:spTree>
    <p:extLst>
      <p:ext uri="{BB962C8B-B14F-4D97-AF65-F5344CB8AC3E}">
        <p14:creationId xmlns:p14="http://schemas.microsoft.com/office/powerpoint/2010/main" val="31657987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ACF008-B6DF-C142-A70D-4FA9EFFFFC90}" type="slidenum">
              <a:rPr lang="en-US" smtClean="0"/>
              <a:t>25</a:t>
            </a:fld>
            <a:endParaRPr lang="en-US"/>
          </a:p>
        </p:txBody>
      </p:sp>
    </p:spTree>
    <p:extLst>
      <p:ext uri="{BB962C8B-B14F-4D97-AF65-F5344CB8AC3E}">
        <p14:creationId xmlns:p14="http://schemas.microsoft.com/office/powerpoint/2010/main" val="199475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ACF008-B6DF-C142-A70D-4FA9EFFFFC90}" type="slidenum">
              <a:rPr lang="en-US" smtClean="0"/>
              <a:t>3</a:t>
            </a:fld>
            <a:endParaRPr lang="en-US"/>
          </a:p>
        </p:txBody>
      </p:sp>
    </p:spTree>
    <p:extLst>
      <p:ext uri="{BB962C8B-B14F-4D97-AF65-F5344CB8AC3E}">
        <p14:creationId xmlns:p14="http://schemas.microsoft.com/office/powerpoint/2010/main" val="792926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ACF008-B6DF-C142-A70D-4FA9EFFFFC90}" type="slidenum">
              <a:rPr lang="en-US" smtClean="0"/>
              <a:t>26</a:t>
            </a:fld>
            <a:endParaRPr lang="en-US"/>
          </a:p>
        </p:txBody>
      </p:sp>
    </p:spTree>
    <p:extLst>
      <p:ext uri="{BB962C8B-B14F-4D97-AF65-F5344CB8AC3E}">
        <p14:creationId xmlns:p14="http://schemas.microsoft.com/office/powerpoint/2010/main" val="192955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Might be a situation where a college elects MORE THAN the minimum qualifications- more on that later?</a:t>
            </a:r>
          </a:p>
        </p:txBody>
      </p:sp>
      <p:sp>
        <p:nvSpPr>
          <p:cNvPr id="4" name="Slide Number Placeholder 3"/>
          <p:cNvSpPr>
            <a:spLocks noGrp="1"/>
          </p:cNvSpPr>
          <p:nvPr>
            <p:ph type="sldNum" sz="quarter" idx="10"/>
          </p:nvPr>
        </p:nvSpPr>
        <p:spPr/>
        <p:txBody>
          <a:bodyPr/>
          <a:lstStyle/>
          <a:p>
            <a:fld id="{E2ACF008-B6DF-C142-A70D-4FA9EFFFFC90}" type="slidenum">
              <a:rPr lang="en-US" smtClean="0"/>
              <a:t>4</a:t>
            </a:fld>
            <a:endParaRPr lang="en-US"/>
          </a:p>
        </p:txBody>
      </p:sp>
    </p:spTree>
    <p:extLst>
      <p:ext uri="{BB962C8B-B14F-4D97-AF65-F5344CB8AC3E}">
        <p14:creationId xmlns:p14="http://schemas.microsoft.com/office/powerpoint/2010/main" val="3619634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ACF008-B6DF-C142-A70D-4FA9EFFFFC90}" type="slidenum">
              <a:rPr lang="en-US" smtClean="0"/>
              <a:t>5</a:t>
            </a:fld>
            <a:endParaRPr lang="en-US"/>
          </a:p>
        </p:txBody>
      </p:sp>
    </p:spTree>
    <p:extLst>
      <p:ext uri="{BB962C8B-B14F-4D97-AF65-F5344CB8AC3E}">
        <p14:creationId xmlns:p14="http://schemas.microsoft.com/office/powerpoint/2010/main" val="4195753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ACF008-B6DF-C142-A70D-4FA9EFFFFC90}" type="slidenum">
              <a:rPr lang="en-US" smtClean="0"/>
              <a:t>7</a:t>
            </a:fld>
            <a:endParaRPr lang="en-US"/>
          </a:p>
        </p:txBody>
      </p:sp>
    </p:spTree>
    <p:extLst>
      <p:ext uri="{BB962C8B-B14F-4D97-AF65-F5344CB8AC3E}">
        <p14:creationId xmlns:p14="http://schemas.microsoft.com/office/powerpoint/2010/main" val="1662737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ACF008-B6DF-C142-A70D-4FA9EFFFFC90}" type="slidenum">
              <a:rPr lang="en-US" smtClean="0"/>
              <a:t>8</a:t>
            </a:fld>
            <a:endParaRPr lang="en-US"/>
          </a:p>
        </p:txBody>
      </p:sp>
    </p:spTree>
    <p:extLst>
      <p:ext uri="{BB962C8B-B14F-4D97-AF65-F5344CB8AC3E}">
        <p14:creationId xmlns:p14="http://schemas.microsoft.com/office/powerpoint/2010/main" val="3604413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ACF008-B6DF-C142-A70D-4FA9EFFFFC90}" type="slidenum">
              <a:rPr lang="en-US" smtClean="0"/>
              <a:t>9</a:t>
            </a:fld>
            <a:endParaRPr lang="en-US"/>
          </a:p>
        </p:txBody>
      </p:sp>
    </p:spTree>
    <p:extLst>
      <p:ext uri="{BB962C8B-B14F-4D97-AF65-F5344CB8AC3E}">
        <p14:creationId xmlns:p14="http://schemas.microsoft.com/office/powerpoint/2010/main" val="402054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smtClean="0"/>
              <a:t>The assignment is based on course content, not personnel issues, enrollment, or FTEF. </a:t>
            </a:r>
          </a:p>
          <a:p>
            <a:r>
              <a:rPr lang="en-US" sz="1200" dirty="0" smtClean="0"/>
              <a:t>Courses should be placed in a discipline based on the knowledge required to teach the course. </a:t>
            </a:r>
          </a:p>
          <a:p>
            <a:r>
              <a:rPr lang="en-US" sz="1200" dirty="0" smtClean="0"/>
              <a:t>Discipline faculty need to be involved. </a:t>
            </a:r>
          </a:p>
          <a:p>
            <a:r>
              <a:rPr lang="en-US" sz="1200" dirty="0" smtClean="0"/>
              <a:t>Not all programs or department titles are disciplines.</a:t>
            </a:r>
          </a:p>
          <a:p>
            <a:r>
              <a:rPr lang="en-US" sz="1200" dirty="0" smtClean="0"/>
              <a:t>TOP Codes are NOT disciplines!</a:t>
            </a:r>
          </a:p>
          <a:p>
            <a:endParaRPr lang="en-US" dirty="0"/>
          </a:p>
        </p:txBody>
      </p:sp>
      <p:sp>
        <p:nvSpPr>
          <p:cNvPr id="4" name="Slide Number Placeholder 3"/>
          <p:cNvSpPr>
            <a:spLocks noGrp="1"/>
          </p:cNvSpPr>
          <p:nvPr>
            <p:ph type="sldNum" sz="quarter" idx="10"/>
          </p:nvPr>
        </p:nvSpPr>
        <p:spPr/>
        <p:txBody>
          <a:bodyPr/>
          <a:lstStyle/>
          <a:p>
            <a:fld id="{E2ACF008-B6DF-C142-A70D-4FA9EFFFFC90}" type="slidenum">
              <a:rPr lang="en-US" smtClean="0"/>
              <a:t>11</a:t>
            </a:fld>
            <a:endParaRPr lang="en-US"/>
          </a:p>
        </p:txBody>
      </p:sp>
    </p:spTree>
    <p:extLst>
      <p:ext uri="{BB962C8B-B14F-4D97-AF65-F5344CB8AC3E}">
        <p14:creationId xmlns:p14="http://schemas.microsoft.com/office/powerpoint/2010/main" val="1194708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ACF008-B6DF-C142-A70D-4FA9EFFFFC90}" type="slidenum">
              <a:rPr lang="en-US" smtClean="0"/>
              <a:t>12</a:t>
            </a:fld>
            <a:endParaRPr lang="en-US"/>
          </a:p>
        </p:txBody>
      </p:sp>
    </p:spTree>
    <p:extLst>
      <p:ext uri="{BB962C8B-B14F-4D97-AF65-F5344CB8AC3E}">
        <p14:creationId xmlns:p14="http://schemas.microsoft.com/office/powerpoint/2010/main" val="730354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5AF518D-C550-6347-B11F-C718B53DB94E}" type="datetimeFigureOut">
              <a:rPr lang="en-US" smtClean="0"/>
              <a:t>7/10/2018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7DAAFC-4D89-B743-A94E-43AA486388BE}" type="slidenum">
              <a:rPr lang="en-US" smtClean="0"/>
              <a:t>‹#›</a:t>
            </a:fld>
            <a:endParaRPr lang="en-US"/>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4981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AF518D-C550-6347-B11F-C718B53DB94E}" type="datetimeFigureOut">
              <a:rPr lang="en-US" smtClean="0"/>
              <a:t>7/10/2018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7DAAFC-4D89-B743-A94E-43AA486388BE}" type="slidenum">
              <a:rPr lang="en-US" smtClean="0"/>
              <a:t>‹#›</a:t>
            </a:fld>
            <a:endParaRPr lang="en-US"/>
          </a:p>
        </p:txBody>
      </p:sp>
    </p:spTree>
    <p:extLst>
      <p:ext uri="{BB962C8B-B14F-4D97-AF65-F5344CB8AC3E}">
        <p14:creationId xmlns:p14="http://schemas.microsoft.com/office/powerpoint/2010/main" val="897252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AF518D-C550-6347-B11F-C718B53DB94E}" type="datetimeFigureOut">
              <a:rPr lang="en-US" smtClean="0"/>
              <a:t>7/10/2018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7DAAFC-4D89-B743-A94E-43AA486388BE}" type="slidenum">
              <a:rPr lang="en-US" smtClean="0"/>
              <a:t>‹#›</a:t>
            </a:fld>
            <a:endParaRPr lang="en-US"/>
          </a:p>
        </p:txBody>
      </p:sp>
    </p:spTree>
    <p:extLst>
      <p:ext uri="{BB962C8B-B14F-4D97-AF65-F5344CB8AC3E}">
        <p14:creationId xmlns:p14="http://schemas.microsoft.com/office/powerpoint/2010/main" val="3195851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AF518D-C550-6347-B11F-C718B53DB94E}" type="datetimeFigureOut">
              <a:rPr lang="en-US" smtClean="0"/>
              <a:t>7/10/2018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7DAAFC-4D89-B743-A94E-43AA486388BE}" type="slidenum">
              <a:rPr lang="en-US" smtClean="0"/>
              <a:t>‹#›</a:t>
            </a:fld>
            <a:endParaRPr lang="en-US"/>
          </a:p>
        </p:txBody>
      </p:sp>
    </p:spTree>
    <p:extLst>
      <p:ext uri="{BB962C8B-B14F-4D97-AF65-F5344CB8AC3E}">
        <p14:creationId xmlns:p14="http://schemas.microsoft.com/office/powerpoint/2010/main" val="2600740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5AF518D-C550-6347-B11F-C718B53DB94E}" type="datetimeFigureOut">
              <a:rPr lang="en-US" smtClean="0"/>
              <a:t>7/10/2018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7DAAFC-4D89-B743-A94E-43AA486388BE}" type="slidenum">
              <a:rPr lang="en-US" smtClean="0"/>
              <a:t>‹#›</a:t>
            </a:fld>
            <a:endParaRPr lang="en-US"/>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764730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5AF518D-C550-6347-B11F-C718B53DB94E}" type="datetimeFigureOut">
              <a:rPr lang="en-US" smtClean="0"/>
              <a:t>7/10/2018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7DAAFC-4D89-B743-A94E-43AA486388BE}" type="slidenum">
              <a:rPr lang="en-US" smtClean="0"/>
              <a:t>‹#›</a:t>
            </a:fld>
            <a:endParaRPr lang="en-US"/>
          </a:p>
        </p:txBody>
      </p:sp>
    </p:spTree>
    <p:extLst>
      <p:ext uri="{BB962C8B-B14F-4D97-AF65-F5344CB8AC3E}">
        <p14:creationId xmlns:p14="http://schemas.microsoft.com/office/powerpoint/2010/main" val="2314696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AF518D-C550-6347-B11F-C718B53DB94E}" type="datetimeFigureOut">
              <a:rPr lang="en-US" smtClean="0"/>
              <a:t>7/10/2018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7DAAFC-4D89-B743-A94E-43AA486388BE}" type="slidenum">
              <a:rPr lang="en-US" smtClean="0"/>
              <a:t>‹#›</a:t>
            </a:fld>
            <a:endParaRPr lang="en-US"/>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0719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5AF518D-C550-6347-B11F-C718B53DB94E}" type="datetimeFigureOut">
              <a:rPr lang="en-US" smtClean="0"/>
              <a:t>7/10/2018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7DAAFC-4D89-B743-A94E-43AA486388BE}" type="slidenum">
              <a:rPr lang="en-US" smtClean="0"/>
              <a:t>‹#›</a:t>
            </a:fld>
            <a:endParaRPr lang="en-US"/>
          </a:p>
        </p:txBody>
      </p:sp>
    </p:spTree>
    <p:extLst>
      <p:ext uri="{BB962C8B-B14F-4D97-AF65-F5344CB8AC3E}">
        <p14:creationId xmlns:p14="http://schemas.microsoft.com/office/powerpoint/2010/main" val="4183707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AF518D-C550-6347-B11F-C718B53DB94E}" type="datetimeFigureOut">
              <a:rPr lang="en-US" smtClean="0"/>
              <a:t>7/10/2018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7DAAFC-4D89-B743-A94E-43AA486388BE}" type="slidenum">
              <a:rPr lang="en-US" smtClean="0"/>
              <a:t>‹#›</a:t>
            </a:fld>
            <a:endParaRPr lang="en-US"/>
          </a:p>
        </p:txBody>
      </p:sp>
    </p:spTree>
    <p:extLst>
      <p:ext uri="{BB962C8B-B14F-4D97-AF65-F5344CB8AC3E}">
        <p14:creationId xmlns:p14="http://schemas.microsoft.com/office/powerpoint/2010/main" val="4074619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5AF518D-C550-6347-B11F-C718B53DB94E}" type="datetimeFigureOut">
              <a:rPr lang="en-US" smtClean="0"/>
              <a:t>7/10/2018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7DAAFC-4D89-B743-A94E-43AA486388BE}" type="slidenum">
              <a:rPr lang="en-US" smtClean="0"/>
              <a:t>‹#›</a:t>
            </a:fld>
            <a:endParaRPr lang="en-US"/>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545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5AF518D-C550-6347-B11F-C718B53DB94E}" type="datetimeFigureOut">
              <a:rPr lang="en-US" smtClean="0"/>
              <a:t>7/10/2018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7DAAFC-4D89-B743-A94E-43AA486388BE}" type="slidenum">
              <a:rPr lang="en-US" smtClean="0"/>
              <a:t>‹#›</a:t>
            </a:fld>
            <a:endParaRPr lang="en-US"/>
          </a:p>
        </p:txBody>
      </p:sp>
    </p:spTree>
    <p:extLst>
      <p:ext uri="{BB962C8B-B14F-4D97-AF65-F5344CB8AC3E}">
        <p14:creationId xmlns:p14="http://schemas.microsoft.com/office/powerpoint/2010/main" val="3734151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15AF518D-C550-6347-B11F-C718B53DB94E}" type="datetimeFigureOut">
              <a:rPr lang="en-US" smtClean="0"/>
              <a:t>7/10/2018</a:t>
            </a:fld>
            <a:endParaRPr lang="en-US"/>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347DAAFC-4D89-B743-A94E-43AA486388BE}" type="slidenum">
              <a:rPr lang="en-US" smtClean="0"/>
              <a:t>‹#›</a:t>
            </a:fld>
            <a:endParaRPr lang="en-US"/>
          </a:p>
        </p:txBody>
      </p:sp>
    </p:spTree>
    <p:extLst>
      <p:ext uri="{BB962C8B-B14F-4D97-AF65-F5344CB8AC3E}">
        <p14:creationId xmlns:p14="http://schemas.microsoft.com/office/powerpoint/2010/main" val="26438643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asccc.org/resolutions/oppose-efforts-permit-single-course-equivalency"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Rebecca.eikey@canyons.edu"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mailto:robersonca@butte.edu" TargetMode="External"/><Relationship Id="rId4" Type="http://schemas.openxmlformats.org/officeDocument/2006/relationships/hyperlink" Target="mailto:mhillman@lbcc.ed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californiacommunitycolleges.cccco.edu/Portals/0/Reports/2017-Minimum-Qualifications-Handbook-r1-ADA.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9228" y="1577564"/>
            <a:ext cx="9202972" cy="1935423"/>
          </a:xfrm>
        </p:spPr>
        <p:txBody>
          <a:bodyPr>
            <a:normAutofit/>
          </a:bodyPr>
          <a:lstStyle/>
          <a:p>
            <a:r>
              <a:rPr lang="en-US" dirty="0"/>
              <a:t>Assigning Courses to Disciplines</a:t>
            </a:r>
          </a:p>
        </p:txBody>
      </p:sp>
      <p:sp>
        <p:nvSpPr>
          <p:cNvPr id="3" name="Subtitle 2"/>
          <p:cNvSpPr>
            <a:spLocks noGrp="1"/>
          </p:cNvSpPr>
          <p:nvPr>
            <p:ph type="subTitle" idx="1"/>
          </p:nvPr>
        </p:nvSpPr>
        <p:spPr>
          <a:xfrm>
            <a:off x="870424" y="3656549"/>
            <a:ext cx="6563779" cy="1405161"/>
          </a:xfrm>
        </p:spPr>
        <p:txBody>
          <a:bodyPr>
            <a:noAutofit/>
          </a:bodyPr>
          <a:lstStyle/>
          <a:p>
            <a:r>
              <a:rPr lang="en-US" sz="2000" dirty="0"/>
              <a:t>Rebecca Eikey, ASCCC Area C Representative</a:t>
            </a:r>
          </a:p>
          <a:p>
            <a:r>
              <a:rPr lang="en-US" sz="2000" dirty="0"/>
              <a:t>Michelle Grimes-Hillman, Long Beach City College</a:t>
            </a:r>
          </a:p>
          <a:p>
            <a:r>
              <a:rPr lang="en-US" sz="2000" dirty="0"/>
              <a:t>Carrie Roberson, ASCCC North Representative</a:t>
            </a:r>
          </a:p>
          <a:p>
            <a:endParaRPr lang="en-US" sz="2000" b="1" dirty="0">
              <a:solidFill>
                <a:srgbClr val="FF0000"/>
              </a:solidFill>
            </a:endParaRPr>
          </a:p>
          <a:p>
            <a:r>
              <a:rPr lang="en-US" dirty="0">
                <a:solidFill>
                  <a:srgbClr val="FF0000"/>
                </a:solidFill>
              </a:rPr>
              <a:t>2018 Curriculum Institute</a:t>
            </a:r>
          </a:p>
          <a:p>
            <a:r>
              <a:rPr lang="en-US" dirty="0">
                <a:solidFill>
                  <a:srgbClr val="FF0000"/>
                </a:solidFill>
              </a:rPr>
              <a:t>Riverside Convention Center</a:t>
            </a: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27635" y="625976"/>
            <a:ext cx="5618678" cy="1060128"/>
          </a:xfrm>
          <a:prstGeom prst="rect">
            <a:avLst/>
          </a:prstGeom>
        </p:spPr>
      </p:pic>
    </p:spTree>
    <p:extLst>
      <p:ext uri="{BB962C8B-B14F-4D97-AF65-F5344CB8AC3E}">
        <p14:creationId xmlns:p14="http://schemas.microsoft.com/office/powerpoint/2010/main" val="1617044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125787" y="1985565"/>
            <a:ext cx="4089400" cy="3755232"/>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endParaRPr>
          </a:p>
        </p:txBody>
      </p:sp>
      <p:sp>
        <p:nvSpPr>
          <p:cNvPr id="3" name="Oval 2"/>
          <p:cNvSpPr/>
          <p:nvPr/>
        </p:nvSpPr>
        <p:spPr>
          <a:xfrm>
            <a:off x="5257800" y="1985565"/>
            <a:ext cx="3962400" cy="3755232"/>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3425032" y="2939851"/>
            <a:ext cx="2076450" cy="2031325"/>
          </a:xfrm>
          <a:prstGeom prst="rect">
            <a:avLst/>
          </a:prstGeom>
          <a:noFill/>
        </p:spPr>
        <p:txBody>
          <a:bodyPr wrap="square" rtlCol="0">
            <a:spAutoFit/>
          </a:bodyPr>
          <a:lstStyle/>
          <a:p>
            <a:r>
              <a:rPr lang="en-US" b="1" u="sng" dirty="0">
                <a:solidFill>
                  <a:srgbClr val="0070C0"/>
                </a:solidFill>
              </a:rPr>
              <a:t>Discipline</a:t>
            </a:r>
            <a:r>
              <a:rPr lang="en-US" u="sng" dirty="0">
                <a:solidFill>
                  <a:srgbClr val="0070C0"/>
                </a:solidFill>
              </a:rPr>
              <a:t> </a:t>
            </a:r>
          </a:p>
          <a:p>
            <a:r>
              <a:rPr lang="en-US" dirty="0">
                <a:solidFill>
                  <a:srgbClr val="0070C0"/>
                </a:solidFill>
              </a:rPr>
              <a:t>Defines required academic preparation and professional experience for faculty </a:t>
            </a:r>
          </a:p>
        </p:txBody>
      </p:sp>
      <p:sp>
        <p:nvSpPr>
          <p:cNvPr id="5" name="TextBox 4"/>
          <p:cNvSpPr txBox="1"/>
          <p:nvPr/>
        </p:nvSpPr>
        <p:spPr>
          <a:xfrm>
            <a:off x="7155657" y="2939851"/>
            <a:ext cx="2248694" cy="923330"/>
          </a:xfrm>
          <a:prstGeom prst="rect">
            <a:avLst/>
          </a:prstGeom>
          <a:noFill/>
        </p:spPr>
        <p:txBody>
          <a:bodyPr wrap="square" rtlCol="0">
            <a:spAutoFit/>
          </a:bodyPr>
          <a:lstStyle/>
          <a:p>
            <a:r>
              <a:rPr lang="en-US" b="1" u="sng" dirty="0">
                <a:solidFill>
                  <a:srgbClr val="00B050"/>
                </a:solidFill>
              </a:rPr>
              <a:t>Courses</a:t>
            </a:r>
          </a:p>
          <a:p>
            <a:r>
              <a:rPr lang="en-US" dirty="0">
                <a:solidFill>
                  <a:srgbClr val="00B050"/>
                </a:solidFill>
              </a:rPr>
              <a:t>What the faculty teach</a:t>
            </a:r>
            <a:r>
              <a:rPr lang="mr-IN" dirty="0">
                <a:solidFill>
                  <a:srgbClr val="00B050"/>
                </a:solidFill>
              </a:rPr>
              <a:t>…</a:t>
            </a:r>
            <a:r>
              <a:rPr lang="en-US" dirty="0">
                <a:solidFill>
                  <a:srgbClr val="00B050"/>
                </a:solidFill>
              </a:rPr>
              <a:t>curriculum!</a:t>
            </a:r>
          </a:p>
        </p:txBody>
      </p:sp>
      <p:sp>
        <p:nvSpPr>
          <p:cNvPr id="6" name="TextBox 5"/>
          <p:cNvSpPr txBox="1"/>
          <p:nvPr/>
        </p:nvSpPr>
        <p:spPr>
          <a:xfrm>
            <a:off x="5501482" y="2939851"/>
            <a:ext cx="1654175" cy="2308324"/>
          </a:xfrm>
          <a:prstGeom prst="rect">
            <a:avLst/>
          </a:prstGeom>
          <a:noFill/>
        </p:spPr>
        <p:txBody>
          <a:bodyPr wrap="square" rtlCol="0">
            <a:spAutoFit/>
          </a:bodyPr>
          <a:lstStyle/>
          <a:p>
            <a:r>
              <a:rPr lang="en-US" b="1" dirty="0">
                <a:solidFill>
                  <a:srgbClr val="FF0000"/>
                </a:solidFill>
              </a:rPr>
              <a:t>Assignment of Course to </a:t>
            </a:r>
            <a:r>
              <a:rPr lang="en-US" b="1" u="sng" dirty="0">
                <a:solidFill>
                  <a:srgbClr val="FF0000"/>
                </a:solidFill>
              </a:rPr>
              <a:t>Discipline</a:t>
            </a:r>
            <a:r>
              <a:rPr lang="en-US" dirty="0">
                <a:solidFill>
                  <a:srgbClr val="FF0000"/>
                </a:solidFill>
              </a:rPr>
              <a:t> Defines the MQs needed to teach the course.</a:t>
            </a:r>
          </a:p>
          <a:p>
            <a:endParaRPr lang="en-US" dirty="0"/>
          </a:p>
        </p:txBody>
      </p:sp>
      <p:sp>
        <p:nvSpPr>
          <p:cNvPr id="7" name="TextBox 6"/>
          <p:cNvSpPr txBox="1"/>
          <p:nvPr/>
        </p:nvSpPr>
        <p:spPr>
          <a:xfrm>
            <a:off x="685800" y="785057"/>
            <a:ext cx="10684042" cy="707886"/>
          </a:xfrm>
          <a:prstGeom prst="rect">
            <a:avLst/>
          </a:prstGeom>
          <a:noFill/>
        </p:spPr>
        <p:txBody>
          <a:bodyPr wrap="square" rtlCol="0">
            <a:spAutoFit/>
          </a:bodyPr>
          <a:lstStyle/>
          <a:p>
            <a:r>
              <a:rPr lang="en-US" sz="4000" b="1" dirty="0"/>
              <a:t>Courses, Disciplines, and MQs </a:t>
            </a:r>
            <a:r>
              <a:rPr lang="mr-IN" sz="4000" b="1" dirty="0"/>
              <a:t>–</a:t>
            </a:r>
            <a:r>
              <a:rPr lang="en-US" sz="4000" b="1" dirty="0"/>
              <a:t> Oh My!</a:t>
            </a:r>
          </a:p>
        </p:txBody>
      </p:sp>
    </p:spTree>
    <p:extLst>
      <p:ext uri="{BB962C8B-B14F-4D97-AF65-F5344CB8AC3E}">
        <p14:creationId xmlns:p14="http://schemas.microsoft.com/office/powerpoint/2010/main" val="303152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Assigning Courses to Disciplines</a:t>
            </a:r>
          </a:p>
        </p:txBody>
      </p:sp>
      <p:sp>
        <p:nvSpPr>
          <p:cNvPr id="3" name="Content Placeholder 2"/>
          <p:cNvSpPr>
            <a:spLocks noGrp="1"/>
          </p:cNvSpPr>
          <p:nvPr>
            <p:ph idx="1"/>
          </p:nvPr>
        </p:nvSpPr>
        <p:spPr/>
        <p:txBody>
          <a:bodyPr>
            <a:normAutofit/>
          </a:bodyPr>
          <a:lstStyle/>
          <a:p>
            <a:r>
              <a:rPr lang="en-US" sz="2800" dirty="0"/>
              <a:t>Determine the minimum qualifications necessary to teach a course.</a:t>
            </a:r>
          </a:p>
          <a:p>
            <a:r>
              <a:rPr lang="en-US" sz="2800" dirty="0"/>
              <a:t>Local senates maintain responsibility for placing courses in disciplines (§53200(c)(1)).</a:t>
            </a:r>
          </a:p>
          <a:p>
            <a:r>
              <a:rPr lang="en-US" sz="2800" dirty="0"/>
              <a:t>All credit &amp; noncredit courses </a:t>
            </a:r>
            <a:r>
              <a:rPr lang="en-US" sz="2800" b="1" dirty="0"/>
              <a:t>must</a:t>
            </a:r>
            <a:r>
              <a:rPr lang="en-US" sz="2800" dirty="0"/>
              <a:t> be placed within a discipline or disciplines.</a:t>
            </a:r>
          </a:p>
          <a:p>
            <a:r>
              <a:rPr lang="en-US" sz="2800" dirty="0"/>
              <a:t>Not required for community service courses</a:t>
            </a:r>
          </a:p>
        </p:txBody>
      </p:sp>
    </p:spTree>
    <p:extLst>
      <p:ext uri="{BB962C8B-B14F-4D97-AF65-F5344CB8AC3E}">
        <p14:creationId xmlns:p14="http://schemas.microsoft.com/office/powerpoint/2010/main" val="137743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Options for Assigning Courses</a:t>
            </a: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sz="2800" dirty="0"/>
              <a:t>Course assigned to a single discipline. </a:t>
            </a:r>
          </a:p>
          <a:p>
            <a:pPr lvl="1"/>
            <a:r>
              <a:rPr lang="en-US" sz="2400" dirty="0"/>
              <a:t>Example: ENGL 101 assigned to English. The minimum qualifications for English provides adequate preparation to teach the course content. </a:t>
            </a:r>
          </a:p>
          <a:p>
            <a:pPr marL="457200" indent="-457200">
              <a:buFont typeface="+mj-lt"/>
              <a:buAutoNum type="arabicPeriod"/>
            </a:pPr>
            <a:r>
              <a:rPr lang="en-US" sz="2800" dirty="0"/>
              <a:t>Course assigned to more than one discipline with an “or”  </a:t>
            </a:r>
          </a:p>
          <a:p>
            <a:pPr lvl="1"/>
            <a:r>
              <a:rPr lang="en-US" sz="2400" dirty="0"/>
              <a:t>Example: ARTS 101 assigned to Art </a:t>
            </a:r>
            <a:r>
              <a:rPr lang="en-US" sz="2400" i="1" dirty="0"/>
              <a:t>or </a:t>
            </a:r>
            <a:r>
              <a:rPr lang="en-US" sz="2400" dirty="0"/>
              <a:t>Graphic Design. The minimum qualifications for either discipline provide adequate preparation to teach the course content. </a:t>
            </a:r>
          </a:p>
          <a:p>
            <a:pPr marL="457200" indent="-457200">
              <a:buFont typeface="+mj-lt"/>
              <a:buAutoNum type="arabicPeriod"/>
            </a:pPr>
            <a:r>
              <a:rPr lang="en-US" sz="2800" dirty="0"/>
              <a:t>Course assigned to more than one discipline with an “and” </a:t>
            </a:r>
          </a:p>
          <a:p>
            <a:pPr lvl="1"/>
            <a:r>
              <a:rPr lang="en-US" sz="2400" dirty="0"/>
              <a:t>HUMA 120 assigned to Humanities </a:t>
            </a:r>
            <a:r>
              <a:rPr lang="en-US" sz="2400" i="1" dirty="0"/>
              <a:t>and </a:t>
            </a:r>
            <a:r>
              <a:rPr lang="en-US" sz="2400" dirty="0"/>
              <a:t>Ethnic Studies. The minimum qualifications for both disciplines </a:t>
            </a:r>
            <a:r>
              <a:rPr lang="en-US" sz="2400" i="1" dirty="0"/>
              <a:t>together </a:t>
            </a:r>
            <a:r>
              <a:rPr lang="en-US" sz="2400" dirty="0"/>
              <a:t>provide adequate preparation to teach the course content. </a:t>
            </a:r>
          </a:p>
          <a:p>
            <a:endParaRPr lang="en-US" dirty="0"/>
          </a:p>
        </p:txBody>
      </p:sp>
    </p:spTree>
    <p:extLst>
      <p:ext uri="{BB962C8B-B14F-4D97-AF65-F5344CB8AC3E}">
        <p14:creationId xmlns:p14="http://schemas.microsoft.com/office/powerpoint/2010/main" val="3836658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Multiple Disciplines</a:t>
            </a:r>
          </a:p>
        </p:txBody>
      </p:sp>
      <p:sp>
        <p:nvSpPr>
          <p:cNvPr id="3" name="Content Placeholder 2"/>
          <p:cNvSpPr>
            <a:spLocks noGrp="1"/>
          </p:cNvSpPr>
          <p:nvPr>
            <p:ph idx="1"/>
          </p:nvPr>
        </p:nvSpPr>
        <p:spPr>
          <a:xfrm>
            <a:off x="830179" y="1600201"/>
            <a:ext cx="10888579" cy="4988859"/>
          </a:xfrm>
        </p:spPr>
        <p:txBody>
          <a:bodyPr/>
          <a:lstStyle/>
          <a:p>
            <a:r>
              <a:rPr lang="en-US" sz="2200" i="1" dirty="0"/>
              <a:t>Do not </a:t>
            </a:r>
            <a:r>
              <a:rPr lang="en-US" sz="2200" dirty="0"/>
              <a:t>need to have more than one course outline of record (COR) or be listed in the catalog under multiple subject codes. For Example: </a:t>
            </a:r>
          </a:p>
          <a:p>
            <a:pPr marL="742950" lvl="1" indent="-342900"/>
            <a:r>
              <a:rPr lang="en-US" sz="2200" dirty="0"/>
              <a:t>ARTS 101 is assigned  to  Art OR Graphic Design on the COR. The college only maintains one COR for ARTS 101. The course is listed in the catalog ONLY as ARTS 101. However faculty who meet MQ for Art or Graphic Design can teach course. </a:t>
            </a:r>
          </a:p>
          <a:p>
            <a:pPr marL="0" indent="0">
              <a:buNone/>
            </a:pPr>
            <a:endParaRPr lang="en-US" sz="2200" dirty="0"/>
          </a:p>
          <a:p>
            <a:r>
              <a:rPr lang="en-US" sz="2200" i="1" dirty="0"/>
              <a:t>May </a:t>
            </a:r>
            <a:r>
              <a:rPr lang="en-US" sz="2200" dirty="0"/>
              <a:t>be “double-coded”, i.e. recorded on two or more CORs and listed in the catalog under each subject code. For example: </a:t>
            </a:r>
          </a:p>
          <a:p>
            <a:pPr marL="742950" lvl="1" indent="-342900"/>
            <a:r>
              <a:rPr lang="en-US" sz="2200" dirty="0"/>
              <a:t>Social Psychology is recorded on two separate CORs, one as PSYC 120, one as SOCI 120. It is listed in the catalog under both subject codes. Double-coded courses should have identical CORs. </a:t>
            </a:r>
          </a:p>
        </p:txBody>
      </p:sp>
    </p:spTree>
    <p:extLst>
      <p:ext uri="{BB962C8B-B14F-4D97-AF65-F5344CB8AC3E}">
        <p14:creationId xmlns:p14="http://schemas.microsoft.com/office/powerpoint/2010/main" val="1044069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Impact on Teaching</a:t>
            </a:r>
          </a:p>
        </p:txBody>
      </p:sp>
      <p:sp>
        <p:nvSpPr>
          <p:cNvPr id="3" name="Content Placeholder 2"/>
          <p:cNvSpPr>
            <a:spLocks noGrp="1"/>
          </p:cNvSpPr>
          <p:nvPr>
            <p:ph idx="1"/>
          </p:nvPr>
        </p:nvSpPr>
        <p:spPr/>
        <p:txBody>
          <a:bodyPr>
            <a:normAutofit/>
          </a:bodyPr>
          <a:lstStyle/>
          <a:p>
            <a:pPr marL="0" indent="0">
              <a:buNone/>
            </a:pPr>
            <a:r>
              <a:rPr lang="en-US" sz="2200" dirty="0"/>
              <a:t>Single Discipline: </a:t>
            </a:r>
          </a:p>
          <a:p>
            <a:pPr marL="400050" lvl="1" indent="0">
              <a:buNone/>
            </a:pPr>
            <a:r>
              <a:rPr lang="en-US" sz="2200" dirty="0"/>
              <a:t>Faculty who meet minimum qualifications or the locally-determined equivalent for that discipline are eligible to teach the courses within that particular discipline. </a:t>
            </a:r>
          </a:p>
          <a:p>
            <a:pPr marL="0" indent="0">
              <a:buNone/>
            </a:pPr>
            <a:endParaRPr lang="en-US" sz="2200" dirty="0"/>
          </a:p>
          <a:p>
            <a:pPr marL="0" indent="0">
              <a:buNone/>
            </a:pPr>
            <a:r>
              <a:rPr lang="en-US" sz="2200" dirty="0"/>
              <a:t>More than one discipline with an “or”: </a:t>
            </a:r>
          </a:p>
          <a:p>
            <a:pPr marL="400050" lvl="1" indent="0">
              <a:buNone/>
            </a:pPr>
            <a:r>
              <a:rPr lang="en-US" sz="2200" dirty="0"/>
              <a:t>Faculty who meet minimum qualifications or the locally-determined equivalent in any of the listed disciplines are eligible to teach the course. </a:t>
            </a:r>
          </a:p>
          <a:p>
            <a:pPr marL="0" indent="0">
              <a:buNone/>
            </a:pPr>
            <a:endParaRPr lang="en-US" sz="2200" dirty="0"/>
          </a:p>
          <a:p>
            <a:pPr marL="0" indent="0">
              <a:buNone/>
            </a:pPr>
            <a:r>
              <a:rPr lang="en-US" sz="2200" dirty="0"/>
              <a:t>More than one discipline with an “and”: </a:t>
            </a:r>
          </a:p>
          <a:p>
            <a:pPr marL="400050" lvl="1" indent="0">
              <a:buNone/>
            </a:pPr>
            <a:r>
              <a:rPr lang="en-US" sz="2200" dirty="0"/>
              <a:t>Faculty who meet minimum qualifications or the locally-determined equivalent for ALL of the listed disciplines are eligible to teach the course. </a:t>
            </a:r>
          </a:p>
          <a:p>
            <a:endParaRPr lang="en-US" dirty="0"/>
          </a:p>
        </p:txBody>
      </p:sp>
    </p:spTree>
    <p:extLst>
      <p:ext uri="{BB962C8B-B14F-4D97-AF65-F5344CB8AC3E}">
        <p14:creationId xmlns:p14="http://schemas.microsoft.com/office/powerpoint/2010/main" val="3995356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Interdisciplinary Studies</a:t>
            </a:r>
          </a:p>
        </p:txBody>
      </p:sp>
      <p:sp>
        <p:nvSpPr>
          <p:cNvPr id="3" name="Content Placeholder 2"/>
          <p:cNvSpPr>
            <a:spLocks noGrp="1"/>
          </p:cNvSpPr>
          <p:nvPr>
            <p:ph idx="1"/>
          </p:nvPr>
        </p:nvSpPr>
        <p:spPr>
          <a:xfrm>
            <a:off x="404733" y="1798819"/>
            <a:ext cx="11542427" cy="4685675"/>
          </a:xfrm>
        </p:spPr>
        <p:txBody>
          <a:bodyPr>
            <a:normAutofit/>
          </a:bodyPr>
          <a:lstStyle/>
          <a:p>
            <a:r>
              <a:rPr lang="en-US" sz="2800" dirty="0"/>
              <a:t>The Disciplines List includes the discipline of Interdisciplinary Studies.</a:t>
            </a:r>
          </a:p>
          <a:p>
            <a:r>
              <a:rPr lang="en-US" sz="2800" dirty="0"/>
              <a:t>The minimum qualifications for Interdisciplinary Studies are:</a:t>
            </a:r>
          </a:p>
          <a:p>
            <a:pPr lvl="1"/>
            <a:r>
              <a:rPr lang="en-US" sz="2400" i="1" dirty="0"/>
              <a:t>Master’s in the interdisciplinary area OR master’s in one of the disciplines included in the interdisciplinary area and upper division or graduate coursework in at least one other constituent discipline.</a:t>
            </a:r>
          </a:p>
          <a:p>
            <a:r>
              <a:rPr lang="en-US" sz="2800" dirty="0"/>
              <a:t>Any time interdisciplinary studies is used, the disciplines for a particular course </a:t>
            </a:r>
            <a:r>
              <a:rPr lang="en-US" sz="2800" b="1" dirty="0"/>
              <a:t>MUST</a:t>
            </a:r>
            <a:r>
              <a:rPr lang="en-US" sz="2800" dirty="0"/>
              <a:t> be specified.</a:t>
            </a:r>
          </a:p>
        </p:txBody>
      </p:sp>
    </p:spTree>
    <p:extLst>
      <p:ext uri="{BB962C8B-B14F-4D97-AF65-F5344CB8AC3E}">
        <p14:creationId xmlns:p14="http://schemas.microsoft.com/office/powerpoint/2010/main" val="1525407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Local Disciplines Assignment</a:t>
            </a:r>
          </a:p>
        </p:txBody>
      </p:sp>
      <p:sp>
        <p:nvSpPr>
          <p:cNvPr id="3" name="Content Placeholder 2"/>
          <p:cNvSpPr>
            <a:spLocks noGrp="1"/>
          </p:cNvSpPr>
          <p:nvPr>
            <p:ph idx="1"/>
          </p:nvPr>
        </p:nvSpPr>
        <p:spPr/>
        <p:txBody>
          <a:bodyPr>
            <a:normAutofit/>
          </a:bodyPr>
          <a:lstStyle/>
          <a:p>
            <a:r>
              <a:rPr lang="en-US" sz="2800" dirty="0"/>
              <a:t>A district may locally assign any discipline on the state list for local use, but they do not have to use any particular discipline.</a:t>
            </a:r>
          </a:p>
          <a:p>
            <a:r>
              <a:rPr lang="en-US" sz="2800" dirty="0"/>
              <a:t>For instance, if a district has not locally adopted the discipline of Art History, it could assign all of its Art History courses to the discipline of Art. </a:t>
            </a:r>
          </a:p>
          <a:p>
            <a:r>
              <a:rPr lang="en-US" sz="2800" dirty="0"/>
              <a:t>In this case, the MQs for Art History classes in that district would be those defined for the Art discipline, not the Art History discipline (unless/until the district chose to change this). </a:t>
            </a:r>
          </a:p>
          <a:p>
            <a:endParaRPr lang="en-US" dirty="0"/>
          </a:p>
        </p:txBody>
      </p:sp>
    </p:spTree>
    <p:extLst>
      <p:ext uri="{BB962C8B-B14F-4D97-AF65-F5344CB8AC3E}">
        <p14:creationId xmlns:p14="http://schemas.microsoft.com/office/powerpoint/2010/main" val="2038830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816D16E-9BAB-8540-A035-DCEF0C0315AE}"/>
              </a:ext>
            </a:extLst>
          </p:cNvPr>
          <p:cNvSpPr txBox="1">
            <a:spLocks/>
          </p:cNvSpPr>
          <p:nvPr/>
        </p:nvSpPr>
        <p:spPr>
          <a:xfrm>
            <a:off x="609600" y="533400"/>
            <a:ext cx="10972800" cy="990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b="1" dirty="0"/>
              <a:t>Single Course Equivalency</a:t>
            </a:r>
          </a:p>
        </p:txBody>
      </p:sp>
      <p:sp>
        <p:nvSpPr>
          <p:cNvPr id="5" name="Content Placeholder 2">
            <a:extLst>
              <a:ext uri="{FF2B5EF4-FFF2-40B4-BE49-F238E27FC236}">
                <a16:creationId xmlns:a16="http://schemas.microsoft.com/office/drawing/2014/main" id="{E8A14B60-A8BD-6B4A-993E-64EC8814ADC1}"/>
              </a:ext>
            </a:extLst>
          </p:cNvPr>
          <p:cNvSpPr txBox="1">
            <a:spLocks/>
          </p:cNvSpPr>
          <p:nvPr/>
        </p:nvSpPr>
        <p:spPr>
          <a:xfrm>
            <a:off x="609600" y="1600200"/>
            <a:ext cx="10972800" cy="48768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sz="2800" dirty="0"/>
              <a:t>Ed Code and Title 5 refer to qualifications in terms of Disciplines not courses or subject areas within a Discipline (Ed Code §87357; Title 5 §53410 and §53430) </a:t>
            </a:r>
          </a:p>
          <a:p>
            <a:r>
              <a:rPr lang="en-US" sz="2800" dirty="0"/>
              <a:t>Legal Opinion L 03-28, Chancellor’s Office Legal Division </a:t>
            </a:r>
          </a:p>
          <a:p>
            <a:pPr lvl="1"/>
            <a:r>
              <a:rPr lang="en-US" sz="2800" dirty="0"/>
              <a:t>Faculty are hired to teach within disciplines, not a course </a:t>
            </a:r>
          </a:p>
          <a:p>
            <a:pPr lvl="1"/>
            <a:r>
              <a:rPr lang="en-US" sz="2800" dirty="0"/>
              <a:t>Therefore faculty are qualified to teach </a:t>
            </a:r>
            <a:r>
              <a:rPr lang="en-US" sz="2800" i="1" dirty="0"/>
              <a:t>all courses </a:t>
            </a:r>
            <a:r>
              <a:rPr lang="en-US" sz="2800" dirty="0"/>
              <a:t>assigned to that </a:t>
            </a:r>
            <a:r>
              <a:rPr lang="en-US" sz="2800" dirty="0" smtClean="0"/>
              <a:t>discipline</a:t>
            </a:r>
          </a:p>
          <a:p>
            <a:r>
              <a:rPr lang="en-US" sz="2800" dirty="0" smtClean="0"/>
              <a:t>Resolution 19.03 (S18): </a:t>
            </a:r>
            <a:r>
              <a:rPr lang="en-US" sz="2800" dirty="0" smtClean="0">
                <a:hlinkClick r:id="rId2"/>
              </a:rPr>
              <a:t>Oppose Efforts to Permit Single-Course Equivalency</a:t>
            </a:r>
            <a:endParaRPr lang="en-US" sz="2800" dirty="0"/>
          </a:p>
          <a:p>
            <a:endParaRPr lang="en-US" dirty="0"/>
          </a:p>
        </p:txBody>
      </p:sp>
    </p:spTree>
    <p:extLst>
      <p:ext uri="{BB962C8B-B14F-4D97-AF65-F5344CB8AC3E}">
        <p14:creationId xmlns:p14="http://schemas.microsoft.com/office/powerpoint/2010/main" val="32406384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Disciplines vs. Departments</a:t>
            </a:r>
            <a:endParaRPr lang="en-US" dirty="0"/>
          </a:p>
        </p:txBody>
      </p:sp>
      <p:sp>
        <p:nvSpPr>
          <p:cNvPr id="3" name="Content Placeholder 2"/>
          <p:cNvSpPr>
            <a:spLocks noGrp="1"/>
          </p:cNvSpPr>
          <p:nvPr>
            <p:ph idx="1"/>
          </p:nvPr>
        </p:nvSpPr>
        <p:spPr/>
        <p:txBody>
          <a:bodyPr>
            <a:normAutofit/>
          </a:bodyPr>
          <a:lstStyle/>
          <a:p>
            <a:pPr lvl="1"/>
            <a:r>
              <a:rPr lang="en-US" sz="2800" dirty="0"/>
              <a:t>Departments are locally defined organizational structures.</a:t>
            </a:r>
          </a:p>
          <a:p>
            <a:pPr lvl="1"/>
            <a:r>
              <a:rPr lang="en-US" sz="2800" dirty="0"/>
              <a:t>Instructional faculty teach courses </a:t>
            </a:r>
            <a:r>
              <a:rPr lang="en-US" sz="2800" i="1" dirty="0"/>
              <a:t>assigned to disciplines, not departments</a:t>
            </a:r>
            <a:r>
              <a:rPr lang="en-US" sz="2800" dirty="0"/>
              <a:t>.</a:t>
            </a:r>
          </a:p>
          <a:p>
            <a:pPr lvl="2"/>
            <a:r>
              <a:rPr lang="en-US" sz="2400" dirty="0"/>
              <a:t>Faculty must meet the MQs of the disciplines to which courses are assigned.</a:t>
            </a:r>
          </a:p>
          <a:p>
            <a:pPr lvl="2"/>
            <a:r>
              <a:rPr lang="en-US" sz="2400" dirty="0"/>
              <a:t>Example:  The LACC Chemistry and Earth Sciences Department offers courses in Chemistry, Geology, Oceanography, and Geography.  Who teaches which course?</a:t>
            </a:r>
          </a:p>
        </p:txBody>
      </p:sp>
    </p:spTree>
    <p:extLst>
      <p:ext uri="{BB962C8B-B14F-4D97-AF65-F5344CB8AC3E}">
        <p14:creationId xmlns:p14="http://schemas.microsoft.com/office/powerpoint/2010/main" val="1285922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8022" y="6040688"/>
            <a:ext cx="8143769" cy="707886"/>
          </a:xfrm>
          <a:prstGeom prst="rect">
            <a:avLst/>
          </a:prstGeom>
        </p:spPr>
        <p:txBody>
          <a:bodyPr wrap="none">
            <a:spAutoFit/>
          </a:bodyPr>
          <a:lstStyle/>
          <a:p>
            <a:pPr algn="ctr"/>
            <a:r>
              <a:rPr lang="en-US" sz="4000" b="1" dirty="0">
                <a:solidFill>
                  <a:srgbClr val="0070C0"/>
                </a:solidFill>
              </a:rPr>
              <a:t>Courses</a:t>
            </a:r>
            <a:r>
              <a:rPr lang="en-US" sz="4000" b="1" dirty="0">
                <a:solidFill>
                  <a:srgbClr val="00B050"/>
                </a:solidFill>
              </a:rPr>
              <a:t> </a:t>
            </a:r>
            <a:r>
              <a:rPr lang="en-US" sz="4000" b="1" dirty="0"/>
              <a:t>Assigned to </a:t>
            </a:r>
            <a:r>
              <a:rPr lang="en-US" sz="4000" b="1" dirty="0">
                <a:solidFill>
                  <a:schemeClr val="accent1"/>
                </a:solidFill>
              </a:rPr>
              <a:t>Disciplines</a:t>
            </a:r>
          </a:p>
        </p:txBody>
      </p:sp>
      <p:graphicFrame>
        <p:nvGraphicFramePr>
          <p:cNvPr id="9" name="Table 8"/>
          <p:cNvGraphicFramePr>
            <a:graphicFrameLocks noGrp="1"/>
          </p:cNvGraphicFramePr>
          <p:nvPr>
            <p:extLst>
              <p:ext uri="{D42A27DB-BD31-4B8C-83A1-F6EECF244321}">
                <p14:modId xmlns:p14="http://schemas.microsoft.com/office/powerpoint/2010/main" val="1664239350"/>
              </p:ext>
            </p:extLst>
          </p:nvPr>
        </p:nvGraphicFramePr>
        <p:xfrm>
          <a:off x="1528010" y="777953"/>
          <a:ext cx="10094496" cy="5181600"/>
        </p:xfrm>
        <a:graphic>
          <a:graphicData uri="http://schemas.openxmlformats.org/drawingml/2006/table">
            <a:tbl>
              <a:tblPr firstRow="1" bandRow="1">
                <a:tableStyleId>{2D5ABB26-0587-4C30-8999-92F81FD0307C}</a:tableStyleId>
              </a:tblPr>
              <a:tblGrid>
                <a:gridCol w="5047248">
                  <a:extLst>
                    <a:ext uri="{9D8B030D-6E8A-4147-A177-3AD203B41FA5}">
                      <a16:colId xmlns:a16="http://schemas.microsoft.com/office/drawing/2014/main" val="1562524226"/>
                    </a:ext>
                  </a:extLst>
                </a:gridCol>
                <a:gridCol w="5047248">
                  <a:extLst>
                    <a:ext uri="{9D8B030D-6E8A-4147-A177-3AD203B41FA5}">
                      <a16:colId xmlns:a16="http://schemas.microsoft.com/office/drawing/2014/main" val="1922539489"/>
                    </a:ext>
                  </a:extLst>
                </a:gridCol>
              </a:tblGrid>
              <a:tr h="421853">
                <a:tc>
                  <a:txBody>
                    <a:bodyPr/>
                    <a:lstStyle/>
                    <a:p>
                      <a:r>
                        <a:rPr lang="en-US" sz="2800" b="1" u="sng" dirty="0">
                          <a:solidFill>
                            <a:srgbClr val="C00000"/>
                          </a:solidFill>
                        </a:rPr>
                        <a:t>Disciplines</a:t>
                      </a:r>
                    </a:p>
                  </a:txBody>
                  <a:tcPr/>
                </a:tc>
                <a:tc>
                  <a:txBody>
                    <a:bodyPr/>
                    <a:lstStyle/>
                    <a:p>
                      <a:r>
                        <a:rPr lang="en-US" sz="2800" b="1" u="sng" dirty="0">
                          <a:solidFill>
                            <a:srgbClr val="0070C0"/>
                          </a:solidFill>
                        </a:rPr>
                        <a:t>Courses</a:t>
                      </a:r>
                    </a:p>
                  </a:txBody>
                  <a:tcPr/>
                </a:tc>
                <a:extLst>
                  <a:ext uri="{0D108BD9-81ED-4DB2-BD59-A6C34878D82A}">
                    <a16:rowId xmlns:a16="http://schemas.microsoft.com/office/drawing/2014/main" val="157891643"/>
                  </a:ext>
                </a:extLst>
              </a:tr>
              <a:tr h="967780">
                <a:tc>
                  <a:txBody>
                    <a:bodyPr/>
                    <a:lstStyle/>
                    <a:p>
                      <a:r>
                        <a:rPr lang="en-US" sz="2400" dirty="0">
                          <a:solidFill>
                            <a:srgbClr val="C00000"/>
                          </a:solidFill>
                        </a:rPr>
                        <a:t>Earth Science</a:t>
                      </a:r>
                    </a:p>
                  </a:txBody>
                  <a:tcPr/>
                </a:tc>
                <a:tc>
                  <a:txBody>
                    <a:bodyPr/>
                    <a:lstStyle/>
                    <a:p>
                      <a:r>
                        <a:rPr lang="en-US" sz="2400" dirty="0">
                          <a:solidFill>
                            <a:srgbClr val="0070C0"/>
                          </a:solidFill>
                        </a:rPr>
                        <a:t>EARTH</a:t>
                      </a:r>
                      <a:r>
                        <a:rPr lang="en-US" sz="2400" baseline="0" dirty="0">
                          <a:solidFill>
                            <a:srgbClr val="0070C0"/>
                          </a:solidFill>
                        </a:rPr>
                        <a:t> 1</a:t>
                      </a:r>
                    </a:p>
                    <a:p>
                      <a:r>
                        <a:rPr lang="en-US" sz="2400" baseline="0" dirty="0">
                          <a:solidFill>
                            <a:srgbClr val="0070C0"/>
                          </a:solidFill>
                        </a:rPr>
                        <a:t>GEOL 1</a:t>
                      </a:r>
                    </a:p>
                    <a:p>
                      <a:r>
                        <a:rPr lang="en-US" sz="2400" baseline="0" dirty="0">
                          <a:solidFill>
                            <a:srgbClr val="0070C0"/>
                          </a:solidFill>
                        </a:rPr>
                        <a:t>GEOL 6</a:t>
                      </a:r>
                    </a:p>
                    <a:p>
                      <a:r>
                        <a:rPr lang="en-US" sz="2400" baseline="0" dirty="0">
                          <a:solidFill>
                            <a:srgbClr val="0070C0"/>
                          </a:solidFill>
                        </a:rPr>
                        <a:t>OCEANO 1</a:t>
                      </a:r>
                      <a:endParaRPr lang="en-US" sz="2400" dirty="0">
                        <a:solidFill>
                          <a:srgbClr val="0070C0"/>
                        </a:solidFill>
                      </a:endParaRPr>
                    </a:p>
                  </a:txBody>
                  <a:tcPr/>
                </a:tc>
                <a:extLst>
                  <a:ext uri="{0D108BD9-81ED-4DB2-BD59-A6C34878D82A}">
                    <a16:rowId xmlns:a16="http://schemas.microsoft.com/office/drawing/2014/main" val="2052216468"/>
                  </a:ext>
                </a:extLst>
              </a:tr>
              <a:tr h="1414447">
                <a:tc>
                  <a:txBody>
                    <a:bodyPr/>
                    <a:lstStyle/>
                    <a:p>
                      <a:r>
                        <a:rPr lang="en-US" sz="2400" dirty="0">
                          <a:solidFill>
                            <a:srgbClr val="C00000"/>
                          </a:solidFill>
                        </a:rPr>
                        <a:t>Chemistry</a:t>
                      </a:r>
                    </a:p>
                  </a:txBody>
                  <a:tcPr/>
                </a:tc>
                <a:tc>
                  <a:txBody>
                    <a:bodyPr/>
                    <a:lstStyle/>
                    <a:p>
                      <a:r>
                        <a:rPr lang="en-US" sz="2400" dirty="0">
                          <a:solidFill>
                            <a:srgbClr val="0070C0"/>
                          </a:solidFill>
                        </a:rPr>
                        <a:t>CHEM</a:t>
                      </a:r>
                      <a:r>
                        <a:rPr lang="en-US" sz="2400" baseline="0" dirty="0">
                          <a:solidFill>
                            <a:srgbClr val="0070C0"/>
                          </a:solidFill>
                        </a:rPr>
                        <a:t> 60</a:t>
                      </a:r>
                    </a:p>
                    <a:p>
                      <a:r>
                        <a:rPr lang="en-US" sz="2400" baseline="0" dirty="0">
                          <a:solidFill>
                            <a:srgbClr val="0070C0"/>
                          </a:solidFill>
                        </a:rPr>
                        <a:t>CHEM 101</a:t>
                      </a:r>
                    </a:p>
                    <a:p>
                      <a:r>
                        <a:rPr lang="en-US" sz="2400" baseline="0" dirty="0">
                          <a:solidFill>
                            <a:srgbClr val="0070C0"/>
                          </a:solidFill>
                        </a:rPr>
                        <a:t>CHEM 102</a:t>
                      </a:r>
                    </a:p>
                    <a:p>
                      <a:r>
                        <a:rPr lang="en-US" sz="2400" baseline="0" dirty="0">
                          <a:solidFill>
                            <a:srgbClr val="0070C0"/>
                          </a:solidFill>
                        </a:rPr>
                        <a:t>CHEM 211</a:t>
                      </a:r>
                    </a:p>
                    <a:p>
                      <a:r>
                        <a:rPr lang="en-US" sz="2400" baseline="0" dirty="0">
                          <a:solidFill>
                            <a:srgbClr val="0070C0"/>
                          </a:solidFill>
                        </a:rPr>
                        <a:t>CHEM 212</a:t>
                      </a:r>
                    </a:p>
                    <a:p>
                      <a:r>
                        <a:rPr lang="en-US" sz="2400" baseline="0" dirty="0">
                          <a:solidFill>
                            <a:srgbClr val="0070C0"/>
                          </a:solidFill>
                        </a:rPr>
                        <a:t>CHEM 221</a:t>
                      </a:r>
                      <a:endParaRPr lang="en-US" sz="2400" dirty="0">
                        <a:solidFill>
                          <a:srgbClr val="0070C0"/>
                        </a:solidFill>
                      </a:endParaRPr>
                    </a:p>
                  </a:txBody>
                  <a:tcPr/>
                </a:tc>
                <a:extLst>
                  <a:ext uri="{0D108BD9-81ED-4DB2-BD59-A6C34878D82A}">
                    <a16:rowId xmlns:a16="http://schemas.microsoft.com/office/drawing/2014/main" val="1488615546"/>
                  </a:ext>
                </a:extLst>
              </a:tr>
              <a:tr h="521112">
                <a:tc>
                  <a:txBody>
                    <a:bodyPr/>
                    <a:lstStyle/>
                    <a:p>
                      <a:r>
                        <a:rPr lang="en-US" sz="2400" dirty="0">
                          <a:solidFill>
                            <a:srgbClr val="C00000"/>
                          </a:solidFill>
                        </a:rPr>
                        <a:t>Geography</a:t>
                      </a:r>
                    </a:p>
                  </a:txBody>
                  <a:tcPr/>
                </a:tc>
                <a:tc>
                  <a:txBody>
                    <a:bodyPr/>
                    <a:lstStyle/>
                    <a:p>
                      <a:r>
                        <a:rPr lang="en-US" sz="2400" dirty="0">
                          <a:solidFill>
                            <a:srgbClr val="0070C0"/>
                          </a:solidFill>
                        </a:rPr>
                        <a:t>GEOG</a:t>
                      </a:r>
                      <a:r>
                        <a:rPr lang="en-US" sz="2400" baseline="0" dirty="0">
                          <a:solidFill>
                            <a:srgbClr val="0070C0"/>
                          </a:solidFill>
                        </a:rPr>
                        <a:t> 1</a:t>
                      </a:r>
                    </a:p>
                    <a:p>
                      <a:r>
                        <a:rPr lang="en-US" sz="2400" baseline="0" dirty="0">
                          <a:solidFill>
                            <a:srgbClr val="0070C0"/>
                          </a:solidFill>
                        </a:rPr>
                        <a:t>GEOG 15</a:t>
                      </a:r>
                      <a:endParaRPr lang="en-US" sz="2400" dirty="0">
                        <a:solidFill>
                          <a:srgbClr val="0070C0"/>
                        </a:solidFill>
                      </a:endParaRPr>
                    </a:p>
                  </a:txBody>
                  <a:tcPr/>
                </a:tc>
                <a:extLst>
                  <a:ext uri="{0D108BD9-81ED-4DB2-BD59-A6C34878D82A}">
                    <a16:rowId xmlns:a16="http://schemas.microsoft.com/office/drawing/2014/main" val="454348766"/>
                  </a:ext>
                </a:extLst>
              </a:tr>
            </a:tbl>
          </a:graphicData>
        </a:graphic>
      </p:graphicFrame>
    </p:spTree>
    <p:extLst>
      <p:ext uri="{BB962C8B-B14F-4D97-AF65-F5344CB8AC3E}">
        <p14:creationId xmlns:p14="http://schemas.microsoft.com/office/powerpoint/2010/main" val="840745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 we will discuss…</a:t>
            </a:r>
          </a:p>
        </p:txBody>
      </p:sp>
      <p:sp>
        <p:nvSpPr>
          <p:cNvPr id="3" name="Content Placeholder 2"/>
          <p:cNvSpPr>
            <a:spLocks noGrp="1"/>
          </p:cNvSpPr>
          <p:nvPr>
            <p:ph idx="1"/>
          </p:nvPr>
        </p:nvSpPr>
        <p:spPr/>
        <p:txBody>
          <a:bodyPr/>
          <a:lstStyle/>
          <a:p>
            <a:pPr marL="365760">
              <a:spcBef>
                <a:spcPts val="1176"/>
              </a:spcBef>
            </a:pPr>
            <a:r>
              <a:rPr lang="en-US" dirty="0"/>
              <a:t>Minimum Qualifications (MQs) </a:t>
            </a:r>
          </a:p>
          <a:p>
            <a:pPr marL="365760">
              <a:spcBef>
                <a:spcPts val="1176"/>
              </a:spcBef>
            </a:pPr>
            <a:r>
              <a:rPr lang="en-US" dirty="0"/>
              <a:t>The Disciplines List</a:t>
            </a:r>
          </a:p>
          <a:p>
            <a:pPr marL="365760">
              <a:spcBef>
                <a:spcPts val="1176"/>
              </a:spcBef>
            </a:pPr>
            <a:r>
              <a:rPr lang="en-US" dirty="0"/>
              <a:t>Assigning Courses to Disciplines</a:t>
            </a:r>
          </a:p>
          <a:p>
            <a:endParaRPr lang="en-US" dirty="0"/>
          </a:p>
        </p:txBody>
      </p:sp>
      <p:pic>
        <p:nvPicPr>
          <p:cNvPr id="4" name="Picture 3">
            <a:extLst>
              <a:ext uri="{FF2B5EF4-FFF2-40B4-BE49-F238E27FC236}">
                <a16:creationId xmlns:a16="http://schemas.microsoft.com/office/drawing/2014/main" id="{05E551DA-51A1-3F48-8BDF-F60F86117279}"/>
              </a:ext>
            </a:extLst>
          </p:cNvPr>
          <p:cNvPicPr>
            <a:picLocks noChangeAspect="1"/>
          </p:cNvPicPr>
          <p:nvPr/>
        </p:nvPicPr>
        <p:blipFill>
          <a:blip r:embed="rId2"/>
          <a:stretch>
            <a:fillRect/>
          </a:stretch>
        </p:blipFill>
        <p:spPr>
          <a:xfrm>
            <a:off x="7519736" y="1524000"/>
            <a:ext cx="3297836" cy="4284198"/>
          </a:xfrm>
          <a:prstGeom prst="rect">
            <a:avLst/>
          </a:prstGeom>
        </p:spPr>
      </p:pic>
    </p:spTree>
    <p:extLst>
      <p:ext uri="{BB962C8B-B14F-4D97-AF65-F5344CB8AC3E}">
        <p14:creationId xmlns:p14="http://schemas.microsoft.com/office/powerpoint/2010/main" val="35574720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Conflicts When Assigning Courses</a:t>
            </a:r>
          </a:p>
        </p:txBody>
      </p:sp>
      <p:sp>
        <p:nvSpPr>
          <p:cNvPr id="3" name="Content Placeholder 2"/>
          <p:cNvSpPr>
            <a:spLocks noGrp="1"/>
          </p:cNvSpPr>
          <p:nvPr>
            <p:ph idx="1"/>
          </p:nvPr>
        </p:nvSpPr>
        <p:spPr/>
        <p:txBody>
          <a:bodyPr>
            <a:normAutofit/>
          </a:bodyPr>
          <a:lstStyle/>
          <a:p>
            <a:r>
              <a:rPr lang="en-US" dirty="0"/>
              <a:t>Imagine that the faculty in your physics department want to create a new course on the Philosophy of Science and would like this to be a physics course.</a:t>
            </a:r>
          </a:p>
          <a:p>
            <a:r>
              <a:rPr lang="en-US" dirty="0"/>
              <a:t>The philosophy faculty object to the placement of the course in physics and believe that the course should be part of philosophy.</a:t>
            </a:r>
          </a:p>
          <a:p>
            <a:r>
              <a:rPr lang="en-US" dirty="0"/>
              <a:t>How does your local process deal with conflicts like this?</a:t>
            </a:r>
          </a:p>
        </p:txBody>
      </p:sp>
    </p:spTree>
    <p:extLst>
      <p:ext uri="{BB962C8B-B14F-4D97-AF65-F5344CB8AC3E}">
        <p14:creationId xmlns:p14="http://schemas.microsoft.com/office/powerpoint/2010/main" val="1374860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Which Discipline(s) Would You Assign?</a:t>
            </a:r>
          </a:p>
        </p:txBody>
      </p:sp>
      <p:sp>
        <p:nvSpPr>
          <p:cNvPr id="3" name="Content Placeholder 2"/>
          <p:cNvSpPr>
            <a:spLocks noGrp="1"/>
          </p:cNvSpPr>
          <p:nvPr>
            <p:ph idx="1"/>
          </p:nvPr>
        </p:nvSpPr>
        <p:spPr/>
        <p:txBody>
          <a:bodyPr>
            <a:normAutofit/>
          </a:bodyPr>
          <a:lstStyle/>
          <a:p>
            <a:pPr marL="0" indent="0">
              <a:buNone/>
            </a:pPr>
            <a:r>
              <a:rPr lang="en-US" b="1" dirty="0"/>
              <a:t>Multimedia Applications for the Web</a:t>
            </a:r>
          </a:p>
          <a:p>
            <a:pPr marL="0" indent="0">
              <a:buNone/>
            </a:pPr>
            <a:r>
              <a:rPr lang="en-US" dirty="0"/>
              <a:t>Introduction to the use of multimedia components, images, typography, motion and audio, for designing websites. Software may include Photoshop, Dreamweaver, </a:t>
            </a:r>
            <a:r>
              <a:rPr lang="en-US" dirty="0" err="1"/>
              <a:t>SoundEdit</a:t>
            </a:r>
            <a:r>
              <a:rPr lang="en-US" dirty="0"/>
              <a:t> 16 and Flash. Projects include conceptualizing, storyboarding, and designing Web page layout. Application of design elements to Web page creation.</a:t>
            </a:r>
          </a:p>
        </p:txBody>
      </p:sp>
    </p:spTree>
    <p:extLst>
      <p:ext uri="{BB962C8B-B14F-4D97-AF65-F5344CB8AC3E}">
        <p14:creationId xmlns:p14="http://schemas.microsoft.com/office/powerpoint/2010/main" val="2018751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Which Discipline(s) Would You Assign?</a:t>
            </a:r>
          </a:p>
        </p:txBody>
      </p:sp>
      <p:sp>
        <p:nvSpPr>
          <p:cNvPr id="3" name="Content Placeholder 2"/>
          <p:cNvSpPr>
            <a:spLocks noGrp="1"/>
          </p:cNvSpPr>
          <p:nvPr>
            <p:ph idx="1"/>
          </p:nvPr>
        </p:nvSpPr>
        <p:spPr/>
        <p:txBody>
          <a:bodyPr>
            <a:normAutofit/>
          </a:bodyPr>
          <a:lstStyle/>
          <a:p>
            <a:pPr marL="0" indent="0">
              <a:buNone/>
            </a:pPr>
            <a:r>
              <a:rPr lang="en-US" b="1" dirty="0"/>
              <a:t>Introduction to Peace and Conflict Studies</a:t>
            </a:r>
          </a:p>
          <a:p>
            <a:pPr marL="0" indent="0">
              <a:buNone/>
            </a:pPr>
            <a:r>
              <a:rPr lang="en-US" dirty="0"/>
              <a:t>Historical, social and economic development of the world order along with a wide range approach integral to the examination of global studies, peace and conflict resolution. The study of peace and conflict areas to include the war system, war prevention, nonviolence, human rights, social justice, environmental sustainability and the role of the United Nations and other international governing bodies.</a:t>
            </a:r>
          </a:p>
        </p:txBody>
      </p:sp>
    </p:spTree>
    <p:extLst>
      <p:ext uri="{BB962C8B-B14F-4D97-AF65-F5344CB8AC3E}">
        <p14:creationId xmlns:p14="http://schemas.microsoft.com/office/powerpoint/2010/main" val="16800521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Which Discipline(s) Would You Assign?</a:t>
            </a:r>
            <a:endParaRPr lang="en-US" dirty="0"/>
          </a:p>
        </p:txBody>
      </p:sp>
      <p:sp>
        <p:nvSpPr>
          <p:cNvPr id="3" name="Content Placeholder 2"/>
          <p:cNvSpPr>
            <a:spLocks noGrp="1"/>
          </p:cNvSpPr>
          <p:nvPr>
            <p:ph idx="1"/>
          </p:nvPr>
        </p:nvSpPr>
        <p:spPr/>
        <p:txBody>
          <a:bodyPr>
            <a:normAutofit/>
          </a:bodyPr>
          <a:lstStyle/>
          <a:p>
            <a:pPr marL="0" indent="0">
              <a:buNone/>
            </a:pPr>
            <a:r>
              <a:rPr lang="en-US" b="1" dirty="0"/>
              <a:t>Introduction to Geographic Information System</a:t>
            </a:r>
          </a:p>
          <a:p>
            <a:pPr marL="0" indent="0">
              <a:buNone/>
            </a:pPr>
            <a:r>
              <a:rPr lang="en-US" dirty="0"/>
              <a:t>This course introduces basic scientific principles of Geographic Information Systems (GIS) as they relate to working with data that have important spatial orientation and organization. Geometric and geographic concepts and theories are used to develop scientific methods for proper communication of the data and the solution of problems that have spatial relationships. Course covers basic concepts in mapping and orientation, the development of map scales and comparison of different coordinate systems and data error analysis.</a:t>
            </a:r>
          </a:p>
        </p:txBody>
      </p:sp>
    </p:spTree>
    <p:extLst>
      <p:ext uri="{BB962C8B-B14F-4D97-AF65-F5344CB8AC3E}">
        <p14:creationId xmlns:p14="http://schemas.microsoft.com/office/powerpoint/2010/main" val="11439429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Multi-College Districts</a:t>
            </a:r>
          </a:p>
        </p:txBody>
      </p:sp>
      <p:sp>
        <p:nvSpPr>
          <p:cNvPr id="3" name="Content Placeholder 2"/>
          <p:cNvSpPr>
            <a:spLocks noGrp="1"/>
          </p:cNvSpPr>
          <p:nvPr>
            <p:ph idx="1"/>
          </p:nvPr>
        </p:nvSpPr>
        <p:spPr>
          <a:xfrm>
            <a:off x="733926" y="1417639"/>
            <a:ext cx="9476874" cy="4708525"/>
          </a:xfrm>
        </p:spPr>
        <p:txBody>
          <a:bodyPr/>
          <a:lstStyle/>
          <a:p>
            <a:r>
              <a:rPr lang="en-US" dirty="0"/>
              <a:t>While some multi-college districts have common courses, others do not.</a:t>
            </a:r>
          </a:p>
          <a:p>
            <a:r>
              <a:rPr lang="en-US" dirty="0"/>
              <a:t>Since your district has one set of minimum qualifications, similar courses should be placed in the </a:t>
            </a:r>
            <a:r>
              <a:rPr lang="en-US" b="1" dirty="0"/>
              <a:t>same</a:t>
            </a:r>
            <a:r>
              <a:rPr lang="el-GR" dirty="0"/>
              <a:t> </a:t>
            </a:r>
            <a:r>
              <a:rPr lang="en-US" dirty="0"/>
              <a:t>discipline, even if they are called different things.</a:t>
            </a:r>
          </a:p>
          <a:p>
            <a:r>
              <a:rPr lang="en-US" dirty="0"/>
              <a:t>Your local process may be different than those in single college districts</a:t>
            </a:r>
          </a:p>
          <a:p>
            <a:endParaRPr lang="en-US" dirty="0"/>
          </a:p>
        </p:txBody>
      </p:sp>
    </p:spTree>
    <p:extLst>
      <p:ext uri="{BB962C8B-B14F-4D97-AF65-F5344CB8AC3E}">
        <p14:creationId xmlns:p14="http://schemas.microsoft.com/office/powerpoint/2010/main" val="18403391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Summary</a:t>
            </a:r>
          </a:p>
        </p:txBody>
      </p:sp>
      <p:sp>
        <p:nvSpPr>
          <p:cNvPr id="3" name="Content Placeholder 2"/>
          <p:cNvSpPr>
            <a:spLocks noGrp="1"/>
          </p:cNvSpPr>
          <p:nvPr>
            <p:ph idx="1"/>
          </p:nvPr>
        </p:nvSpPr>
        <p:spPr>
          <a:xfrm>
            <a:off x="609600" y="1417639"/>
            <a:ext cx="10772274" cy="4708525"/>
          </a:xfrm>
        </p:spPr>
        <p:txBody>
          <a:bodyPr>
            <a:normAutofit/>
          </a:bodyPr>
          <a:lstStyle/>
          <a:p>
            <a:r>
              <a:rPr lang="en-US" dirty="0"/>
              <a:t>All Courses </a:t>
            </a:r>
            <a:r>
              <a:rPr lang="en-US" b="1" dirty="0"/>
              <a:t>must</a:t>
            </a:r>
            <a:r>
              <a:rPr lang="en-US" dirty="0"/>
              <a:t> be assigned to a discipline listed in the Discipline’s List and the assignment of courses is under the </a:t>
            </a:r>
            <a:r>
              <a:rPr lang="en-US" b="1" dirty="0"/>
              <a:t>academic senate’s/curriculum committee’s</a:t>
            </a:r>
            <a:r>
              <a:rPr lang="en-US" dirty="0"/>
              <a:t> authority.</a:t>
            </a:r>
          </a:p>
          <a:p>
            <a:r>
              <a:rPr lang="en-US" dirty="0"/>
              <a:t>The process for assigning courses is locally determined and may differ from college to college</a:t>
            </a:r>
          </a:p>
          <a:p>
            <a:r>
              <a:rPr lang="en-US" dirty="0"/>
              <a:t>Different colleges may choose to use different disciplines for similar courses!</a:t>
            </a:r>
          </a:p>
          <a:p>
            <a:r>
              <a:rPr lang="en-US" dirty="0"/>
              <a:t>Create a clear local process that outlines who is involved and who makes the ultimate decision.</a:t>
            </a:r>
          </a:p>
        </p:txBody>
      </p:sp>
    </p:spTree>
    <p:extLst>
      <p:ext uri="{BB962C8B-B14F-4D97-AF65-F5344CB8AC3E}">
        <p14:creationId xmlns:p14="http://schemas.microsoft.com/office/powerpoint/2010/main" val="35854374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Questions?</a:t>
            </a:r>
          </a:p>
        </p:txBody>
      </p:sp>
      <p:sp>
        <p:nvSpPr>
          <p:cNvPr id="3" name="Content Placeholder 2"/>
          <p:cNvSpPr>
            <a:spLocks noGrp="1"/>
          </p:cNvSpPr>
          <p:nvPr>
            <p:ph idx="1"/>
          </p:nvPr>
        </p:nvSpPr>
        <p:spPr/>
        <p:txBody>
          <a:bodyPr/>
          <a:lstStyle/>
          <a:p>
            <a:r>
              <a:rPr lang="en-US" dirty="0"/>
              <a:t>Thank you for joining us</a:t>
            </a:r>
          </a:p>
          <a:p>
            <a:pPr lvl="1" indent="0">
              <a:buNone/>
            </a:pPr>
            <a:r>
              <a:rPr lang="en-US" dirty="0"/>
              <a:t>Rebecca Eikey (</a:t>
            </a:r>
            <a:r>
              <a:rPr lang="en-US" dirty="0">
                <a:hlinkClick r:id="rId3"/>
              </a:rPr>
              <a:t>Rebecca.eikey@canyons.edu</a:t>
            </a:r>
            <a:r>
              <a:rPr lang="en-US" dirty="0"/>
              <a:t>) </a:t>
            </a:r>
          </a:p>
          <a:p>
            <a:pPr lvl="1" indent="0">
              <a:buNone/>
            </a:pPr>
            <a:r>
              <a:rPr lang="en-US" dirty="0"/>
              <a:t>Michelle Grimes-Hillman </a:t>
            </a:r>
            <a:r>
              <a:rPr lang="en-US" dirty="0" smtClean="0"/>
              <a:t>(</a:t>
            </a:r>
            <a:r>
              <a:rPr lang="en-US" dirty="0" smtClean="0">
                <a:hlinkClick r:id="rId4"/>
              </a:rPr>
              <a:t>mhillman@lbcc.edu</a:t>
            </a:r>
            <a:r>
              <a:rPr lang="en-US" dirty="0" smtClean="0"/>
              <a:t>) </a:t>
            </a:r>
            <a:endParaRPr lang="en-US" dirty="0"/>
          </a:p>
          <a:p>
            <a:pPr lvl="1" indent="0">
              <a:buNone/>
            </a:pPr>
            <a:r>
              <a:rPr lang="en-US" dirty="0"/>
              <a:t>Carrie Roberson (</a:t>
            </a:r>
            <a:r>
              <a:rPr lang="en-US" dirty="0">
                <a:hlinkClick r:id="rId5"/>
              </a:rPr>
              <a:t>robersonca@butte.edu</a:t>
            </a:r>
            <a:r>
              <a:rPr lang="en-US" dirty="0"/>
              <a:t>) </a:t>
            </a:r>
          </a:p>
          <a:p>
            <a:endParaRPr lang="en-US" dirty="0"/>
          </a:p>
        </p:txBody>
      </p:sp>
      <p:pic>
        <p:nvPicPr>
          <p:cNvPr id="5" name="Picture 4" descr="A List Of Questionable Publishers | The Crypto Crew"/>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23960" y="1708484"/>
            <a:ext cx="4173454" cy="4451684"/>
          </a:xfrm>
          <a:prstGeom prst="rect">
            <a:avLst/>
          </a:prstGeom>
        </p:spPr>
      </p:pic>
    </p:spTree>
    <p:extLst>
      <p:ext uri="{BB962C8B-B14F-4D97-AF65-F5344CB8AC3E}">
        <p14:creationId xmlns:p14="http://schemas.microsoft.com/office/powerpoint/2010/main" val="3286467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is a Discipline?</a:t>
            </a:r>
          </a:p>
        </p:txBody>
      </p:sp>
      <p:sp>
        <p:nvSpPr>
          <p:cNvPr id="3" name="Content Placeholder 2"/>
          <p:cNvSpPr>
            <a:spLocks noGrp="1"/>
          </p:cNvSpPr>
          <p:nvPr>
            <p:ph idx="1"/>
          </p:nvPr>
        </p:nvSpPr>
        <p:spPr/>
        <p:txBody>
          <a:bodyPr>
            <a:normAutofit/>
          </a:bodyPr>
          <a:lstStyle/>
          <a:p>
            <a:r>
              <a:rPr lang="en-US" dirty="0"/>
              <a:t>A “discipline” is defined as a grouping of courses that share common academic or vocational preparation, which are typically defined by a degree or degrees (MFA, MA, BA, MS, </a:t>
            </a:r>
            <a:r>
              <a:rPr lang="en-US" dirty="0" err="1"/>
              <a:t>etc</a:t>
            </a:r>
            <a:r>
              <a:rPr lang="en-US" dirty="0"/>
              <a:t>), or specific professional preparation. </a:t>
            </a:r>
          </a:p>
          <a:p>
            <a:r>
              <a:rPr lang="en-US" dirty="0"/>
              <a:t>Discipline is from the perspective of </a:t>
            </a:r>
            <a:r>
              <a:rPr lang="en-US" u="sng" dirty="0"/>
              <a:t>faculty preparation</a:t>
            </a:r>
            <a:r>
              <a:rPr lang="en-US" dirty="0"/>
              <a:t>.</a:t>
            </a:r>
          </a:p>
          <a:p>
            <a:r>
              <a:rPr lang="en-US" dirty="0"/>
              <a:t>Faculty </a:t>
            </a:r>
            <a:r>
              <a:rPr lang="en-US" u="sng" dirty="0"/>
              <a:t>must</a:t>
            </a:r>
            <a:r>
              <a:rPr lang="en-US" dirty="0"/>
              <a:t> meet the MQs for the discipline of the faculty member’s assignment.</a:t>
            </a:r>
          </a:p>
          <a:p>
            <a:r>
              <a:rPr lang="en-US" i="1" dirty="0"/>
              <a:t>Not the same </a:t>
            </a:r>
            <a:r>
              <a:rPr lang="en-US" dirty="0"/>
              <a:t>as local departments or subject areas. </a:t>
            </a:r>
          </a:p>
          <a:p>
            <a:pPr lvl="1"/>
            <a:r>
              <a:rPr lang="en-US" dirty="0"/>
              <a:t>Example: </a:t>
            </a:r>
          </a:p>
          <a:p>
            <a:pPr lvl="2"/>
            <a:r>
              <a:rPr lang="en-US" dirty="0"/>
              <a:t>Local Department or Subject Name: Child and Family Studies </a:t>
            </a:r>
          </a:p>
          <a:p>
            <a:pPr lvl="2"/>
            <a:r>
              <a:rPr lang="en-US" dirty="0"/>
              <a:t>Official Discipline: Early Childhood Education </a:t>
            </a:r>
          </a:p>
          <a:p>
            <a:r>
              <a:rPr lang="en-US" dirty="0"/>
              <a:t>Not the same as your local designator, a TOP code, or a FSA!</a:t>
            </a:r>
          </a:p>
        </p:txBody>
      </p:sp>
    </p:spTree>
    <p:extLst>
      <p:ext uri="{BB962C8B-B14F-4D97-AF65-F5344CB8AC3E}">
        <p14:creationId xmlns:p14="http://schemas.microsoft.com/office/powerpoint/2010/main" val="1475507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Disciplines List</a:t>
            </a:r>
          </a:p>
        </p:txBody>
      </p:sp>
      <p:sp>
        <p:nvSpPr>
          <p:cNvPr id="8" name="Content Placeholder 7"/>
          <p:cNvSpPr>
            <a:spLocks noGrp="1"/>
          </p:cNvSpPr>
          <p:nvPr>
            <p:ph idx="1"/>
          </p:nvPr>
        </p:nvSpPr>
        <p:spPr>
          <a:xfrm>
            <a:off x="609600" y="1600199"/>
            <a:ext cx="7236450" cy="5146007"/>
          </a:xfrm>
        </p:spPr>
        <p:txBody>
          <a:bodyPr>
            <a:normAutofit/>
          </a:bodyPr>
          <a:lstStyle/>
          <a:p>
            <a:r>
              <a:rPr lang="en-US" dirty="0"/>
              <a:t>Specifies the </a:t>
            </a:r>
            <a:r>
              <a:rPr lang="en-US" i="1" dirty="0"/>
              <a:t>minimum</a:t>
            </a:r>
            <a:r>
              <a:rPr lang="en-US" dirty="0"/>
              <a:t> qualifications for each discipline</a:t>
            </a:r>
          </a:p>
          <a:p>
            <a:r>
              <a:rPr lang="en-US" dirty="0"/>
              <a:t>Revisions to Discipline List is done annually</a:t>
            </a:r>
          </a:p>
          <a:p>
            <a:pPr lvl="1"/>
            <a:r>
              <a:rPr lang="en-US" dirty="0"/>
              <a:t>Through local senate or through professional organization </a:t>
            </a:r>
          </a:p>
          <a:p>
            <a:pPr lvl="1"/>
            <a:r>
              <a:rPr lang="en-US" dirty="0"/>
              <a:t>Must have two separate senate districts approve the proposal</a:t>
            </a:r>
          </a:p>
          <a:p>
            <a:pPr lvl="1"/>
            <a:r>
              <a:rPr lang="en-US" dirty="0"/>
              <a:t>Must provide evidence to support rationale for change</a:t>
            </a:r>
          </a:p>
          <a:p>
            <a:pPr lvl="1"/>
            <a:r>
              <a:rPr lang="en-US" dirty="0"/>
              <a:t>Minimum of two statewide hearings</a:t>
            </a:r>
          </a:p>
          <a:p>
            <a:r>
              <a:rPr lang="en-US" dirty="0"/>
              <a:t>Board of Governors considers the recommendations of the Academic Senate and formally acts on them</a:t>
            </a:r>
          </a:p>
          <a:p>
            <a:endParaRPr lang="en-US" dirty="0"/>
          </a:p>
        </p:txBody>
      </p:sp>
      <p:pic>
        <p:nvPicPr>
          <p:cNvPr id="6" name="Picture 6" descr="Image result for minimum qualifications community college">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7846050" y="1377616"/>
            <a:ext cx="3495675" cy="452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7745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Organization of the Disciplines List</a:t>
            </a:r>
          </a:p>
        </p:txBody>
      </p:sp>
      <p:sp>
        <p:nvSpPr>
          <p:cNvPr id="3" name="Content Placeholder 2"/>
          <p:cNvSpPr>
            <a:spLocks noGrp="1"/>
          </p:cNvSpPr>
          <p:nvPr>
            <p:ph idx="1"/>
          </p:nvPr>
        </p:nvSpPr>
        <p:spPr/>
        <p:txBody>
          <a:bodyPr>
            <a:normAutofit/>
          </a:bodyPr>
          <a:lstStyle/>
          <a:p>
            <a:pPr>
              <a:lnSpc>
                <a:spcPct val="110000"/>
              </a:lnSpc>
            </a:pPr>
            <a:r>
              <a:rPr lang="en-US" dirty="0">
                <a:ea typeface="ＭＳ Ｐゴシック" charset="0"/>
                <a:cs typeface="Arial" charset="0"/>
              </a:rPr>
              <a:t>Disciplines requiring a Master’</a:t>
            </a:r>
            <a:r>
              <a:rPr lang="en-US" altLang="ja-JP" dirty="0">
                <a:ea typeface="ＭＳ Ｐゴシック" charset="0"/>
                <a:cs typeface="ＭＳ Ｐゴシック" charset="0"/>
              </a:rPr>
              <a:t>s Degree</a:t>
            </a:r>
          </a:p>
          <a:p>
            <a:pPr>
              <a:lnSpc>
                <a:spcPct val="110000"/>
              </a:lnSpc>
            </a:pPr>
            <a:r>
              <a:rPr lang="en-US" dirty="0">
                <a:ea typeface="ＭＳ Ｐゴシック" charset="0"/>
                <a:cs typeface="Arial" charset="0"/>
              </a:rPr>
              <a:t>Disciplines where a Master</a:t>
            </a:r>
            <a:r>
              <a:rPr lang="en-US" dirty="0">
                <a:ea typeface="ＭＳ Ｐゴシック" charset="0"/>
                <a:cs typeface="ＭＳ Ｐゴシック" charset="0"/>
              </a:rPr>
              <a:t>’s</a:t>
            </a:r>
            <a:r>
              <a:rPr lang="en-US" altLang="ja-JP" dirty="0">
                <a:ea typeface="ＭＳ Ｐゴシック" charset="0"/>
                <a:cs typeface="ＭＳ Ｐゴシック" charset="0"/>
              </a:rPr>
              <a:t> degree is not normally expected but a Bachelor’s or Associate degree is expected</a:t>
            </a:r>
          </a:p>
          <a:p>
            <a:pPr>
              <a:lnSpc>
                <a:spcPct val="110000"/>
              </a:lnSpc>
            </a:pPr>
            <a:r>
              <a:rPr lang="en-US" dirty="0">
                <a:ea typeface="ＭＳ Ｐゴシック" charset="0"/>
                <a:cs typeface="Arial" charset="0"/>
              </a:rPr>
              <a:t>Disciplines in which a Master</a:t>
            </a:r>
            <a:r>
              <a:rPr lang="en-US" dirty="0">
                <a:ea typeface="ＭＳ Ｐゴシック" charset="0"/>
                <a:cs typeface="ＭＳ Ｐゴシック" charset="0"/>
              </a:rPr>
              <a:t>’</a:t>
            </a:r>
            <a:r>
              <a:rPr lang="en-US" altLang="ja-JP" dirty="0">
                <a:ea typeface="ＭＳ Ｐゴシック" charset="0"/>
                <a:cs typeface="ＭＳ Ｐゴシック" charset="0"/>
              </a:rPr>
              <a:t>s, Bachelor’s or Associate Degree is not generally expected or available in that specific discipline</a:t>
            </a:r>
          </a:p>
          <a:p>
            <a:pPr>
              <a:lnSpc>
                <a:spcPct val="110000"/>
              </a:lnSpc>
            </a:pPr>
            <a:r>
              <a:rPr lang="en-US" dirty="0">
                <a:ea typeface="ＭＳ Ｐゴシック" charset="0"/>
                <a:cs typeface="Arial" charset="0"/>
              </a:rPr>
              <a:t>Disciplines for non-credit instruction </a:t>
            </a:r>
          </a:p>
          <a:p>
            <a:pPr>
              <a:lnSpc>
                <a:spcPct val="110000"/>
              </a:lnSpc>
            </a:pPr>
            <a:r>
              <a:rPr lang="en-US" dirty="0">
                <a:ea typeface="ＭＳ Ｐゴシック" charset="0"/>
                <a:cs typeface="Arial" charset="0"/>
              </a:rPr>
              <a:t>Other – to include Administrators, Learning Center Coordinators, Health Services Professionals, Apprenticeship Instructors, DSP&amp;S Counselors, Work Experience Coordinators, Faculty Interns, EOPS</a:t>
            </a:r>
          </a:p>
          <a:p>
            <a:endParaRPr lang="en-US" dirty="0"/>
          </a:p>
        </p:txBody>
      </p:sp>
    </p:spTree>
    <p:extLst>
      <p:ext uri="{BB962C8B-B14F-4D97-AF65-F5344CB8AC3E}">
        <p14:creationId xmlns:p14="http://schemas.microsoft.com/office/powerpoint/2010/main" val="623610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443" y="481263"/>
            <a:ext cx="10640321" cy="5995737"/>
          </a:xfrm>
          <a:prstGeom prst="rect">
            <a:avLst/>
          </a:prstGeom>
        </p:spPr>
      </p:pic>
    </p:spTree>
    <p:extLst>
      <p:ext uri="{BB962C8B-B14F-4D97-AF65-F5344CB8AC3E}">
        <p14:creationId xmlns:p14="http://schemas.microsoft.com/office/powerpoint/2010/main" val="71588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Minimum Qualifications</a:t>
            </a:r>
          </a:p>
        </p:txBody>
      </p:sp>
      <p:sp>
        <p:nvSpPr>
          <p:cNvPr id="3" name="Content Placeholder 2"/>
          <p:cNvSpPr>
            <a:spLocks noGrp="1"/>
          </p:cNvSpPr>
          <p:nvPr>
            <p:ph idx="1"/>
          </p:nvPr>
        </p:nvSpPr>
        <p:spPr/>
        <p:txBody>
          <a:bodyPr>
            <a:normAutofit/>
          </a:bodyPr>
          <a:lstStyle/>
          <a:p>
            <a:r>
              <a:rPr lang="en-US" sz="2800" dirty="0"/>
              <a:t>Degrees and credits generally must be from accredited institutions (</a:t>
            </a:r>
            <a:r>
              <a:rPr lang="en-US" sz="2800" b="1" dirty="0"/>
              <a:t>§53406</a:t>
            </a:r>
            <a:r>
              <a:rPr lang="en-US" sz="2800" dirty="0"/>
              <a:t>). </a:t>
            </a:r>
          </a:p>
          <a:p>
            <a:r>
              <a:rPr lang="en-US" sz="2800" dirty="0"/>
              <a:t>An occupational license or certificate is required in certain instances (</a:t>
            </a:r>
            <a:r>
              <a:rPr lang="en-US" sz="2800" b="1" dirty="0"/>
              <a:t>§53417</a:t>
            </a:r>
            <a:r>
              <a:rPr lang="en-US" sz="2800" dirty="0"/>
              <a:t>). </a:t>
            </a:r>
          </a:p>
          <a:p>
            <a:r>
              <a:rPr lang="en-US" sz="2800" dirty="0"/>
              <a:t>A district may hire a person who possesses qualifications different from, but equivalent to, those listed on the disciplines list, according to criteria and procedures agreed upon by the governing board and the academic senate (</a:t>
            </a:r>
            <a:r>
              <a:rPr lang="en-US" sz="2800" b="1" dirty="0"/>
              <a:t>§53430</a:t>
            </a:r>
            <a:r>
              <a:rPr lang="en-US" sz="2800" dirty="0"/>
              <a:t>). </a:t>
            </a:r>
          </a:p>
          <a:p>
            <a:endParaRPr lang="en-US" dirty="0"/>
          </a:p>
        </p:txBody>
      </p:sp>
    </p:spTree>
    <p:extLst>
      <p:ext uri="{BB962C8B-B14F-4D97-AF65-F5344CB8AC3E}">
        <p14:creationId xmlns:p14="http://schemas.microsoft.com/office/powerpoint/2010/main" val="898254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Why Do We Care About Faculty Qualifications?	</a:t>
            </a:r>
          </a:p>
        </p:txBody>
      </p:sp>
      <p:sp>
        <p:nvSpPr>
          <p:cNvPr id="3" name="Content Placeholder 2"/>
          <p:cNvSpPr>
            <a:spLocks noGrp="1"/>
          </p:cNvSpPr>
          <p:nvPr>
            <p:ph idx="1"/>
          </p:nvPr>
        </p:nvSpPr>
        <p:spPr/>
        <p:txBody>
          <a:bodyPr>
            <a:normAutofit/>
          </a:bodyPr>
          <a:lstStyle/>
          <a:p>
            <a:r>
              <a:rPr lang="en-US" sz="3200" dirty="0"/>
              <a:t>Minimum Qualifications are one mechanism that:</a:t>
            </a:r>
          </a:p>
          <a:p>
            <a:pPr lvl="1">
              <a:buFont typeface="Wingdings" panose="05000000000000000000" pitchFamily="2" charset="2"/>
              <a:buChar char="ü"/>
            </a:pPr>
            <a:r>
              <a:rPr lang="en-US" sz="3200" dirty="0"/>
              <a:t>Ensures faculty preparation in the content area</a:t>
            </a:r>
          </a:p>
          <a:p>
            <a:pPr lvl="1">
              <a:buFont typeface="Wingdings" panose="05000000000000000000" pitchFamily="2" charset="2"/>
              <a:buChar char="ü"/>
            </a:pPr>
            <a:r>
              <a:rPr lang="en-US" sz="3200" dirty="0"/>
              <a:t>Addresses Accreditation Standards</a:t>
            </a:r>
          </a:p>
          <a:p>
            <a:pPr lvl="1">
              <a:buFont typeface="Wingdings" panose="05000000000000000000" pitchFamily="2" charset="2"/>
              <a:buChar char="ü"/>
            </a:pPr>
            <a:r>
              <a:rPr lang="en-US" sz="3200" dirty="0"/>
              <a:t>Is a 10+1 issue</a:t>
            </a:r>
          </a:p>
          <a:p>
            <a:pPr lvl="2"/>
            <a:r>
              <a:rPr lang="en-US" sz="2800" dirty="0"/>
              <a:t>Equivalency - Ed. Code </a:t>
            </a:r>
            <a:r>
              <a:rPr lang="en-US" sz="2800" b="1" dirty="0"/>
              <a:t>§87359(b)</a:t>
            </a:r>
            <a:r>
              <a:rPr lang="en-US" sz="2800" dirty="0"/>
              <a:t>,</a:t>
            </a:r>
          </a:p>
          <a:p>
            <a:pPr lvl="2"/>
            <a:r>
              <a:rPr lang="en-US" sz="2800" dirty="0"/>
              <a:t>Minimum Qualifications - Ed. Code </a:t>
            </a:r>
            <a:r>
              <a:rPr lang="en-US" sz="2800" b="1" dirty="0"/>
              <a:t>§87360(b)</a:t>
            </a:r>
            <a:endParaRPr lang="en-US" sz="2800" dirty="0"/>
          </a:p>
        </p:txBody>
      </p:sp>
    </p:spTree>
    <p:extLst>
      <p:ext uri="{BB962C8B-B14F-4D97-AF65-F5344CB8AC3E}">
        <p14:creationId xmlns:p14="http://schemas.microsoft.com/office/powerpoint/2010/main" val="1550095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Local Minimum Qualifications</a:t>
            </a:r>
          </a:p>
        </p:txBody>
      </p:sp>
      <p:sp>
        <p:nvSpPr>
          <p:cNvPr id="3" name="Content Placeholder 2"/>
          <p:cNvSpPr>
            <a:spLocks noGrp="1"/>
          </p:cNvSpPr>
          <p:nvPr>
            <p:ph idx="1"/>
          </p:nvPr>
        </p:nvSpPr>
        <p:spPr/>
        <p:txBody>
          <a:bodyPr/>
          <a:lstStyle/>
          <a:p>
            <a:r>
              <a:rPr lang="en-US" sz="3200" dirty="0"/>
              <a:t>A district may establish additional qualifications which are more rigorous than the state-established MQs. </a:t>
            </a:r>
          </a:p>
          <a:p>
            <a:r>
              <a:rPr lang="en-US" sz="3200" dirty="0"/>
              <a:t>However, local MQs cannot be less rigorous than the state-established MQs</a:t>
            </a:r>
            <a:r>
              <a:rPr lang="en-US" dirty="0"/>
              <a:t>. </a:t>
            </a:r>
          </a:p>
          <a:p>
            <a:endParaRPr lang="en-US" dirty="0"/>
          </a:p>
        </p:txBody>
      </p:sp>
    </p:spTree>
    <p:extLst>
      <p:ext uri="{BB962C8B-B14F-4D97-AF65-F5344CB8AC3E}">
        <p14:creationId xmlns:p14="http://schemas.microsoft.com/office/powerpoint/2010/main" val="6757272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5">
  <a:themeElements>
    <a:clrScheme name="Custom 4">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141AD2"/>
      </a:hlink>
      <a:folHlink>
        <a:srgbClr val="D89243"/>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Theme5" id="{213A183A-1CFB-4CD6-A1B9-3F90E6114F51}" vid="{F0541254-7032-432E-8130-4D693CAE145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3658</TotalTime>
  <Words>1713</Words>
  <Application>Microsoft Office PowerPoint</Application>
  <PresentationFormat>Widescreen</PresentationFormat>
  <Paragraphs>172</Paragraphs>
  <Slides>26</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ＭＳ Ｐゴシック</vt:lpstr>
      <vt:lpstr>Arial</vt:lpstr>
      <vt:lpstr>Calibri</vt:lpstr>
      <vt:lpstr>Mangal</vt:lpstr>
      <vt:lpstr>Wingdings</vt:lpstr>
      <vt:lpstr>Theme5</vt:lpstr>
      <vt:lpstr>Assigning Courses to Disciplines</vt:lpstr>
      <vt:lpstr>Today, we will discuss…</vt:lpstr>
      <vt:lpstr>What is a Discipline?</vt:lpstr>
      <vt:lpstr>The Disciplines List</vt:lpstr>
      <vt:lpstr>Organization of the Disciplines List</vt:lpstr>
      <vt:lpstr>PowerPoint Presentation</vt:lpstr>
      <vt:lpstr>Minimum Qualifications</vt:lpstr>
      <vt:lpstr>Why Do We Care About Faculty Qualifications? </vt:lpstr>
      <vt:lpstr>Local Minimum Qualifications</vt:lpstr>
      <vt:lpstr>PowerPoint Presentation</vt:lpstr>
      <vt:lpstr>Assigning Courses to Disciplines</vt:lpstr>
      <vt:lpstr>Options for Assigning Courses</vt:lpstr>
      <vt:lpstr>Multiple Disciplines</vt:lpstr>
      <vt:lpstr>Impact on Teaching</vt:lpstr>
      <vt:lpstr>Interdisciplinary Studies</vt:lpstr>
      <vt:lpstr>Local Disciplines Assignment</vt:lpstr>
      <vt:lpstr>PowerPoint Presentation</vt:lpstr>
      <vt:lpstr>Disciplines vs. Departments</vt:lpstr>
      <vt:lpstr>PowerPoint Presentation</vt:lpstr>
      <vt:lpstr>Conflicts When Assigning Courses</vt:lpstr>
      <vt:lpstr>Which Discipline(s) Would You Assign?</vt:lpstr>
      <vt:lpstr>Which Discipline(s) Would You Assign?</vt:lpstr>
      <vt:lpstr>Which Discipline(s) Would You Assign?</vt:lpstr>
      <vt:lpstr>Multi-College Districts</vt:lpstr>
      <vt:lpstr>Summary</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dc:title>
  <dc:creator>Paul Setziol</dc:creator>
  <cp:lastModifiedBy>Eikey, Rebecca</cp:lastModifiedBy>
  <cp:revision>74</cp:revision>
  <dcterms:created xsi:type="dcterms:W3CDTF">2015-04-05T18:32:37Z</dcterms:created>
  <dcterms:modified xsi:type="dcterms:W3CDTF">2018-07-10T21:20:58Z</dcterms:modified>
</cp:coreProperties>
</file>