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85" r:id="rId2"/>
    <p:sldId id="28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3393B6-40BB-4FA8-912D-8407F3D535EE}">
  <a:tblStyle styleId="{313393B6-40BB-4FA8-912D-8407F3D535E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42" autoAdjust="0"/>
  </p:normalViewPr>
  <p:slideViewPr>
    <p:cSldViewPr snapToGrid="0">
      <p:cViewPr varScale="1">
        <p:scale>
          <a:sx n="68" d="100"/>
          <a:sy n="68" d="100"/>
        </p:scale>
        <p:origin x="807" y="51"/>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767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1" name="Google Shape;1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 of the 10+1--faculty primacy in curriculum</a:t>
            </a:r>
            <a:endParaRPr dirty="0"/>
          </a:p>
          <a:p>
            <a:pPr marL="0" lvl="0" indent="0" algn="l" rtl="0">
              <a:spcBef>
                <a:spcPts val="0"/>
              </a:spcBef>
              <a:spcAft>
                <a:spcPts val="0"/>
              </a:spcAft>
              <a:buNone/>
            </a:pPr>
            <a:r>
              <a:rPr lang="en-US" dirty="0"/>
              <a:t>Ensure Learning--Guided Pathways framework</a:t>
            </a:r>
            <a:endParaRPr dirty="0"/>
          </a:p>
        </p:txBody>
      </p:sp>
      <p:sp>
        <p:nvSpPr>
          <p:cNvPr id="157" name="Google Shape;15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The assignment is based on course content, not personnel issues, enrollment, or FTEF. </a:t>
            </a:r>
            <a:endParaRPr dirty="0"/>
          </a:p>
          <a:p>
            <a:pPr marL="0" lvl="0" indent="0" algn="l" rtl="0">
              <a:spcBef>
                <a:spcPts val="0"/>
              </a:spcBef>
              <a:spcAft>
                <a:spcPts val="0"/>
              </a:spcAft>
              <a:buNone/>
            </a:pPr>
            <a:r>
              <a:rPr lang="en-US" sz="1200" dirty="0"/>
              <a:t>Courses should be placed in a discipline based on the knowledge required to teach the course. </a:t>
            </a:r>
            <a:endParaRPr dirty="0"/>
          </a:p>
          <a:p>
            <a:pPr marL="0" lvl="0" indent="0" algn="l" rtl="0">
              <a:spcBef>
                <a:spcPts val="0"/>
              </a:spcBef>
              <a:spcAft>
                <a:spcPts val="0"/>
              </a:spcAft>
              <a:buNone/>
            </a:pPr>
            <a:r>
              <a:rPr lang="en-US" sz="1200" dirty="0"/>
              <a:t>Discipline faculty need to be involved. </a:t>
            </a:r>
            <a:endParaRPr dirty="0"/>
          </a:p>
          <a:p>
            <a:pPr marL="0" lvl="0" indent="0" algn="l" rtl="0">
              <a:spcBef>
                <a:spcPts val="0"/>
              </a:spcBef>
              <a:spcAft>
                <a:spcPts val="0"/>
              </a:spcAft>
              <a:buNone/>
            </a:pPr>
            <a:r>
              <a:rPr lang="en-US" sz="1200" dirty="0"/>
              <a:t>Not all programs or department titles are disciplines.</a:t>
            </a:r>
            <a:endParaRPr dirty="0"/>
          </a:p>
          <a:p>
            <a:pPr marL="0" lvl="0" indent="0" algn="l" rtl="0">
              <a:spcBef>
                <a:spcPts val="0"/>
              </a:spcBef>
              <a:spcAft>
                <a:spcPts val="0"/>
              </a:spcAft>
              <a:buNone/>
            </a:pPr>
            <a:r>
              <a:rPr lang="en-US" sz="1200" dirty="0"/>
              <a:t>TOP Codes are NOT disciplines!</a:t>
            </a:r>
            <a:endParaRPr dirty="0"/>
          </a:p>
          <a:p>
            <a:pPr marL="0" lvl="0" indent="0" algn="l" rtl="0">
              <a:spcBef>
                <a:spcPts val="0"/>
              </a:spcBef>
              <a:spcAft>
                <a:spcPts val="0"/>
              </a:spcAft>
              <a:buNone/>
            </a:pPr>
            <a:endParaRPr dirty="0"/>
          </a:p>
        </p:txBody>
      </p:sp>
      <p:sp>
        <p:nvSpPr>
          <p:cNvPr id="181" name="Google Shape;18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188" name="Google Shape;18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195" name="Google Shape;19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9" name="Google Shape;20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3594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28" name="Google Shape;2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34" name="Google Shape;23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41" name="Google Shape;24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48" name="Google Shape;24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262" name="Google Shape;26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9" name="Google Shape;26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6" name="Google Shape;27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c4595127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c4595127e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g5c4595127e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110337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c459512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c4595127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g5c4595127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988506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c44cee2a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c44cee2ae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82880" lvl="0" indent="-149225" algn="l" rtl="0">
              <a:spcBef>
                <a:spcPts val="400"/>
              </a:spcBef>
              <a:spcAft>
                <a:spcPts val="0"/>
              </a:spcAft>
              <a:buClr>
                <a:schemeClr val="accent1"/>
              </a:buClr>
              <a:buSzPts val="1000"/>
              <a:buChar char="•"/>
            </a:pPr>
            <a:r>
              <a:rPr lang="en-US" sz="1000" dirty="0">
                <a:latin typeface="Arial"/>
                <a:ea typeface="Arial"/>
                <a:cs typeface="Arial"/>
                <a:sym typeface="Arial"/>
              </a:rPr>
              <a:t>Education Code section 87100(a)(3) provides:</a:t>
            </a:r>
            <a:endParaRPr sz="1000" dirty="0">
              <a:latin typeface="Arial"/>
              <a:ea typeface="Arial"/>
              <a:cs typeface="Arial"/>
              <a:sym typeface="Arial"/>
            </a:endParaRPr>
          </a:p>
          <a:p>
            <a:pPr marL="457200" lvl="1" indent="-149225" algn="l" rtl="0">
              <a:spcBef>
                <a:spcPts val="360"/>
              </a:spcBef>
              <a:spcAft>
                <a:spcPts val="0"/>
              </a:spcAft>
              <a:buClr>
                <a:schemeClr val="accent1"/>
              </a:buClr>
              <a:buSzPts val="1000"/>
              <a:buChar char="•"/>
            </a:pPr>
            <a:r>
              <a:rPr lang="en-US" sz="1000" dirty="0">
                <a:latin typeface="Arial"/>
                <a:ea typeface="Arial"/>
                <a:cs typeface="Arial"/>
                <a:sym typeface="Arial"/>
              </a:rPr>
              <a:t>“a work force that is continually responsive to the needs of a diverse student population may be achieved by ensuring that all persons receive an equal opportunity to compete for employment and promotion within the community college districts and by eliminating barriers to equal employment opportunity.”</a:t>
            </a:r>
            <a:endParaRPr sz="1000" dirty="0">
              <a:latin typeface="Arial"/>
              <a:ea typeface="Arial"/>
              <a:cs typeface="Arial"/>
              <a:sym typeface="Arial"/>
            </a:endParaRPr>
          </a:p>
          <a:p>
            <a:pPr marL="457200" lvl="1" indent="-149225" algn="l" rtl="0">
              <a:spcBef>
                <a:spcPts val="360"/>
              </a:spcBef>
              <a:spcAft>
                <a:spcPts val="0"/>
              </a:spcAft>
              <a:buClr>
                <a:schemeClr val="accent1"/>
              </a:buClr>
              <a:buSzPts val="1000"/>
              <a:buChar char="•"/>
            </a:pPr>
            <a:r>
              <a:rPr lang="en-US" sz="1000" dirty="0">
                <a:latin typeface="Arial"/>
                <a:ea typeface="Arial"/>
                <a:cs typeface="Arial"/>
                <a:sym typeface="Arial"/>
              </a:rPr>
              <a:t>“Academic excellence can best be sustained in a climate of acceptance and with the inclusion of persons from a wide variety of backgrounds and preparations to provide service to an increasingly diverse student population.” –Education Code section 87100(a)(2)</a:t>
            </a:r>
            <a:endParaRPr sz="1000" dirty="0">
              <a:latin typeface="Arial"/>
              <a:ea typeface="Arial"/>
              <a:cs typeface="Arial"/>
              <a:sym typeface="Arial"/>
            </a:endParaRPr>
          </a:p>
          <a:p>
            <a:pPr marL="182880" lvl="0" indent="-149225" algn="l" rtl="0">
              <a:spcBef>
                <a:spcPts val="360"/>
              </a:spcBef>
              <a:spcAft>
                <a:spcPts val="0"/>
              </a:spcAft>
              <a:buClr>
                <a:schemeClr val="accent1"/>
              </a:buClr>
              <a:buSzPts val="1000"/>
              <a:buChar char="•"/>
            </a:pPr>
            <a:r>
              <a:rPr lang="en-US" sz="1000" dirty="0">
                <a:latin typeface="Arial"/>
                <a:ea typeface="Arial"/>
                <a:cs typeface="Arial"/>
                <a:sym typeface="Arial"/>
              </a:rPr>
              <a:t>This is borne out in studies that prove the educational benefits of a diverse faculty, which can close achievement gaps by 20-50%!</a:t>
            </a:r>
            <a:endParaRPr sz="1000" dirty="0">
              <a:latin typeface="Arial"/>
              <a:ea typeface="Arial"/>
              <a:cs typeface="Arial"/>
              <a:sym typeface="Arial"/>
            </a:endParaRPr>
          </a:p>
          <a:p>
            <a:pPr marL="457200" lvl="1" indent="-149225" algn="l" rtl="0">
              <a:spcBef>
                <a:spcPts val="280"/>
              </a:spcBef>
              <a:spcAft>
                <a:spcPts val="0"/>
              </a:spcAft>
              <a:buClr>
                <a:schemeClr val="accent1"/>
              </a:buClr>
              <a:buSzPts val="1000"/>
              <a:buChar char="•"/>
            </a:pPr>
            <a:r>
              <a:rPr lang="en-US" sz="1000" dirty="0" err="1">
                <a:solidFill>
                  <a:schemeClr val="dk2"/>
                </a:solidFill>
                <a:latin typeface="Arial"/>
                <a:ea typeface="Arial"/>
                <a:cs typeface="Arial"/>
                <a:sym typeface="Arial"/>
              </a:rPr>
              <a:t>Fairlie</a:t>
            </a:r>
            <a:r>
              <a:rPr lang="en-US" sz="1000" dirty="0">
                <a:solidFill>
                  <a:schemeClr val="dk2"/>
                </a:solidFill>
                <a:latin typeface="Arial"/>
                <a:ea typeface="Arial"/>
                <a:cs typeface="Arial"/>
                <a:sym typeface="Arial"/>
              </a:rPr>
              <a:t>, R. W., Hoffman, F., </a:t>
            </a:r>
            <a:r>
              <a:rPr lang="en-US" sz="1000" dirty="0" err="1">
                <a:solidFill>
                  <a:schemeClr val="dk2"/>
                </a:solidFill>
                <a:latin typeface="Arial"/>
                <a:ea typeface="Arial"/>
                <a:cs typeface="Arial"/>
                <a:sym typeface="Arial"/>
              </a:rPr>
              <a:t>Oreopoulos</a:t>
            </a:r>
            <a:r>
              <a:rPr lang="en-US" sz="1000" dirty="0">
                <a:solidFill>
                  <a:schemeClr val="dk2"/>
                </a:solidFill>
                <a:latin typeface="Arial"/>
                <a:ea typeface="Arial"/>
                <a:cs typeface="Arial"/>
                <a:sym typeface="Arial"/>
              </a:rPr>
              <a:t>, P. (2014). </a:t>
            </a:r>
            <a:r>
              <a:rPr lang="en-US" sz="1000" i="1" dirty="0">
                <a:solidFill>
                  <a:schemeClr val="dk2"/>
                </a:solidFill>
                <a:latin typeface="Arial"/>
                <a:ea typeface="Arial"/>
                <a:cs typeface="Arial"/>
                <a:sym typeface="Arial"/>
              </a:rPr>
              <a:t>A Community College Instructor Like Me: Race and</a:t>
            </a:r>
            <a:r>
              <a:rPr lang="en-US" sz="1000" dirty="0">
                <a:solidFill>
                  <a:schemeClr val="dk2"/>
                </a:solidFill>
                <a:latin typeface="Arial"/>
                <a:ea typeface="Arial"/>
                <a:cs typeface="Arial"/>
                <a:sym typeface="Arial"/>
              </a:rPr>
              <a:t> </a:t>
            </a:r>
            <a:r>
              <a:rPr lang="en-US" sz="1000" i="1" dirty="0">
                <a:solidFill>
                  <a:schemeClr val="dk2"/>
                </a:solidFill>
                <a:latin typeface="Arial"/>
                <a:ea typeface="Arial"/>
                <a:cs typeface="Arial"/>
                <a:sym typeface="Arial"/>
              </a:rPr>
              <a:t>Ethnicity Interactions in the Classroom. </a:t>
            </a:r>
            <a:r>
              <a:rPr lang="en-US" sz="1000" dirty="0">
                <a:solidFill>
                  <a:schemeClr val="dk2"/>
                </a:solidFill>
                <a:latin typeface="Arial"/>
                <a:ea typeface="Arial"/>
                <a:cs typeface="Arial"/>
                <a:sym typeface="Arial"/>
              </a:rPr>
              <a:t>American Economic Review, 104(8): 2567-2591.</a:t>
            </a:r>
            <a:endParaRPr sz="1000" dirty="0">
              <a:latin typeface="Arial"/>
              <a:ea typeface="Arial"/>
              <a:cs typeface="Arial"/>
              <a:sym typeface="Arial"/>
            </a:endParaRPr>
          </a:p>
          <a:p>
            <a:pPr marL="0" lvl="0" indent="0" algn="l" rtl="0">
              <a:spcBef>
                <a:spcPts val="360"/>
              </a:spcBef>
              <a:spcAft>
                <a:spcPts val="0"/>
              </a:spcAft>
              <a:buClr>
                <a:schemeClr val="dk1"/>
              </a:buClr>
              <a:buSzPts val="1100"/>
              <a:buFont typeface="Arial"/>
              <a:buNone/>
            </a:pPr>
            <a:endParaRPr dirty="0"/>
          </a:p>
        </p:txBody>
      </p:sp>
      <p:sp>
        <p:nvSpPr>
          <p:cNvPr id="129" name="Google Shape;129;g5c44cee2ae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Might be a situation where a college elects MORE THAN the minimum qualifications- more on that later?</a:t>
            </a:r>
          </a:p>
        </p:txBody>
      </p:sp>
      <p:sp>
        <p:nvSpPr>
          <p:cNvPr id="136" name="Google Shape;1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3"/>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rot="5400000">
            <a:off x="7277100" y="2171700"/>
            <a:ext cx="5867400" cy="2743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rot="5400000">
            <a:off x="1689100" y="-469900"/>
            <a:ext cx="5867400" cy="80264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12"/>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831850" y="3310152"/>
            <a:ext cx="10515600" cy="1312648"/>
          </a:xfrm>
        </p:spPr>
        <p:txBody>
          <a:bodyPr anchor="b"/>
          <a:lstStyle>
            <a:lvl1pPr algn="ctr">
              <a:defRPr sz="4400"/>
            </a:lvl1pPr>
          </a:lstStyle>
          <a:p>
            <a:r>
              <a:rPr lang="en-US" dirty="0"/>
              <a:t>Click to edit title</a:t>
            </a:r>
          </a:p>
        </p:txBody>
      </p:sp>
      <p:sp>
        <p:nvSpPr>
          <p:cNvPr id="8" name="Text Placeholder 2">
            <a:extLst>
              <a:ext uri="{FF2B5EF4-FFF2-40B4-BE49-F238E27FC236}">
                <a16:creationId xmlns:a16="http://schemas.microsoft.com/office/drawing/2014/main" id="{FDD18CC2-121D-EF4C-9089-BB220D885548}"/>
              </a:ext>
            </a:extLst>
          </p:cNvPr>
          <p:cNvSpPr>
            <a:spLocks noGrp="1"/>
          </p:cNvSpPr>
          <p:nvPr>
            <p:ph type="body" idx="1" hasCustomPrompt="1"/>
          </p:nvPr>
        </p:nvSpPr>
        <p:spPr>
          <a:xfrm>
            <a:off x="831850" y="4683125"/>
            <a:ext cx="10515600" cy="1406525"/>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solidFill>
                  <a:srgbClr val="67483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subtitle.</a:t>
            </a:r>
            <a:br>
              <a:rPr lang="en-US" dirty="0"/>
            </a:br>
            <a:r>
              <a:rPr lang="en-US" dirty="0"/>
              <a:t>(Remember to add alt text to all </a:t>
            </a:r>
            <a:br>
              <a:rPr lang="en-US" dirty="0"/>
            </a:br>
            <a:r>
              <a:rPr lang="en-US" dirty="0"/>
              <a:t>imported graphics and images.)</a:t>
            </a:r>
          </a:p>
        </p:txBody>
      </p:sp>
      <p:pic>
        <p:nvPicPr>
          <p:cNvPr id="9" name="Picture 8" descr="ASCCC logo">
            <a:extLst>
              <a:ext uri="{FF2B5EF4-FFF2-40B4-BE49-F238E27FC236}">
                <a16:creationId xmlns:a16="http://schemas.microsoft.com/office/drawing/2014/main" id="{C41FD9B4-4E94-1A46-835C-2F1A1C7F4488}"/>
              </a:ext>
            </a:extLst>
          </p:cNvPr>
          <p:cNvPicPr>
            <a:picLocks noChangeAspect="1"/>
          </p:cNvPicPr>
          <p:nvPr userDrawn="1"/>
        </p:nvPicPr>
        <p:blipFill>
          <a:blip r:embed="rId3"/>
          <a:stretch>
            <a:fillRect/>
          </a:stretch>
        </p:blipFill>
        <p:spPr>
          <a:xfrm>
            <a:off x="3556000" y="758741"/>
            <a:ext cx="5080000" cy="1562100"/>
          </a:xfrm>
          <a:prstGeom prst="rect">
            <a:avLst/>
          </a:prstGeom>
        </p:spPr>
      </p:pic>
    </p:spTree>
    <p:extLst>
      <p:ext uri="{BB962C8B-B14F-4D97-AF65-F5344CB8AC3E}">
        <p14:creationId xmlns:p14="http://schemas.microsoft.com/office/powerpoint/2010/main" val="198368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4"/>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963084" y="2362201"/>
            <a:ext cx="10363200" cy="22002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963084" y="4626865"/>
            <a:ext cx="103632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37" name="Google Shape;37;p5"/>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0" name="Google Shape;40;p5"/>
          <p:cNvCxnSpPr/>
          <p:nvPr/>
        </p:nvCxnSpPr>
        <p:spPr>
          <a:xfrm>
            <a:off x="975360" y="4599432"/>
            <a:ext cx="104648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609600" y="1673352"/>
            <a:ext cx="5384800" cy="4718304"/>
          </a:xfrm>
          <a:prstGeom prst="rect">
            <a:avLst/>
          </a:prstGeom>
          <a:noFill/>
          <a:ln>
            <a:noFill/>
          </a:ln>
        </p:spPr>
        <p:txBody>
          <a:bodyPr spcFirstLastPara="1" wrap="square" lIns="91425" tIns="45700" rIns="91425" bIns="45700"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4" name="Google Shape;44;p6"/>
          <p:cNvSpPr txBox="1">
            <a:spLocks noGrp="1"/>
          </p:cNvSpPr>
          <p:nvPr>
            <p:ph type="body" idx="2"/>
          </p:nvPr>
        </p:nvSpPr>
        <p:spPr>
          <a:xfrm>
            <a:off x="6197600" y="1673352"/>
            <a:ext cx="5384800" cy="4718304"/>
          </a:xfrm>
          <a:prstGeom prst="rect">
            <a:avLst/>
          </a:prstGeom>
          <a:noFill/>
          <a:ln>
            <a:noFill/>
          </a:ln>
        </p:spPr>
        <p:txBody>
          <a:bodyPr spcFirstLastPara="1" wrap="square" lIns="91425" tIns="45700" rIns="91425" bIns="45700"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5" name="Google Shape;45;p6"/>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609600" y="1676400"/>
            <a:ext cx="5242560"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7"/>
          <p:cNvSpPr txBox="1">
            <a:spLocks noGrp="1"/>
          </p:cNvSpPr>
          <p:nvPr>
            <p:ph type="body" idx="2"/>
          </p:nvPr>
        </p:nvSpPr>
        <p:spPr>
          <a:xfrm>
            <a:off x="609600" y="2438400"/>
            <a:ext cx="5242560" cy="3951288"/>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7"/>
          <p:cNvSpPr txBox="1">
            <a:spLocks noGrp="1"/>
          </p:cNvSpPr>
          <p:nvPr>
            <p:ph type="body" idx="3"/>
          </p:nvPr>
        </p:nvSpPr>
        <p:spPr>
          <a:xfrm>
            <a:off x="6339840" y="1676400"/>
            <a:ext cx="5242560"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3" name="Google Shape;53;p7"/>
          <p:cNvSpPr txBox="1">
            <a:spLocks noGrp="1"/>
          </p:cNvSpPr>
          <p:nvPr>
            <p:ph type="body" idx="4"/>
          </p:nvPr>
        </p:nvSpPr>
        <p:spPr>
          <a:xfrm>
            <a:off x="6339840" y="2438400"/>
            <a:ext cx="5242560" cy="3951288"/>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4" name="Google Shape;54;p7"/>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7" name="Google Shape;57;p7"/>
          <p:cNvCxnSpPr/>
          <p:nvPr/>
        </p:nvCxnSpPr>
        <p:spPr>
          <a:xfrm rot="5400000">
            <a:off x="3741949" y="4045691"/>
            <a:ext cx="4709160" cy="1059"/>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609600" y="792080"/>
            <a:ext cx="2852928" cy="126187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3962400" y="792080"/>
            <a:ext cx="7620000" cy="5577840"/>
          </a:xfrm>
          <a:prstGeom prst="rect">
            <a:avLst/>
          </a:prstGeom>
          <a:noFill/>
          <a:ln>
            <a:noFill/>
          </a:ln>
        </p:spPr>
        <p:txBody>
          <a:bodyPr spcFirstLastPara="1" wrap="square" lIns="91425" tIns="45700" rIns="91425" bIns="45700" anchor="t" anchorCtr="0">
            <a:no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9"/>
          <p:cNvSpPr txBox="1">
            <a:spLocks noGrp="1"/>
          </p:cNvSpPr>
          <p:nvPr>
            <p:ph type="body" idx="2"/>
          </p:nvPr>
        </p:nvSpPr>
        <p:spPr>
          <a:xfrm>
            <a:off x="609601" y="2130553"/>
            <a:ext cx="2852928" cy="424361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9"/>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9"/>
          <p:cNvCxnSpPr/>
          <p:nvPr/>
        </p:nvCxnSpPr>
        <p:spPr>
          <a:xfrm rot="5400000">
            <a:off x="912152" y="3579942"/>
            <a:ext cx="5577840" cy="2117"/>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609600" y="792480"/>
            <a:ext cx="2856907" cy="12649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a:spLocks noGrp="1"/>
          </p:cNvSpPr>
          <p:nvPr>
            <p:ph type="pic" idx="2"/>
          </p:nvPr>
        </p:nvSpPr>
        <p:spPr>
          <a:xfrm>
            <a:off x="3811480" y="838201"/>
            <a:ext cx="787252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10"/>
          <p:cNvSpPr txBox="1">
            <a:spLocks noGrp="1"/>
          </p:cNvSpPr>
          <p:nvPr>
            <p:ph type="body" idx="1"/>
          </p:nvPr>
        </p:nvSpPr>
        <p:spPr>
          <a:xfrm>
            <a:off x="609600" y="2133600"/>
            <a:ext cx="2852928" cy="424281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10"/>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body" idx="1"/>
          </p:nvPr>
        </p:nvSpPr>
        <p:spPr>
          <a:xfrm rot="5400000">
            <a:off x="3657600" y="-1447800"/>
            <a:ext cx="4876800" cy="10972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11"/>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6"/>
            <a:ext cx="12192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
          <p:cNvSpPr/>
          <p:nvPr/>
        </p:nvSpPr>
        <p:spPr>
          <a:xfrm>
            <a:off x="0" y="0"/>
            <a:ext cx="12192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sccc.org/resolutions/oppose-efforts-permit-single-course-equivalenc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asccc.org/content/cte-minimum-qualifications-tool-kit" TargetMode="External"/><Relationship Id="rId3" Type="http://schemas.openxmlformats.org/officeDocument/2006/relationships/hyperlink" Target="https://asccc.org/contact/request-services" TargetMode="External"/><Relationship Id="rId7" Type="http://schemas.openxmlformats.org/officeDocument/2006/relationships/hyperlink" Target="https://cccconfer.zoom.us/recording/share/4QdeyFgrT6MgtRWuG3I7U3RsVpKOIPrgeMN293pqxOmwIumekTziMw"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asccc.org/sites/default/files/equivalency_paper.pdf" TargetMode="External"/><Relationship Id="rId5" Type="http://schemas.openxmlformats.org/officeDocument/2006/relationships/hyperlink" Target="https://asccc.org/content/untangling-knots-%E2%80%94minimum-qualifications-faculty-service-areas-placing-courses-within" TargetMode="External"/><Relationship Id="rId4" Type="http://schemas.openxmlformats.org/officeDocument/2006/relationships/hyperlink" Target="https://asccc.org/content/who-gets-teach-course-importance-assigning-courses-disciplin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cccco.edu/-/media/CCCCO-Website/About-Us/Reports/Files/CCCCO_Report_Min_Qualifications-ADA-Final.pdf?la=en&amp;hash=FF3BCB9C661A0ADBEF0FCE90CF3E0A2EE3D85CC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ccco.edu/-/media/CCCCO-Website/About-Us/Reports/Files/CCCCO_Report_Min_Qualifications-ADA-Final.pdf?la=en&amp;hash=FF3BCB9C661A0ADBEF0FCE90CF3E0A2EE3D85CC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42DC-C50C-6A4A-90EB-7E6171EC2CB2}"/>
              </a:ext>
            </a:extLst>
          </p:cNvPr>
          <p:cNvSpPr>
            <a:spLocks noGrp="1"/>
          </p:cNvSpPr>
          <p:nvPr>
            <p:ph type="title"/>
          </p:nvPr>
        </p:nvSpPr>
        <p:spPr>
          <a:xfrm>
            <a:off x="844550" y="3721395"/>
            <a:ext cx="10515600" cy="1244010"/>
          </a:xfrm>
        </p:spPr>
        <p:txBody>
          <a:bodyPr>
            <a:normAutofit fontScale="90000"/>
          </a:bodyPr>
          <a:lstStyle/>
          <a:p>
            <a:r>
              <a:rPr lang="en-US" b="1" dirty="0">
                <a:latin typeface="Arial" panose="020B0604020202020204" pitchFamily="34" charset="0"/>
                <a:cs typeface="Arial" panose="020B0604020202020204" pitchFamily="34" charset="0"/>
              </a:rPr>
              <a:t>Assigning Courses to Disciplines: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Who Owns This Course Anyway?</a:t>
            </a:r>
            <a:br>
              <a:rPr lang="en-US" dirty="0"/>
            </a:br>
            <a:endParaRPr lang="en-US" dirty="0"/>
          </a:p>
        </p:txBody>
      </p:sp>
      <p:sp>
        <p:nvSpPr>
          <p:cNvPr id="3" name="Text Placeholder 2">
            <a:extLst>
              <a:ext uri="{FF2B5EF4-FFF2-40B4-BE49-F238E27FC236}">
                <a16:creationId xmlns:a16="http://schemas.microsoft.com/office/drawing/2014/main" id="{18EDE4DB-C5A2-9049-993E-E12B18A15781}"/>
              </a:ext>
            </a:extLst>
          </p:cNvPr>
          <p:cNvSpPr>
            <a:spLocks noGrp="1"/>
          </p:cNvSpPr>
          <p:nvPr>
            <p:ph type="body" idx="1"/>
          </p:nvPr>
        </p:nvSpPr>
        <p:spPr>
          <a:xfrm>
            <a:off x="844550" y="4603899"/>
            <a:ext cx="10515600" cy="903766"/>
          </a:xfrm>
        </p:spPr>
        <p:txBody>
          <a:bodyPr/>
          <a:lstStyle/>
          <a:p>
            <a:r>
              <a:rPr lang="en-US" b="1" dirty="0"/>
              <a:t>Geoffrey Dyer-Taft College</a:t>
            </a:r>
          </a:p>
          <a:p>
            <a:r>
              <a:rPr lang="en-US" b="1" dirty="0"/>
              <a:t>Julie Oliver-ASCCC Area A Representative</a:t>
            </a:r>
          </a:p>
        </p:txBody>
      </p:sp>
    </p:spTree>
    <p:extLst>
      <p:ext uri="{BB962C8B-B14F-4D97-AF65-F5344CB8AC3E}">
        <p14:creationId xmlns:p14="http://schemas.microsoft.com/office/powerpoint/2010/main" val="269154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1"/>
          <p:cNvPicPr preferRelativeResize="0"/>
          <p:nvPr/>
        </p:nvPicPr>
        <p:blipFill rotWithShape="1">
          <a:blip r:embed="rId3">
            <a:alphaModFix/>
          </a:blip>
          <a:srcRect/>
          <a:stretch/>
        </p:blipFill>
        <p:spPr>
          <a:xfrm>
            <a:off x="714409" y="509398"/>
            <a:ext cx="10640321" cy="59957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Arial"/>
              <a:buNone/>
            </a:pPr>
            <a:br>
              <a:rPr lang="en-US" sz="3600" b="1" dirty="0"/>
            </a:br>
            <a:r>
              <a:rPr lang="en-US" sz="3600" b="1" dirty="0"/>
              <a:t>Why Do We Care About Faculty Qualifications?	</a:t>
            </a:r>
            <a:endParaRPr dirty="0"/>
          </a:p>
        </p:txBody>
      </p:sp>
      <p:sp>
        <p:nvSpPr>
          <p:cNvPr id="160" name="Google Shape;160;p22"/>
          <p:cNvSpPr txBox="1">
            <a:spLocks noGrp="1"/>
          </p:cNvSpPr>
          <p:nvPr>
            <p:ph type="body" idx="1"/>
          </p:nvPr>
        </p:nvSpPr>
        <p:spPr>
          <a:xfrm>
            <a:off x="609600" y="1524000"/>
            <a:ext cx="10972800" cy="4953000"/>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720"/>
              <a:buFont typeface="Wingdings" panose="05000000000000000000" pitchFamily="2" charset="2"/>
              <a:buChar char="v"/>
            </a:pPr>
            <a:r>
              <a:rPr lang="en-US" sz="3200" dirty="0"/>
              <a:t>Minimum Qualifications are one mechanism that</a:t>
            </a:r>
            <a:endParaRPr dirty="0"/>
          </a:p>
          <a:p>
            <a:pPr marL="685800" lvl="1" indent="-182244" algn="l" rtl="0">
              <a:spcBef>
                <a:spcPts val="640"/>
              </a:spcBef>
              <a:spcAft>
                <a:spcPts val="0"/>
              </a:spcAft>
              <a:buSzPts val="2720"/>
              <a:buFont typeface="Noto Sans Symbols"/>
              <a:buChar char="✔"/>
            </a:pPr>
            <a:r>
              <a:rPr lang="en-US" sz="3200" dirty="0"/>
              <a:t>Ensures faculty preparation in the content area</a:t>
            </a:r>
            <a:endParaRPr dirty="0"/>
          </a:p>
          <a:p>
            <a:pPr marL="685800" lvl="1" indent="-182244" algn="l" rtl="0">
              <a:spcBef>
                <a:spcPts val="640"/>
              </a:spcBef>
              <a:spcAft>
                <a:spcPts val="0"/>
              </a:spcAft>
              <a:buSzPts val="2720"/>
              <a:buFont typeface="Noto Sans Symbols"/>
              <a:buChar char="✔"/>
            </a:pPr>
            <a:r>
              <a:rPr lang="en-US" sz="3200" dirty="0"/>
              <a:t>Addresses accreditation standards</a:t>
            </a:r>
            <a:endParaRPr dirty="0"/>
          </a:p>
          <a:p>
            <a:pPr marL="685800" lvl="1" indent="-182244" algn="l" rtl="0">
              <a:spcBef>
                <a:spcPts val="640"/>
              </a:spcBef>
              <a:spcAft>
                <a:spcPts val="0"/>
              </a:spcAft>
              <a:buSzPts val="2720"/>
              <a:buFont typeface="Noto Sans Symbols"/>
              <a:buChar char="✔"/>
            </a:pPr>
            <a:r>
              <a:rPr lang="en-US" sz="3200" dirty="0"/>
              <a:t>Is a 10+1 issue</a:t>
            </a:r>
            <a:endParaRPr sz="3200" dirty="0"/>
          </a:p>
          <a:p>
            <a:pPr marL="1147763" lvl="2" indent="-180975" algn="l" rtl="0">
              <a:spcBef>
                <a:spcPts val="560"/>
              </a:spcBef>
              <a:spcAft>
                <a:spcPts val="0"/>
              </a:spcAft>
              <a:buSzPts val="3200"/>
              <a:buChar char="•"/>
            </a:pPr>
            <a:r>
              <a:rPr lang="en-US" sz="2400" dirty="0">
                <a:solidFill>
                  <a:schemeClr val="tx1"/>
                </a:solidFill>
              </a:rPr>
              <a:t>Title 5 §53200(c):  “(1) Curriculum, including establishing prerequisites and placing courses within disciplines” </a:t>
            </a:r>
            <a:endParaRPr sz="2400" dirty="0">
              <a:solidFill>
                <a:schemeClr val="tx1"/>
              </a:solidFill>
            </a:endParaRPr>
          </a:p>
          <a:p>
            <a:pPr marL="1147763" lvl="2" indent="-180975" algn="l" rtl="0">
              <a:spcBef>
                <a:spcPts val="560"/>
              </a:spcBef>
              <a:spcAft>
                <a:spcPts val="0"/>
              </a:spcAft>
              <a:buSzPts val="2520"/>
              <a:buChar char="•"/>
            </a:pPr>
            <a:r>
              <a:rPr lang="en-US" sz="2400" dirty="0">
                <a:solidFill>
                  <a:schemeClr val="tx1"/>
                </a:solidFill>
              </a:rPr>
              <a:t>Equivalency: Ed. Code </a:t>
            </a:r>
            <a:r>
              <a:rPr lang="en-US" sz="2400" b="1" dirty="0">
                <a:solidFill>
                  <a:schemeClr val="tx1"/>
                </a:solidFill>
              </a:rPr>
              <a:t>§87359(b)</a:t>
            </a:r>
            <a:endParaRPr sz="2400" dirty="0">
              <a:solidFill>
                <a:schemeClr val="tx1"/>
              </a:solidFill>
            </a:endParaRPr>
          </a:p>
          <a:p>
            <a:pPr marL="1147763" lvl="2" indent="-180975" algn="l" rtl="0">
              <a:spcBef>
                <a:spcPts val="560"/>
              </a:spcBef>
              <a:spcAft>
                <a:spcPts val="0"/>
              </a:spcAft>
              <a:buSzPts val="2520"/>
              <a:buChar char="•"/>
            </a:pPr>
            <a:r>
              <a:rPr lang="en-US" sz="2400" dirty="0">
                <a:solidFill>
                  <a:schemeClr val="tx1"/>
                </a:solidFill>
              </a:rPr>
              <a:t>Minimum Qualifications: Ed. Code </a:t>
            </a:r>
            <a:r>
              <a:rPr lang="en-US" sz="2400" b="1" dirty="0">
                <a:solidFill>
                  <a:schemeClr val="tx1"/>
                </a:solidFill>
              </a:rPr>
              <a:t>§87360(b)</a:t>
            </a:r>
            <a:endParaRPr sz="2400" b="1" dirty="0">
              <a:solidFill>
                <a:schemeClr val="tx1"/>
              </a:solidFill>
            </a:endParaRPr>
          </a:p>
          <a:p>
            <a:pPr marL="966788" lvl="1" indent="-457200" algn="l" rtl="0">
              <a:spcBef>
                <a:spcPts val="560"/>
              </a:spcBef>
              <a:spcAft>
                <a:spcPts val="0"/>
              </a:spcAft>
              <a:buSzPts val="2800"/>
              <a:buChar char="✔"/>
            </a:pPr>
            <a:r>
              <a:rPr lang="en-US" sz="3200" dirty="0"/>
              <a:t>Ensures Learning</a:t>
            </a:r>
            <a:endParaRP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Local Minimum Qualifications</a:t>
            </a:r>
            <a:endParaRPr/>
          </a:p>
        </p:txBody>
      </p:sp>
      <p:pic>
        <p:nvPicPr>
          <p:cNvPr id="3" name="Picture 2">
            <a:extLst>
              <a:ext uri="{FF2B5EF4-FFF2-40B4-BE49-F238E27FC236}">
                <a16:creationId xmlns:a16="http://schemas.microsoft.com/office/drawing/2014/main" id="{A7389F2B-DEA2-4B31-AE9B-11834EE7D775}"/>
              </a:ext>
            </a:extLst>
          </p:cNvPr>
          <p:cNvPicPr>
            <a:picLocks noChangeAspect="1"/>
          </p:cNvPicPr>
          <p:nvPr/>
        </p:nvPicPr>
        <p:blipFill>
          <a:blip r:embed="rId3"/>
          <a:stretch>
            <a:fillRect/>
          </a:stretch>
        </p:blipFill>
        <p:spPr>
          <a:xfrm>
            <a:off x="8105997" y="490870"/>
            <a:ext cx="1644060" cy="1508932"/>
          </a:xfrm>
          <a:prstGeom prst="rect">
            <a:avLst/>
          </a:prstGeom>
        </p:spPr>
      </p:pic>
      <p:sp>
        <p:nvSpPr>
          <p:cNvPr id="167" name="Google Shape;167;p23"/>
          <p:cNvSpPr txBox="1">
            <a:spLocks noGrp="1"/>
          </p:cNvSpPr>
          <p:nvPr>
            <p:ph type="body" idx="1"/>
          </p:nvPr>
        </p:nvSpPr>
        <p:spPr>
          <a:xfrm>
            <a:off x="705292" y="2042332"/>
            <a:ext cx="9653919" cy="4426675"/>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600"/>
              </a:spcAft>
              <a:buSzPts val="2720"/>
              <a:buChar char="•"/>
            </a:pPr>
            <a:r>
              <a:rPr lang="en-US" sz="3200" dirty="0"/>
              <a:t>Equivalency must be established locally and must be at least equivalent to the minimum qualifications.</a:t>
            </a:r>
            <a:endParaRPr sz="3200" dirty="0"/>
          </a:p>
          <a:p>
            <a:pPr marL="182880" lvl="0" indent="-182880" algn="l" rtl="0">
              <a:spcBef>
                <a:spcPts val="0"/>
              </a:spcBef>
              <a:spcAft>
                <a:spcPts val="600"/>
              </a:spcAft>
              <a:buSzPts val="2720"/>
              <a:buChar char="•"/>
            </a:pPr>
            <a:r>
              <a:rPr lang="en-US" sz="3200" dirty="0"/>
              <a:t>A district may establish additional qualifications which are more rigorous than the state-established MQs. </a:t>
            </a:r>
            <a:endParaRPr sz="3200" dirty="0"/>
          </a:p>
          <a:p>
            <a:pPr marL="182880" lvl="0" indent="-182880" algn="l" rtl="0">
              <a:spcBef>
                <a:spcPts val="640"/>
              </a:spcBef>
              <a:spcAft>
                <a:spcPts val="600"/>
              </a:spcAft>
              <a:buSzPts val="2720"/>
              <a:buChar char="•"/>
            </a:pPr>
            <a:r>
              <a:rPr lang="en-US" sz="3200" dirty="0"/>
              <a:t>However, local MQs cannot be less rigorous than the state-established MQs. </a:t>
            </a:r>
            <a:endParaRPr sz="3200" dirty="0"/>
          </a:p>
          <a:p>
            <a:pPr marL="0" lvl="0" indent="0" algn="l" rtl="0">
              <a:spcBef>
                <a:spcPts val="64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p:nvPr/>
        </p:nvSpPr>
        <p:spPr>
          <a:xfrm>
            <a:off x="2102300" y="1734900"/>
            <a:ext cx="5304000" cy="4572000"/>
          </a:xfrm>
          <a:prstGeom prst="ellipse">
            <a:avLst/>
          </a:prstGeom>
          <a:noFill/>
          <a:ln w="9525"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Arial"/>
              <a:ea typeface="Arial"/>
              <a:cs typeface="Arial"/>
              <a:sym typeface="Arial"/>
            </a:endParaRPr>
          </a:p>
        </p:txBody>
      </p:sp>
      <p:sp>
        <p:nvSpPr>
          <p:cNvPr id="173" name="Google Shape;173;p24"/>
          <p:cNvSpPr/>
          <p:nvPr/>
        </p:nvSpPr>
        <p:spPr>
          <a:xfrm>
            <a:off x="4867664" y="1734900"/>
            <a:ext cx="5139600" cy="4572000"/>
          </a:xfrm>
          <a:prstGeom prst="ellipse">
            <a:avLst/>
          </a:prstGeom>
          <a:noFill/>
          <a:ln w="9525"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4" name="Google Shape;174;p24"/>
          <p:cNvSpPr txBox="1"/>
          <p:nvPr/>
        </p:nvSpPr>
        <p:spPr>
          <a:xfrm>
            <a:off x="2490441" y="2896746"/>
            <a:ext cx="2693400" cy="247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sng" strike="noStrike" cap="none">
                <a:solidFill>
                  <a:srgbClr val="0070C0"/>
                </a:solidFill>
                <a:latin typeface="Arial"/>
                <a:ea typeface="Arial"/>
                <a:cs typeface="Arial"/>
                <a:sym typeface="Arial"/>
              </a:rPr>
              <a:t>Discipline</a:t>
            </a:r>
            <a:r>
              <a:rPr lang="en-US" sz="1800" b="0" i="0" u="sng" strike="noStrike" cap="none">
                <a:solidFill>
                  <a:srgbClr val="0070C0"/>
                </a:solidFill>
                <a:latin typeface="Arial"/>
                <a:ea typeface="Arial"/>
                <a:cs typeface="Arial"/>
                <a:sym typeface="Arial"/>
              </a:rPr>
              <a:t> </a:t>
            </a:r>
            <a:endParaRPr/>
          </a:p>
          <a:p>
            <a:pPr marL="0" marR="0" lvl="0" indent="0" algn="l" rtl="0">
              <a:spcBef>
                <a:spcPts val="0"/>
              </a:spcBef>
              <a:spcAft>
                <a:spcPts val="0"/>
              </a:spcAft>
              <a:buNone/>
            </a:pPr>
            <a:r>
              <a:rPr lang="en-US" sz="1800">
                <a:solidFill>
                  <a:srgbClr val="0070C0"/>
                </a:solidFill>
                <a:latin typeface="Arial"/>
                <a:ea typeface="Arial"/>
                <a:cs typeface="Arial"/>
                <a:sym typeface="Arial"/>
              </a:rPr>
              <a:t>Defines required academic preparation and professional experience for faculty </a:t>
            </a:r>
            <a:endParaRPr/>
          </a:p>
        </p:txBody>
      </p:sp>
      <p:sp>
        <p:nvSpPr>
          <p:cNvPr id="175" name="Google Shape;175;p24"/>
          <p:cNvSpPr txBox="1"/>
          <p:nvPr/>
        </p:nvSpPr>
        <p:spPr>
          <a:xfrm>
            <a:off x="7329312" y="2896746"/>
            <a:ext cx="2916900" cy="112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rgbClr val="00B050"/>
                </a:solidFill>
                <a:latin typeface="Arial"/>
                <a:ea typeface="Arial"/>
                <a:cs typeface="Arial"/>
                <a:sym typeface="Arial"/>
              </a:rPr>
              <a:t>Courses</a:t>
            </a:r>
            <a:endParaRPr/>
          </a:p>
          <a:p>
            <a:pPr marL="0" marR="0" lvl="0" indent="0" algn="l" rtl="0">
              <a:spcBef>
                <a:spcPts val="0"/>
              </a:spcBef>
              <a:spcAft>
                <a:spcPts val="0"/>
              </a:spcAft>
              <a:buNone/>
            </a:pPr>
            <a:r>
              <a:rPr lang="en-US" sz="1800">
                <a:solidFill>
                  <a:srgbClr val="00B050"/>
                </a:solidFill>
                <a:latin typeface="Arial"/>
                <a:ea typeface="Arial"/>
                <a:cs typeface="Arial"/>
                <a:sym typeface="Arial"/>
              </a:rPr>
              <a:t>What the faculty teach…curriculum!</a:t>
            </a:r>
            <a:endParaRPr/>
          </a:p>
        </p:txBody>
      </p:sp>
      <p:sp>
        <p:nvSpPr>
          <p:cNvPr id="176" name="Google Shape;176;p24"/>
          <p:cNvSpPr txBox="1"/>
          <p:nvPr/>
        </p:nvSpPr>
        <p:spPr>
          <a:xfrm>
            <a:off x="5183736" y="2896746"/>
            <a:ext cx="2145600" cy="281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Arial"/>
                <a:ea typeface="Arial"/>
                <a:cs typeface="Arial"/>
                <a:sym typeface="Arial"/>
              </a:rPr>
              <a:t>Assignment of Course to </a:t>
            </a:r>
            <a:r>
              <a:rPr lang="en-US" sz="1800" b="1" u="sng">
                <a:solidFill>
                  <a:srgbClr val="FF0000"/>
                </a:solidFill>
                <a:latin typeface="Arial"/>
                <a:ea typeface="Arial"/>
                <a:cs typeface="Arial"/>
                <a:sym typeface="Arial"/>
              </a:rPr>
              <a:t>Discipline</a:t>
            </a:r>
            <a:r>
              <a:rPr lang="en-US" sz="1800">
                <a:solidFill>
                  <a:srgbClr val="FF0000"/>
                </a:solidFill>
                <a:latin typeface="Arial"/>
                <a:ea typeface="Arial"/>
                <a:cs typeface="Arial"/>
                <a:sym typeface="Arial"/>
              </a:rPr>
              <a:t> Defines the MQs needed to teach the course.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24"/>
          <p:cNvSpPr txBox="1"/>
          <p:nvPr/>
        </p:nvSpPr>
        <p:spPr>
          <a:xfrm>
            <a:off x="685800" y="785057"/>
            <a:ext cx="1068404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Courses, Disciplines, and MQs – Oh My!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Assigning Courses to Disciplines</a:t>
            </a:r>
            <a:endParaRPr/>
          </a:p>
        </p:txBody>
      </p:sp>
      <p:sp>
        <p:nvSpPr>
          <p:cNvPr id="184" name="Google Shape;184;p25"/>
          <p:cNvSpPr txBox="1">
            <a:spLocks noGrp="1"/>
          </p:cNvSpPr>
          <p:nvPr>
            <p:ph type="body" idx="1"/>
          </p:nvPr>
        </p:nvSpPr>
        <p:spPr>
          <a:xfrm>
            <a:off x="609600" y="1600200"/>
            <a:ext cx="8922488" cy="4876800"/>
          </a:xfrm>
          <a:prstGeom prst="rect">
            <a:avLst/>
          </a:prstGeom>
          <a:noFill/>
          <a:ln>
            <a:noFill/>
          </a:ln>
        </p:spPr>
        <p:txBody>
          <a:bodyPr spcFirstLastPara="1" wrap="square" lIns="91425" tIns="45700" rIns="91425" bIns="45700" anchor="t" anchorCtr="0">
            <a:noAutofit/>
          </a:bodyPr>
          <a:lstStyle/>
          <a:p>
            <a:pPr marL="182880" lvl="0" indent="-222250" algn="l" rtl="0">
              <a:spcBef>
                <a:spcPts val="0"/>
              </a:spcBef>
              <a:spcAft>
                <a:spcPts val="0"/>
              </a:spcAft>
              <a:buSzPts val="3000"/>
              <a:buChar char="•"/>
            </a:pPr>
            <a:r>
              <a:rPr lang="en-US" sz="3000" dirty="0"/>
              <a:t>Determine the minimum qualifications necessary to teach a course.</a:t>
            </a:r>
            <a:endParaRPr sz="3000" dirty="0"/>
          </a:p>
          <a:p>
            <a:pPr marL="182880" lvl="0" indent="-222250" algn="l" rtl="0">
              <a:spcBef>
                <a:spcPts val="560"/>
              </a:spcBef>
              <a:spcAft>
                <a:spcPts val="0"/>
              </a:spcAft>
              <a:buSzPts val="3000"/>
              <a:buChar char="•"/>
            </a:pPr>
            <a:r>
              <a:rPr lang="en-US" sz="3000" dirty="0"/>
              <a:t>Local senates maintain responsibility for placing courses in disciplines (§53200(c)(1)).</a:t>
            </a:r>
            <a:endParaRPr sz="3000" dirty="0"/>
          </a:p>
          <a:p>
            <a:pPr marL="182880" lvl="0" indent="-222250" algn="l" rtl="0">
              <a:spcBef>
                <a:spcPts val="560"/>
              </a:spcBef>
              <a:spcAft>
                <a:spcPts val="0"/>
              </a:spcAft>
              <a:buSzPts val="3000"/>
              <a:buChar char="•"/>
            </a:pPr>
            <a:r>
              <a:rPr lang="en-US" sz="3000" dirty="0"/>
              <a:t>All credit &amp; noncredit courses </a:t>
            </a:r>
            <a:r>
              <a:rPr lang="en-US" sz="3000" b="1" dirty="0"/>
              <a:t>must</a:t>
            </a:r>
            <a:r>
              <a:rPr lang="en-US" sz="3000" dirty="0"/>
              <a:t> be placed within a discipline or disciplines.</a:t>
            </a:r>
            <a:endParaRPr sz="3000" dirty="0"/>
          </a:p>
          <a:p>
            <a:pPr marL="182880" lvl="0" indent="-222250" algn="l" rtl="0">
              <a:spcBef>
                <a:spcPts val="560"/>
              </a:spcBef>
              <a:spcAft>
                <a:spcPts val="0"/>
              </a:spcAft>
              <a:buSzPts val="3000"/>
              <a:buChar char="•"/>
            </a:pPr>
            <a:r>
              <a:rPr lang="en-US" sz="3000" dirty="0"/>
              <a:t>Not required for community service courses.</a:t>
            </a:r>
            <a:endParaRPr sz="3000" dirty="0"/>
          </a:p>
        </p:txBody>
      </p:sp>
      <p:pic>
        <p:nvPicPr>
          <p:cNvPr id="5" name="Picture 4">
            <a:extLst>
              <a:ext uri="{FF2B5EF4-FFF2-40B4-BE49-F238E27FC236}">
                <a16:creationId xmlns:a16="http://schemas.microsoft.com/office/drawing/2014/main" id="{8516AE35-6540-49EA-80B2-1E24A08C8D87}"/>
              </a:ext>
            </a:extLst>
          </p:cNvPr>
          <p:cNvPicPr>
            <a:picLocks noChangeAspect="1"/>
          </p:cNvPicPr>
          <p:nvPr/>
        </p:nvPicPr>
        <p:blipFill>
          <a:blip r:embed="rId3"/>
          <a:stretch>
            <a:fillRect/>
          </a:stretch>
        </p:blipFill>
        <p:spPr>
          <a:xfrm>
            <a:off x="8534625" y="4953000"/>
            <a:ext cx="2990850" cy="1524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Options for Assigning Courses</a:t>
            </a:r>
            <a:endParaRPr/>
          </a:p>
        </p:txBody>
      </p:sp>
      <p:sp>
        <p:nvSpPr>
          <p:cNvPr id="191" name="Google Shape;191;p26"/>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380"/>
              <a:buFont typeface="Arial"/>
              <a:buAutoNum type="arabicPeriod"/>
            </a:pPr>
            <a:r>
              <a:rPr lang="en-US" sz="2800" b="1" dirty="0"/>
              <a:t>Course assigned to a single discipline </a:t>
            </a:r>
            <a:endParaRPr b="1" dirty="0"/>
          </a:p>
          <a:p>
            <a:pPr marL="457200" lvl="1" indent="-182880" algn="l" rtl="0">
              <a:spcBef>
                <a:spcPts val="480"/>
              </a:spcBef>
              <a:spcAft>
                <a:spcPts val="0"/>
              </a:spcAft>
              <a:buSzPts val="2040"/>
              <a:buChar char="•"/>
            </a:pPr>
            <a:r>
              <a:rPr lang="en-US" sz="2400" dirty="0"/>
              <a:t>Example: ENGL 101 assigned to English. The minimum qualifications for English provides adequate preparation to teach the course content. </a:t>
            </a:r>
            <a:endParaRPr dirty="0"/>
          </a:p>
          <a:p>
            <a:pPr marL="457200" lvl="0" indent="-457200" algn="l" rtl="0">
              <a:spcBef>
                <a:spcPts val="560"/>
              </a:spcBef>
              <a:spcAft>
                <a:spcPts val="0"/>
              </a:spcAft>
              <a:buSzPts val="2380"/>
              <a:buFont typeface="Arial"/>
              <a:buAutoNum type="arabicPeriod"/>
            </a:pPr>
            <a:r>
              <a:rPr lang="en-US" sz="2800" b="1" dirty="0"/>
              <a:t>Course assigned to more than one discipline with an “or”  </a:t>
            </a:r>
            <a:endParaRPr b="1" dirty="0"/>
          </a:p>
          <a:p>
            <a:pPr marL="457200" lvl="1" indent="-182880" algn="l" rtl="0">
              <a:spcBef>
                <a:spcPts val="480"/>
              </a:spcBef>
              <a:spcAft>
                <a:spcPts val="0"/>
              </a:spcAft>
              <a:buSzPts val="2040"/>
              <a:buChar char="•"/>
            </a:pPr>
            <a:r>
              <a:rPr lang="en-US" sz="2400" dirty="0"/>
              <a:t>Example: ARTS 101 assigned to Art </a:t>
            </a:r>
            <a:r>
              <a:rPr lang="en-US" sz="2400" i="1" dirty="0"/>
              <a:t>or </a:t>
            </a:r>
            <a:r>
              <a:rPr lang="en-US" sz="2400" dirty="0"/>
              <a:t>Graphic Design. The minimum qualifications for either discipline provide adequate preparation to teach the course content. </a:t>
            </a:r>
            <a:endParaRPr dirty="0"/>
          </a:p>
          <a:p>
            <a:pPr marL="457200" lvl="0" indent="-457200" algn="l" rtl="0">
              <a:spcBef>
                <a:spcPts val="560"/>
              </a:spcBef>
              <a:spcAft>
                <a:spcPts val="0"/>
              </a:spcAft>
              <a:buSzPts val="2380"/>
              <a:buFont typeface="Arial"/>
              <a:buAutoNum type="arabicPeriod"/>
            </a:pPr>
            <a:r>
              <a:rPr lang="en-US" sz="2800" b="1" dirty="0"/>
              <a:t>Course assigned to more than one discipline with an “and” </a:t>
            </a:r>
            <a:endParaRPr b="1" dirty="0"/>
          </a:p>
          <a:p>
            <a:pPr marL="457200" lvl="1" indent="-182880" algn="l" rtl="0">
              <a:spcBef>
                <a:spcPts val="480"/>
              </a:spcBef>
              <a:spcAft>
                <a:spcPts val="0"/>
              </a:spcAft>
              <a:buSzPts val="2040"/>
              <a:buChar char="•"/>
            </a:pPr>
            <a:r>
              <a:rPr lang="en-US" sz="2400" dirty="0"/>
              <a:t>Example: HUMA 120 assigned to Humanities </a:t>
            </a:r>
            <a:r>
              <a:rPr lang="en-US" sz="2400" i="1" dirty="0"/>
              <a:t>and </a:t>
            </a:r>
            <a:r>
              <a:rPr lang="en-US" sz="2400" dirty="0"/>
              <a:t>Ethnic Studies. The minimum qualifications for both disciplines </a:t>
            </a:r>
            <a:r>
              <a:rPr lang="en-US" sz="2400" i="1" dirty="0"/>
              <a:t>together </a:t>
            </a:r>
            <a:r>
              <a:rPr lang="en-US" sz="2400" dirty="0"/>
              <a:t>provide adequate preparation to teach the course content. </a:t>
            </a:r>
            <a:endParaRPr dirty="0"/>
          </a:p>
          <a:p>
            <a:pPr marL="182880" lvl="0" indent="-53339" algn="l" rtl="0">
              <a:spcBef>
                <a:spcPts val="480"/>
              </a:spcBef>
              <a:spcAft>
                <a:spcPts val="0"/>
              </a:spcAft>
              <a:buSzPts val="204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Multiple Disciplines</a:t>
            </a:r>
            <a:endParaRPr/>
          </a:p>
        </p:txBody>
      </p:sp>
      <p:sp>
        <p:nvSpPr>
          <p:cNvPr id="198" name="Google Shape;198;p27"/>
          <p:cNvSpPr txBox="1">
            <a:spLocks noGrp="1"/>
          </p:cNvSpPr>
          <p:nvPr>
            <p:ph type="body" idx="1"/>
          </p:nvPr>
        </p:nvSpPr>
        <p:spPr>
          <a:xfrm>
            <a:off x="830179" y="1600201"/>
            <a:ext cx="10888579" cy="4988859"/>
          </a:xfrm>
          <a:prstGeom prst="rect">
            <a:avLst/>
          </a:prstGeom>
          <a:noFill/>
          <a:ln>
            <a:noFill/>
          </a:ln>
        </p:spPr>
        <p:txBody>
          <a:bodyPr spcFirstLastPara="1" wrap="square" lIns="91425" tIns="45700" rIns="91425" bIns="45700" anchor="t" anchorCtr="0">
            <a:noAutofit/>
          </a:bodyPr>
          <a:lstStyle/>
          <a:p>
            <a:pPr marL="182880" lvl="0" indent="-216534" algn="l" rtl="0">
              <a:spcBef>
                <a:spcPts val="0"/>
              </a:spcBef>
              <a:spcAft>
                <a:spcPts val="0"/>
              </a:spcAft>
              <a:buSzPts val="2400"/>
              <a:buChar char="•"/>
            </a:pPr>
            <a:r>
              <a:rPr lang="en-US" dirty="0"/>
              <a:t>Do</a:t>
            </a:r>
            <a:r>
              <a:rPr lang="en-US" i="1" dirty="0"/>
              <a:t> not </a:t>
            </a:r>
            <a:r>
              <a:rPr lang="en-US" dirty="0"/>
              <a:t>need to have more than one course outline of record (COR) or be listed in the catalog under multiple subject codes. </a:t>
            </a:r>
          </a:p>
          <a:p>
            <a:pPr marL="742950" lvl="1" indent="-376555" algn="l" rtl="0">
              <a:spcBef>
                <a:spcPts val="440"/>
              </a:spcBef>
              <a:spcAft>
                <a:spcPts val="0"/>
              </a:spcAft>
              <a:buSzPts val="2400"/>
              <a:buChar char="•"/>
            </a:pPr>
            <a:r>
              <a:rPr lang="en-US" sz="2400" dirty="0"/>
              <a:t>Example: ARTS 101 is assigned to Art OR Graphic Design on the COR. The college only maintains one COR for ARTS 101. The course is listed in the catalog ONLY as ARTS 101. However, faculty who meet MQ for Art or Graphic Design can teach the course. </a:t>
            </a:r>
          </a:p>
          <a:p>
            <a:pPr marL="0" lvl="0" indent="0" algn="l" rtl="0">
              <a:spcBef>
                <a:spcPts val="440"/>
              </a:spcBef>
              <a:spcAft>
                <a:spcPts val="0"/>
              </a:spcAft>
              <a:buSzPts val="1870"/>
              <a:buNone/>
            </a:pPr>
            <a:endParaRPr sz="1050" dirty="0"/>
          </a:p>
          <a:p>
            <a:pPr marL="182880" lvl="0" indent="-216534" algn="l" rtl="0">
              <a:spcBef>
                <a:spcPts val="440"/>
              </a:spcBef>
              <a:spcAft>
                <a:spcPts val="0"/>
              </a:spcAft>
              <a:buSzPts val="2400"/>
              <a:buChar char="•"/>
            </a:pPr>
            <a:r>
              <a:rPr lang="en-US" dirty="0"/>
              <a:t>May</a:t>
            </a:r>
            <a:r>
              <a:rPr lang="en-US" i="1" dirty="0"/>
              <a:t> </a:t>
            </a:r>
            <a:r>
              <a:rPr lang="en-US" dirty="0"/>
              <a:t>be “double-coded”—i.e., recorded on two or more CORs and listed in the catalog under each subject code.  </a:t>
            </a:r>
            <a:endParaRPr dirty="0"/>
          </a:p>
          <a:p>
            <a:pPr marL="742950" lvl="1" indent="-376555" algn="l" rtl="0">
              <a:spcBef>
                <a:spcPts val="440"/>
              </a:spcBef>
              <a:spcAft>
                <a:spcPts val="0"/>
              </a:spcAft>
              <a:buSzPts val="2400"/>
              <a:buChar char="•"/>
            </a:pPr>
            <a:r>
              <a:rPr lang="en-US" sz="2400" dirty="0"/>
              <a:t>Example: Social Psychology is recorded on two separate CORs, one as PSYC 120, one as SOCI 120. It is listed in the catalog under both subject codes. Double-coded courses should have identical CORs. </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Impact on Teaching</a:t>
            </a:r>
            <a:endParaRPr dirty="0"/>
          </a:p>
        </p:txBody>
      </p:sp>
      <p:sp>
        <p:nvSpPr>
          <p:cNvPr id="205" name="Google Shape;205;p28"/>
          <p:cNvSpPr txBox="1">
            <a:spLocks noGrp="1"/>
          </p:cNvSpPr>
          <p:nvPr>
            <p:ph type="body" idx="1"/>
          </p:nvPr>
        </p:nvSpPr>
        <p:spPr>
          <a:xfrm>
            <a:off x="609600" y="1504502"/>
            <a:ext cx="10972800" cy="5162107"/>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1870"/>
              <a:buFont typeface="+mj-lt"/>
              <a:buAutoNum type="arabicPeriod"/>
            </a:pPr>
            <a:r>
              <a:rPr lang="en-US" b="1" dirty="0"/>
              <a:t>Single Discipline</a:t>
            </a:r>
            <a:endParaRPr b="1" dirty="0"/>
          </a:p>
          <a:p>
            <a:pPr marL="627063" lvl="1" indent="-227013">
              <a:spcBef>
                <a:spcPts val="0"/>
              </a:spcBef>
              <a:spcAft>
                <a:spcPts val="1200"/>
              </a:spcAft>
              <a:buSzPts val="1870"/>
            </a:pPr>
            <a:r>
              <a:rPr lang="en-US" sz="2400" dirty="0"/>
              <a:t>Faculty who meet minimum qualifications or the locally-determined equivalent for THAT listed discipline are eligible to teach the courses within that particular discipline. </a:t>
            </a:r>
            <a:endParaRPr dirty="0"/>
          </a:p>
          <a:p>
            <a:pPr lvl="0" indent="-457200" algn="l" rtl="0">
              <a:spcBef>
                <a:spcPts val="0"/>
              </a:spcBef>
              <a:spcAft>
                <a:spcPts val="1200"/>
              </a:spcAft>
              <a:buSzPts val="1870"/>
              <a:buFont typeface="+mj-lt"/>
              <a:buAutoNum type="arabicPeriod"/>
            </a:pPr>
            <a:r>
              <a:rPr lang="en-US" b="1" dirty="0"/>
              <a:t>More than one discipline with an “or”</a:t>
            </a:r>
            <a:endParaRPr b="1" dirty="0"/>
          </a:p>
          <a:p>
            <a:pPr marL="627063" lvl="1" indent="-227013">
              <a:spcBef>
                <a:spcPts val="0"/>
              </a:spcBef>
              <a:spcAft>
                <a:spcPts val="1200"/>
              </a:spcAft>
              <a:buSzPts val="1870"/>
            </a:pPr>
            <a:r>
              <a:rPr lang="en-US" sz="2400" dirty="0"/>
              <a:t>Faculty who meet minimum qualifications or the locally-determined equivalent in ANY of the listed disciplines are eligible to teach the course. </a:t>
            </a:r>
            <a:endParaRPr dirty="0"/>
          </a:p>
          <a:p>
            <a:pPr lvl="0" indent="-457200" algn="l" rtl="0">
              <a:spcBef>
                <a:spcPts val="0"/>
              </a:spcBef>
              <a:spcAft>
                <a:spcPts val="1200"/>
              </a:spcAft>
              <a:buSzPts val="1870"/>
              <a:buFont typeface="+mj-lt"/>
              <a:buAutoNum type="arabicPeriod"/>
            </a:pPr>
            <a:r>
              <a:rPr lang="en-US" b="1" dirty="0"/>
              <a:t>More than one discipline with an “and”</a:t>
            </a:r>
            <a:endParaRPr b="1" dirty="0"/>
          </a:p>
          <a:p>
            <a:pPr marL="627063" lvl="1" indent="-227013">
              <a:spcBef>
                <a:spcPts val="0"/>
              </a:spcBef>
              <a:spcAft>
                <a:spcPts val="1200"/>
              </a:spcAft>
              <a:buSzPts val="1870"/>
            </a:pPr>
            <a:r>
              <a:rPr lang="en-US" sz="2400" dirty="0"/>
              <a:t>Faculty who meet minimum qualifications or the locally-determined equivalent for ALL of the listed disciplines are eligible to teach the course. </a:t>
            </a:r>
            <a:endParaRPr sz="2400" dirty="0"/>
          </a:p>
          <a:p>
            <a:pPr marL="182880" lvl="0" indent="-53339" algn="l" rtl="0">
              <a:spcBef>
                <a:spcPts val="480"/>
              </a:spcBef>
              <a:spcAft>
                <a:spcPts val="0"/>
              </a:spcAft>
              <a:buSzPts val="2040"/>
              <a:buNone/>
            </a:pPr>
            <a:endParaRPr dirty="0"/>
          </a:p>
        </p:txBody>
      </p:sp>
      <p:pic>
        <p:nvPicPr>
          <p:cNvPr id="2" name="Picture 1">
            <a:extLst>
              <a:ext uri="{FF2B5EF4-FFF2-40B4-BE49-F238E27FC236}">
                <a16:creationId xmlns:a16="http://schemas.microsoft.com/office/drawing/2014/main" id="{4E102D9E-7BF0-4ADA-BD09-925CF4F1671C}"/>
              </a:ext>
            </a:extLst>
          </p:cNvPr>
          <p:cNvPicPr>
            <a:picLocks noChangeAspect="1"/>
          </p:cNvPicPr>
          <p:nvPr/>
        </p:nvPicPr>
        <p:blipFill rotWithShape="1">
          <a:blip r:embed="rId3"/>
          <a:srcRect b="14661"/>
          <a:stretch/>
        </p:blipFill>
        <p:spPr>
          <a:xfrm>
            <a:off x="5782007" y="533400"/>
            <a:ext cx="3734133" cy="13485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Interdisciplinary Studies</a:t>
            </a:r>
            <a:endParaRPr dirty="0"/>
          </a:p>
        </p:txBody>
      </p:sp>
      <p:pic>
        <p:nvPicPr>
          <p:cNvPr id="2" name="Picture 1">
            <a:extLst>
              <a:ext uri="{FF2B5EF4-FFF2-40B4-BE49-F238E27FC236}">
                <a16:creationId xmlns:a16="http://schemas.microsoft.com/office/drawing/2014/main" id="{4B7D842A-5308-40AD-9A9D-F97DED4E9DBE}"/>
              </a:ext>
            </a:extLst>
          </p:cNvPr>
          <p:cNvPicPr>
            <a:picLocks noChangeAspect="1"/>
          </p:cNvPicPr>
          <p:nvPr/>
        </p:nvPicPr>
        <p:blipFill>
          <a:blip r:embed="rId3"/>
          <a:stretch>
            <a:fillRect/>
          </a:stretch>
        </p:blipFill>
        <p:spPr>
          <a:xfrm>
            <a:off x="184820" y="4099589"/>
            <a:ext cx="1572465" cy="2384905"/>
          </a:xfrm>
          <a:prstGeom prst="rect">
            <a:avLst/>
          </a:prstGeom>
        </p:spPr>
      </p:pic>
      <p:sp>
        <p:nvSpPr>
          <p:cNvPr id="212" name="Google Shape;212;p29"/>
          <p:cNvSpPr txBox="1">
            <a:spLocks noGrp="1"/>
          </p:cNvSpPr>
          <p:nvPr>
            <p:ph type="body" idx="1"/>
          </p:nvPr>
        </p:nvSpPr>
        <p:spPr>
          <a:xfrm>
            <a:off x="1446028" y="1437312"/>
            <a:ext cx="9916460" cy="4685675"/>
          </a:xfrm>
          <a:prstGeom prst="rect">
            <a:avLst/>
          </a:prstGeom>
          <a:noFill/>
          <a:ln>
            <a:noFill/>
          </a:ln>
        </p:spPr>
        <p:txBody>
          <a:bodyPr spcFirstLastPara="1" wrap="square" lIns="91425" tIns="45700" rIns="91425" bIns="45700" anchor="t" anchorCtr="0">
            <a:noAutofit/>
          </a:bodyPr>
          <a:lstStyle/>
          <a:p>
            <a:pPr marL="182880" lvl="0" indent="-222250" algn="l" rtl="0">
              <a:spcBef>
                <a:spcPts val="0"/>
              </a:spcBef>
              <a:spcAft>
                <a:spcPts val="0"/>
              </a:spcAft>
              <a:buSzPts val="3000"/>
              <a:buChar char="•"/>
            </a:pPr>
            <a:r>
              <a:rPr lang="en-US" sz="3000" dirty="0"/>
              <a:t>The Disciplines List includes the discipline of Interdisciplinary Studies.</a:t>
            </a:r>
            <a:endParaRPr sz="3000" dirty="0"/>
          </a:p>
          <a:p>
            <a:pPr marL="182880" lvl="0" indent="-222250" algn="l" rtl="0">
              <a:spcBef>
                <a:spcPts val="560"/>
              </a:spcBef>
              <a:spcAft>
                <a:spcPts val="0"/>
              </a:spcAft>
              <a:buSzPts val="3000"/>
              <a:buChar char="•"/>
            </a:pPr>
            <a:r>
              <a:rPr lang="en-US" sz="3000" dirty="0"/>
              <a:t>The minimum qualifications for Interdisciplinary Studies:</a:t>
            </a:r>
            <a:endParaRPr sz="3000" dirty="0"/>
          </a:p>
          <a:p>
            <a:pPr marL="914400" lvl="2" indent="-243840">
              <a:spcBef>
                <a:spcPts val="480"/>
              </a:spcBef>
              <a:buSzPts val="3000"/>
            </a:pPr>
            <a:r>
              <a:rPr lang="en-US" sz="2800" dirty="0"/>
              <a:t>Master’s in the interdisciplinary area OR master’s in one of the disciplines included in the interdisciplinary area and upper division or graduate coursework in at least one other constituent discipline.</a:t>
            </a:r>
            <a:endParaRPr sz="2800" dirty="0"/>
          </a:p>
          <a:p>
            <a:pPr marL="182880" lvl="0" indent="-222250" algn="l" rtl="0">
              <a:spcBef>
                <a:spcPts val="560"/>
              </a:spcBef>
              <a:spcAft>
                <a:spcPts val="0"/>
              </a:spcAft>
              <a:buSzPts val="3000"/>
              <a:buChar char="•"/>
            </a:pPr>
            <a:r>
              <a:rPr lang="en-US" sz="3000" dirty="0"/>
              <a:t>Any time interdisciplinary studies is used, the disciplines for a particular course </a:t>
            </a:r>
            <a:r>
              <a:rPr lang="en-US" sz="3000" b="1" dirty="0"/>
              <a:t>MUST</a:t>
            </a:r>
            <a:r>
              <a:rPr lang="en-US" sz="3000" dirty="0"/>
              <a:t> be specified.</a:t>
            </a:r>
            <a:endParaRPr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Local Disciplines Assignment</a:t>
            </a:r>
            <a:endParaRPr/>
          </a:p>
        </p:txBody>
      </p:sp>
      <p:sp>
        <p:nvSpPr>
          <p:cNvPr id="219" name="Google Shape;219;p30"/>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379413" lvl="0" indent="-419100" algn="l" rtl="0">
              <a:spcBef>
                <a:spcPts val="0"/>
              </a:spcBef>
              <a:spcAft>
                <a:spcPts val="0"/>
              </a:spcAft>
              <a:buSzPts val="3000"/>
              <a:buChar char="•"/>
            </a:pPr>
            <a:r>
              <a:rPr lang="en-US" sz="2800" dirty="0"/>
              <a:t>A district may locally assign any discipline on the state list for local use, but they do not have to use any particular discipline.</a:t>
            </a:r>
            <a:endParaRPr sz="2800" dirty="0"/>
          </a:p>
          <a:p>
            <a:pPr marL="836613" lvl="1" indent="-419100">
              <a:spcBef>
                <a:spcPts val="560"/>
              </a:spcBef>
              <a:buSzPts val="3000"/>
            </a:pPr>
            <a:r>
              <a:rPr lang="en-US" sz="2400" dirty="0"/>
              <a:t>For instance, if a district has not locally adopted the discipline of Art History, it could assign all of its Art History courses to the discipline of Art. </a:t>
            </a:r>
            <a:endParaRPr sz="2400" dirty="0"/>
          </a:p>
          <a:p>
            <a:pPr marL="836613" lvl="1" indent="-419100">
              <a:spcBef>
                <a:spcPts val="560"/>
              </a:spcBef>
              <a:buSzPts val="3000"/>
            </a:pPr>
            <a:r>
              <a:rPr lang="en-US" sz="2400" dirty="0"/>
              <a:t>In this case, the MQs for Art History classes in that district would be those defined for the Art discipline, not the Art History discipline (unless/until the district chose to change this). </a:t>
            </a:r>
            <a:endParaRPr sz="2400" dirty="0"/>
          </a:p>
          <a:p>
            <a:pPr marL="379413" lvl="0" indent="-419100" algn="l" rtl="0">
              <a:spcBef>
                <a:spcPts val="560"/>
              </a:spcBef>
              <a:spcAft>
                <a:spcPts val="0"/>
              </a:spcAft>
              <a:buSzPts val="3000"/>
              <a:buChar char="•"/>
            </a:pPr>
            <a:r>
              <a:rPr lang="en-US" sz="2800" dirty="0"/>
              <a:t>An effective practice is to list the discipline assignment on the COR. </a:t>
            </a:r>
            <a:endParaRPr sz="2800" dirty="0"/>
          </a:p>
          <a:p>
            <a:pPr marL="182880" lvl="0" indent="-53339" algn="l" rtl="0">
              <a:spcBef>
                <a:spcPts val="480"/>
              </a:spcBef>
              <a:spcAft>
                <a:spcPts val="0"/>
              </a:spcAft>
              <a:buSzPts val="2040"/>
              <a:buNone/>
            </a:pPr>
            <a:endParaRPr dirty="0"/>
          </a:p>
        </p:txBody>
      </p:sp>
      <p:pic>
        <p:nvPicPr>
          <p:cNvPr id="2" name="Picture 1">
            <a:extLst>
              <a:ext uri="{FF2B5EF4-FFF2-40B4-BE49-F238E27FC236}">
                <a16:creationId xmlns:a16="http://schemas.microsoft.com/office/drawing/2014/main" id="{13C1D647-8F84-4802-964B-8153D77321EF}"/>
              </a:ext>
            </a:extLst>
          </p:cNvPr>
          <p:cNvPicPr>
            <a:picLocks noChangeAspect="1"/>
          </p:cNvPicPr>
          <p:nvPr/>
        </p:nvPicPr>
        <p:blipFill rotWithShape="1">
          <a:blip r:embed="rId3"/>
          <a:srcRect t="5048" b="11303"/>
          <a:stretch/>
        </p:blipFill>
        <p:spPr>
          <a:xfrm>
            <a:off x="3879779" y="5103627"/>
            <a:ext cx="3786298" cy="15736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7C96-76AA-44E0-AA5D-CAC2A89F24BA}"/>
              </a:ext>
            </a:extLst>
          </p:cNvPr>
          <p:cNvSpPr>
            <a:spLocks noGrp="1"/>
          </p:cNvSpPr>
          <p:nvPr>
            <p:ph type="title"/>
          </p:nvPr>
        </p:nvSpPr>
        <p:spPr/>
        <p:txBody>
          <a:bodyPr/>
          <a:lstStyle/>
          <a:p>
            <a:r>
              <a:rPr lang="en-US" dirty="0"/>
              <a:t>Housekeeping…</a:t>
            </a:r>
          </a:p>
        </p:txBody>
      </p:sp>
      <p:pic>
        <p:nvPicPr>
          <p:cNvPr id="4" name="Picture 3">
            <a:extLst>
              <a:ext uri="{FF2B5EF4-FFF2-40B4-BE49-F238E27FC236}">
                <a16:creationId xmlns:a16="http://schemas.microsoft.com/office/drawing/2014/main" id="{0A6507C8-32D5-419E-87E8-A9D4BE4DC598}"/>
              </a:ext>
            </a:extLst>
          </p:cNvPr>
          <p:cNvPicPr>
            <a:picLocks noChangeAspect="1"/>
          </p:cNvPicPr>
          <p:nvPr/>
        </p:nvPicPr>
        <p:blipFill>
          <a:blip r:embed="rId3"/>
          <a:stretch>
            <a:fillRect/>
          </a:stretch>
        </p:blipFill>
        <p:spPr>
          <a:xfrm>
            <a:off x="859896" y="1413801"/>
            <a:ext cx="10298127" cy="5283387"/>
          </a:xfrm>
          <a:prstGeom prst="rect">
            <a:avLst/>
          </a:prstGeom>
        </p:spPr>
      </p:pic>
    </p:spTree>
    <p:extLst>
      <p:ext uri="{BB962C8B-B14F-4D97-AF65-F5344CB8AC3E}">
        <p14:creationId xmlns:p14="http://schemas.microsoft.com/office/powerpoint/2010/main" val="392215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a:solidFill>
                  <a:schemeClr val="dk2"/>
                </a:solidFill>
                <a:latin typeface="Arial"/>
                <a:ea typeface="Arial"/>
                <a:cs typeface="Arial"/>
                <a:sym typeface="Arial"/>
              </a:rPr>
              <a:t>Single Course Equivalency</a:t>
            </a:r>
            <a:endParaRPr/>
          </a:p>
        </p:txBody>
      </p:sp>
      <p:sp>
        <p:nvSpPr>
          <p:cNvPr id="225" name="Google Shape;225;p31"/>
          <p:cNvSpPr txBo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182880" marR="0" lvl="0" indent="-222250" algn="l" rtl="0">
              <a:spcBef>
                <a:spcPts val="0"/>
              </a:spcBef>
              <a:spcAft>
                <a:spcPts val="0"/>
              </a:spcAft>
              <a:buClr>
                <a:schemeClr val="accent1"/>
              </a:buClr>
              <a:buSzPts val="3000"/>
              <a:buFont typeface="Arial"/>
              <a:buChar char="•"/>
            </a:pPr>
            <a:r>
              <a:rPr lang="en-US" sz="3000" dirty="0">
                <a:solidFill>
                  <a:schemeClr val="dk1"/>
                </a:solidFill>
                <a:latin typeface="Arial"/>
                <a:ea typeface="Arial"/>
                <a:cs typeface="Arial"/>
                <a:sym typeface="Arial"/>
              </a:rPr>
              <a:t>Ed Code and Title 5 refer to qualifications in terms of Disciplines not courses or subject areas within a Discipline </a:t>
            </a:r>
            <a:r>
              <a:rPr lang="en-US" sz="2400" dirty="0">
                <a:solidFill>
                  <a:schemeClr val="dk1"/>
                </a:solidFill>
                <a:latin typeface="Arial"/>
                <a:ea typeface="Arial"/>
                <a:cs typeface="Arial"/>
                <a:sym typeface="Arial"/>
              </a:rPr>
              <a:t>(Ed Code §87357; Title 5 §53410 and §53430). </a:t>
            </a:r>
            <a:endParaRPr sz="3000" dirty="0"/>
          </a:p>
          <a:p>
            <a:pPr marL="182880" marR="0" lvl="0" indent="-222250" algn="l" rtl="0">
              <a:spcBef>
                <a:spcPts val="560"/>
              </a:spcBef>
              <a:spcAft>
                <a:spcPts val="0"/>
              </a:spcAft>
              <a:buClr>
                <a:schemeClr val="accent1"/>
              </a:buClr>
              <a:buSzPts val="3000"/>
              <a:buFont typeface="Arial"/>
              <a:buChar char="•"/>
            </a:pPr>
            <a:r>
              <a:rPr lang="en-US" sz="3000" dirty="0">
                <a:solidFill>
                  <a:schemeClr val="dk1"/>
                </a:solidFill>
                <a:latin typeface="Arial"/>
                <a:ea typeface="Arial"/>
                <a:cs typeface="Arial"/>
                <a:sym typeface="Arial"/>
              </a:rPr>
              <a:t>Legal Opinion L 03-28, Chancellor’s Office Legal Division: </a:t>
            </a:r>
            <a:endParaRPr sz="3000" dirty="0"/>
          </a:p>
          <a:p>
            <a:pPr marL="862013" lvl="3" indent="-234950">
              <a:spcBef>
                <a:spcPts val="560"/>
              </a:spcBef>
              <a:buClr>
                <a:schemeClr val="accent1"/>
              </a:buClr>
              <a:buSzPts val="3000"/>
              <a:buFont typeface="Arial"/>
              <a:buChar char="•"/>
            </a:pPr>
            <a:r>
              <a:rPr lang="en-US" sz="3000" b="0" i="0" u="none" strike="noStrike" cap="none" dirty="0">
                <a:solidFill>
                  <a:schemeClr val="dk1"/>
                </a:solidFill>
                <a:latin typeface="Arial"/>
                <a:ea typeface="Arial"/>
                <a:cs typeface="Arial"/>
                <a:sym typeface="Arial"/>
              </a:rPr>
              <a:t>Faculty are hired to teach within disciplines, not a course. </a:t>
            </a:r>
            <a:endParaRPr sz="3000" dirty="0"/>
          </a:p>
          <a:p>
            <a:pPr marL="862013" lvl="3" indent="-234950">
              <a:spcBef>
                <a:spcPts val="560"/>
              </a:spcBef>
              <a:buClr>
                <a:schemeClr val="accent1"/>
              </a:buClr>
              <a:buSzPts val="3000"/>
              <a:buFont typeface="Arial"/>
              <a:buChar char="•"/>
            </a:pPr>
            <a:r>
              <a:rPr lang="en-US" sz="3000" b="0" i="0" u="none" strike="noStrike" cap="none" dirty="0">
                <a:solidFill>
                  <a:schemeClr val="dk1"/>
                </a:solidFill>
                <a:latin typeface="Arial"/>
                <a:ea typeface="Arial"/>
                <a:cs typeface="Arial"/>
                <a:sym typeface="Arial"/>
              </a:rPr>
              <a:t>Therefore faculty are qualified to teach </a:t>
            </a:r>
            <a:r>
              <a:rPr lang="en-US" sz="3000" b="0" i="1" u="none" strike="noStrike" cap="none" dirty="0">
                <a:solidFill>
                  <a:schemeClr val="dk1"/>
                </a:solidFill>
                <a:latin typeface="Arial"/>
                <a:ea typeface="Arial"/>
                <a:cs typeface="Arial"/>
                <a:sym typeface="Arial"/>
              </a:rPr>
              <a:t>all </a:t>
            </a:r>
            <a:r>
              <a:rPr lang="en-US" sz="3000" b="0" u="none" strike="noStrike" cap="none" dirty="0">
                <a:solidFill>
                  <a:schemeClr val="dk1"/>
                </a:solidFill>
                <a:latin typeface="Arial"/>
                <a:ea typeface="Arial"/>
                <a:cs typeface="Arial"/>
                <a:sym typeface="Arial"/>
              </a:rPr>
              <a:t>courses</a:t>
            </a:r>
            <a:r>
              <a:rPr lang="en-US" sz="3000" b="0" i="1" u="none" strike="noStrike" cap="none" dirty="0">
                <a:solidFill>
                  <a:schemeClr val="dk1"/>
                </a:solidFill>
                <a:latin typeface="Arial"/>
                <a:ea typeface="Arial"/>
                <a:cs typeface="Arial"/>
                <a:sym typeface="Arial"/>
              </a:rPr>
              <a:t> </a:t>
            </a:r>
            <a:r>
              <a:rPr lang="en-US" sz="3000" b="0" i="0" u="none" strike="noStrike" cap="none" dirty="0">
                <a:solidFill>
                  <a:schemeClr val="dk1"/>
                </a:solidFill>
                <a:latin typeface="Arial"/>
                <a:ea typeface="Arial"/>
                <a:cs typeface="Arial"/>
                <a:sym typeface="Arial"/>
              </a:rPr>
              <a:t>assigned to that discipline.</a:t>
            </a:r>
            <a:endParaRPr sz="3000" dirty="0"/>
          </a:p>
          <a:p>
            <a:pPr marL="182880" marR="0" lvl="0" indent="-222250" algn="l" rtl="0">
              <a:spcBef>
                <a:spcPts val="560"/>
              </a:spcBef>
              <a:spcAft>
                <a:spcPts val="0"/>
              </a:spcAft>
              <a:buClr>
                <a:schemeClr val="accent1"/>
              </a:buClr>
              <a:buSzPts val="3000"/>
              <a:buFont typeface="Arial"/>
              <a:buChar char="•"/>
            </a:pPr>
            <a:r>
              <a:rPr lang="en-US" sz="3000" dirty="0">
                <a:solidFill>
                  <a:schemeClr val="dk1"/>
                </a:solidFill>
                <a:latin typeface="Arial"/>
                <a:ea typeface="Arial"/>
                <a:cs typeface="Arial"/>
                <a:sym typeface="Arial"/>
              </a:rPr>
              <a:t>Resolution 19.03 (S18): </a:t>
            </a:r>
            <a:r>
              <a:rPr lang="en-US" sz="3000" u="sng" dirty="0">
                <a:solidFill>
                  <a:schemeClr val="hlink"/>
                </a:solidFill>
                <a:latin typeface="Arial"/>
                <a:ea typeface="Arial"/>
                <a:cs typeface="Arial"/>
                <a:sym typeface="Arial"/>
                <a:hlinkClick r:id="rId3"/>
              </a:rPr>
              <a:t>Oppose Efforts to Permit Single-Course Equivalency</a:t>
            </a:r>
            <a:endParaRPr sz="3000" dirty="0">
              <a:solidFill>
                <a:schemeClr val="dk1"/>
              </a:solidFill>
              <a:latin typeface="Arial"/>
              <a:ea typeface="Arial"/>
              <a:cs typeface="Arial"/>
              <a:sym typeface="Arial"/>
            </a:endParaRPr>
          </a:p>
          <a:p>
            <a:pPr marL="182880" marR="0" lvl="0" indent="-53339" algn="l" rtl="0">
              <a:spcBef>
                <a:spcPts val="480"/>
              </a:spcBef>
              <a:spcAft>
                <a:spcPts val="0"/>
              </a:spcAft>
              <a:buClr>
                <a:schemeClr val="accent1"/>
              </a:buClr>
              <a:buSzPts val="2040"/>
              <a:buFont typeface="Arial"/>
              <a:buNone/>
            </a:pPr>
            <a:endParaRPr sz="2400"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Disciplines vs. Departments</a:t>
            </a:r>
            <a:endParaRPr/>
          </a:p>
        </p:txBody>
      </p:sp>
      <p:pic>
        <p:nvPicPr>
          <p:cNvPr id="2" name="Picture 1">
            <a:extLst>
              <a:ext uri="{FF2B5EF4-FFF2-40B4-BE49-F238E27FC236}">
                <a16:creationId xmlns:a16="http://schemas.microsoft.com/office/drawing/2014/main" id="{285BB999-72F3-4D1C-A203-C50F9B35652A}"/>
              </a:ext>
            </a:extLst>
          </p:cNvPr>
          <p:cNvPicPr>
            <a:picLocks noChangeAspect="1"/>
          </p:cNvPicPr>
          <p:nvPr/>
        </p:nvPicPr>
        <p:blipFill rotWithShape="1">
          <a:blip r:embed="rId3"/>
          <a:srcRect b="9043"/>
          <a:stretch/>
        </p:blipFill>
        <p:spPr>
          <a:xfrm>
            <a:off x="8463512" y="4741445"/>
            <a:ext cx="2905814" cy="2116555"/>
          </a:xfrm>
          <a:prstGeom prst="rect">
            <a:avLst/>
          </a:prstGeom>
        </p:spPr>
      </p:pic>
      <p:sp>
        <p:nvSpPr>
          <p:cNvPr id="231" name="Google Shape;231;p32"/>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457200" lvl="1" indent="-222250" algn="l" rtl="0">
              <a:spcBef>
                <a:spcPts val="0"/>
              </a:spcBef>
              <a:spcAft>
                <a:spcPts val="0"/>
              </a:spcAft>
              <a:buSzPts val="3000"/>
              <a:buChar char="•"/>
            </a:pPr>
            <a:r>
              <a:rPr lang="en-US" sz="3000" dirty="0"/>
              <a:t>Departments are locally-defined organizational structures.</a:t>
            </a:r>
            <a:endParaRPr sz="3000" dirty="0"/>
          </a:p>
          <a:p>
            <a:pPr marL="457200" lvl="1" indent="-222250" algn="l" rtl="0">
              <a:spcBef>
                <a:spcPts val="560"/>
              </a:spcBef>
              <a:spcAft>
                <a:spcPts val="0"/>
              </a:spcAft>
              <a:buSzPts val="3000"/>
              <a:buChar char="•"/>
            </a:pPr>
            <a:r>
              <a:rPr lang="en-US" sz="3000" dirty="0"/>
              <a:t>Instructional faculty teach courses </a:t>
            </a:r>
            <a:r>
              <a:rPr lang="en-US" sz="3000" i="1" dirty="0"/>
              <a:t>assigned to disciplines, not departments</a:t>
            </a:r>
            <a:r>
              <a:rPr lang="en-US" sz="3000" dirty="0"/>
              <a:t>.</a:t>
            </a:r>
            <a:endParaRPr sz="3000" dirty="0"/>
          </a:p>
          <a:p>
            <a:pPr marL="731520" lvl="2" indent="-236219" algn="l" rtl="0">
              <a:spcBef>
                <a:spcPts val="480"/>
              </a:spcBef>
              <a:spcAft>
                <a:spcPts val="0"/>
              </a:spcAft>
              <a:buSzPts val="3000"/>
              <a:buChar char="•"/>
            </a:pPr>
            <a:r>
              <a:rPr lang="en-US" sz="3000" dirty="0"/>
              <a:t>Faculty must meet the MQs of the disciplines to which courses are assigned.</a:t>
            </a:r>
            <a:endParaRPr sz="3000" dirty="0"/>
          </a:p>
          <a:p>
            <a:pPr marL="1188720" lvl="3" indent="-236219">
              <a:spcBef>
                <a:spcPts val="480"/>
              </a:spcBef>
              <a:buSzPts val="3000"/>
            </a:pPr>
            <a:r>
              <a:rPr lang="en-US" sz="2800" dirty="0"/>
              <a:t>Example: The Chemistry and Earth Sciences Department offers courses in Chemistry, Geology, Oceanography, and Geography.  </a:t>
            </a:r>
          </a:p>
          <a:p>
            <a:pPr marL="1188720" lvl="3" indent="-236219">
              <a:spcBef>
                <a:spcPts val="480"/>
              </a:spcBef>
              <a:buSzPts val="3000"/>
            </a:pPr>
            <a:r>
              <a:rPr lang="en-US" sz="2800" dirty="0"/>
              <a:t>Who teaches which course?</a:t>
            </a: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p:nvPr/>
        </p:nvSpPr>
        <p:spPr>
          <a:xfrm>
            <a:off x="1988022" y="6040688"/>
            <a:ext cx="8143769"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0070C0"/>
                </a:solidFill>
                <a:latin typeface="Arial"/>
                <a:ea typeface="Arial"/>
                <a:cs typeface="Arial"/>
                <a:sym typeface="Arial"/>
              </a:rPr>
              <a:t>Courses</a:t>
            </a:r>
            <a:r>
              <a:rPr lang="en-US" sz="4000" b="1">
                <a:solidFill>
                  <a:srgbClr val="00B050"/>
                </a:solidFill>
                <a:latin typeface="Arial"/>
                <a:ea typeface="Arial"/>
                <a:cs typeface="Arial"/>
                <a:sym typeface="Arial"/>
              </a:rPr>
              <a:t> </a:t>
            </a:r>
            <a:r>
              <a:rPr lang="en-US" sz="4000" b="1">
                <a:solidFill>
                  <a:schemeClr val="dk1"/>
                </a:solidFill>
                <a:latin typeface="Arial"/>
                <a:ea typeface="Arial"/>
                <a:cs typeface="Arial"/>
                <a:sym typeface="Arial"/>
              </a:rPr>
              <a:t>Assigned to </a:t>
            </a:r>
            <a:r>
              <a:rPr lang="en-US" sz="4000" b="1">
                <a:solidFill>
                  <a:schemeClr val="accent1"/>
                </a:solidFill>
                <a:latin typeface="Arial"/>
                <a:ea typeface="Arial"/>
                <a:cs typeface="Arial"/>
                <a:sym typeface="Arial"/>
              </a:rPr>
              <a:t>Disciplines</a:t>
            </a:r>
            <a:endParaRPr/>
          </a:p>
        </p:txBody>
      </p:sp>
      <p:graphicFrame>
        <p:nvGraphicFramePr>
          <p:cNvPr id="237" name="Google Shape;237;p33"/>
          <p:cNvGraphicFramePr/>
          <p:nvPr/>
        </p:nvGraphicFramePr>
        <p:xfrm>
          <a:off x="1528010" y="777953"/>
          <a:ext cx="10094500" cy="5181640"/>
        </p:xfrm>
        <a:graphic>
          <a:graphicData uri="http://schemas.openxmlformats.org/drawingml/2006/table">
            <a:tbl>
              <a:tblPr firstRow="1" bandRow="1">
                <a:noFill/>
                <a:tableStyleId>{313393B6-40BB-4FA8-912D-8407F3D535EE}</a:tableStyleId>
              </a:tblPr>
              <a:tblGrid>
                <a:gridCol w="5047250">
                  <a:extLst>
                    <a:ext uri="{9D8B030D-6E8A-4147-A177-3AD203B41FA5}">
                      <a16:colId xmlns:a16="http://schemas.microsoft.com/office/drawing/2014/main" val="20000"/>
                    </a:ext>
                  </a:extLst>
                </a:gridCol>
                <a:gridCol w="5047250">
                  <a:extLst>
                    <a:ext uri="{9D8B030D-6E8A-4147-A177-3AD203B41FA5}">
                      <a16:colId xmlns:a16="http://schemas.microsoft.com/office/drawing/2014/main" val="20001"/>
                    </a:ext>
                  </a:extLst>
                </a:gridCol>
              </a:tblGrid>
              <a:tr h="421850">
                <a:tc>
                  <a:txBody>
                    <a:bodyPr/>
                    <a:lstStyle/>
                    <a:p>
                      <a:pPr marL="0" marR="0" lvl="0" indent="0" algn="l" rtl="0">
                        <a:spcBef>
                          <a:spcPts val="0"/>
                        </a:spcBef>
                        <a:spcAft>
                          <a:spcPts val="0"/>
                        </a:spcAft>
                        <a:buNone/>
                      </a:pPr>
                      <a:r>
                        <a:rPr lang="en-US" sz="2800" b="1" u="sng" strike="noStrike" cap="none">
                          <a:solidFill>
                            <a:srgbClr val="C00000"/>
                          </a:solidFill>
                        </a:rPr>
                        <a:t>Disciplines</a:t>
                      </a:r>
                      <a:endParaRPr/>
                    </a:p>
                  </a:txBody>
                  <a:tcPr marL="91450" marR="91450" marT="45725" marB="45725"/>
                </a:tc>
                <a:tc>
                  <a:txBody>
                    <a:bodyPr/>
                    <a:lstStyle/>
                    <a:p>
                      <a:pPr marL="0" marR="0" lvl="0" indent="0" algn="l" rtl="0">
                        <a:spcBef>
                          <a:spcPts val="0"/>
                        </a:spcBef>
                        <a:spcAft>
                          <a:spcPts val="0"/>
                        </a:spcAft>
                        <a:buNone/>
                      </a:pPr>
                      <a:r>
                        <a:rPr lang="en-US" sz="2800" b="1" u="sng">
                          <a:solidFill>
                            <a:srgbClr val="0070C0"/>
                          </a:solidFill>
                        </a:rPr>
                        <a:t>Courses</a:t>
                      </a:r>
                      <a:endParaRPr/>
                    </a:p>
                  </a:txBody>
                  <a:tcPr marL="91450" marR="91450" marT="45725" marB="45725"/>
                </a:tc>
                <a:extLst>
                  <a:ext uri="{0D108BD9-81ED-4DB2-BD59-A6C34878D82A}">
                    <a16:rowId xmlns:a16="http://schemas.microsoft.com/office/drawing/2014/main" val="10000"/>
                  </a:ext>
                </a:extLst>
              </a:tr>
              <a:tr h="967775">
                <a:tc>
                  <a:txBody>
                    <a:bodyPr/>
                    <a:lstStyle/>
                    <a:p>
                      <a:pPr marL="0" marR="0" lvl="0" indent="0" algn="l" rtl="0">
                        <a:spcBef>
                          <a:spcPts val="0"/>
                        </a:spcBef>
                        <a:spcAft>
                          <a:spcPts val="0"/>
                        </a:spcAft>
                        <a:buNone/>
                      </a:pPr>
                      <a:r>
                        <a:rPr lang="en-US" sz="2400">
                          <a:solidFill>
                            <a:srgbClr val="C00000"/>
                          </a:solidFill>
                        </a:rPr>
                        <a:t>Earth Science</a:t>
                      </a:r>
                      <a:endParaRPr/>
                    </a:p>
                  </a:txBody>
                  <a:tcPr marL="91450" marR="91450" marT="45725" marB="45725"/>
                </a:tc>
                <a:tc>
                  <a:txBody>
                    <a:bodyPr/>
                    <a:lstStyle/>
                    <a:p>
                      <a:pPr marL="0" marR="0" lvl="0" indent="0" algn="l" rtl="0">
                        <a:spcBef>
                          <a:spcPts val="0"/>
                        </a:spcBef>
                        <a:spcAft>
                          <a:spcPts val="0"/>
                        </a:spcAft>
                        <a:buNone/>
                      </a:pPr>
                      <a:r>
                        <a:rPr lang="en-US" sz="2400">
                          <a:solidFill>
                            <a:srgbClr val="0070C0"/>
                          </a:solidFill>
                        </a:rPr>
                        <a:t>EARTH 1</a:t>
                      </a:r>
                      <a:endParaRPr/>
                    </a:p>
                    <a:p>
                      <a:pPr marL="0" marR="0" lvl="0" indent="0" algn="l" rtl="0">
                        <a:spcBef>
                          <a:spcPts val="0"/>
                        </a:spcBef>
                        <a:spcAft>
                          <a:spcPts val="0"/>
                        </a:spcAft>
                        <a:buNone/>
                      </a:pPr>
                      <a:r>
                        <a:rPr lang="en-US" sz="2400">
                          <a:solidFill>
                            <a:srgbClr val="0070C0"/>
                          </a:solidFill>
                        </a:rPr>
                        <a:t>GEOL 1</a:t>
                      </a:r>
                      <a:endParaRPr/>
                    </a:p>
                    <a:p>
                      <a:pPr marL="0" marR="0" lvl="0" indent="0" algn="l" rtl="0">
                        <a:spcBef>
                          <a:spcPts val="0"/>
                        </a:spcBef>
                        <a:spcAft>
                          <a:spcPts val="0"/>
                        </a:spcAft>
                        <a:buNone/>
                      </a:pPr>
                      <a:r>
                        <a:rPr lang="en-US" sz="2400">
                          <a:solidFill>
                            <a:srgbClr val="0070C0"/>
                          </a:solidFill>
                        </a:rPr>
                        <a:t>GEOL 6</a:t>
                      </a:r>
                      <a:endParaRPr/>
                    </a:p>
                    <a:p>
                      <a:pPr marL="0" marR="0" lvl="0" indent="0" algn="l" rtl="0">
                        <a:spcBef>
                          <a:spcPts val="0"/>
                        </a:spcBef>
                        <a:spcAft>
                          <a:spcPts val="0"/>
                        </a:spcAft>
                        <a:buNone/>
                      </a:pPr>
                      <a:r>
                        <a:rPr lang="en-US" sz="2400">
                          <a:solidFill>
                            <a:srgbClr val="0070C0"/>
                          </a:solidFill>
                        </a:rPr>
                        <a:t>OCEANO 1</a:t>
                      </a:r>
                      <a:endParaRPr sz="2400">
                        <a:solidFill>
                          <a:srgbClr val="0070C0"/>
                        </a:solidFill>
                      </a:endParaRPr>
                    </a:p>
                  </a:txBody>
                  <a:tcPr marL="91450" marR="91450" marT="45725" marB="45725"/>
                </a:tc>
                <a:extLst>
                  <a:ext uri="{0D108BD9-81ED-4DB2-BD59-A6C34878D82A}">
                    <a16:rowId xmlns:a16="http://schemas.microsoft.com/office/drawing/2014/main" val="10001"/>
                  </a:ext>
                </a:extLst>
              </a:tr>
              <a:tr h="1414450">
                <a:tc>
                  <a:txBody>
                    <a:bodyPr/>
                    <a:lstStyle/>
                    <a:p>
                      <a:pPr marL="0" marR="0" lvl="0" indent="0" algn="l" rtl="0">
                        <a:spcBef>
                          <a:spcPts val="0"/>
                        </a:spcBef>
                        <a:spcAft>
                          <a:spcPts val="0"/>
                        </a:spcAft>
                        <a:buNone/>
                      </a:pPr>
                      <a:r>
                        <a:rPr lang="en-US" sz="2400">
                          <a:solidFill>
                            <a:srgbClr val="C00000"/>
                          </a:solidFill>
                        </a:rPr>
                        <a:t>Chemistry</a:t>
                      </a:r>
                      <a:endParaRPr/>
                    </a:p>
                  </a:txBody>
                  <a:tcPr marL="91450" marR="91450" marT="45725" marB="45725"/>
                </a:tc>
                <a:tc>
                  <a:txBody>
                    <a:bodyPr/>
                    <a:lstStyle/>
                    <a:p>
                      <a:pPr marL="0" marR="0" lvl="0" indent="0" algn="l" rtl="0">
                        <a:spcBef>
                          <a:spcPts val="0"/>
                        </a:spcBef>
                        <a:spcAft>
                          <a:spcPts val="0"/>
                        </a:spcAft>
                        <a:buNone/>
                      </a:pPr>
                      <a:r>
                        <a:rPr lang="en-US" sz="2400">
                          <a:solidFill>
                            <a:srgbClr val="0070C0"/>
                          </a:solidFill>
                        </a:rPr>
                        <a:t>CHEM 60</a:t>
                      </a:r>
                      <a:endParaRPr/>
                    </a:p>
                    <a:p>
                      <a:pPr marL="0" marR="0" lvl="0" indent="0" algn="l" rtl="0">
                        <a:spcBef>
                          <a:spcPts val="0"/>
                        </a:spcBef>
                        <a:spcAft>
                          <a:spcPts val="0"/>
                        </a:spcAft>
                        <a:buNone/>
                      </a:pPr>
                      <a:r>
                        <a:rPr lang="en-US" sz="2400">
                          <a:solidFill>
                            <a:srgbClr val="0070C0"/>
                          </a:solidFill>
                        </a:rPr>
                        <a:t>CHEM 101</a:t>
                      </a:r>
                      <a:endParaRPr/>
                    </a:p>
                    <a:p>
                      <a:pPr marL="0" marR="0" lvl="0" indent="0" algn="l" rtl="0">
                        <a:spcBef>
                          <a:spcPts val="0"/>
                        </a:spcBef>
                        <a:spcAft>
                          <a:spcPts val="0"/>
                        </a:spcAft>
                        <a:buNone/>
                      </a:pPr>
                      <a:r>
                        <a:rPr lang="en-US" sz="2400">
                          <a:solidFill>
                            <a:srgbClr val="0070C0"/>
                          </a:solidFill>
                        </a:rPr>
                        <a:t>CHEM 102</a:t>
                      </a:r>
                      <a:endParaRPr/>
                    </a:p>
                    <a:p>
                      <a:pPr marL="0" marR="0" lvl="0" indent="0" algn="l" rtl="0">
                        <a:spcBef>
                          <a:spcPts val="0"/>
                        </a:spcBef>
                        <a:spcAft>
                          <a:spcPts val="0"/>
                        </a:spcAft>
                        <a:buNone/>
                      </a:pPr>
                      <a:r>
                        <a:rPr lang="en-US" sz="2400">
                          <a:solidFill>
                            <a:srgbClr val="0070C0"/>
                          </a:solidFill>
                        </a:rPr>
                        <a:t>CHEM 211</a:t>
                      </a:r>
                      <a:endParaRPr/>
                    </a:p>
                    <a:p>
                      <a:pPr marL="0" marR="0" lvl="0" indent="0" algn="l" rtl="0">
                        <a:spcBef>
                          <a:spcPts val="0"/>
                        </a:spcBef>
                        <a:spcAft>
                          <a:spcPts val="0"/>
                        </a:spcAft>
                        <a:buNone/>
                      </a:pPr>
                      <a:r>
                        <a:rPr lang="en-US" sz="2400">
                          <a:solidFill>
                            <a:srgbClr val="0070C0"/>
                          </a:solidFill>
                        </a:rPr>
                        <a:t>CHEM 212</a:t>
                      </a:r>
                      <a:endParaRPr/>
                    </a:p>
                    <a:p>
                      <a:pPr marL="0" marR="0" lvl="0" indent="0" algn="l" rtl="0">
                        <a:spcBef>
                          <a:spcPts val="0"/>
                        </a:spcBef>
                        <a:spcAft>
                          <a:spcPts val="0"/>
                        </a:spcAft>
                        <a:buNone/>
                      </a:pPr>
                      <a:r>
                        <a:rPr lang="en-US" sz="2400">
                          <a:solidFill>
                            <a:srgbClr val="0070C0"/>
                          </a:solidFill>
                        </a:rPr>
                        <a:t>CHEM 221</a:t>
                      </a:r>
                      <a:endParaRPr sz="2400">
                        <a:solidFill>
                          <a:srgbClr val="0070C0"/>
                        </a:solidFill>
                      </a:endParaRPr>
                    </a:p>
                  </a:txBody>
                  <a:tcPr marL="91450" marR="91450" marT="45725" marB="45725"/>
                </a:tc>
                <a:extLst>
                  <a:ext uri="{0D108BD9-81ED-4DB2-BD59-A6C34878D82A}">
                    <a16:rowId xmlns:a16="http://schemas.microsoft.com/office/drawing/2014/main" val="10002"/>
                  </a:ext>
                </a:extLst>
              </a:tr>
              <a:tr h="521100">
                <a:tc>
                  <a:txBody>
                    <a:bodyPr/>
                    <a:lstStyle/>
                    <a:p>
                      <a:pPr marL="0" marR="0" lvl="0" indent="0" algn="l" rtl="0">
                        <a:spcBef>
                          <a:spcPts val="0"/>
                        </a:spcBef>
                        <a:spcAft>
                          <a:spcPts val="0"/>
                        </a:spcAft>
                        <a:buNone/>
                      </a:pPr>
                      <a:r>
                        <a:rPr lang="en-US" sz="2400">
                          <a:solidFill>
                            <a:srgbClr val="C00000"/>
                          </a:solidFill>
                        </a:rPr>
                        <a:t>Geography</a:t>
                      </a:r>
                      <a:endParaRPr/>
                    </a:p>
                  </a:txBody>
                  <a:tcPr marL="91450" marR="91450" marT="45725" marB="45725"/>
                </a:tc>
                <a:tc>
                  <a:txBody>
                    <a:bodyPr/>
                    <a:lstStyle/>
                    <a:p>
                      <a:pPr marL="0" marR="0" lvl="0" indent="0" algn="l" rtl="0">
                        <a:spcBef>
                          <a:spcPts val="0"/>
                        </a:spcBef>
                        <a:spcAft>
                          <a:spcPts val="0"/>
                        </a:spcAft>
                        <a:buNone/>
                      </a:pPr>
                      <a:r>
                        <a:rPr lang="en-US" sz="2400">
                          <a:solidFill>
                            <a:srgbClr val="0070C0"/>
                          </a:solidFill>
                        </a:rPr>
                        <a:t>GEOG 1</a:t>
                      </a:r>
                      <a:endParaRPr/>
                    </a:p>
                    <a:p>
                      <a:pPr marL="0" marR="0" lvl="0" indent="0" algn="l" rtl="0">
                        <a:spcBef>
                          <a:spcPts val="0"/>
                        </a:spcBef>
                        <a:spcAft>
                          <a:spcPts val="0"/>
                        </a:spcAft>
                        <a:buNone/>
                      </a:pPr>
                      <a:r>
                        <a:rPr lang="en-US" sz="2400">
                          <a:solidFill>
                            <a:srgbClr val="0070C0"/>
                          </a:solidFill>
                        </a:rPr>
                        <a:t>GEOG 15</a:t>
                      </a:r>
                      <a:endParaRPr sz="2400">
                        <a:solidFill>
                          <a:srgbClr val="0070C0"/>
                        </a:solidFill>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Conflicts When Assigning Courses</a:t>
            </a:r>
            <a:endParaRPr/>
          </a:p>
        </p:txBody>
      </p:sp>
      <p:sp>
        <p:nvSpPr>
          <p:cNvPr id="244" name="Google Shape;244;p34"/>
          <p:cNvSpPr txBox="1">
            <a:spLocks noGrp="1"/>
          </p:cNvSpPr>
          <p:nvPr>
            <p:ph type="body" idx="1"/>
          </p:nvPr>
        </p:nvSpPr>
        <p:spPr>
          <a:xfrm>
            <a:off x="609600" y="1600200"/>
            <a:ext cx="11171274" cy="4876800"/>
          </a:xfrm>
          <a:prstGeom prst="rect">
            <a:avLst/>
          </a:prstGeom>
          <a:noFill/>
          <a:ln>
            <a:noFill/>
          </a:ln>
        </p:spPr>
        <p:txBody>
          <a:bodyPr spcFirstLastPara="1" wrap="square" lIns="91425" tIns="45700" rIns="91425" bIns="45700" anchor="t" anchorCtr="0">
            <a:noAutofit/>
          </a:bodyPr>
          <a:lstStyle/>
          <a:p>
            <a:pPr marL="182880" lvl="0" indent="-243840" algn="l" rtl="0">
              <a:spcBef>
                <a:spcPts val="0"/>
              </a:spcBef>
              <a:spcAft>
                <a:spcPts val="0"/>
              </a:spcAft>
              <a:buSzPts val="3000"/>
              <a:buChar char="•"/>
            </a:pPr>
            <a:r>
              <a:rPr lang="en-US" sz="3000" dirty="0"/>
              <a:t>Imagine that the faculty in your physics department want to create a new course on the Philosophy of Science and would like this to be a physics course.</a:t>
            </a:r>
            <a:endParaRPr sz="3000" dirty="0"/>
          </a:p>
          <a:p>
            <a:pPr marL="182880" lvl="0" indent="-243840" algn="l" rtl="0">
              <a:spcBef>
                <a:spcPts val="480"/>
              </a:spcBef>
              <a:spcAft>
                <a:spcPts val="0"/>
              </a:spcAft>
              <a:buSzPts val="3000"/>
              <a:buChar char="•"/>
            </a:pPr>
            <a:r>
              <a:rPr lang="en-US" sz="3000" dirty="0"/>
              <a:t>The philosophy faculty object to the placement of the course in physics and believe that the course should be part of philosophy.</a:t>
            </a:r>
            <a:endParaRPr sz="3000" dirty="0"/>
          </a:p>
          <a:p>
            <a:pPr marL="640080" lvl="1" indent="-243840">
              <a:spcBef>
                <a:spcPts val="480"/>
              </a:spcBef>
              <a:buSzPts val="3000"/>
            </a:pPr>
            <a:r>
              <a:rPr lang="en-US" sz="3200" dirty="0"/>
              <a:t>How does your local process deal with conflicts like this?</a:t>
            </a:r>
            <a:endParaRPr sz="3200" dirty="0"/>
          </a:p>
        </p:txBody>
      </p:sp>
      <p:pic>
        <p:nvPicPr>
          <p:cNvPr id="4" name="Picture 3">
            <a:extLst>
              <a:ext uri="{FF2B5EF4-FFF2-40B4-BE49-F238E27FC236}">
                <a16:creationId xmlns:a16="http://schemas.microsoft.com/office/drawing/2014/main" id="{57E5E064-D58B-4BC8-8480-CD673314BB88}"/>
              </a:ext>
            </a:extLst>
          </p:cNvPr>
          <p:cNvPicPr>
            <a:picLocks noChangeAspect="1"/>
          </p:cNvPicPr>
          <p:nvPr/>
        </p:nvPicPr>
        <p:blipFill>
          <a:blip r:embed="rId3"/>
          <a:stretch>
            <a:fillRect/>
          </a:stretch>
        </p:blipFill>
        <p:spPr>
          <a:xfrm>
            <a:off x="4834714" y="5257800"/>
            <a:ext cx="2087083" cy="138382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title"/>
          </p:nvPr>
        </p:nvSpPr>
        <p:spPr>
          <a:xfrm>
            <a:off x="609600" y="498231"/>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Scenario A</a:t>
            </a:r>
            <a:br>
              <a:rPr lang="en-US" b="1" dirty="0"/>
            </a:br>
            <a:r>
              <a:rPr lang="en-US" b="1" dirty="0"/>
              <a:t>Which Discipline(s) Would You Assign?</a:t>
            </a:r>
            <a:endParaRPr dirty="0"/>
          </a:p>
        </p:txBody>
      </p:sp>
      <p:sp>
        <p:nvSpPr>
          <p:cNvPr id="251" name="Google Shape;251;p35"/>
          <p:cNvSpPr txBox="1">
            <a:spLocks noGrp="1"/>
          </p:cNvSpPr>
          <p:nvPr>
            <p:ph type="body" idx="1"/>
          </p:nvPr>
        </p:nvSpPr>
        <p:spPr>
          <a:xfrm>
            <a:off x="609600" y="1472605"/>
            <a:ext cx="10972800" cy="4876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40"/>
              <a:buNone/>
            </a:pPr>
            <a:endParaRPr sz="3000" b="1" dirty="0"/>
          </a:p>
          <a:p>
            <a:pPr marL="0" lvl="0" indent="0" algn="ctr" rtl="0">
              <a:spcBef>
                <a:spcPts val="0"/>
              </a:spcBef>
              <a:spcAft>
                <a:spcPts val="0"/>
              </a:spcAft>
              <a:buSzPts val="2040"/>
              <a:buNone/>
            </a:pPr>
            <a:r>
              <a:rPr lang="en-US" sz="3000" b="1" dirty="0"/>
              <a:t>Multimedia Applications for the Web</a:t>
            </a:r>
            <a:endParaRPr sz="3000" b="1" dirty="0"/>
          </a:p>
          <a:p>
            <a:pPr marL="0" lvl="0" indent="0" algn="ctr" rtl="0">
              <a:spcBef>
                <a:spcPts val="0"/>
              </a:spcBef>
              <a:spcAft>
                <a:spcPts val="0"/>
              </a:spcAft>
              <a:buSzPts val="2040"/>
              <a:buNone/>
            </a:pPr>
            <a:endParaRPr sz="3000" b="1" dirty="0"/>
          </a:p>
          <a:p>
            <a:pPr marL="0" lvl="0" indent="0" algn="l" rtl="0">
              <a:spcBef>
                <a:spcPts val="480"/>
              </a:spcBef>
              <a:spcAft>
                <a:spcPts val="0"/>
              </a:spcAft>
              <a:buSzPts val="2040"/>
              <a:buNone/>
            </a:pPr>
            <a:r>
              <a:rPr lang="en-US" sz="3000" dirty="0"/>
              <a:t>Introduction to the use of multimedia components, images, typography, motion and audio, for designing websites. Software may include Photoshop, Dreamweaver, </a:t>
            </a:r>
            <a:r>
              <a:rPr lang="en-US" sz="3000" dirty="0" err="1"/>
              <a:t>SoundEdit</a:t>
            </a:r>
            <a:r>
              <a:rPr lang="en-US" sz="3000" dirty="0"/>
              <a:t> 16 and Flash. Projects include conceptualizing, storyboarding, and designing Web page layout. Application of design elements to Web page creation.</a:t>
            </a:r>
            <a:endParaRPr sz="3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Scenario B</a:t>
            </a:r>
            <a:br>
              <a:rPr lang="en-US" b="1" dirty="0"/>
            </a:br>
            <a:r>
              <a:rPr lang="en-US" b="1" dirty="0"/>
              <a:t>Which Discipline(s) Would You Assign?</a:t>
            </a:r>
            <a:endParaRPr dirty="0"/>
          </a:p>
        </p:txBody>
      </p:sp>
      <p:sp>
        <p:nvSpPr>
          <p:cNvPr id="258" name="Google Shape;258;p36"/>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40"/>
              <a:buNone/>
            </a:pPr>
            <a:r>
              <a:rPr lang="en-US" sz="3000" b="1"/>
              <a:t>Introduction to Peace and Conflict Studies</a:t>
            </a:r>
            <a:endParaRPr sz="3000" b="1"/>
          </a:p>
          <a:p>
            <a:pPr marL="0" lvl="0" indent="0" algn="l" rtl="0">
              <a:spcBef>
                <a:spcPts val="0"/>
              </a:spcBef>
              <a:spcAft>
                <a:spcPts val="0"/>
              </a:spcAft>
              <a:buSzPts val="2040"/>
              <a:buNone/>
            </a:pPr>
            <a:endParaRPr sz="3000" b="1"/>
          </a:p>
          <a:p>
            <a:pPr marL="0" lvl="0" indent="0" algn="l" rtl="0">
              <a:spcBef>
                <a:spcPts val="480"/>
              </a:spcBef>
              <a:spcAft>
                <a:spcPts val="0"/>
              </a:spcAft>
              <a:buSzPts val="2040"/>
              <a:buNone/>
            </a:pPr>
            <a:r>
              <a:rPr lang="en-US" sz="3000"/>
              <a:t>Historical, social and economic development of the world order along with a wide range approach integral to the examination of global studies, peace and conflict resolution. The study of peace and conflict areas to include the war system, war prevention, nonviolence, human rights, social justice, environmental sustainability and the role of the United Nations and other international governing bodies.</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dirty="0"/>
              <a:t>Scenario C</a:t>
            </a:r>
            <a:br>
              <a:rPr lang="en-US" b="1" dirty="0"/>
            </a:br>
            <a:r>
              <a:rPr lang="en-US" b="1" dirty="0"/>
              <a:t>Which Discipline(s) Would You Assign?</a:t>
            </a:r>
            <a:endParaRPr dirty="0"/>
          </a:p>
        </p:txBody>
      </p:sp>
      <p:sp>
        <p:nvSpPr>
          <p:cNvPr id="265" name="Google Shape;265;p37"/>
          <p:cNvSpPr txBox="1">
            <a:spLocks noGrp="1"/>
          </p:cNvSpPr>
          <p:nvPr>
            <p:ph type="body" idx="1"/>
          </p:nvPr>
        </p:nvSpPr>
        <p:spPr>
          <a:xfrm>
            <a:off x="609600" y="1525770"/>
            <a:ext cx="10972800" cy="5102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40"/>
              <a:buNone/>
            </a:pPr>
            <a:r>
              <a:rPr lang="en-US" sz="3000" b="1" dirty="0"/>
              <a:t>Introduction to Geographic Information System</a:t>
            </a:r>
            <a:endParaRPr sz="3000" b="1" dirty="0"/>
          </a:p>
          <a:p>
            <a:pPr marL="0" lvl="0" indent="0" algn="l" rtl="0">
              <a:spcBef>
                <a:spcPts val="0"/>
              </a:spcBef>
              <a:spcAft>
                <a:spcPts val="0"/>
              </a:spcAft>
              <a:buSzPts val="2040"/>
              <a:buNone/>
            </a:pPr>
            <a:endParaRPr b="1" dirty="0"/>
          </a:p>
          <a:p>
            <a:pPr marL="0" lvl="0" indent="0" algn="l" rtl="0">
              <a:spcBef>
                <a:spcPts val="480"/>
              </a:spcBef>
              <a:spcAft>
                <a:spcPts val="0"/>
              </a:spcAft>
              <a:buSzPts val="2040"/>
              <a:buNone/>
            </a:pPr>
            <a:r>
              <a:rPr lang="en-US" sz="3000" dirty="0"/>
              <a:t>This course introduces basic scientific principles of Geographic Information Systems (GIS) as they relate to working with data that have important spatial orientation and organization. Geometric and geographic concepts and theories are used to develop scientific methods for proper communication of the data and the solution of problems that have spatial relationships. Course covers basic concepts in mapping and orientation, the development of map scales and comparison of different coordinate systems and data error analysis.</a:t>
            </a:r>
            <a:endParaRPr sz="3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Multi-College Districts</a:t>
            </a:r>
            <a:endParaRPr/>
          </a:p>
        </p:txBody>
      </p:sp>
      <p:pic>
        <p:nvPicPr>
          <p:cNvPr id="2" name="Picture 1">
            <a:extLst>
              <a:ext uri="{FF2B5EF4-FFF2-40B4-BE49-F238E27FC236}">
                <a16:creationId xmlns:a16="http://schemas.microsoft.com/office/drawing/2014/main" id="{CAB8DEE8-2990-43DC-82E5-42D5DEF82B42}"/>
              </a:ext>
            </a:extLst>
          </p:cNvPr>
          <p:cNvPicPr>
            <a:picLocks noChangeAspect="1"/>
          </p:cNvPicPr>
          <p:nvPr/>
        </p:nvPicPr>
        <p:blipFill>
          <a:blip r:embed="rId3"/>
          <a:stretch>
            <a:fillRect/>
          </a:stretch>
        </p:blipFill>
        <p:spPr>
          <a:xfrm>
            <a:off x="6531824" y="472449"/>
            <a:ext cx="2466975" cy="1847850"/>
          </a:xfrm>
          <a:prstGeom prst="rect">
            <a:avLst/>
          </a:prstGeom>
        </p:spPr>
      </p:pic>
      <p:sp>
        <p:nvSpPr>
          <p:cNvPr id="272" name="Google Shape;272;p38"/>
          <p:cNvSpPr txBox="1">
            <a:spLocks noGrp="1"/>
          </p:cNvSpPr>
          <p:nvPr>
            <p:ph type="body" idx="1"/>
          </p:nvPr>
        </p:nvSpPr>
        <p:spPr>
          <a:xfrm>
            <a:off x="723293" y="2013062"/>
            <a:ext cx="9579655" cy="4708525"/>
          </a:xfrm>
          <a:prstGeom prst="rect">
            <a:avLst/>
          </a:prstGeom>
          <a:noFill/>
          <a:ln>
            <a:noFill/>
          </a:ln>
        </p:spPr>
        <p:txBody>
          <a:bodyPr spcFirstLastPara="1" wrap="square" lIns="91425" tIns="45700" rIns="91425" bIns="45700" anchor="t" anchorCtr="0">
            <a:noAutofit/>
          </a:bodyPr>
          <a:lstStyle/>
          <a:p>
            <a:pPr marL="182880" lvl="0" indent="-243840" algn="l" rtl="0">
              <a:spcBef>
                <a:spcPts val="0"/>
              </a:spcBef>
              <a:spcAft>
                <a:spcPts val="0"/>
              </a:spcAft>
              <a:buSzPts val="3000"/>
              <a:buChar char="•"/>
            </a:pPr>
            <a:r>
              <a:rPr lang="en-US" sz="3000" dirty="0"/>
              <a:t>While some multi-college districts have common courses, others do not.</a:t>
            </a:r>
            <a:endParaRPr sz="3000" dirty="0"/>
          </a:p>
          <a:p>
            <a:pPr marL="182880" lvl="0" indent="-243840" algn="l" rtl="0">
              <a:spcBef>
                <a:spcPts val="480"/>
              </a:spcBef>
              <a:spcAft>
                <a:spcPts val="0"/>
              </a:spcAft>
              <a:buSzPts val="3000"/>
              <a:buChar char="•"/>
            </a:pPr>
            <a:r>
              <a:rPr lang="en-US" sz="3000" dirty="0"/>
              <a:t>Since your district has one set of minimum qualifications, similar courses should be placed in the </a:t>
            </a:r>
            <a:r>
              <a:rPr lang="en-US" sz="3000" b="1" dirty="0"/>
              <a:t>same</a:t>
            </a:r>
            <a:r>
              <a:rPr lang="en-US" sz="3000" dirty="0"/>
              <a:t> discipline, even if they are called different things.</a:t>
            </a:r>
            <a:endParaRPr sz="3000" dirty="0"/>
          </a:p>
          <a:p>
            <a:pPr marL="182880" lvl="0" indent="-243840" algn="l" rtl="0">
              <a:spcBef>
                <a:spcPts val="480"/>
              </a:spcBef>
              <a:spcAft>
                <a:spcPts val="0"/>
              </a:spcAft>
              <a:buSzPts val="3000"/>
              <a:buChar char="•"/>
            </a:pPr>
            <a:r>
              <a:rPr lang="en-US" sz="3000" dirty="0"/>
              <a:t>Your local process may be different than those in single college districts.</a:t>
            </a:r>
            <a:endParaRPr sz="3000" dirty="0"/>
          </a:p>
          <a:p>
            <a:pPr marL="182880" lvl="0" indent="-53339" algn="l" rtl="0">
              <a:spcBef>
                <a:spcPts val="480"/>
              </a:spcBef>
              <a:spcAft>
                <a:spcPts val="0"/>
              </a:spcAft>
              <a:buSzPts val="204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Summary</a:t>
            </a:r>
            <a:endParaRPr/>
          </a:p>
        </p:txBody>
      </p:sp>
      <p:sp>
        <p:nvSpPr>
          <p:cNvPr id="279" name="Google Shape;279;p39"/>
          <p:cNvSpPr txBox="1">
            <a:spLocks noGrp="1"/>
          </p:cNvSpPr>
          <p:nvPr>
            <p:ph type="body" idx="1"/>
          </p:nvPr>
        </p:nvSpPr>
        <p:spPr>
          <a:xfrm>
            <a:off x="609600" y="1417639"/>
            <a:ext cx="10772274" cy="4708525"/>
          </a:xfrm>
          <a:prstGeom prst="rect">
            <a:avLst/>
          </a:prstGeom>
          <a:noFill/>
          <a:ln>
            <a:noFill/>
          </a:ln>
        </p:spPr>
        <p:txBody>
          <a:bodyPr spcFirstLastPara="1" wrap="square" lIns="91425" tIns="45700" rIns="91425" bIns="45700" anchor="t" anchorCtr="0">
            <a:noAutofit/>
          </a:bodyPr>
          <a:lstStyle/>
          <a:p>
            <a:pPr marL="396240" lvl="0" indent="-457200" algn="l" rtl="0">
              <a:spcBef>
                <a:spcPts val="0"/>
              </a:spcBef>
              <a:spcAft>
                <a:spcPts val="0"/>
              </a:spcAft>
              <a:buSzPts val="3000"/>
              <a:buFont typeface="Wingdings" panose="05000000000000000000" pitchFamily="2" charset="2"/>
              <a:buChar char="v"/>
            </a:pPr>
            <a:r>
              <a:rPr lang="en-US" sz="3000" dirty="0"/>
              <a:t>All Courses </a:t>
            </a:r>
            <a:r>
              <a:rPr lang="en-US" sz="3000" b="1" dirty="0"/>
              <a:t>must</a:t>
            </a:r>
            <a:r>
              <a:rPr lang="en-US" sz="3000" dirty="0"/>
              <a:t> be assigned to a discipline listed in the Discipline’s List and the assignment of courses is under the </a:t>
            </a:r>
            <a:r>
              <a:rPr lang="en-US" sz="3000" b="1" dirty="0"/>
              <a:t>academic senate’s/curriculum committee’s</a:t>
            </a:r>
            <a:r>
              <a:rPr lang="en-US" sz="3000" dirty="0"/>
              <a:t> authority.</a:t>
            </a:r>
            <a:endParaRPr sz="3000" dirty="0"/>
          </a:p>
          <a:p>
            <a:pPr marL="396240" lvl="0" indent="-457200" algn="l" rtl="0">
              <a:spcBef>
                <a:spcPts val="480"/>
              </a:spcBef>
              <a:spcAft>
                <a:spcPts val="0"/>
              </a:spcAft>
              <a:buSzPts val="3000"/>
              <a:buFont typeface="Wingdings" panose="05000000000000000000" pitchFamily="2" charset="2"/>
              <a:buChar char="v"/>
            </a:pPr>
            <a:r>
              <a:rPr lang="en-US" sz="3000" dirty="0"/>
              <a:t>The process for assigning courses is locally determined and may differ from college to college</a:t>
            </a:r>
            <a:endParaRPr sz="3000" dirty="0"/>
          </a:p>
          <a:p>
            <a:pPr marL="396240" lvl="0" indent="-457200" algn="l" rtl="0">
              <a:spcBef>
                <a:spcPts val="480"/>
              </a:spcBef>
              <a:spcAft>
                <a:spcPts val="0"/>
              </a:spcAft>
              <a:buSzPts val="3000"/>
              <a:buFont typeface="Wingdings" panose="05000000000000000000" pitchFamily="2" charset="2"/>
              <a:buChar char="v"/>
            </a:pPr>
            <a:r>
              <a:rPr lang="en-US" sz="3000" dirty="0"/>
              <a:t>Different colleges may choose to use different disciplines for similar courses!</a:t>
            </a:r>
            <a:endParaRPr sz="3000" dirty="0"/>
          </a:p>
          <a:p>
            <a:pPr marL="396240" lvl="0" indent="-457200" algn="l" rtl="0">
              <a:spcBef>
                <a:spcPts val="480"/>
              </a:spcBef>
              <a:spcAft>
                <a:spcPts val="0"/>
              </a:spcAft>
              <a:buSzPts val="3000"/>
              <a:buFont typeface="Wingdings" panose="05000000000000000000" pitchFamily="2" charset="2"/>
              <a:buChar char="v"/>
            </a:pPr>
            <a:r>
              <a:rPr lang="en-US" sz="3000" dirty="0"/>
              <a:t>Create a clear local process that outlines who is involved and who makes the ultimate decision.</a:t>
            </a:r>
            <a:endParaRPr sz="3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609600" y="533400"/>
            <a:ext cx="109728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Resources</a:t>
            </a:r>
            <a:endParaRPr b="1"/>
          </a:p>
        </p:txBody>
      </p:sp>
      <p:sp>
        <p:nvSpPr>
          <p:cNvPr id="294" name="Google Shape;294;p41"/>
          <p:cNvSpPr txBox="1">
            <a:spLocks noGrp="1"/>
          </p:cNvSpPr>
          <p:nvPr>
            <p:ph type="body" idx="1"/>
          </p:nvPr>
        </p:nvSpPr>
        <p:spPr>
          <a:xfrm>
            <a:off x="609600" y="1600200"/>
            <a:ext cx="10972800" cy="48768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Char char="•"/>
            </a:pPr>
            <a:r>
              <a:rPr lang="en-US" sz="3000" u="sng" dirty="0">
                <a:solidFill>
                  <a:schemeClr val="hlink"/>
                </a:solidFill>
                <a:hlinkClick r:id="rId3"/>
              </a:rPr>
              <a:t>ASCCC Technical Visits</a:t>
            </a:r>
            <a:endParaRPr sz="3000" dirty="0"/>
          </a:p>
          <a:p>
            <a:pPr marL="457200" lvl="0" indent="-419100" algn="l" rtl="0">
              <a:spcBef>
                <a:spcPts val="0"/>
              </a:spcBef>
              <a:spcAft>
                <a:spcPts val="0"/>
              </a:spcAft>
              <a:buSzPts val="3000"/>
              <a:buChar char="•"/>
            </a:pPr>
            <a:r>
              <a:rPr lang="en-US" sz="3000" u="sng" dirty="0">
                <a:solidFill>
                  <a:schemeClr val="hlink"/>
                </a:solidFill>
                <a:hlinkClick r:id="rId4"/>
              </a:rPr>
              <a:t>Who Gets to Teach That Course</a:t>
            </a:r>
            <a:r>
              <a:rPr lang="en-US" sz="3000" dirty="0"/>
              <a:t>? (Rostrum article)</a:t>
            </a:r>
            <a:endParaRPr sz="3000" dirty="0"/>
          </a:p>
          <a:p>
            <a:pPr marL="457200" lvl="0" indent="-419100" algn="l" rtl="0">
              <a:spcBef>
                <a:spcPts val="0"/>
              </a:spcBef>
              <a:spcAft>
                <a:spcPts val="0"/>
              </a:spcAft>
              <a:buSzPts val="3000"/>
              <a:buChar char="•"/>
            </a:pPr>
            <a:r>
              <a:rPr lang="en-US" sz="3000" u="sng" dirty="0">
                <a:solidFill>
                  <a:schemeClr val="hlink"/>
                </a:solidFill>
                <a:hlinkClick r:id="rId5"/>
              </a:rPr>
              <a:t>Untangling the Knots . . . </a:t>
            </a:r>
            <a:r>
              <a:rPr lang="en-US" sz="3000" dirty="0"/>
              <a:t>(Rostrum article)</a:t>
            </a:r>
            <a:endParaRPr sz="3000" dirty="0"/>
          </a:p>
          <a:p>
            <a:pPr marL="457200" lvl="0" indent="-419100" algn="l" rtl="0">
              <a:spcBef>
                <a:spcPts val="0"/>
              </a:spcBef>
              <a:spcAft>
                <a:spcPts val="0"/>
              </a:spcAft>
              <a:buSzPts val="3000"/>
              <a:buChar char="•"/>
            </a:pPr>
            <a:r>
              <a:rPr lang="en-US" sz="3000" u="sng" dirty="0">
                <a:solidFill>
                  <a:schemeClr val="hlink"/>
                </a:solidFill>
                <a:hlinkClick r:id="rId6"/>
              </a:rPr>
              <a:t>Equivalence to the Minimum Qualifications</a:t>
            </a:r>
            <a:r>
              <a:rPr lang="en-US" sz="3000" dirty="0"/>
              <a:t> (2016 Paper)</a:t>
            </a:r>
            <a:endParaRPr sz="3000" dirty="0"/>
          </a:p>
          <a:p>
            <a:pPr marL="457200" lvl="0" indent="-419100" algn="l" rtl="0">
              <a:spcBef>
                <a:spcPts val="640"/>
              </a:spcBef>
              <a:spcAft>
                <a:spcPts val="0"/>
              </a:spcAft>
              <a:buSzPts val="3000"/>
              <a:buChar char="•"/>
            </a:pPr>
            <a:r>
              <a:rPr lang="en-US" sz="3000" dirty="0"/>
              <a:t>CTE Equivalency Resources</a:t>
            </a:r>
            <a:endParaRPr sz="3000" dirty="0"/>
          </a:p>
          <a:p>
            <a:pPr marL="914400" lvl="1" indent="-419100" algn="l" rtl="0">
              <a:spcBef>
                <a:spcPts val="640"/>
              </a:spcBef>
              <a:spcAft>
                <a:spcPts val="0"/>
              </a:spcAft>
              <a:buSzPts val="3000"/>
              <a:buChar char="•"/>
            </a:pPr>
            <a:r>
              <a:rPr lang="en-US" sz="3000" u="sng" dirty="0">
                <a:solidFill>
                  <a:schemeClr val="hlink"/>
                </a:solidFill>
                <a:hlinkClick r:id="rId7"/>
              </a:rPr>
              <a:t>CTE Minimum Qualifications Toolkit </a:t>
            </a:r>
            <a:r>
              <a:rPr lang="en-US" sz="3000" dirty="0"/>
              <a:t>(Webinar) </a:t>
            </a:r>
            <a:r>
              <a:rPr lang="en-US" sz="3000" dirty="0">
                <a:solidFill>
                  <a:srgbClr val="212121"/>
                </a:solidFill>
                <a:highlight>
                  <a:srgbClr val="FFFFFF"/>
                </a:highlight>
              </a:rPr>
              <a:t> </a:t>
            </a:r>
            <a:endParaRPr sz="3000" dirty="0"/>
          </a:p>
          <a:p>
            <a:pPr marL="914400" lvl="1" indent="-419100" algn="l" rtl="0">
              <a:spcBef>
                <a:spcPts val="360"/>
              </a:spcBef>
              <a:spcAft>
                <a:spcPts val="0"/>
              </a:spcAft>
              <a:buSzPts val="3000"/>
              <a:buChar char="•"/>
            </a:pPr>
            <a:r>
              <a:rPr lang="en-US" sz="3000" u="sng" dirty="0">
                <a:solidFill>
                  <a:schemeClr val="hlink"/>
                </a:solidFill>
                <a:hlinkClick r:id="rId8"/>
              </a:rPr>
              <a:t>Toolkit</a:t>
            </a:r>
            <a:r>
              <a:rPr lang="en-US" sz="3000" dirty="0"/>
              <a:t> (Webpage)</a:t>
            </a:r>
            <a:endParaRPr sz="3000" dirty="0"/>
          </a:p>
        </p:txBody>
      </p:sp>
    </p:spTree>
    <p:extLst>
      <p:ext uri="{BB962C8B-B14F-4D97-AF65-F5344CB8AC3E}">
        <p14:creationId xmlns:p14="http://schemas.microsoft.com/office/powerpoint/2010/main" val="8726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609600" y="533400"/>
            <a:ext cx="109728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b="1" dirty="0"/>
              <a:t>Introductions</a:t>
            </a:r>
            <a:endParaRPr sz="4400" b="1" dirty="0"/>
          </a:p>
        </p:txBody>
      </p:sp>
      <p:sp>
        <p:nvSpPr>
          <p:cNvPr id="111" name="Google Shape;111;p15"/>
          <p:cNvSpPr txBox="1">
            <a:spLocks noGrp="1"/>
          </p:cNvSpPr>
          <p:nvPr>
            <p:ph type="body" idx="1"/>
          </p:nvPr>
        </p:nvSpPr>
        <p:spPr>
          <a:xfrm>
            <a:off x="609600" y="1796902"/>
            <a:ext cx="10972800" cy="4680098"/>
          </a:xfrm>
          <a:prstGeom prst="rect">
            <a:avLst/>
          </a:prstGeom>
        </p:spPr>
        <p:txBody>
          <a:bodyPr spcFirstLastPara="1" wrap="square" lIns="91425" tIns="45700" rIns="91425" bIns="45700" anchor="t" anchorCtr="0">
            <a:noAutofit/>
          </a:bodyPr>
          <a:lstStyle/>
          <a:p>
            <a:pPr marL="0" lvl="0" indent="0" algn="l" rtl="0">
              <a:spcBef>
                <a:spcPts val="600"/>
              </a:spcBef>
              <a:spcAft>
                <a:spcPts val="600"/>
              </a:spcAft>
              <a:buSzPts val="4800"/>
              <a:buNone/>
            </a:pPr>
            <a:r>
              <a:rPr lang="en-US" sz="3600" dirty="0"/>
              <a:t>Please let us know who is here by using the Chat in the </a:t>
            </a:r>
            <a:r>
              <a:rPr lang="en-US" sz="3600" dirty="0" err="1"/>
              <a:t>Pathable</a:t>
            </a:r>
            <a:r>
              <a:rPr lang="en-US" sz="3600" dirty="0"/>
              <a:t> platform to add the following:</a:t>
            </a:r>
          </a:p>
          <a:p>
            <a:pPr marL="685800" indent="-685800">
              <a:spcBef>
                <a:spcPts val="600"/>
              </a:spcBef>
              <a:spcAft>
                <a:spcPts val="600"/>
              </a:spcAft>
              <a:buSzPts val="4800"/>
            </a:pPr>
            <a:r>
              <a:rPr lang="en-US" sz="3600" dirty="0"/>
              <a:t>Your college, discipline, leadership role</a:t>
            </a:r>
          </a:p>
          <a:p>
            <a:pPr marL="0" indent="0">
              <a:spcBef>
                <a:spcPts val="600"/>
              </a:spcBef>
              <a:spcAft>
                <a:spcPts val="600"/>
              </a:spcAft>
              <a:buSzPts val="4800"/>
              <a:buNone/>
            </a:pPr>
            <a:endParaRPr lang="en-US" sz="3600" dirty="0"/>
          </a:p>
          <a:p>
            <a:pPr marL="0" indent="0">
              <a:spcBef>
                <a:spcPts val="600"/>
              </a:spcBef>
              <a:spcAft>
                <a:spcPts val="600"/>
              </a:spcAft>
              <a:buSzPts val="4800"/>
              <a:buNone/>
            </a:pPr>
            <a:r>
              <a:rPr lang="en-US" sz="3600" dirty="0"/>
              <a:t>Also, please post your questions in the chat, and we will address as many as possible throughout the session. </a:t>
            </a:r>
            <a:endParaRPr sz="3600" dirty="0"/>
          </a:p>
        </p:txBody>
      </p:sp>
      <p:pic>
        <p:nvPicPr>
          <p:cNvPr id="2" name="Picture 1">
            <a:extLst>
              <a:ext uri="{FF2B5EF4-FFF2-40B4-BE49-F238E27FC236}">
                <a16:creationId xmlns:a16="http://schemas.microsoft.com/office/drawing/2014/main" id="{74484984-A56C-4D1F-939C-D8FB0C8B81E4}"/>
              </a:ext>
            </a:extLst>
          </p:cNvPr>
          <p:cNvPicPr>
            <a:picLocks noChangeAspect="1"/>
          </p:cNvPicPr>
          <p:nvPr/>
        </p:nvPicPr>
        <p:blipFill>
          <a:blip r:embed="rId3"/>
          <a:stretch>
            <a:fillRect/>
          </a:stretch>
        </p:blipFill>
        <p:spPr>
          <a:xfrm>
            <a:off x="8947051" y="481735"/>
            <a:ext cx="2983400" cy="1315167"/>
          </a:xfrm>
          <a:prstGeom prst="rect">
            <a:avLst/>
          </a:prstGeom>
        </p:spPr>
      </p:pic>
    </p:spTree>
    <p:extLst>
      <p:ext uri="{BB962C8B-B14F-4D97-AF65-F5344CB8AC3E}">
        <p14:creationId xmlns:p14="http://schemas.microsoft.com/office/powerpoint/2010/main" val="947723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Any Questions?</a:t>
            </a:r>
            <a:endParaRPr/>
          </a:p>
        </p:txBody>
      </p:sp>
      <p:sp>
        <p:nvSpPr>
          <p:cNvPr id="286" name="Google Shape;286;p40"/>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40"/>
              <a:buNone/>
            </a:pPr>
            <a:r>
              <a:rPr lang="en-US" sz="3000" dirty="0"/>
              <a:t>Thank you for joining us!</a:t>
            </a:r>
            <a:endParaRPr sz="3000" dirty="0"/>
          </a:p>
          <a:p>
            <a:pPr marL="0" lvl="0" indent="0" algn="l" rtl="0">
              <a:spcBef>
                <a:spcPts val="480"/>
              </a:spcBef>
              <a:spcAft>
                <a:spcPts val="0"/>
              </a:spcAft>
              <a:buSzPts val="2040"/>
              <a:buNone/>
            </a:pPr>
            <a:endParaRPr sz="3000" dirty="0"/>
          </a:p>
          <a:p>
            <a:pPr marL="457200" lvl="1" indent="0" algn="l" rtl="0">
              <a:spcBef>
                <a:spcPts val="400"/>
              </a:spcBef>
              <a:spcAft>
                <a:spcPts val="0"/>
              </a:spcAft>
              <a:buSzPts val="1700"/>
              <a:buNone/>
            </a:pPr>
            <a:r>
              <a:rPr lang="en-US" sz="3000" dirty="0"/>
              <a:t>Email questions to info@asccc.org</a:t>
            </a:r>
            <a:endParaRPr sz="3000" dirty="0"/>
          </a:p>
          <a:p>
            <a:pPr marL="182880" lvl="0" indent="-53339" algn="l" rtl="0">
              <a:spcBef>
                <a:spcPts val="480"/>
              </a:spcBef>
              <a:spcAft>
                <a:spcPts val="0"/>
              </a:spcAft>
              <a:buSzPts val="2040"/>
              <a:buNone/>
            </a:pPr>
            <a:endParaRPr sz="3000" dirty="0"/>
          </a:p>
        </p:txBody>
      </p:sp>
      <p:pic>
        <p:nvPicPr>
          <p:cNvPr id="287" name="Google Shape;287;p40" descr="A List Of Questionable Publishers | The Crypto Crew"/>
          <p:cNvPicPr preferRelativeResize="0"/>
          <p:nvPr/>
        </p:nvPicPr>
        <p:blipFill rotWithShape="1">
          <a:blip r:embed="rId3">
            <a:alphaModFix/>
          </a:blip>
          <a:srcRect/>
          <a:stretch/>
        </p:blipFill>
        <p:spPr>
          <a:xfrm>
            <a:off x="7681160" y="1708484"/>
            <a:ext cx="4173454" cy="44516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609600" y="7171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a:t>Today, we will discuss…</a:t>
            </a:r>
            <a:endParaRPr/>
          </a:p>
        </p:txBody>
      </p:sp>
      <p:sp>
        <p:nvSpPr>
          <p:cNvPr id="103" name="Google Shape;103;p14"/>
          <p:cNvSpPr txBox="1">
            <a:spLocks noGrp="1"/>
          </p:cNvSpPr>
          <p:nvPr>
            <p:ph type="body" idx="1"/>
          </p:nvPr>
        </p:nvSpPr>
        <p:spPr>
          <a:xfrm>
            <a:off x="747824" y="2195334"/>
            <a:ext cx="7125900" cy="4578900"/>
          </a:xfrm>
          <a:prstGeom prst="rect">
            <a:avLst/>
          </a:prstGeom>
          <a:noFill/>
          <a:ln>
            <a:noFill/>
          </a:ln>
        </p:spPr>
        <p:txBody>
          <a:bodyPr spcFirstLastPara="1" wrap="square" lIns="91425" tIns="45700" rIns="91425" bIns="45700" anchor="t" anchorCtr="0">
            <a:noAutofit/>
          </a:bodyPr>
          <a:lstStyle/>
          <a:p>
            <a:pPr marL="365760" lvl="0" indent="-281940" algn="l" rtl="0">
              <a:spcBef>
                <a:spcPts val="0"/>
              </a:spcBef>
              <a:spcAft>
                <a:spcPts val="0"/>
              </a:spcAft>
              <a:buSzPts val="3600"/>
              <a:buChar char="•"/>
            </a:pPr>
            <a:r>
              <a:rPr lang="en-US" sz="3600" dirty="0"/>
              <a:t>Minimum Qualifications (MQs) </a:t>
            </a:r>
            <a:endParaRPr sz="3600" dirty="0"/>
          </a:p>
          <a:p>
            <a:pPr marL="365760" lvl="0" indent="-281940" algn="l" rtl="0">
              <a:spcBef>
                <a:spcPts val="1176"/>
              </a:spcBef>
              <a:spcAft>
                <a:spcPts val="0"/>
              </a:spcAft>
              <a:buSzPts val="3600"/>
              <a:buChar char="•"/>
            </a:pPr>
            <a:r>
              <a:rPr lang="en-US" sz="3600" dirty="0"/>
              <a:t>The Disciplines List</a:t>
            </a:r>
            <a:endParaRPr sz="3600" dirty="0"/>
          </a:p>
          <a:p>
            <a:pPr marL="365760" lvl="0" indent="-281940" algn="l" rtl="0">
              <a:spcBef>
                <a:spcPts val="1176"/>
              </a:spcBef>
              <a:spcAft>
                <a:spcPts val="0"/>
              </a:spcAft>
              <a:buSzPts val="3600"/>
              <a:buChar char="•"/>
            </a:pPr>
            <a:r>
              <a:rPr lang="en-US" sz="3600" dirty="0"/>
              <a:t>Assigning Courses to Disciplines</a:t>
            </a:r>
            <a:endParaRPr sz="3600" dirty="0"/>
          </a:p>
          <a:p>
            <a:pPr marL="182880" lvl="0" indent="-53339" algn="l" rtl="0">
              <a:spcBef>
                <a:spcPts val="480"/>
              </a:spcBef>
              <a:spcAft>
                <a:spcPts val="0"/>
              </a:spcAft>
              <a:buSzPts val="2040"/>
              <a:buNone/>
            </a:pPr>
            <a:endParaRPr dirty="0"/>
          </a:p>
        </p:txBody>
      </p:sp>
      <p:pic>
        <p:nvPicPr>
          <p:cNvPr id="104" name="Google Shape;104;p14"/>
          <p:cNvPicPr preferRelativeResize="0"/>
          <p:nvPr/>
        </p:nvPicPr>
        <p:blipFill>
          <a:blip r:embed="rId3">
            <a:alphaModFix/>
          </a:blip>
          <a:stretch>
            <a:fillRect/>
          </a:stretch>
        </p:blipFill>
        <p:spPr>
          <a:xfrm>
            <a:off x="7735625" y="1204734"/>
            <a:ext cx="3846775" cy="4811875"/>
          </a:xfrm>
          <a:prstGeom prst="rect">
            <a:avLst/>
          </a:prstGeom>
          <a:noFill/>
          <a:ln>
            <a:noFill/>
          </a:ln>
        </p:spPr>
      </p:pic>
      <p:sp>
        <p:nvSpPr>
          <p:cNvPr id="2" name="TextBox 1">
            <a:extLst>
              <a:ext uri="{FF2B5EF4-FFF2-40B4-BE49-F238E27FC236}">
                <a16:creationId xmlns:a16="http://schemas.microsoft.com/office/drawing/2014/main" id="{1B639C8B-3E93-4CAF-9979-EDA96C61FD28}"/>
              </a:ext>
            </a:extLst>
          </p:cNvPr>
          <p:cNvSpPr txBox="1"/>
          <p:nvPr/>
        </p:nvSpPr>
        <p:spPr>
          <a:xfrm>
            <a:off x="98474" y="5437163"/>
            <a:ext cx="7540283" cy="954107"/>
          </a:xfrm>
          <a:prstGeom prst="rect">
            <a:avLst/>
          </a:prstGeom>
          <a:noFill/>
        </p:spPr>
        <p:txBody>
          <a:bodyPr wrap="square" rtlCol="0">
            <a:spAutoFit/>
          </a:bodyPr>
          <a:lstStyle/>
          <a:p>
            <a:r>
              <a:rPr lang="en-US" dirty="0"/>
              <a:t>You will want to have the MQ Handbook ready to use during this breakout. </a:t>
            </a:r>
          </a:p>
          <a:p>
            <a:r>
              <a:rPr lang="en-US" dirty="0"/>
              <a:t>Here is the link for the document  </a:t>
            </a:r>
            <a:r>
              <a:rPr lang="en-US" dirty="0">
                <a:hlinkClick r:id="rId4"/>
              </a:rPr>
              <a:t>https://www.cccco.edu/-/media/CCCCO-Website/About-Us/Reports/Files/CCCCO_Report_Min_Qualifications-ADA-Final.pdf?la=en&amp;hash=FF3BCB9C661A0ADBEF0FCE90CF3E0A2EE3D85CC5</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What is a Discipline?</a:t>
            </a:r>
            <a:endParaRPr/>
          </a:p>
        </p:txBody>
      </p:sp>
      <p:pic>
        <p:nvPicPr>
          <p:cNvPr id="2" name="Picture 1">
            <a:extLst>
              <a:ext uri="{FF2B5EF4-FFF2-40B4-BE49-F238E27FC236}">
                <a16:creationId xmlns:a16="http://schemas.microsoft.com/office/drawing/2014/main" id="{1B150439-F55D-40C3-B661-18584107D76C}"/>
              </a:ext>
            </a:extLst>
          </p:cNvPr>
          <p:cNvPicPr>
            <a:picLocks noChangeAspect="1"/>
          </p:cNvPicPr>
          <p:nvPr/>
        </p:nvPicPr>
        <p:blipFill>
          <a:blip r:embed="rId3"/>
          <a:stretch>
            <a:fillRect/>
          </a:stretch>
        </p:blipFill>
        <p:spPr>
          <a:xfrm>
            <a:off x="9484241" y="3651398"/>
            <a:ext cx="2419682" cy="1420428"/>
          </a:xfrm>
          <a:prstGeom prst="rect">
            <a:avLst/>
          </a:prstGeom>
        </p:spPr>
      </p:pic>
      <p:sp>
        <p:nvSpPr>
          <p:cNvPr id="118" name="Google Shape;118;p16"/>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182880" lvl="0" indent="-205740" algn="l" rtl="0">
              <a:spcBef>
                <a:spcPts val="0"/>
              </a:spcBef>
              <a:spcAft>
                <a:spcPts val="0"/>
              </a:spcAft>
              <a:buSzPts val="2400"/>
              <a:buChar char="•"/>
            </a:pPr>
            <a:r>
              <a:rPr lang="en-US" dirty="0"/>
              <a:t>A “discipline” is defined as a grouping of courses that share common academic or vocational preparation, which are typically defined by a degree or degrees (MFA, MA, BA, MS, </a:t>
            </a:r>
            <a:r>
              <a:rPr lang="en-US" dirty="0" err="1"/>
              <a:t>etc</a:t>
            </a:r>
            <a:r>
              <a:rPr lang="en-US" dirty="0"/>
              <a:t>), or specific professional preparation. </a:t>
            </a:r>
            <a:endParaRPr dirty="0"/>
          </a:p>
          <a:p>
            <a:pPr marL="182880" lvl="0" indent="-205740" algn="l" rtl="0">
              <a:spcBef>
                <a:spcPts val="480"/>
              </a:spcBef>
              <a:spcAft>
                <a:spcPts val="0"/>
              </a:spcAft>
              <a:buSzPts val="2400"/>
              <a:buChar char="•"/>
            </a:pPr>
            <a:r>
              <a:rPr lang="en-US" dirty="0"/>
              <a:t>Discipline is from the perspective of </a:t>
            </a:r>
            <a:r>
              <a:rPr lang="en-US" u="sng" dirty="0"/>
              <a:t>faculty preparation</a:t>
            </a:r>
            <a:r>
              <a:rPr lang="en-US" dirty="0"/>
              <a:t>.</a:t>
            </a:r>
            <a:endParaRPr dirty="0"/>
          </a:p>
          <a:p>
            <a:pPr marL="182880" lvl="0" indent="-205740" algn="l" rtl="0">
              <a:spcBef>
                <a:spcPts val="480"/>
              </a:spcBef>
              <a:spcAft>
                <a:spcPts val="0"/>
              </a:spcAft>
              <a:buSzPts val="2400"/>
              <a:buChar char="•"/>
            </a:pPr>
            <a:r>
              <a:rPr lang="en-US" dirty="0"/>
              <a:t>Faculty </a:t>
            </a:r>
            <a:r>
              <a:rPr lang="en-US" u="sng" dirty="0"/>
              <a:t>must</a:t>
            </a:r>
            <a:r>
              <a:rPr lang="en-US" dirty="0"/>
              <a:t> meet the MQs for the discipline of the faculty member’s assignment.</a:t>
            </a:r>
            <a:endParaRPr dirty="0"/>
          </a:p>
          <a:p>
            <a:pPr marL="182880" lvl="0" indent="-205740" algn="l" rtl="0">
              <a:spcBef>
                <a:spcPts val="480"/>
              </a:spcBef>
              <a:spcAft>
                <a:spcPts val="0"/>
              </a:spcAft>
              <a:buSzPts val="2400"/>
              <a:buChar char="•"/>
            </a:pPr>
            <a:r>
              <a:rPr lang="en-US" i="1" dirty="0"/>
              <a:t>Not the same </a:t>
            </a:r>
            <a:r>
              <a:rPr lang="en-US" dirty="0"/>
              <a:t>as local departments or subject areas. </a:t>
            </a:r>
            <a:endParaRPr dirty="0"/>
          </a:p>
          <a:p>
            <a:pPr marL="457200" lvl="1" indent="-227330" algn="l" rtl="0">
              <a:spcBef>
                <a:spcPts val="400"/>
              </a:spcBef>
              <a:spcAft>
                <a:spcPts val="0"/>
              </a:spcAft>
              <a:buSzPts val="2400"/>
              <a:buChar char="•"/>
            </a:pPr>
            <a:r>
              <a:rPr lang="en-US" sz="2400" dirty="0"/>
              <a:t>Example: </a:t>
            </a:r>
            <a:endParaRPr sz="2400" dirty="0"/>
          </a:p>
          <a:p>
            <a:pPr marL="731520" lvl="2" indent="-232409" algn="l" rtl="0">
              <a:spcBef>
                <a:spcPts val="360"/>
              </a:spcBef>
              <a:spcAft>
                <a:spcPts val="0"/>
              </a:spcAft>
              <a:buSzPts val="2400"/>
              <a:buChar char="•"/>
            </a:pPr>
            <a:r>
              <a:rPr lang="en-US" sz="2400" dirty="0"/>
              <a:t>Local Department or Subject Name: Child and Family Studies </a:t>
            </a:r>
            <a:endParaRPr sz="2400" dirty="0"/>
          </a:p>
          <a:p>
            <a:pPr marL="731520" lvl="2" indent="-232409" algn="l" rtl="0">
              <a:spcBef>
                <a:spcPts val="360"/>
              </a:spcBef>
              <a:spcAft>
                <a:spcPts val="0"/>
              </a:spcAft>
              <a:buSzPts val="2400"/>
              <a:buChar char="•"/>
            </a:pPr>
            <a:r>
              <a:rPr lang="en-US" sz="2400" dirty="0"/>
              <a:t>Official Discipline: Early Childhood Education </a:t>
            </a:r>
            <a:endParaRPr sz="2400" dirty="0"/>
          </a:p>
          <a:p>
            <a:pPr marL="182880" lvl="0" indent="-205740" algn="l" rtl="0">
              <a:spcBef>
                <a:spcPts val="480"/>
              </a:spcBef>
              <a:spcAft>
                <a:spcPts val="0"/>
              </a:spcAft>
              <a:buSzPts val="2400"/>
              <a:buChar char="•"/>
            </a:pPr>
            <a:r>
              <a:rPr lang="en-US" dirty="0"/>
              <a:t>Not the same as your local designator, a TOP code, or a FSA!</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Minimum Qualifications</a:t>
            </a:r>
            <a:endParaRPr/>
          </a:p>
        </p:txBody>
      </p:sp>
      <p:sp>
        <p:nvSpPr>
          <p:cNvPr id="125" name="Google Shape;125;p17"/>
          <p:cNvSpPr txBox="1">
            <a:spLocks noGrp="1"/>
          </p:cNvSpPr>
          <p:nvPr>
            <p:ph type="body" idx="1"/>
          </p:nvPr>
        </p:nvSpPr>
        <p:spPr>
          <a:xfrm>
            <a:off x="609600" y="1600200"/>
            <a:ext cx="8832112" cy="48768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380"/>
              <a:buChar char="•"/>
            </a:pPr>
            <a:r>
              <a:rPr lang="en-US" sz="2800" dirty="0"/>
              <a:t>Degrees and credits generally must be from accredited institutions (</a:t>
            </a:r>
            <a:r>
              <a:rPr lang="en-US" sz="2800" b="1" dirty="0"/>
              <a:t>§53406</a:t>
            </a:r>
            <a:r>
              <a:rPr lang="en-US" sz="2800" dirty="0"/>
              <a:t>). </a:t>
            </a:r>
            <a:endParaRPr dirty="0"/>
          </a:p>
          <a:p>
            <a:pPr marL="182880" lvl="0" indent="-182880" algn="l" rtl="0">
              <a:spcBef>
                <a:spcPts val="560"/>
              </a:spcBef>
              <a:spcAft>
                <a:spcPts val="0"/>
              </a:spcAft>
              <a:buSzPts val="2380"/>
              <a:buChar char="•"/>
            </a:pPr>
            <a:r>
              <a:rPr lang="en-US" sz="2800" dirty="0"/>
              <a:t>An occupational license or certificate is required in certain instances (</a:t>
            </a:r>
            <a:r>
              <a:rPr lang="en-US" sz="2800" b="1" dirty="0"/>
              <a:t>§53417</a:t>
            </a:r>
            <a:r>
              <a:rPr lang="en-US" sz="2800" dirty="0"/>
              <a:t>). </a:t>
            </a:r>
            <a:endParaRPr dirty="0"/>
          </a:p>
          <a:p>
            <a:pPr marL="182880" lvl="0" indent="-182880" algn="l" rtl="0">
              <a:spcBef>
                <a:spcPts val="560"/>
              </a:spcBef>
              <a:spcAft>
                <a:spcPts val="0"/>
              </a:spcAft>
              <a:buSzPts val="2380"/>
              <a:buChar char="•"/>
            </a:pPr>
            <a:r>
              <a:rPr lang="en-US" sz="2800" dirty="0"/>
              <a:t>A district may hire a person who possesses qualifications different from, but equivalent to, those listed on the disciplines list, according to criteria and procedures agreed upon by the governing board and the academic senate (</a:t>
            </a:r>
            <a:r>
              <a:rPr lang="en-US" sz="2800" b="1" dirty="0"/>
              <a:t>§53430</a:t>
            </a:r>
            <a:r>
              <a:rPr lang="en-US" sz="2800" dirty="0"/>
              <a:t>). </a:t>
            </a:r>
            <a:endParaRPr dirty="0"/>
          </a:p>
          <a:p>
            <a:pPr marL="182880" lvl="0" indent="-53339" algn="l" rtl="0">
              <a:spcBef>
                <a:spcPts val="480"/>
              </a:spcBef>
              <a:spcAft>
                <a:spcPts val="0"/>
              </a:spcAft>
              <a:buSzPts val="2040"/>
              <a:buNone/>
            </a:pPr>
            <a:endParaRPr dirty="0"/>
          </a:p>
        </p:txBody>
      </p:sp>
      <p:pic>
        <p:nvPicPr>
          <p:cNvPr id="3" name="Picture 2">
            <a:extLst>
              <a:ext uri="{FF2B5EF4-FFF2-40B4-BE49-F238E27FC236}">
                <a16:creationId xmlns:a16="http://schemas.microsoft.com/office/drawing/2014/main" id="{962AD4BC-26C5-4FE9-BBFE-666213D59DD4}"/>
              </a:ext>
            </a:extLst>
          </p:cNvPr>
          <p:cNvPicPr>
            <a:picLocks noChangeAspect="1"/>
          </p:cNvPicPr>
          <p:nvPr/>
        </p:nvPicPr>
        <p:blipFill>
          <a:blip r:embed="rId3"/>
          <a:stretch>
            <a:fillRect/>
          </a:stretch>
        </p:blipFill>
        <p:spPr>
          <a:xfrm>
            <a:off x="8793127" y="587226"/>
            <a:ext cx="3044456" cy="20259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609600" y="533400"/>
            <a:ext cx="109728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The Second Minimum Qualification </a:t>
            </a:r>
            <a:endParaRPr b="1" dirty="0"/>
          </a:p>
        </p:txBody>
      </p:sp>
      <p:pic>
        <p:nvPicPr>
          <p:cNvPr id="2" name="Picture 1">
            <a:extLst>
              <a:ext uri="{FF2B5EF4-FFF2-40B4-BE49-F238E27FC236}">
                <a16:creationId xmlns:a16="http://schemas.microsoft.com/office/drawing/2014/main" id="{B1963091-A183-4B31-8AE1-EB8C40F8541F}"/>
              </a:ext>
            </a:extLst>
          </p:cNvPr>
          <p:cNvPicPr>
            <a:picLocks noChangeAspect="1"/>
          </p:cNvPicPr>
          <p:nvPr/>
        </p:nvPicPr>
        <p:blipFill>
          <a:blip r:embed="rId3"/>
          <a:stretch>
            <a:fillRect/>
          </a:stretch>
        </p:blipFill>
        <p:spPr>
          <a:xfrm>
            <a:off x="9144000" y="490870"/>
            <a:ext cx="2438400" cy="1314823"/>
          </a:xfrm>
          <a:prstGeom prst="rect">
            <a:avLst/>
          </a:prstGeom>
        </p:spPr>
      </p:pic>
      <p:sp>
        <p:nvSpPr>
          <p:cNvPr id="132" name="Google Shape;132;p18"/>
          <p:cNvSpPr txBox="1">
            <a:spLocks noGrp="1"/>
          </p:cNvSpPr>
          <p:nvPr>
            <p:ph type="body" idx="1"/>
          </p:nvPr>
        </p:nvSpPr>
        <p:spPr>
          <a:xfrm>
            <a:off x="609600" y="1695896"/>
            <a:ext cx="10972800" cy="4876800"/>
          </a:xfrm>
          <a:prstGeom prst="rect">
            <a:avLst/>
          </a:prstGeom>
        </p:spPr>
        <p:txBody>
          <a:bodyPr spcFirstLastPara="1" wrap="square" lIns="91425" tIns="45700" rIns="91425" bIns="45700" anchor="t" anchorCtr="0">
            <a:noAutofit/>
          </a:bodyPr>
          <a:lstStyle/>
          <a:p>
            <a:pPr marL="182880" lvl="0" indent="-218440" algn="l" rtl="0">
              <a:lnSpc>
                <a:spcPct val="90000"/>
              </a:lnSpc>
              <a:spcBef>
                <a:spcPts val="0"/>
              </a:spcBef>
              <a:spcAft>
                <a:spcPts val="0"/>
              </a:spcAft>
              <a:buSzPts val="2600"/>
              <a:buChar char="•"/>
            </a:pPr>
            <a:r>
              <a:rPr lang="en-US" sz="2600" b="1" dirty="0"/>
              <a:t>Sensitivity to and understanding of diversity is the prime directive</a:t>
            </a:r>
            <a:endParaRPr sz="2600" b="1" dirty="0"/>
          </a:p>
          <a:p>
            <a:pPr marL="182880" lvl="0" indent="-250825" algn="l" rtl="0">
              <a:lnSpc>
                <a:spcPct val="90000"/>
              </a:lnSpc>
              <a:spcBef>
                <a:spcPts val="400"/>
              </a:spcBef>
              <a:spcAft>
                <a:spcPts val="0"/>
              </a:spcAft>
              <a:buSzPts val="2600"/>
              <a:buChar char="•"/>
            </a:pPr>
            <a:r>
              <a:rPr lang="en-US" sz="2600" dirty="0"/>
              <a:t>While Education Code section 87360 leaves faculty hiring criteria, policies and procedures to be developed jointly by the governing board and the academic senate, it does mandate one criterion that is </a:t>
            </a:r>
            <a:r>
              <a:rPr lang="en-US" sz="2600" b="1" dirty="0"/>
              <a:t>non-negotiable</a:t>
            </a:r>
            <a:r>
              <a:rPr lang="en-US" sz="2600" dirty="0"/>
              <a:t>:  </a:t>
            </a:r>
            <a:endParaRPr sz="2600" dirty="0"/>
          </a:p>
          <a:p>
            <a:pPr marL="457200" lvl="1" indent="-250825">
              <a:lnSpc>
                <a:spcPct val="90000"/>
              </a:lnSpc>
              <a:spcBef>
                <a:spcPts val="480"/>
              </a:spcBef>
              <a:buSzPts val="2600"/>
            </a:pPr>
            <a:r>
              <a:rPr lang="en-US" sz="2600" dirty="0"/>
              <a:t>Education Code </a:t>
            </a:r>
            <a:r>
              <a:rPr lang="en-US" sz="2800" dirty="0">
                <a:solidFill>
                  <a:schemeClr val="tx1"/>
                </a:solidFill>
              </a:rPr>
              <a:t>§</a:t>
            </a:r>
            <a:r>
              <a:rPr lang="en-US" sz="2600" dirty="0"/>
              <a:t>87360(a) provides:  </a:t>
            </a:r>
            <a:endParaRPr sz="2600" dirty="0"/>
          </a:p>
          <a:p>
            <a:pPr marL="457200" lvl="0" indent="0" algn="l" rtl="0">
              <a:lnSpc>
                <a:spcPct val="90000"/>
              </a:lnSpc>
              <a:spcBef>
                <a:spcPts val="400"/>
              </a:spcBef>
              <a:spcAft>
                <a:spcPts val="0"/>
              </a:spcAft>
              <a:buNone/>
            </a:pPr>
            <a:r>
              <a:rPr lang="en-US" sz="2600" dirty="0"/>
              <a:t>“In establishing hiring criteria for faculty and administrators, district governing boards shall . . . develop criteria that include a </a:t>
            </a:r>
            <a:r>
              <a:rPr lang="en-US" sz="2600" b="1" dirty="0"/>
              <a:t>sensitivity to and understanding of diverse academic, socioeconomic, cultural, disability, and ethnic backgrounds of community college students</a:t>
            </a:r>
            <a:r>
              <a:rPr lang="en-US" sz="2600" dirty="0"/>
              <a:t>.”  </a:t>
            </a:r>
            <a:endParaRPr sz="2600" dirty="0"/>
          </a:p>
          <a:p>
            <a:pPr marL="182880" lvl="0" indent="-218440" algn="l" rtl="0">
              <a:lnSpc>
                <a:spcPct val="90000"/>
              </a:lnSpc>
              <a:spcBef>
                <a:spcPts val="480"/>
              </a:spcBef>
              <a:spcAft>
                <a:spcPts val="0"/>
              </a:spcAft>
              <a:buSzPts val="2600"/>
              <a:buChar char="•"/>
            </a:pPr>
            <a:r>
              <a:rPr lang="en-US" sz="2600" dirty="0"/>
              <a:t>In effect, Section 87360 requires that sensitivity to and understanding of diversity be included in the district’s final hiring criteria.  </a:t>
            </a:r>
            <a:endParaRPr sz="2600" dirty="0">
              <a:latin typeface="Calibri"/>
              <a:ea typeface="Calibri"/>
              <a:cs typeface="Calibri"/>
              <a:sym typeface="Calibri"/>
            </a:endParaRPr>
          </a:p>
          <a:p>
            <a:pPr marL="0" lvl="0" indent="0" algn="l" rtl="0">
              <a:spcBef>
                <a:spcPts val="360"/>
              </a:spcBef>
              <a:spcAft>
                <a:spcPts val="0"/>
              </a:spcAft>
              <a:buNone/>
            </a:pPr>
            <a:endParaRPr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The Disciplines List</a:t>
            </a:r>
            <a:endParaRPr/>
          </a:p>
        </p:txBody>
      </p:sp>
      <p:sp>
        <p:nvSpPr>
          <p:cNvPr id="139" name="Google Shape;139;p19"/>
          <p:cNvSpPr txBox="1">
            <a:spLocks noGrp="1"/>
          </p:cNvSpPr>
          <p:nvPr>
            <p:ph type="body" idx="1"/>
          </p:nvPr>
        </p:nvSpPr>
        <p:spPr>
          <a:xfrm>
            <a:off x="609600" y="1524000"/>
            <a:ext cx="7236600" cy="5222100"/>
          </a:xfrm>
          <a:prstGeom prst="rect">
            <a:avLst/>
          </a:prstGeom>
          <a:noFill/>
          <a:ln>
            <a:noFill/>
          </a:ln>
        </p:spPr>
        <p:txBody>
          <a:bodyPr spcFirstLastPara="1" wrap="square" lIns="91425" tIns="45700" rIns="91425" bIns="45700" anchor="t" anchorCtr="0">
            <a:noAutofit/>
          </a:bodyPr>
          <a:lstStyle/>
          <a:p>
            <a:pPr marL="182880" lvl="0" indent="-205740" algn="l" rtl="0">
              <a:spcBef>
                <a:spcPts val="0"/>
              </a:spcBef>
              <a:spcAft>
                <a:spcPts val="0"/>
              </a:spcAft>
              <a:buSzPts val="2400"/>
              <a:buChar char="•"/>
            </a:pPr>
            <a:r>
              <a:rPr lang="en-US"/>
              <a:t>Specifies the </a:t>
            </a:r>
            <a:r>
              <a:rPr lang="en-US" i="1"/>
              <a:t>minimum</a:t>
            </a:r>
            <a:r>
              <a:rPr lang="en-US"/>
              <a:t> qualifications for each discipline</a:t>
            </a:r>
            <a:endParaRPr/>
          </a:p>
          <a:p>
            <a:pPr marL="182880" lvl="0" indent="-205740" algn="l" rtl="0">
              <a:spcBef>
                <a:spcPts val="480"/>
              </a:spcBef>
              <a:spcAft>
                <a:spcPts val="0"/>
              </a:spcAft>
              <a:buSzPts val="2400"/>
              <a:buChar char="•"/>
            </a:pPr>
            <a:r>
              <a:rPr lang="en-US"/>
              <a:t>Revisions to Discipline List is done annually</a:t>
            </a:r>
            <a:endParaRPr/>
          </a:p>
          <a:p>
            <a:pPr marL="457200" lvl="1" indent="-227330" algn="l" rtl="0">
              <a:spcBef>
                <a:spcPts val="400"/>
              </a:spcBef>
              <a:spcAft>
                <a:spcPts val="0"/>
              </a:spcAft>
              <a:buSzPts val="2400"/>
              <a:buChar char="•"/>
            </a:pPr>
            <a:r>
              <a:rPr lang="en-US" sz="2400"/>
              <a:t>Through local senate or through professional organization </a:t>
            </a:r>
            <a:endParaRPr sz="2400"/>
          </a:p>
          <a:p>
            <a:pPr marL="457200" lvl="1" indent="-227330" algn="l" rtl="0">
              <a:spcBef>
                <a:spcPts val="400"/>
              </a:spcBef>
              <a:spcAft>
                <a:spcPts val="0"/>
              </a:spcAft>
              <a:buSzPts val="2400"/>
              <a:buChar char="•"/>
            </a:pPr>
            <a:r>
              <a:rPr lang="en-US" sz="2400"/>
              <a:t>Must have two separate senate districts approve the proposal</a:t>
            </a:r>
            <a:endParaRPr sz="2400"/>
          </a:p>
          <a:p>
            <a:pPr marL="457200" lvl="1" indent="-227330" algn="l" rtl="0">
              <a:spcBef>
                <a:spcPts val="400"/>
              </a:spcBef>
              <a:spcAft>
                <a:spcPts val="0"/>
              </a:spcAft>
              <a:buSzPts val="2400"/>
              <a:buChar char="•"/>
            </a:pPr>
            <a:r>
              <a:rPr lang="en-US" sz="2400"/>
              <a:t>Must provide evidence to support rationale for change</a:t>
            </a:r>
            <a:endParaRPr sz="2400"/>
          </a:p>
          <a:p>
            <a:pPr marL="457200" lvl="1" indent="-227330" algn="l" rtl="0">
              <a:spcBef>
                <a:spcPts val="400"/>
              </a:spcBef>
              <a:spcAft>
                <a:spcPts val="0"/>
              </a:spcAft>
              <a:buSzPts val="2400"/>
              <a:buChar char="•"/>
            </a:pPr>
            <a:r>
              <a:rPr lang="en-US" sz="2400"/>
              <a:t>Minimum of two statewide hearings</a:t>
            </a:r>
            <a:endParaRPr sz="2400"/>
          </a:p>
          <a:p>
            <a:pPr marL="182880" lvl="0" indent="-205740" algn="l" rtl="0">
              <a:spcBef>
                <a:spcPts val="480"/>
              </a:spcBef>
              <a:spcAft>
                <a:spcPts val="0"/>
              </a:spcAft>
              <a:buSzPts val="2400"/>
              <a:buChar char="•"/>
            </a:pPr>
            <a:r>
              <a:rPr lang="en-US"/>
              <a:t>Board of Governors considers the recommendations of the Academic Senate and formally acts on them</a:t>
            </a:r>
            <a:endParaRPr/>
          </a:p>
          <a:p>
            <a:pPr marL="182880" lvl="0" indent="-53339" algn="l" rtl="0">
              <a:spcBef>
                <a:spcPts val="480"/>
              </a:spcBef>
              <a:spcAft>
                <a:spcPts val="0"/>
              </a:spcAft>
              <a:buSzPts val="2040"/>
              <a:buNone/>
            </a:pPr>
            <a:endParaRPr/>
          </a:p>
        </p:txBody>
      </p:sp>
      <p:sp>
        <p:nvSpPr>
          <p:cNvPr id="140" name="Google Shape;140;p19"/>
          <p:cNvSpPr txBox="1"/>
          <p:nvPr/>
        </p:nvSpPr>
        <p:spPr>
          <a:xfrm>
            <a:off x="8067822" y="5071199"/>
            <a:ext cx="4124178" cy="1484345"/>
          </a:xfrm>
          <a:prstGeom prst="rect">
            <a:avLst/>
          </a:prstGeom>
          <a:noFill/>
          <a:ln>
            <a:noFill/>
          </a:ln>
        </p:spPr>
        <p:txBody>
          <a:bodyPr spcFirstLastPara="1" wrap="square" lIns="91425" tIns="91425" rIns="91425" bIns="91425" anchor="t" anchorCtr="0">
            <a:noAutofit/>
          </a:bodyPr>
          <a:lstStyle/>
          <a:p>
            <a:pPr lvl="0"/>
            <a:r>
              <a:rPr lang="en-US" dirty="0">
                <a:hlinkClick r:id="rId3"/>
              </a:rPr>
              <a:t>https://www.cccco.edu/-/media/CCCCO-Website/About-Us/Reports/Files/CCCCO_Report_Min_Qualifications-ADA-Final.pdf?la=en&amp;hash=FF3BCB9C661A0ADBEF0FCE90CF3E0A2EE3D85CC5</a:t>
            </a:r>
            <a:endParaRPr dirty="0"/>
          </a:p>
        </p:txBody>
      </p:sp>
      <p:pic>
        <p:nvPicPr>
          <p:cNvPr id="141" name="Google Shape;141;p19"/>
          <p:cNvPicPr preferRelativeResize="0"/>
          <p:nvPr/>
        </p:nvPicPr>
        <p:blipFill>
          <a:blip r:embed="rId4">
            <a:alphaModFix/>
          </a:blip>
          <a:stretch>
            <a:fillRect/>
          </a:stretch>
        </p:blipFill>
        <p:spPr>
          <a:xfrm>
            <a:off x="8216475" y="839150"/>
            <a:ext cx="3197604" cy="3999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US" b="1"/>
              <a:t>Organization of the Disciplines List</a:t>
            </a:r>
            <a:endParaRPr/>
          </a:p>
        </p:txBody>
      </p:sp>
      <p:sp>
        <p:nvSpPr>
          <p:cNvPr id="148" name="Google Shape;148;p20"/>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182880" lvl="0" indent="-218440" rtl="0">
              <a:lnSpc>
                <a:spcPct val="110000"/>
              </a:lnSpc>
              <a:spcBef>
                <a:spcPts val="0"/>
              </a:spcBef>
              <a:spcAft>
                <a:spcPts val="0"/>
              </a:spcAft>
              <a:buSzPts val="2600"/>
              <a:buChar char="•"/>
            </a:pPr>
            <a:r>
              <a:rPr lang="en-US" sz="2600" dirty="0"/>
              <a:t>Disciplines requiring a Master’s Degree</a:t>
            </a:r>
            <a:endParaRPr sz="2600" dirty="0"/>
          </a:p>
          <a:p>
            <a:pPr marL="182880" lvl="0" indent="-218440" rtl="0">
              <a:lnSpc>
                <a:spcPct val="110000"/>
              </a:lnSpc>
              <a:spcBef>
                <a:spcPts val="480"/>
              </a:spcBef>
              <a:spcAft>
                <a:spcPts val="0"/>
              </a:spcAft>
              <a:buSzPts val="2600"/>
              <a:buChar char="•"/>
            </a:pPr>
            <a:r>
              <a:rPr lang="en-US" sz="2600" dirty="0"/>
              <a:t>Disciplines where a Master’s degree is not normally expected but a Bachelor’s or Associate degree is expected</a:t>
            </a:r>
            <a:endParaRPr sz="2600" dirty="0"/>
          </a:p>
          <a:p>
            <a:pPr marL="182880" lvl="0" indent="-218440" rtl="0">
              <a:lnSpc>
                <a:spcPct val="110000"/>
              </a:lnSpc>
              <a:spcBef>
                <a:spcPts val="480"/>
              </a:spcBef>
              <a:spcAft>
                <a:spcPts val="0"/>
              </a:spcAft>
              <a:buSzPts val="2600"/>
              <a:buChar char="•"/>
            </a:pPr>
            <a:r>
              <a:rPr lang="en-US" sz="2600" dirty="0"/>
              <a:t>Disciplines in which a Master’s, Bachelor’s or Associate Degree is not generally expected or available in that specific discipline</a:t>
            </a:r>
            <a:endParaRPr sz="2600" dirty="0"/>
          </a:p>
          <a:p>
            <a:pPr marL="182880" lvl="0" indent="-218440" rtl="0">
              <a:lnSpc>
                <a:spcPct val="110000"/>
              </a:lnSpc>
              <a:spcBef>
                <a:spcPts val="480"/>
              </a:spcBef>
              <a:spcAft>
                <a:spcPts val="0"/>
              </a:spcAft>
              <a:buSzPts val="2600"/>
              <a:buChar char="•"/>
            </a:pPr>
            <a:r>
              <a:rPr lang="en-US" sz="2600" dirty="0"/>
              <a:t>Disciplines for non-credit instruction </a:t>
            </a:r>
            <a:endParaRPr sz="2600" dirty="0"/>
          </a:p>
          <a:p>
            <a:pPr marL="182880" lvl="0" indent="-218440" rtl="0">
              <a:lnSpc>
                <a:spcPct val="110000"/>
              </a:lnSpc>
              <a:spcBef>
                <a:spcPts val="480"/>
              </a:spcBef>
              <a:spcAft>
                <a:spcPts val="0"/>
              </a:spcAft>
              <a:buSzPts val="2600"/>
              <a:buChar char="•"/>
            </a:pPr>
            <a:r>
              <a:rPr lang="en-US" sz="2600" dirty="0"/>
              <a:t>Other – to include Administrators, Learning Center Coordinators, Health Services Professionals, Apprenticeship Instructors, DSP&amp;S Counselors, Work Experience Coordinators, Faculty Interns, EOPS</a:t>
            </a:r>
            <a:endParaRPr sz="2600" dirty="0"/>
          </a:p>
          <a:p>
            <a:pPr marL="182880" lvl="0" indent="-53339" algn="l" rtl="0">
              <a:spcBef>
                <a:spcPts val="480"/>
              </a:spcBef>
              <a:spcAft>
                <a:spcPts val="0"/>
              </a:spcAft>
              <a:buSzPts val="2040"/>
              <a:buNone/>
            </a:pPr>
            <a:endParaRPr dirty="0"/>
          </a:p>
        </p:txBody>
      </p:sp>
      <p:pic>
        <p:nvPicPr>
          <p:cNvPr id="2" name="Picture 1">
            <a:extLst>
              <a:ext uri="{FF2B5EF4-FFF2-40B4-BE49-F238E27FC236}">
                <a16:creationId xmlns:a16="http://schemas.microsoft.com/office/drawing/2014/main" id="{1F7B02FE-D3EB-4ADE-BED9-0E3DACCC3EE6}"/>
              </a:ext>
            </a:extLst>
          </p:cNvPr>
          <p:cNvPicPr>
            <a:picLocks noChangeAspect="1"/>
          </p:cNvPicPr>
          <p:nvPr/>
        </p:nvPicPr>
        <p:blipFill>
          <a:blip r:embed="rId3"/>
          <a:stretch>
            <a:fillRect/>
          </a:stretch>
        </p:blipFill>
        <p:spPr>
          <a:xfrm>
            <a:off x="9534972" y="533400"/>
            <a:ext cx="2066144" cy="1359195"/>
          </a:xfrm>
          <a:prstGeom prst="rect">
            <a:avLst/>
          </a:prstGeom>
        </p:spPr>
      </p:pic>
    </p:spTree>
  </p:cSld>
  <p:clrMapOvr>
    <a:masterClrMapping/>
  </p:clrMapOvr>
</p:sld>
</file>

<file path=ppt/theme/theme1.xml><?xml version="1.0" encoding="utf-8"?>
<a:theme xmlns:a="http://schemas.openxmlformats.org/drawingml/2006/main" name="Theme5">
  <a:themeElements>
    <a:clrScheme name="Custom 4">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2344</Words>
  <Application>Microsoft Office PowerPoint</Application>
  <PresentationFormat>Widescreen</PresentationFormat>
  <Paragraphs>208</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Noto Sans Symbols</vt:lpstr>
      <vt:lpstr>Wingdings</vt:lpstr>
      <vt:lpstr>Theme5</vt:lpstr>
      <vt:lpstr>Assigning Courses to Disciplines: Who Owns This Course Anyway? </vt:lpstr>
      <vt:lpstr>Housekeeping…</vt:lpstr>
      <vt:lpstr>Introductions</vt:lpstr>
      <vt:lpstr>Today, we will discuss…</vt:lpstr>
      <vt:lpstr>What is a Discipline?</vt:lpstr>
      <vt:lpstr>Minimum Qualifications</vt:lpstr>
      <vt:lpstr>The Second Minimum Qualification </vt:lpstr>
      <vt:lpstr>The Disciplines List</vt:lpstr>
      <vt:lpstr>Organization of the Disciplines List</vt:lpstr>
      <vt:lpstr>PowerPoint Presentation</vt:lpstr>
      <vt:lpstr> Why Do We Care About Faculty Qualifications? </vt:lpstr>
      <vt:lpstr>Local Minimum Qualifications</vt:lpstr>
      <vt:lpstr>PowerPoint Presentation</vt:lpstr>
      <vt:lpstr>Assigning Courses to Disciplines</vt:lpstr>
      <vt:lpstr>Options for Assigning Courses</vt:lpstr>
      <vt:lpstr>Multiple Disciplines</vt:lpstr>
      <vt:lpstr>Impact on Teaching</vt:lpstr>
      <vt:lpstr>Interdisciplinary Studies</vt:lpstr>
      <vt:lpstr>Local Disciplines Assignment</vt:lpstr>
      <vt:lpstr>PowerPoint Presentation</vt:lpstr>
      <vt:lpstr>Disciplines vs. Departments</vt:lpstr>
      <vt:lpstr>PowerPoint Presentation</vt:lpstr>
      <vt:lpstr>Conflicts When Assigning Courses</vt:lpstr>
      <vt:lpstr>Scenario A Which Discipline(s) Would You Assign?</vt:lpstr>
      <vt:lpstr>Scenario B Which Discipline(s) Would You Assign?</vt:lpstr>
      <vt:lpstr>Scenario C Which Discipline(s) Would You Assign?</vt:lpstr>
      <vt:lpstr>Multi-College Districts</vt:lpstr>
      <vt:lpstr>Summary</vt:lpstr>
      <vt:lpstr>Resources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ASSIGNING COURSES TO DISCIPLINES: ENSURING LEARNING</dc:title>
  <dc:creator>miche</dc:creator>
  <cp:lastModifiedBy>Julie Oliver</cp:lastModifiedBy>
  <cp:revision>19</cp:revision>
  <dcterms:modified xsi:type="dcterms:W3CDTF">2020-07-03T00:25:58Z</dcterms:modified>
</cp:coreProperties>
</file>