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7" r:id="rId2"/>
    <p:sldId id="258" r:id="rId3"/>
    <p:sldId id="259" r:id="rId4"/>
    <p:sldId id="312" r:id="rId5"/>
    <p:sldId id="313" r:id="rId6"/>
    <p:sldId id="314" r:id="rId7"/>
    <p:sldId id="315" r:id="rId8"/>
    <p:sldId id="317" r:id="rId9"/>
    <p:sldId id="319" r:id="rId10"/>
    <p:sldId id="320" r:id="rId11"/>
    <p:sldId id="307" r:id="rId12"/>
    <p:sldId id="309" r:id="rId13"/>
    <p:sldId id="337" r:id="rId14"/>
    <p:sldId id="310" r:id="rId15"/>
    <p:sldId id="282" r:id="rId16"/>
    <p:sldId id="283" r:id="rId17"/>
    <p:sldId id="284" r:id="rId18"/>
    <p:sldId id="285" r:id="rId19"/>
    <p:sldId id="281" r:id="rId20"/>
    <p:sldId id="321" r:id="rId21"/>
    <p:sldId id="322" r:id="rId22"/>
    <p:sldId id="325" r:id="rId23"/>
    <p:sldId id="327" r:id="rId24"/>
    <p:sldId id="328" r:id="rId25"/>
    <p:sldId id="329" r:id="rId26"/>
    <p:sldId id="330" r:id="rId27"/>
    <p:sldId id="331" r:id="rId28"/>
    <p:sldId id="332" r:id="rId29"/>
    <p:sldId id="333" r:id="rId30"/>
    <p:sldId id="334" r:id="rId31"/>
    <p:sldId id="302" r:id="rId32"/>
    <p:sldId id="303" r:id="rId33"/>
    <p:sldId id="304" r:id="rId34"/>
    <p:sldId id="305" r:id="rId35"/>
    <p:sldId id="306" r:id="rId36"/>
    <p:sldId id="338" r:id="rId37"/>
    <p:sldId id="28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2"/>
    <p:restoredTop sz="77321" autoAdjust="0"/>
  </p:normalViewPr>
  <p:slideViewPr>
    <p:cSldViewPr snapToGrid="0" snapToObjects="1">
      <p:cViewPr varScale="1">
        <p:scale>
          <a:sx n="72" d="100"/>
          <a:sy n="72" d="100"/>
        </p:scale>
        <p:origin x="170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0C2C7-0FC2-D042-9938-B907B0A0D849}" type="datetimeFigureOut">
              <a:rPr lang="en-US" smtClean="0"/>
              <a:t>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A91BD-9BAD-6942-8404-D1895D351816}" type="slidenum">
              <a:rPr lang="en-US" smtClean="0"/>
              <a:t>‹#›</a:t>
            </a:fld>
            <a:endParaRPr lang="en-US"/>
          </a:p>
        </p:txBody>
      </p:sp>
    </p:spTree>
    <p:extLst>
      <p:ext uri="{BB962C8B-B14F-4D97-AF65-F5344CB8AC3E}">
        <p14:creationId xmlns:p14="http://schemas.microsoft.com/office/powerpoint/2010/main" val="1681434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xfrm>
            <a:off x="1143000" y="685800"/>
            <a:ext cx="4572000" cy="3429000"/>
          </a:xfrm>
          <a:ln/>
        </p:spPr>
      </p:sp>
      <p:sp>
        <p:nvSpPr>
          <p:cNvPr id="212995" name="Notes Placeholder 2"/>
          <p:cNvSpPr>
            <a:spLocks noGrp="1"/>
          </p:cNvSpPr>
          <p:nvPr>
            <p:ph type="body" idx="1"/>
          </p:nvPr>
        </p:nvSpPr>
        <p:spPr>
          <a:noFill/>
          <a:ln/>
        </p:spPr>
        <p:txBody>
          <a:bodyPr/>
          <a:lstStyle/>
          <a:p>
            <a:pPr lvl="1" eaLnBrk="1" hangingPunct="1"/>
            <a:endParaRPr lang="en-US" dirty="0" smtClean="0"/>
          </a:p>
        </p:txBody>
      </p:sp>
      <p:sp>
        <p:nvSpPr>
          <p:cNvPr id="212996" name="Slide Number Placeholder 3"/>
          <p:cNvSpPr>
            <a:spLocks noGrp="1"/>
          </p:cNvSpPr>
          <p:nvPr>
            <p:ph type="sldNum" sz="quarter" idx="5"/>
          </p:nvPr>
        </p:nvSpPr>
        <p:spPr>
          <a:noFill/>
        </p:spPr>
        <p:txBody>
          <a:bodyPr/>
          <a:lstStyle/>
          <a:p>
            <a:fld id="{89F6CAA5-91E5-46E0-813F-DE21065528E4}" type="slidenum">
              <a:rPr lang="en-US" smtClean="0">
                <a:solidFill>
                  <a:srgbClr val="1F497D"/>
                </a:solidFill>
              </a:rPr>
              <a:pPr/>
              <a:t>2</a:t>
            </a:fld>
            <a:endParaRPr lang="en-US" dirty="0" smtClean="0">
              <a:solidFill>
                <a:srgbClr val="1F497D"/>
              </a:solidFill>
            </a:endParaRPr>
          </a:p>
        </p:txBody>
      </p:sp>
    </p:spTree>
    <p:extLst>
      <p:ext uri="{BB962C8B-B14F-4D97-AF65-F5344CB8AC3E}">
        <p14:creationId xmlns:p14="http://schemas.microsoft.com/office/powerpoint/2010/main" val="284523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led</a:t>
            </a:r>
            <a:r>
              <a:rPr lang="en-US" baseline="0" dirty="0" smtClean="0"/>
              <a:t> process</a:t>
            </a:r>
          </a:p>
          <a:p>
            <a:r>
              <a:rPr lang="en-US" baseline="0" dirty="0" smtClean="0"/>
              <a:t>May be done individually or in groups – sometimes faculty fill out an excel sheet and others compile it across the program (so for each of your courses indicate which)</a:t>
            </a:r>
          </a:p>
          <a:p>
            <a:endParaRPr lang="en-US" baseline="0" dirty="0" smtClean="0"/>
          </a:p>
          <a:p>
            <a:r>
              <a:rPr lang="en-US" baseline="0" dirty="0" smtClean="0"/>
              <a:t>But really it is a missed opportunity at consensus building if done alone</a:t>
            </a:r>
            <a:endParaRPr lang="en-US" dirty="0"/>
          </a:p>
        </p:txBody>
      </p:sp>
      <p:sp>
        <p:nvSpPr>
          <p:cNvPr id="4" name="Slide Number Placeholder 3"/>
          <p:cNvSpPr>
            <a:spLocks noGrp="1"/>
          </p:cNvSpPr>
          <p:nvPr>
            <p:ph type="sldNum" sz="quarter" idx="10"/>
          </p:nvPr>
        </p:nvSpPr>
        <p:spPr/>
        <p:txBody>
          <a:bodyPr/>
          <a:lstStyle/>
          <a:p>
            <a:fld id="{65C36ED8-FF35-724B-9465-156646DEC05C}" type="slidenum">
              <a:rPr lang="en-US" smtClean="0"/>
              <a:t>31</a:t>
            </a:fld>
            <a:endParaRPr lang="en-US"/>
          </a:p>
        </p:txBody>
      </p:sp>
    </p:spTree>
    <p:extLst>
      <p:ext uri="{BB962C8B-B14F-4D97-AF65-F5344CB8AC3E}">
        <p14:creationId xmlns:p14="http://schemas.microsoft.com/office/powerpoint/2010/main" val="398303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it that we are expecting students to know and be able to</a:t>
            </a:r>
            <a:r>
              <a:rPr lang="en-US" baseline="0" dirty="0" smtClean="0"/>
              <a:t> do upon entry in this course? Does that come from our program or somewhere else?</a:t>
            </a:r>
          </a:p>
          <a:p>
            <a:endParaRPr lang="en-US" baseline="0" dirty="0" smtClean="0"/>
          </a:p>
          <a:p>
            <a:r>
              <a:rPr lang="en-US" baseline="0" dirty="0" smtClean="0"/>
              <a:t>Backwards design – Wiggins and </a:t>
            </a:r>
            <a:r>
              <a:rPr lang="en-US" baseline="0" dirty="0" err="1" smtClean="0"/>
              <a:t>McTighe</a:t>
            </a:r>
            <a:endParaRPr lang="en-US" dirty="0"/>
          </a:p>
        </p:txBody>
      </p:sp>
      <p:sp>
        <p:nvSpPr>
          <p:cNvPr id="4" name="Slide Number Placeholder 3"/>
          <p:cNvSpPr>
            <a:spLocks noGrp="1"/>
          </p:cNvSpPr>
          <p:nvPr>
            <p:ph type="sldNum" sz="quarter" idx="10"/>
          </p:nvPr>
        </p:nvSpPr>
        <p:spPr/>
        <p:txBody>
          <a:bodyPr/>
          <a:lstStyle/>
          <a:p>
            <a:fld id="{65C36ED8-FF35-724B-9465-156646DEC05C}" type="slidenum">
              <a:rPr lang="en-US" smtClean="0"/>
              <a:t>34</a:t>
            </a:fld>
            <a:endParaRPr lang="en-US"/>
          </a:p>
        </p:txBody>
      </p:sp>
    </p:spTree>
    <p:extLst>
      <p:ext uri="{BB962C8B-B14F-4D97-AF65-F5344CB8AC3E}">
        <p14:creationId xmlns:p14="http://schemas.microsoft.com/office/powerpoint/2010/main" val="228835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field of potential providers of education expand, institutions are asked to show the impact on student learning of attending, as costs rise and students can choose from MOOCs, for-profit providers, etc. showing the impact of an institutional experience on students is increasingly important</a:t>
            </a:r>
          </a:p>
          <a:p>
            <a:endParaRPr lang="en-US" baseline="0" dirty="0" smtClean="0"/>
          </a:p>
          <a:p>
            <a:r>
              <a:rPr lang="en-US" baseline="0" dirty="0" smtClean="0"/>
              <a:t>Regional accrediting agencies have moved from asking for outcome statements and plans to assess to actually showing evidence of student learning and the increase in student learning over time or the use of evidence of student learning to improve and enhance the student experience</a:t>
            </a:r>
          </a:p>
          <a:p>
            <a:endParaRPr lang="en-US" baseline="0" dirty="0" smtClean="0"/>
          </a:p>
          <a:p>
            <a:r>
              <a:rPr lang="en-US" baseline="0" dirty="0" smtClean="0"/>
              <a:t>To meet these demands, institutions of higher education are turning to assessment as a means to show value, to inform institutional decision making, and to determine where students are in need of enhanced support or additional opportunities to engage in learning</a:t>
            </a:r>
          </a:p>
          <a:p>
            <a:endParaRPr lang="en-US" baseline="0" dirty="0" smtClean="0"/>
          </a:p>
          <a:p>
            <a:r>
              <a:rPr lang="en-US" baseline="0" dirty="0" smtClean="0"/>
              <a:t>In assessment, the field is moving from doing assessment because it is something that has to be done and is just undertaken for the sake of doing assessment, to something that is integrated and interwoven into the institutional structure, something that occurs on an ongoing and continual basis, is linked with ideas of continuous improvement, and is done as a means to the end of improved student learning</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t>5</a:t>
            </a:fld>
            <a:endParaRPr lang="en-US"/>
          </a:p>
        </p:txBody>
      </p:sp>
    </p:spTree>
    <p:extLst>
      <p:ext uri="{BB962C8B-B14F-4D97-AF65-F5344CB8AC3E}">
        <p14:creationId xmlns:p14="http://schemas.microsoft.com/office/powerpoint/2010/main" val="195955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assume coverage in a course</a:t>
            </a:r>
          </a:p>
          <a:p>
            <a:r>
              <a:rPr lang="en-US" dirty="0" smtClean="0"/>
              <a:t>How embed – can’t wait until the end as summative assessment, needs to be formative along the way (mention workshop on assignment design)</a:t>
            </a:r>
          </a:p>
          <a:p>
            <a:endParaRPr lang="en-US" dirty="0"/>
          </a:p>
        </p:txBody>
      </p:sp>
      <p:sp>
        <p:nvSpPr>
          <p:cNvPr id="4" name="Slide Number Placeholder 3"/>
          <p:cNvSpPr>
            <a:spLocks noGrp="1"/>
          </p:cNvSpPr>
          <p:nvPr>
            <p:ph type="sldNum" sz="quarter" idx="10"/>
          </p:nvPr>
        </p:nvSpPr>
        <p:spPr/>
        <p:txBody>
          <a:bodyPr/>
          <a:lstStyle/>
          <a:p>
            <a:fld id="{F7864E12-979A-40A9-A8EA-D0895BAAC511}" type="slidenum">
              <a:rPr lang="en-US" smtClean="0"/>
              <a:t>9</a:t>
            </a:fld>
            <a:endParaRPr lang="en-US"/>
          </a:p>
        </p:txBody>
      </p:sp>
    </p:spTree>
    <p:extLst>
      <p:ext uri="{BB962C8B-B14F-4D97-AF65-F5344CB8AC3E}">
        <p14:creationId xmlns:p14="http://schemas.microsoft.com/office/powerpoint/2010/main" val="162197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case of the CIC project – the</a:t>
            </a:r>
            <a:r>
              <a:rPr lang="en-US" baseline="0" dirty="0" smtClean="0"/>
              <a:t> big ten schools</a:t>
            </a:r>
            <a:endParaRPr lang="en-US" dirty="0"/>
          </a:p>
        </p:txBody>
      </p:sp>
      <p:sp>
        <p:nvSpPr>
          <p:cNvPr id="4" name="Slide Number Placeholder 3"/>
          <p:cNvSpPr>
            <a:spLocks noGrp="1"/>
          </p:cNvSpPr>
          <p:nvPr>
            <p:ph type="sldNum" sz="quarter" idx="10"/>
          </p:nvPr>
        </p:nvSpPr>
        <p:spPr/>
        <p:txBody>
          <a:bodyPr/>
          <a:lstStyle/>
          <a:p>
            <a:fld id="{7DF1A6D0-5C11-4ECA-88FB-CE49F2B11D29}" type="slidenum">
              <a:rPr lang="en-US" smtClean="0"/>
              <a:pPr/>
              <a:t>14</a:t>
            </a:fld>
            <a:endParaRPr lang="en-US" dirty="0"/>
          </a:p>
        </p:txBody>
      </p:sp>
    </p:spTree>
    <p:extLst>
      <p:ext uri="{BB962C8B-B14F-4D97-AF65-F5344CB8AC3E}">
        <p14:creationId xmlns:p14="http://schemas.microsoft.com/office/powerpoint/2010/main" val="355629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Where do students engage with these outcomes across a curriculum or collegiate experience and how are we capturing that learning?</a:t>
            </a:r>
          </a:p>
          <a:p>
            <a:r>
              <a:rPr lang="en-US" sz="1200" dirty="0" smtClean="0"/>
              <a:t>Does this assignment or course introduce/reinforce/demonstrate mastery?</a:t>
            </a:r>
          </a:p>
          <a:p>
            <a:r>
              <a:rPr lang="en-US" sz="1200" dirty="0" smtClean="0"/>
              <a:t>Where will it be practiced later? Is there a chance to try again based on feedback?</a:t>
            </a:r>
          </a:p>
          <a:p>
            <a:r>
              <a:rPr lang="en-US" sz="1200" dirty="0" smtClean="0"/>
              <a:t>How does the assignment relate to evaluation criteria (rubric or otherwise)?</a:t>
            </a:r>
          </a:p>
          <a:p>
            <a:endParaRPr lang="en-US" dirty="0"/>
          </a:p>
        </p:txBody>
      </p:sp>
      <p:sp>
        <p:nvSpPr>
          <p:cNvPr id="4" name="Slide Number Placeholder 3"/>
          <p:cNvSpPr>
            <a:spLocks noGrp="1"/>
          </p:cNvSpPr>
          <p:nvPr>
            <p:ph type="sldNum" sz="quarter" idx="10"/>
          </p:nvPr>
        </p:nvSpPr>
        <p:spPr/>
        <p:txBody>
          <a:bodyPr/>
          <a:lstStyle/>
          <a:p>
            <a:fld id="{F7864E12-979A-40A9-A8EA-D0895BAAC511}" type="slidenum">
              <a:rPr lang="en-US" smtClean="0"/>
              <a:t>22</a:t>
            </a:fld>
            <a:endParaRPr lang="en-US"/>
          </a:p>
        </p:txBody>
      </p:sp>
    </p:spTree>
    <p:extLst>
      <p:ext uri="{BB962C8B-B14F-4D97-AF65-F5344CB8AC3E}">
        <p14:creationId xmlns:p14="http://schemas.microsoft.com/office/powerpoint/2010/main" val="24825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Pair with another faculty member and course, or if sequence of courses, think about how builds over time (carry over assignment)</a:t>
            </a:r>
          </a:p>
          <a:p>
            <a:endParaRPr lang="en-US" dirty="0"/>
          </a:p>
        </p:txBody>
      </p:sp>
      <p:sp>
        <p:nvSpPr>
          <p:cNvPr id="4" name="Slide Number Placeholder 3"/>
          <p:cNvSpPr>
            <a:spLocks noGrp="1"/>
          </p:cNvSpPr>
          <p:nvPr>
            <p:ph type="sldNum" sz="quarter" idx="10"/>
          </p:nvPr>
        </p:nvSpPr>
        <p:spPr/>
        <p:txBody>
          <a:bodyPr/>
          <a:lstStyle/>
          <a:p>
            <a:fld id="{7DF1A6D0-5C11-4ECA-88FB-CE49F2B11D29}" type="slidenum">
              <a:rPr lang="en-US" smtClean="0"/>
              <a:pPr/>
              <a:t>23</a:t>
            </a:fld>
            <a:endParaRPr lang="en-US" dirty="0"/>
          </a:p>
        </p:txBody>
      </p:sp>
    </p:spTree>
    <p:extLst>
      <p:ext uri="{BB962C8B-B14F-4D97-AF65-F5344CB8AC3E}">
        <p14:creationId xmlns:p14="http://schemas.microsoft.com/office/powerpoint/2010/main" val="174130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this work came out of – faculty on the ground with questions…</a:t>
            </a:r>
            <a:endParaRPr lang="en-US" dirty="0"/>
          </a:p>
        </p:txBody>
      </p:sp>
      <p:sp>
        <p:nvSpPr>
          <p:cNvPr id="4" name="Slide Number Placeholder 3"/>
          <p:cNvSpPr>
            <a:spLocks noGrp="1"/>
          </p:cNvSpPr>
          <p:nvPr>
            <p:ph type="sldNum" sz="quarter" idx="10"/>
          </p:nvPr>
        </p:nvSpPr>
        <p:spPr/>
        <p:txBody>
          <a:bodyPr/>
          <a:lstStyle/>
          <a:p>
            <a:fld id="{7DF1A6D0-5C11-4ECA-88FB-CE49F2B11D29}" type="slidenum">
              <a:rPr lang="en-US" smtClean="0"/>
              <a:pPr/>
              <a:t>24</a:t>
            </a:fld>
            <a:endParaRPr lang="en-US" dirty="0"/>
          </a:p>
        </p:txBody>
      </p:sp>
    </p:spTree>
    <p:extLst>
      <p:ext uri="{BB962C8B-B14F-4D97-AF65-F5344CB8AC3E}">
        <p14:creationId xmlns:p14="http://schemas.microsoft.com/office/powerpoint/2010/main" val="1252266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a:t>
            </a:r>
            <a:endParaRPr lang="en-US" dirty="0"/>
          </a:p>
        </p:txBody>
      </p:sp>
      <p:sp>
        <p:nvSpPr>
          <p:cNvPr id="4" name="Slide Number Placeholder 3"/>
          <p:cNvSpPr>
            <a:spLocks noGrp="1"/>
          </p:cNvSpPr>
          <p:nvPr>
            <p:ph type="sldNum" sz="quarter" idx="10"/>
          </p:nvPr>
        </p:nvSpPr>
        <p:spPr/>
        <p:txBody>
          <a:bodyPr/>
          <a:lstStyle/>
          <a:p>
            <a:fld id="{7DF1A6D0-5C11-4ECA-88FB-CE49F2B11D29}" type="slidenum">
              <a:rPr lang="en-US" smtClean="0"/>
              <a:pPr/>
              <a:t>25</a:t>
            </a:fld>
            <a:endParaRPr lang="en-US" dirty="0"/>
          </a:p>
        </p:txBody>
      </p:sp>
    </p:spTree>
    <p:extLst>
      <p:ext uri="{BB962C8B-B14F-4D97-AF65-F5344CB8AC3E}">
        <p14:creationId xmlns:p14="http://schemas.microsoft.com/office/powerpoint/2010/main" val="161784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a lot of this work extended beyond assignment design in a course when looking at connections, and began to tie</a:t>
            </a:r>
            <a:r>
              <a:rPr lang="en-US" baseline="0" dirty="0" smtClean="0"/>
              <a:t> in with curriculum mapping – so, would it be </a:t>
            </a:r>
            <a:r>
              <a:rPr lang="en-US" baseline="0" dirty="0" err="1" smtClean="0"/>
              <a:t>usefl</a:t>
            </a:r>
            <a:r>
              <a:rPr lang="en-US" baseline="0" dirty="0" smtClean="0"/>
              <a:t> to everyone to talk a bit about that?</a:t>
            </a:r>
            <a:endParaRPr lang="en-US" dirty="0"/>
          </a:p>
        </p:txBody>
      </p:sp>
      <p:sp>
        <p:nvSpPr>
          <p:cNvPr id="4" name="Slide Number Placeholder 3"/>
          <p:cNvSpPr>
            <a:spLocks noGrp="1"/>
          </p:cNvSpPr>
          <p:nvPr>
            <p:ph type="sldNum" sz="quarter" idx="10"/>
          </p:nvPr>
        </p:nvSpPr>
        <p:spPr/>
        <p:txBody>
          <a:bodyPr/>
          <a:lstStyle/>
          <a:p>
            <a:fld id="{7DF1A6D0-5C11-4ECA-88FB-CE49F2B11D29}" type="slidenum">
              <a:rPr lang="en-US" smtClean="0"/>
              <a:pPr/>
              <a:t>26</a:t>
            </a:fld>
            <a:endParaRPr lang="en-US" dirty="0"/>
          </a:p>
        </p:txBody>
      </p:sp>
    </p:spTree>
    <p:extLst>
      <p:ext uri="{BB962C8B-B14F-4D97-AF65-F5344CB8AC3E}">
        <p14:creationId xmlns:p14="http://schemas.microsoft.com/office/powerpoint/2010/main" val="58194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8E306B-1F2F-E84F-8026-BB1DE7DE5BAD}"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E306B-1F2F-E84F-8026-BB1DE7DE5BAD}"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8E306B-1F2F-E84F-8026-BB1DE7DE5BAD}"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C34A5D-02C9-3F4D-8D8B-E77494260CDA}" type="slidenum">
              <a:rPr lang="en-US"/>
              <a:pPr/>
              <a:t>‹#›</a:t>
            </a:fld>
            <a:endParaRPr lang="en-US"/>
          </a:p>
        </p:txBody>
      </p:sp>
    </p:spTree>
    <p:extLst>
      <p:ext uri="{BB962C8B-B14F-4D97-AF65-F5344CB8AC3E}">
        <p14:creationId xmlns:p14="http://schemas.microsoft.com/office/powerpoint/2010/main" val="104009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E306B-1F2F-E84F-8026-BB1DE7DE5BAD}"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E306B-1F2F-E84F-8026-BB1DE7DE5BAD}"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8E306B-1F2F-E84F-8026-BB1DE7DE5BAD}"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8E306B-1F2F-E84F-8026-BB1DE7DE5BAD}"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C81F6-6745-E44C-8E1E-4C02625B508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8E306B-1F2F-E84F-8026-BB1DE7DE5BAD}"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E306B-1F2F-E84F-8026-BB1DE7DE5BAD}"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E306B-1F2F-E84F-8026-BB1DE7DE5BAD}"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81F6-6745-E44C-8E1E-4C02625B508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E306B-1F2F-E84F-8026-BB1DE7DE5BAD}"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A8E306B-1F2F-E84F-8026-BB1DE7DE5BAD}" type="datetimeFigureOut">
              <a:rPr lang="en-US" smtClean="0"/>
              <a:t>2/2/17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36C81F6-6745-E44C-8E1E-4C02625B50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nlv.edu/provost/teachingandlearning" TargetMode="Externa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www.learningoutcomesassessment.org/" TargetMode="External"/><Relationship Id="rId4" Type="http://schemas.openxmlformats.org/officeDocument/2006/relationships/image" Target="../media/image3.jpeg"/><Relationship Id="rId5" Type="http://schemas.openxmlformats.org/officeDocument/2006/relationships/hyperlink" Target="http://www.learningoutcomesassessment.org/index.html" TargetMode="External"/><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wmf"/><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 Id="rId3"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hyperlink" Target="http://www.learningoutcomesassessment.org" TargetMode="External"/><Relationship Id="rId4" Type="http://schemas.openxmlformats.org/officeDocument/2006/relationships/hyperlink" Target="http://www.assignmentlibrary.org" TargetMode="External"/><Relationship Id="rId5" Type="http://schemas.openxmlformats.org/officeDocument/2006/relationships/hyperlink" Target="http://www.degreeprofile.org" TargetMode="External"/><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mailto:njankow2@illinois.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3600" dirty="0" smtClean="0"/>
              <a:t>Assignment Design and Curriculum Mapping</a:t>
            </a:r>
            <a:endParaRPr lang="en-US" sz="3600" dirty="0"/>
          </a:p>
        </p:txBody>
      </p:sp>
      <p:sp>
        <p:nvSpPr>
          <p:cNvPr id="3" name="Subtitle 2"/>
          <p:cNvSpPr>
            <a:spLocks noGrp="1"/>
          </p:cNvSpPr>
          <p:nvPr>
            <p:ph type="subTitle" idx="1"/>
          </p:nvPr>
        </p:nvSpPr>
        <p:spPr>
          <a:xfrm>
            <a:off x="685801" y="4113771"/>
            <a:ext cx="7848600" cy="1752600"/>
          </a:xfrm>
        </p:spPr>
        <p:txBody>
          <a:bodyPr>
            <a:normAutofit/>
          </a:bodyPr>
          <a:lstStyle/>
          <a:p>
            <a:r>
              <a:rPr lang="en-US" dirty="0" smtClean="0"/>
              <a:t>Natasha Jankowski, Director</a:t>
            </a:r>
          </a:p>
          <a:p>
            <a:r>
              <a:rPr lang="en-US" dirty="0" smtClean="0"/>
              <a:t>National Institute for Learning Outcomes Assessment  (NILOA)</a:t>
            </a:r>
          </a:p>
        </p:txBody>
      </p:sp>
      <p:pic>
        <p:nvPicPr>
          <p:cNvPr id="4"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77838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have tensions…</a:t>
            </a:r>
            <a:endParaRPr lang="en-US" dirty="0"/>
          </a:p>
        </p:txBody>
      </p:sp>
      <p:sp>
        <p:nvSpPr>
          <p:cNvPr id="3" name="Content Placeholder 2"/>
          <p:cNvSpPr>
            <a:spLocks noGrp="1"/>
          </p:cNvSpPr>
          <p:nvPr>
            <p:ph idx="1"/>
          </p:nvPr>
        </p:nvSpPr>
        <p:spPr/>
        <p:txBody>
          <a:bodyPr/>
          <a:lstStyle/>
          <a:p>
            <a:endParaRPr lang="en-US"/>
          </a:p>
        </p:txBody>
      </p:sp>
      <p:pic>
        <p:nvPicPr>
          <p:cNvPr id="4"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980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a:t>
            </a:r>
            <a:endParaRPr lang="en-US" dirty="0"/>
          </a:p>
        </p:txBody>
      </p:sp>
      <p:sp>
        <p:nvSpPr>
          <p:cNvPr id="3" name="Content Placeholder 2"/>
          <p:cNvSpPr>
            <a:spLocks noGrp="1"/>
          </p:cNvSpPr>
          <p:nvPr>
            <p:ph idx="1"/>
          </p:nvPr>
        </p:nvSpPr>
        <p:spPr>
          <a:xfrm>
            <a:off x="457200" y="1371600"/>
            <a:ext cx="7620000" cy="4800600"/>
          </a:xfrm>
        </p:spPr>
        <p:txBody>
          <a:bodyPr/>
          <a:lstStyle/>
          <a:p>
            <a:pPr marL="114300" indent="0" algn="ctr">
              <a:buNone/>
            </a:pPr>
            <a:r>
              <a:rPr lang="en-US" sz="2800" dirty="0" smtClean="0"/>
              <a:t>Institutions are redesigning curriculum and making </a:t>
            </a:r>
            <a:r>
              <a:rPr lang="en-US" sz="2800" dirty="0" err="1" smtClean="0"/>
              <a:t>scaffolded</a:t>
            </a:r>
            <a:r>
              <a:rPr lang="en-US" sz="2800" dirty="0" smtClean="0"/>
              <a:t> pathways for students – do the students know about it and move through the curriculum in the way it is designed?</a:t>
            </a:r>
          </a:p>
          <a:p>
            <a:pPr marL="114300" indent="0">
              <a:buNone/>
            </a:pPr>
            <a:endParaRPr lang="en-US" dirty="0"/>
          </a:p>
        </p:txBody>
      </p:sp>
      <p:pic>
        <p:nvPicPr>
          <p:cNvPr id="4" name="Picture 3"/>
          <p:cNvPicPr>
            <a:picLocks noChangeAspect="1"/>
          </p:cNvPicPr>
          <p:nvPr/>
        </p:nvPicPr>
        <p:blipFill>
          <a:blip r:embed="rId2"/>
          <a:stretch>
            <a:fillRect/>
          </a:stretch>
        </p:blipFill>
        <p:spPr>
          <a:xfrm>
            <a:off x="2286000" y="3352800"/>
            <a:ext cx="4272699" cy="3200400"/>
          </a:xfrm>
          <a:prstGeom prst="rect">
            <a:avLst/>
          </a:prstGeom>
        </p:spPr>
      </p:pic>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5715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students even aware?</a:t>
            </a:r>
            <a:endParaRPr lang="en-US" dirty="0"/>
          </a:p>
        </p:txBody>
      </p:sp>
      <p:sp>
        <p:nvSpPr>
          <p:cNvPr id="3" name="Content Placeholder 2"/>
          <p:cNvSpPr>
            <a:spLocks noGrp="1"/>
          </p:cNvSpPr>
          <p:nvPr>
            <p:ph idx="1"/>
          </p:nvPr>
        </p:nvSpPr>
        <p:spPr>
          <a:xfrm>
            <a:off x="457200" y="1371600"/>
            <a:ext cx="7620000" cy="4800600"/>
          </a:xfrm>
        </p:spPr>
        <p:txBody>
          <a:bodyPr>
            <a:normAutofit/>
          </a:bodyPr>
          <a:lstStyle/>
          <a:p>
            <a:pPr marL="114300" indent="0" algn="ctr">
              <a:buNone/>
            </a:pPr>
            <a:r>
              <a:rPr lang="en-US" sz="2800" dirty="0" smtClean="0"/>
              <a:t>Student focus groups reveal that most students are not even aware they are being assessed. But upon learning about assessment…wish they had been told about it earlier. </a:t>
            </a:r>
            <a:endParaRPr lang="en-US"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0440" y="3200400"/>
            <a:ext cx="2684206" cy="2971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4204" y="3524250"/>
            <a:ext cx="2907796" cy="2647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05852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in Assignments</a:t>
            </a:r>
            <a:endParaRPr lang="en-US" dirty="0"/>
          </a:p>
        </p:txBody>
      </p:sp>
      <p:sp>
        <p:nvSpPr>
          <p:cNvPr id="3" name="Content Placeholder 2"/>
          <p:cNvSpPr>
            <a:spLocks noGrp="1"/>
          </p:cNvSpPr>
          <p:nvPr>
            <p:ph idx="1"/>
          </p:nvPr>
        </p:nvSpPr>
        <p:spPr>
          <a:noFill/>
        </p:spPr>
        <p:txBody>
          <a:bodyPr>
            <a:normAutofit fontScale="77500" lnSpcReduction="20000"/>
          </a:bodyPr>
          <a:lstStyle/>
          <a:p>
            <a:pPr marL="0" indent="0" algn="ctr">
              <a:buNone/>
            </a:pPr>
            <a:r>
              <a:rPr lang="en-US" dirty="0"/>
              <a:t>Transparency in Teaching and Learning: </a:t>
            </a:r>
            <a:r>
              <a:rPr lang="en-US" dirty="0">
                <a:hlinkClick r:id="rId2"/>
              </a:rPr>
              <a:t>https://</a:t>
            </a:r>
            <a:r>
              <a:rPr lang="en-US" dirty="0" smtClean="0">
                <a:hlinkClick r:id="rId2"/>
              </a:rPr>
              <a:t>www.unlv.edu/provost/teachingandlearning</a:t>
            </a:r>
            <a:r>
              <a:rPr lang="en-US" dirty="0" smtClean="0"/>
              <a:t> </a:t>
            </a:r>
          </a:p>
          <a:p>
            <a:pPr marL="0" indent="0">
              <a:buNone/>
            </a:pPr>
            <a:r>
              <a:rPr lang="en-US" b="1" i="1" dirty="0" smtClean="0"/>
              <a:t>Purpose</a:t>
            </a:r>
            <a:endParaRPr lang="en-US" dirty="0"/>
          </a:p>
          <a:p>
            <a:r>
              <a:rPr lang="en-US" dirty="0"/>
              <a:t>Skills you’ll practice by doing this assignment </a:t>
            </a:r>
          </a:p>
          <a:p>
            <a:r>
              <a:rPr lang="en-US" dirty="0"/>
              <a:t>Content knowledge you’ll gain from doing this assignment </a:t>
            </a:r>
          </a:p>
          <a:p>
            <a:r>
              <a:rPr lang="en-US" dirty="0"/>
              <a:t>How you can use these in your life beyond the context of this course, in and beyond college </a:t>
            </a:r>
          </a:p>
          <a:p>
            <a:pPr marL="0" indent="0">
              <a:buNone/>
            </a:pPr>
            <a:r>
              <a:rPr lang="en-US" b="1" dirty="0"/>
              <a:t>Task </a:t>
            </a:r>
            <a:endParaRPr lang="en-US" dirty="0"/>
          </a:p>
          <a:p>
            <a:r>
              <a:rPr lang="en-US" dirty="0"/>
              <a:t>What to do </a:t>
            </a:r>
          </a:p>
          <a:p>
            <a:r>
              <a:rPr lang="en-US" dirty="0"/>
              <a:t>How to do it (Are there recommended steps? What roadblocks/mistakes should you avoid?) </a:t>
            </a:r>
          </a:p>
          <a:p>
            <a:pPr marL="0" indent="0">
              <a:buNone/>
            </a:pPr>
            <a:r>
              <a:rPr lang="en-US" b="1" dirty="0"/>
              <a:t>Criteria </a:t>
            </a:r>
            <a:endParaRPr lang="en-US" dirty="0"/>
          </a:p>
          <a:p>
            <a:r>
              <a:rPr lang="en-US" dirty="0" smtClean="0"/>
              <a:t>(</a:t>
            </a:r>
            <a:r>
              <a:rPr lang="en-US" dirty="0"/>
              <a:t>Are you on the right track? How to know you’re doing what’s expected?) </a:t>
            </a:r>
          </a:p>
          <a:p>
            <a:pPr marL="0" indent="0">
              <a:buNone/>
            </a:pPr>
            <a:r>
              <a:rPr lang="en-US" b="1" dirty="0"/>
              <a:t>Annotated examples of successful work </a:t>
            </a:r>
            <a:endParaRPr lang="en-US" dirty="0"/>
          </a:p>
          <a:p>
            <a:r>
              <a:rPr lang="en-US" dirty="0"/>
              <a:t>(What’s good about these examples? Use the checklist to identify the successful parts.) </a:t>
            </a:r>
          </a:p>
          <a:p>
            <a:endParaRPr lang="en-US" dirty="0"/>
          </a:p>
        </p:txBody>
      </p:sp>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45599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a:t>
            </a:r>
            <a:endParaRPr lang="en-US" dirty="0"/>
          </a:p>
        </p:txBody>
      </p:sp>
      <p:sp>
        <p:nvSpPr>
          <p:cNvPr id="3" name="Content Placeholder 2"/>
          <p:cNvSpPr>
            <a:spLocks noGrp="1"/>
          </p:cNvSpPr>
          <p:nvPr>
            <p:ph idx="1"/>
          </p:nvPr>
        </p:nvSpPr>
        <p:spPr/>
        <p:txBody>
          <a:bodyPr>
            <a:normAutofit/>
          </a:bodyPr>
          <a:lstStyle/>
          <a:p>
            <a:pPr marL="114300" indent="0">
              <a:buNone/>
            </a:pPr>
            <a:r>
              <a:rPr lang="en-US" sz="4000" dirty="0" smtClean="0"/>
              <a:t>Do we share our rubrics or criteria with students and actively engage them in the review process?</a:t>
            </a:r>
            <a:endParaRPr lang="en-US" sz="3600" dirty="0"/>
          </a:p>
          <a:p>
            <a:endParaRPr lang="en-US" dirty="0" smtClean="0"/>
          </a:p>
          <a:p>
            <a:endParaRPr lang="en-US" dirty="0" smtClean="0"/>
          </a:p>
          <a:p>
            <a:pPr marL="11430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81966895"/>
              </p:ext>
            </p:extLst>
          </p:nvPr>
        </p:nvGraphicFramePr>
        <p:xfrm>
          <a:off x="1066800" y="3886200"/>
          <a:ext cx="6096000" cy="24688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Rubric</a:t>
                      </a:r>
                      <a:r>
                        <a:rPr lang="en-US" baseline="0" dirty="0" smtClean="0"/>
                        <a:t> Criteria</a:t>
                      </a:r>
                      <a:endParaRPr lang="en-US" dirty="0"/>
                    </a:p>
                  </a:txBody>
                  <a:tcPr/>
                </a:tc>
                <a:tc>
                  <a:txBody>
                    <a:bodyPr/>
                    <a:lstStyle/>
                    <a:p>
                      <a:r>
                        <a:rPr lang="en-US" dirty="0" smtClean="0"/>
                        <a:t>Student Evaluation</a:t>
                      </a:r>
                      <a:endParaRPr lang="en-US" dirty="0"/>
                    </a:p>
                  </a:txBody>
                  <a:tcPr/>
                </a:tc>
                <a:tc>
                  <a:txBody>
                    <a:bodyPr/>
                    <a:lstStyle/>
                    <a:p>
                      <a:r>
                        <a:rPr lang="en-US" dirty="0" smtClean="0"/>
                        <a:t>Faculty Feedback</a:t>
                      </a:r>
                      <a:endParaRPr lang="en-US" dirty="0"/>
                    </a:p>
                  </a:txBody>
                  <a:tcPr/>
                </a:tc>
              </a:tr>
              <a:tr h="370840">
                <a:tc>
                  <a:txBody>
                    <a:bodyPr/>
                    <a:lstStyle/>
                    <a:p>
                      <a:r>
                        <a:rPr lang="en-US" dirty="0" smtClean="0"/>
                        <a:t>Rubric Content</a:t>
                      </a:r>
                      <a:endParaRPr lang="en-US" dirty="0"/>
                    </a:p>
                  </a:txBody>
                  <a:tcPr/>
                </a:tc>
                <a:tc>
                  <a:txBody>
                    <a:bodyPr/>
                    <a:lstStyle/>
                    <a:p>
                      <a:r>
                        <a:rPr lang="en-US" dirty="0" smtClean="0"/>
                        <a:t>Stipulate</a:t>
                      </a:r>
                      <a:r>
                        <a:rPr lang="en-US" baseline="0" dirty="0" smtClean="0"/>
                        <a:t> why gave score did</a:t>
                      </a:r>
                      <a:endParaRPr lang="en-US" dirty="0"/>
                    </a:p>
                  </a:txBody>
                  <a:tcPr/>
                </a:tc>
                <a:tc>
                  <a:txBody>
                    <a:bodyPr/>
                    <a:lstStyle/>
                    <a:p>
                      <a:r>
                        <a:rPr lang="en-US" dirty="0" smtClean="0"/>
                        <a:t>Faculty stipulate why gave</a:t>
                      </a:r>
                      <a:r>
                        <a:rPr lang="en-US" baseline="0" dirty="0" smtClean="0"/>
                        <a:t> score did</a:t>
                      </a:r>
                      <a:endParaRPr lang="en-US" dirty="0"/>
                    </a:p>
                  </a:txBody>
                  <a:tcPr/>
                </a:tc>
              </a:tr>
              <a:tr h="370840">
                <a:tc>
                  <a:txBody>
                    <a:bodyPr/>
                    <a:lstStyle/>
                    <a:p>
                      <a:endParaRPr lang="en-US" dirty="0"/>
                    </a:p>
                  </a:txBody>
                  <a:tcPr/>
                </a:tc>
                <a:tc>
                  <a:txBody>
                    <a:bodyPr/>
                    <a:lstStyle/>
                    <a:p>
                      <a:r>
                        <a:rPr lang="en-US" dirty="0" smtClean="0"/>
                        <a:t>Stipulate</a:t>
                      </a:r>
                      <a:r>
                        <a:rPr lang="en-US" baseline="0" dirty="0" smtClean="0"/>
                        <a:t> what they need to do to advance</a:t>
                      </a:r>
                      <a:endParaRPr lang="en-US" dirty="0"/>
                    </a:p>
                  </a:txBody>
                  <a:tcPr/>
                </a:tc>
                <a:tc>
                  <a:txBody>
                    <a:bodyPr/>
                    <a:lstStyle/>
                    <a:p>
                      <a:r>
                        <a:rPr lang="en-US" dirty="0" smtClean="0"/>
                        <a:t>Targeted feedback to improve</a:t>
                      </a:r>
                      <a:endParaRPr lang="en-US" dirty="0"/>
                    </a:p>
                  </a:txBody>
                  <a:tcPr/>
                </a:tc>
              </a:tr>
            </a:tbl>
          </a:graphicData>
        </a:graphic>
      </p:graphicFrame>
      <p:pic>
        <p:nvPicPr>
          <p:cNvPr id="6"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777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to Formative</a:t>
            </a:r>
            <a:endParaRPr lang="en-US" dirty="0"/>
          </a:p>
        </p:txBody>
      </p:sp>
      <p:sp>
        <p:nvSpPr>
          <p:cNvPr id="3" name="Content Placeholder 2"/>
          <p:cNvSpPr>
            <a:spLocks noGrp="1"/>
          </p:cNvSpPr>
          <p:nvPr>
            <p:ph idx="1"/>
          </p:nvPr>
        </p:nvSpPr>
        <p:spPr>
          <a:xfrm>
            <a:off x="457200" y="1600200"/>
            <a:ext cx="4684969" cy="4876800"/>
          </a:xfrm>
        </p:spPr>
        <p:txBody>
          <a:bodyPr>
            <a:normAutofit fontScale="92500" lnSpcReduction="10000"/>
          </a:bodyPr>
          <a:lstStyle/>
          <a:p>
            <a:pPr marL="0" indent="0">
              <a:buNone/>
            </a:pPr>
            <a:endParaRPr lang="en-US" dirty="0"/>
          </a:p>
          <a:p>
            <a:pPr lvl="1"/>
            <a:r>
              <a:rPr lang="en-US" sz="2800" dirty="0" smtClean="0"/>
              <a:t>Embedded assignments</a:t>
            </a:r>
          </a:p>
          <a:p>
            <a:pPr lvl="1"/>
            <a:r>
              <a:rPr lang="en-US" sz="2800" dirty="0" smtClean="0"/>
              <a:t>Feedback and feed forward</a:t>
            </a:r>
          </a:p>
          <a:p>
            <a:pPr lvl="1"/>
            <a:r>
              <a:rPr lang="en-US" sz="2800" dirty="0" smtClean="0"/>
              <a:t>Integrate with advising</a:t>
            </a:r>
          </a:p>
          <a:p>
            <a:pPr lvl="1"/>
            <a:r>
              <a:rPr lang="en-US" sz="2800" dirty="0" smtClean="0"/>
              <a:t>Move from assessing at end of program or time at institution to assessing throughout</a:t>
            </a:r>
          </a:p>
          <a:p>
            <a:pPr lvl="1"/>
            <a:r>
              <a:rPr lang="en-US" sz="2800" dirty="0" smtClean="0"/>
              <a:t>Know before capstone or summative assessments where students are – </a:t>
            </a:r>
            <a:r>
              <a:rPr lang="en-US" sz="2800" i="1" dirty="0" smtClean="0"/>
              <a:t>all </a:t>
            </a:r>
            <a:r>
              <a:rPr lang="en-US" sz="2800" dirty="0" smtClean="0"/>
              <a:t>students </a:t>
            </a:r>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5316492" y="2080698"/>
            <a:ext cx="2551646" cy="3184867"/>
          </a:xfrm>
          <a:prstGeom prst="rect">
            <a:avLst/>
          </a:prstGeom>
        </p:spPr>
      </p:pic>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36391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Student-centered assessments</a:t>
            </a:r>
            <a:endParaRPr lang="en-US" dirty="0"/>
          </a:p>
        </p:txBody>
      </p:sp>
      <p:sp>
        <p:nvSpPr>
          <p:cNvPr id="3" name="Content Placeholder 2"/>
          <p:cNvSpPr>
            <a:spLocks noGrp="1"/>
          </p:cNvSpPr>
          <p:nvPr>
            <p:ph idx="1"/>
          </p:nvPr>
        </p:nvSpPr>
        <p:spPr/>
        <p:txBody>
          <a:bodyPr>
            <a:normAutofit/>
          </a:bodyPr>
          <a:lstStyle/>
          <a:p>
            <a:pPr marL="274320" lvl="1" indent="0">
              <a:buNone/>
            </a:pPr>
            <a:r>
              <a:rPr lang="en-US" sz="2800" dirty="0" smtClean="0"/>
              <a:t>Is it one assessment for all students or multiple paths to demonstrate learning in ways that focus upon students?</a:t>
            </a:r>
          </a:p>
          <a:p>
            <a:pPr lvl="1"/>
            <a:r>
              <a:rPr lang="en-US" sz="2800" dirty="0" smtClean="0"/>
              <a:t>What would culturally responsive assessments look like?</a:t>
            </a:r>
            <a:endParaRPr lang="en-US" sz="2800" dirty="0"/>
          </a:p>
        </p:txBody>
      </p:sp>
      <p:pic>
        <p:nvPicPr>
          <p:cNvPr id="5" name="Picture 4"/>
          <p:cNvPicPr>
            <a:picLocks noChangeAspect="1"/>
          </p:cNvPicPr>
          <p:nvPr/>
        </p:nvPicPr>
        <p:blipFill>
          <a:blip r:embed="rId2"/>
          <a:stretch>
            <a:fillRect/>
          </a:stretch>
        </p:blipFill>
        <p:spPr>
          <a:xfrm>
            <a:off x="3142723" y="3536754"/>
            <a:ext cx="2450046" cy="316635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56137" y="3536754"/>
            <a:ext cx="2534269" cy="3291551"/>
          </a:xfrm>
          <a:prstGeom prst="rect">
            <a:avLst/>
          </a:prstGeom>
        </p:spPr>
      </p:pic>
      <p:pic>
        <p:nvPicPr>
          <p:cNvPr id="7"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47676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Meta-cognition</a:t>
            </a:r>
            <a:endParaRPr lang="en-US" dirty="0"/>
          </a:p>
        </p:txBody>
      </p:sp>
      <p:sp>
        <p:nvSpPr>
          <p:cNvPr id="3" name="Content Placeholder 2"/>
          <p:cNvSpPr>
            <a:spLocks noGrp="1"/>
          </p:cNvSpPr>
          <p:nvPr>
            <p:ph idx="1"/>
          </p:nvPr>
        </p:nvSpPr>
        <p:spPr/>
        <p:txBody>
          <a:bodyPr/>
          <a:lstStyle/>
          <a:p>
            <a:r>
              <a:rPr lang="en-US" dirty="0" smtClean="0"/>
              <a:t>Foster ability in students to evaluate their own learning </a:t>
            </a:r>
          </a:p>
          <a:p>
            <a:r>
              <a:rPr lang="en-US" dirty="0" smtClean="0"/>
              <a:t>Communication to students – transparency</a:t>
            </a:r>
          </a:p>
          <a:p>
            <a:r>
              <a:rPr lang="en-US" dirty="0" smtClean="0"/>
              <a:t>Make aware of assessments</a:t>
            </a:r>
          </a:p>
          <a:p>
            <a:pPr lvl="1"/>
            <a:r>
              <a:rPr lang="en-US" dirty="0" smtClean="0"/>
              <a:t>Rubrics – allow students to evaluate their own learning</a:t>
            </a:r>
          </a:p>
          <a:p>
            <a:pPr lvl="1"/>
            <a:r>
              <a:rPr lang="en-US" dirty="0" smtClean="0"/>
              <a:t>Example of group work feedback</a:t>
            </a:r>
          </a:p>
          <a:p>
            <a:pPr lvl="1"/>
            <a:r>
              <a:rPr lang="en-US" dirty="0" smtClean="0"/>
              <a:t>Assignment audience shift and genre shift </a:t>
            </a:r>
          </a:p>
          <a:p>
            <a:endParaRPr lang="en-US" dirty="0"/>
          </a:p>
        </p:txBody>
      </p:sp>
      <p:pic>
        <p:nvPicPr>
          <p:cNvPr id="4" name="Picture 3"/>
          <p:cNvPicPr>
            <a:picLocks noChangeAspect="1"/>
          </p:cNvPicPr>
          <p:nvPr/>
        </p:nvPicPr>
        <p:blipFill>
          <a:blip r:embed="rId2"/>
          <a:stretch>
            <a:fillRect/>
          </a:stretch>
        </p:blipFill>
        <p:spPr>
          <a:xfrm>
            <a:off x="2666149" y="4153318"/>
            <a:ext cx="1905851" cy="24172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5039" y="2987040"/>
            <a:ext cx="2751761" cy="35661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35186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Involving students</a:t>
            </a:r>
            <a:endParaRPr lang="en-US" dirty="0"/>
          </a:p>
        </p:txBody>
      </p:sp>
      <p:sp>
        <p:nvSpPr>
          <p:cNvPr id="3" name="Content Placeholder 2"/>
          <p:cNvSpPr>
            <a:spLocks noGrp="1"/>
          </p:cNvSpPr>
          <p:nvPr>
            <p:ph idx="1"/>
          </p:nvPr>
        </p:nvSpPr>
        <p:spPr/>
        <p:txBody>
          <a:bodyPr/>
          <a:lstStyle/>
          <a:p>
            <a:pPr marL="0" indent="0">
              <a:buNone/>
            </a:pPr>
            <a:r>
              <a:rPr lang="en-US" dirty="0" smtClean="0"/>
              <a:t>Assessment is not something we do to students it is something we do with students. </a:t>
            </a:r>
          </a:p>
          <a:p>
            <a:endParaRPr lang="en-US" dirty="0" smtClean="0"/>
          </a:p>
          <a:p>
            <a:r>
              <a:rPr lang="en-US" dirty="0" smtClean="0"/>
              <a:t>How do we think about alignment from shared outcomes to data collection? How do we decide where learning in relation to outcomes occur and where we should collect data? </a:t>
            </a:r>
          </a:p>
          <a:p>
            <a:pPr lvl="1"/>
            <a:r>
              <a:rPr lang="en-US" dirty="0" smtClean="0"/>
              <a:t>Career services</a:t>
            </a:r>
          </a:p>
          <a:p>
            <a:pPr lvl="1"/>
            <a:r>
              <a:rPr lang="en-US" dirty="0" smtClean="0"/>
              <a:t>Making sense of data – the story of the lonely students</a:t>
            </a:r>
          </a:p>
          <a:p>
            <a:pPr lvl="1"/>
            <a:r>
              <a:rPr lang="en-US" dirty="0" smtClean="0"/>
              <a:t>Changing how we report around outcomes</a:t>
            </a:r>
          </a:p>
          <a:p>
            <a:endParaRPr lang="en-US" dirty="0"/>
          </a:p>
        </p:txBody>
      </p:sp>
      <p:pic>
        <p:nvPicPr>
          <p:cNvPr id="4"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8108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our work</a:t>
            </a:r>
            <a:endParaRPr lang="en-US" dirty="0"/>
          </a:p>
        </p:txBody>
      </p:sp>
      <p:sp>
        <p:nvSpPr>
          <p:cNvPr id="3" name="Content Placeholder 2"/>
          <p:cNvSpPr>
            <a:spLocks noGrp="1"/>
          </p:cNvSpPr>
          <p:nvPr>
            <p:ph idx="1"/>
          </p:nvPr>
        </p:nvSpPr>
        <p:spPr/>
        <p:txBody>
          <a:bodyPr>
            <a:normAutofit/>
          </a:bodyPr>
          <a:lstStyle/>
          <a:p>
            <a:r>
              <a:rPr lang="en-US" dirty="0" smtClean="0"/>
              <a:t>Listen to your faculty! </a:t>
            </a:r>
          </a:p>
          <a:p>
            <a:pPr lvl="1"/>
            <a:r>
              <a:rPr lang="en-US" dirty="0" smtClean="0"/>
              <a:t>Complaints are generally on target</a:t>
            </a:r>
          </a:p>
          <a:p>
            <a:pPr lvl="1"/>
            <a:r>
              <a:rPr lang="en-US" dirty="0" smtClean="0"/>
              <a:t>There are things that our current reporting system does not capture</a:t>
            </a:r>
          </a:p>
          <a:p>
            <a:r>
              <a:rPr lang="en-US" dirty="0" smtClean="0"/>
              <a:t>Alignment and mapping are crucial </a:t>
            </a:r>
          </a:p>
          <a:p>
            <a:endParaRPr lang="en-US" dirty="0" smtClean="0"/>
          </a:p>
        </p:txBody>
      </p:sp>
      <p:pic>
        <p:nvPicPr>
          <p:cNvPr id="4"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5363" y="3809783"/>
            <a:ext cx="3373555" cy="2667217"/>
          </a:xfrm>
          <a:prstGeom prst="rect">
            <a:avLst/>
          </a:prstGeom>
        </p:spPr>
      </p:pic>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225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normAutofit fontScale="90000"/>
          </a:bodyPr>
          <a:lstStyle/>
          <a:p>
            <a:pPr algn="r" eaLnBrk="1" hangingPunct="1"/>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t/>
            </a:r>
            <a:br>
              <a:rPr lang="en-US" sz="1600" dirty="0" smtClean="0"/>
            </a:br>
            <a:endParaRPr lang="en-US" sz="1600" dirty="0" smtClean="0">
              <a:solidFill>
                <a:srgbClr val="7B9899"/>
              </a:solidFill>
            </a:endParaRPr>
          </a:p>
        </p:txBody>
      </p:sp>
      <p:sp>
        <p:nvSpPr>
          <p:cNvPr id="18435" name="Content Placeholder 2"/>
          <p:cNvSpPr>
            <a:spLocks noGrp="1"/>
          </p:cNvSpPr>
          <p:nvPr>
            <p:ph idx="1"/>
          </p:nvPr>
        </p:nvSpPr>
        <p:spPr>
          <a:xfrm>
            <a:off x="228600" y="1371600"/>
            <a:ext cx="8610600" cy="5486400"/>
          </a:xfrm>
        </p:spPr>
        <p:txBody>
          <a:bodyPr>
            <a:normAutofit fontScale="85000" lnSpcReduction="10000"/>
          </a:bodyPr>
          <a:lstStyle/>
          <a:p>
            <a:pPr eaLnBrk="1" hangingPunct="1">
              <a:defRPr/>
            </a:pPr>
            <a:endParaRPr lang="en-US" sz="1000" dirty="0" smtClean="0"/>
          </a:p>
          <a:p>
            <a:pPr marL="274320" indent="-274320" algn="ctr" eaLnBrk="1" fontAlgn="auto" hangingPunct="1">
              <a:spcAft>
                <a:spcPts val="0"/>
              </a:spcAft>
              <a:buFont typeface="Wingdings 2"/>
              <a:buNone/>
              <a:defRPr/>
            </a:pPr>
            <a:r>
              <a:rPr lang="en-US" sz="3900" b="1" dirty="0" smtClean="0">
                <a:solidFill>
                  <a:srgbClr val="CC6600"/>
                </a:solidFill>
              </a:rPr>
              <a:t>NILOA</a:t>
            </a:r>
          </a:p>
          <a:p>
            <a:pPr algn="ctr" eaLnBrk="1" hangingPunct="1">
              <a:buFont typeface="Wingdings 2" pitchFamily="18" charset="2"/>
              <a:buNone/>
              <a:defRPr/>
            </a:pPr>
            <a:r>
              <a:rPr lang="en-US" sz="2900" dirty="0" smtClean="0"/>
              <a:t>	</a:t>
            </a:r>
            <a:r>
              <a:rPr lang="en-US" sz="2800" b="1" dirty="0" smtClean="0"/>
              <a:t> NILOA’s mission is to discover and disseminate effective use of assessment data to strengthen undergraduate education and support institutions in their assessment efforts.</a:t>
            </a:r>
          </a:p>
          <a:p>
            <a:pPr eaLnBrk="1" hangingPunct="1">
              <a:buFont typeface="Wingdings 2" pitchFamily="18" charset="2"/>
              <a:buNone/>
              <a:defRPr/>
            </a:pPr>
            <a:endParaRPr lang="en-US" sz="2800" dirty="0" smtClean="0">
              <a:solidFill>
                <a:schemeClr val="accent1"/>
              </a:solidFill>
            </a:endParaRPr>
          </a:p>
          <a:p>
            <a:pPr algn="ctr">
              <a:spcBef>
                <a:spcPts val="0"/>
              </a:spcBef>
              <a:buNone/>
              <a:defRPr/>
            </a:pPr>
            <a:r>
              <a:rPr lang="en-US" sz="2800" dirty="0" smtClean="0">
                <a:solidFill>
                  <a:schemeClr val="accent1"/>
                </a:solidFill>
              </a:rPr>
              <a:t>	</a:t>
            </a:r>
            <a:r>
              <a:rPr lang="en-US" sz="2600" b="1" cap="small" dirty="0" smtClean="0">
                <a:solidFill>
                  <a:srgbClr val="002060"/>
                </a:solidFill>
              </a:rPr>
              <a:t>●</a:t>
            </a:r>
            <a:r>
              <a:rPr lang="en-US" b="1" cap="small" dirty="0" smtClean="0">
                <a:solidFill>
                  <a:srgbClr val="002060"/>
                </a:solidFill>
              </a:rPr>
              <a:t> </a:t>
            </a:r>
            <a:r>
              <a:rPr lang="en-US" sz="2600" b="1" cap="small" dirty="0" smtClean="0">
                <a:solidFill>
                  <a:srgbClr val="002060"/>
                </a:solidFill>
              </a:rPr>
              <a:t>Surveys ● Web Scans ● Case Studies ● Focus Groups </a:t>
            </a:r>
          </a:p>
          <a:p>
            <a:pPr algn="ctr">
              <a:spcBef>
                <a:spcPts val="0"/>
              </a:spcBef>
              <a:buNone/>
              <a:defRPr/>
            </a:pPr>
            <a:r>
              <a:rPr lang="en-US" sz="2600" b="1" cap="small" dirty="0" smtClean="0">
                <a:solidFill>
                  <a:srgbClr val="002060"/>
                </a:solidFill>
              </a:rPr>
              <a:t>   ●  Occasional Papers ● Website ●  Resources ●  Newsletter  ● Presentations ●  Transparency Framework  ●  Featured Websites ●  Accreditation Resources ●  Assessment Event Calendar ●  Assessment News ●  Measuring Quality Inventory ● Policy Analysis </a:t>
            </a:r>
            <a:r>
              <a:rPr lang="en-US" sz="2600" b="1" dirty="0" smtClean="0">
                <a:solidFill>
                  <a:srgbClr val="002060"/>
                </a:solidFill>
              </a:rPr>
              <a:t>●  </a:t>
            </a:r>
            <a:r>
              <a:rPr lang="en-US" sz="2600" b="1" cap="small" dirty="0" smtClean="0">
                <a:solidFill>
                  <a:srgbClr val="002060"/>
                </a:solidFill>
              </a:rPr>
              <a:t>Environmental Scan ● Degree Qualifications Profile ● Tuning</a:t>
            </a:r>
            <a:endParaRPr lang="en-US" sz="2600" b="1" i="1" cap="small" dirty="0" smtClean="0">
              <a:solidFill>
                <a:srgbClr val="CC6600"/>
              </a:solidFill>
              <a:effectLst>
                <a:outerShdw blurRad="38100" dist="38100" dir="2700000" algn="tl">
                  <a:srgbClr val="000000">
                    <a:alpha val="43137"/>
                  </a:srgbClr>
                </a:outerShdw>
              </a:effectLst>
            </a:endParaRPr>
          </a:p>
          <a:p>
            <a:pPr>
              <a:spcBef>
                <a:spcPts val="0"/>
              </a:spcBef>
              <a:buNone/>
              <a:defRPr/>
            </a:pPr>
            <a:r>
              <a:rPr lang="en-US" sz="2600" b="1" i="1" cap="small" dirty="0" smtClean="0">
                <a:solidFill>
                  <a:srgbClr val="CC6600"/>
                </a:solidFill>
                <a:effectLst>
                  <a:outerShdw blurRad="38100" dist="38100" dir="2700000" algn="tl">
                    <a:srgbClr val="000000">
                      <a:alpha val="43137"/>
                    </a:srgbClr>
                  </a:outerShdw>
                </a:effectLst>
              </a:rPr>
              <a:t>   </a:t>
            </a:r>
            <a:endParaRPr lang="en-US" sz="3000" b="1" i="1" cap="small" dirty="0" smtClean="0">
              <a:solidFill>
                <a:srgbClr val="CC6600"/>
              </a:solidFill>
              <a:effectLst>
                <a:outerShdw blurRad="38100" dist="38100" dir="2700000" algn="tl">
                  <a:srgbClr val="000000">
                    <a:alpha val="43137"/>
                  </a:srgbClr>
                </a:outerShdw>
              </a:effectLst>
            </a:endParaRPr>
          </a:p>
          <a:p>
            <a:pPr lvl="1" algn="ctr" eaLnBrk="1" hangingPunct="1">
              <a:buFont typeface="Wingdings" pitchFamily="2" charset="2"/>
              <a:buNone/>
              <a:defRPr/>
            </a:pPr>
            <a:r>
              <a:rPr lang="en-US" sz="2400" b="1" dirty="0" smtClean="0">
                <a:solidFill>
                  <a:schemeClr val="accent6"/>
                </a:solidFill>
                <a:hlinkClick r:id="rId3"/>
              </a:rPr>
              <a:t>www.learningoutcomesassessment.org</a:t>
            </a:r>
            <a:endParaRPr lang="en-US" sz="2400" b="1" dirty="0" smtClean="0">
              <a:solidFill>
                <a:schemeClr val="accent6"/>
              </a:solidFill>
            </a:endParaRPr>
          </a:p>
          <a:p>
            <a:pPr lvl="1" eaLnBrk="1" hangingPunct="1">
              <a:defRPr/>
            </a:pPr>
            <a:endParaRPr lang="en-US" sz="2400" b="1" dirty="0" smtClean="0"/>
          </a:p>
        </p:txBody>
      </p:sp>
      <p:pic>
        <p:nvPicPr>
          <p:cNvPr id="6" name="Picture 5" descr="image"/>
          <p:cNvPicPr/>
          <p:nvPr/>
        </p:nvPicPr>
        <p:blipFill>
          <a:blip r:embed="rId4" cstate="print"/>
          <a:srcRect/>
          <a:stretch>
            <a:fillRect/>
          </a:stretch>
        </p:blipFill>
        <p:spPr bwMode="auto">
          <a:xfrm>
            <a:off x="6629400" y="76200"/>
            <a:ext cx="2362200" cy="1600200"/>
          </a:xfrm>
          <a:prstGeom prst="rect">
            <a:avLst/>
          </a:prstGeom>
          <a:ln>
            <a:noFill/>
          </a:ln>
          <a:effectLst>
            <a:outerShdw blurRad="292100" dist="139700" dir="2700000" algn="tl" rotWithShape="0">
              <a:srgbClr val="333333">
                <a:alpha val="65000"/>
              </a:srgbClr>
            </a:outerShdw>
          </a:effectLst>
        </p:spPr>
      </p:pic>
      <p:pic>
        <p:nvPicPr>
          <p:cNvPr id="7" name="Picture 2" descr="National Institute for Learning Outcomes Assessment">
            <a:hlinkClick r:id="rId5"/>
          </p:cNvPr>
          <p:cNvPicPr>
            <a:picLocks noChangeAspect="1" noChangeArrowheads="1"/>
          </p:cNvPicPr>
          <p:nvPr/>
        </p:nvPicPr>
        <p:blipFill>
          <a:blip r:embed="rId6" cstate="print"/>
          <a:srcRect/>
          <a:stretch>
            <a:fillRect/>
          </a:stretch>
        </p:blipFill>
        <p:spPr bwMode="auto">
          <a:xfrm>
            <a:off x="2" y="228600"/>
            <a:ext cx="6417533" cy="1219200"/>
          </a:xfrm>
          <a:prstGeom prst="rect">
            <a:avLst/>
          </a:prstGeom>
          <a:noFill/>
        </p:spPr>
      </p:pic>
    </p:spTree>
    <p:extLst>
      <p:ext uri="{BB962C8B-B14F-4D97-AF65-F5344CB8AC3E}">
        <p14:creationId xmlns:p14="http://schemas.microsoft.com/office/powerpoint/2010/main" val="2235778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18435">
                                            <p:txEl>
                                              <p:pRg st="6" end="6"/>
                                            </p:txEl>
                                          </p:spTgt>
                                        </p:tgtEl>
                                        <p:attrNameLst>
                                          <p:attrName>style.visibility</p:attrName>
                                        </p:attrNameLst>
                                      </p:cBhvr>
                                      <p:to>
                                        <p:strVal val="visible"/>
                                      </p:to>
                                    </p:set>
                                    <p:anim calcmode="lin" valueType="num">
                                      <p:cBhvr>
                                        <p:cTn id="7" dur="5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Fitness of Method or Approach</a:t>
            </a:r>
            <a:endParaRPr lang="en-US" dirty="0"/>
          </a:p>
        </p:txBody>
      </p:sp>
      <p:sp>
        <p:nvSpPr>
          <p:cNvPr id="3" name="Content Placeholder 2"/>
          <p:cNvSpPr>
            <a:spLocks noGrp="1"/>
          </p:cNvSpPr>
          <p:nvPr>
            <p:ph idx="1"/>
          </p:nvPr>
        </p:nvSpPr>
        <p:spPr/>
        <p:txBody>
          <a:bodyPr/>
          <a:lstStyle/>
          <a:p>
            <a:pPr marL="0" indent="0">
              <a:buNone/>
            </a:pPr>
            <a:r>
              <a:rPr lang="en-US" dirty="0" smtClean="0"/>
              <a:t>Part of alignment is fitness of method or approach – if asking students to </a:t>
            </a:r>
            <a:r>
              <a:rPr lang="en-US" i="1" dirty="0" smtClean="0"/>
              <a:t>explain</a:t>
            </a:r>
            <a:r>
              <a:rPr lang="en-US" dirty="0" smtClean="0"/>
              <a:t> something, multiple choice test might not be the best approach, but if asking students to </a:t>
            </a:r>
            <a:r>
              <a:rPr lang="en-US" i="1" dirty="0" smtClean="0"/>
              <a:t>identify</a:t>
            </a:r>
            <a:r>
              <a:rPr lang="en-US" dirty="0" smtClean="0"/>
              <a:t> – it might be very appropriate…</a:t>
            </a:r>
            <a:endParaRPr lang="en-US" dirty="0"/>
          </a:p>
        </p:txBody>
      </p:sp>
      <p:pic>
        <p:nvPicPr>
          <p:cNvPr id="1026" name="Picture 2" descr="C:\Users\Natasha\AppData\Local\Microsoft\Windows\Temporary Internet Files\Content.IE5\ET4Q0B1Z\MP900448327[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95600" y="3581400"/>
            <a:ext cx="3019907"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61168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(and I don’t mean Bloom’s)</a:t>
            </a:r>
            <a:endParaRPr lang="en-US" dirty="0"/>
          </a:p>
        </p:txBody>
      </p:sp>
      <p:sp>
        <p:nvSpPr>
          <p:cNvPr id="3" name="Content Placeholder 2"/>
          <p:cNvSpPr>
            <a:spLocks noGrp="1"/>
          </p:cNvSpPr>
          <p:nvPr>
            <p:ph idx="1"/>
          </p:nvPr>
        </p:nvSpPr>
        <p:spPr/>
        <p:txBody>
          <a:bodyPr/>
          <a:lstStyle/>
          <a:p>
            <a:r>
              <a:rPr lang="en-US" dirty="0" smtClean="0"/>
              <a:t>Alignment and fitness of method occur in relation to the verbs identified in the learning outcome statement</a:t>
            </a:r>
          </a:p>
          <a:p>
            <a:r>
              <a:rPr lang="en-US" dirty="0" smtClean="0"/>
              <a:t>In your own assignment – what are you asking students to actually </a:t>
            </a:r>
            <a:r>
              <a:rPr lang="en-US" i="1" dirty="0" smtClean="0"/>
              <a:t>do</a:t>
            </a:r>
            <a:r>
              <a:rPr lang="en-US" dirty="0" smtClean="0"/>
              <a:t> or </a:t>
            </a:r>
            <a:r>
              <a:rPr lang="en-US" i="1" dirty="0" smtClean="0"/>
              <a:t>demonstrate</a:t>
            </a:r>
            <a:r>
              <a:rPr lang="en-US" dirty="0" smtClean="0"/>
              <a:t>?</a:t>
            </a:r>
            <a:endParaRPr lang="en-US" dirty="0"/>
          </a:p>
        </p:txBody>
      </p:sp>
      <p:pic>
        <p:nvPicPr>
          <p:cNvPr id="1026" name="Picture 2" descr="DQP 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3667" y="3572794"/>
            <a:ext cx="2088733" cy="270480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www.learningoutcomesassessment.org/images/survery_report_nov2014.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43672" y="3581400"/>
            <a:ext cx="2062682" cy="269619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38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t>
            </a:r>
            <a:endParaRPr lang="en-US" dirty="0"/>
          </a:p>
        </p:txBody>
      </p:sp>
      <p:sp>
        <p:nvSpPr>
          <p:cNvPr id="3" name="Content Placeholder 2"/>
          <p:cNvSpPr>
            <a:spLocks noGrp="1"/>
          </p:cNvSpPr>
          <p:nvPr>
            <p:ph idx="1"/>
          </p:nvPr>
        </p:nvSpPr>
        <p:spPr/>
        <p:txBody>
          <a:bodyPr>
            <a:noAutofit/>
          </a:bodyPr>
          <a:lstStyle/>
          <a:p>
            <a:r>
              <a:rPr lang="en-US" sz="3200" dirty="0" smtClean="0"/>
              <a:t>How do you ensure alignment between our assignments and a given learning outcome for a learning experience?</a:t>
            </a:r>
            <a:endParaRPr lang="en-US" sz="3200" dirty="0"/>
          </a:p>
          <a:p>
            <a:r>
              <a:rPr lang="en-US" sz="3200" dirty="0" smtClean="0"/>
              <a:t>How do we create assignments and activities that will elicit student demonstration of a specific learning outcome?</a:t>
            </a:r>
            <a:endParaRPr lang="en-US" sz="3200" dirty="0"/>
          </a:p>
          <a:p>
            <a:r>
              <a:rPr lang="en-US" sz="3200" dirty="0" smtClean="0"/>
              <a:t>How do we know that we have mapped our assignment to rubric criteria?</a:t>
            </a:r>
            <a:endParaRPr lang="en-US" sz="3200" dirty="0"/>
          </a:p>
        </p:txBody>
      </p:sp>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09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Possibilities </a:t>
            </a:r>
            <a:endParaRPr lang="en-US" dirty="0"/>
          </a:p>
        </p:txBody>
      </p:sp>
      <p:sp>
        <p:nvSpPr>
          <p:cNvPr id="3" name="Content Placeholder 2"/>
          <p:cNvSpPr>
            <a:spLocks noGrp="1"/>
          </p:cNvSpPr>
          <p:nvPr>
            <p:ph idx="1"/>
          </p:nvPr>
        </p:nvSpPr>
        <p:spPr/>
        <p:txBody>
          <a:bodyPr/>
          <a:lstStyle/>
          <a:p>
            <a:pPr marL="0" indent="0">
              <a:buNone/>
            </a:pPr>
            <a:r>
              <a:rPr lang="en-US" sz="3200" dirty="0" smtClean="0"/>
              <a:t>Ideas on assignment modification</a:t>
            </a:r>
          </a:p>
          <a:p>
            <a:pPr lvl="1"/>
            <a:r>
              <a:rPr lang="en-US" sz="2800" dirty="0" smtClean="0"/>
              <a:t>Shifting audience (in writing assignment)</a:t>
            </a:r>
          </a:p>
          <a:p>
            <a:pPr lvl="1"/>
            <a:r>
              <a:rPr lang="en-US" sz="2800" dirty="0" smtClean="0"/>
              <a:t>Modify genre (blog, pamphlet, drama, graphic novel, poster,</a:t>
            </a:r>
            <a:r>
              <a:rPr lang="en-US" sz="2800" dirty="0"/>
              <a:t> </a:t>
            </a:r>
            <a:r>
              <a:rPr lang="en-US" sz="2800" dirty="0" smtClean="0"/>
              <a:t>oral presentation, debate)</a:t>
            </a:r>
          </a:p>
          <a:p>
            <a:pPr lvl="1"/>
            <a:r>
              <a:rPr lang="en-US" sz="2800" dirty="0" smtClean="0"/>
              <a:t>Practice throughout courses </a:t>
            </a:r>
          </a:p>
          <a:p>
            <a:pPr lvl="1"/>
            <a:r>
              <a:rPr lang="en-US" sz="2800" dirty="0" smtClean="0"/>
              <a:t>Planning and timing of feedback</a:t>
            </a:r>
          </a:p>
          <a:p>
            <a:pPr lvl="1"/>
            <a:endParaRPr lang="en-US" dirty="0"/>
          </a:p>
        </p:txBody>
      </p:sp>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0800" y="3886200"/>
            <a:ext cx="1981200" cy="2477105"/>
          </a:xfrm>
          <a:prstGeom prst="rect">
            <a:avLst/>
          </a:prstGeom>
        </p:spPr>
      </p:pic>
    </p:spTree>
    <p:extLst>
      <p:ext uri="{BB962C8B-B14F-4D97-AF65-F5344CB8AC3E}">
        <p14:creationId xmlns:p14="http://schemas.microsoft.com/office/powerpoint/2010/main" val="180902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NILOA Initiative    </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2800" dirty="0" smtClean="0"/>
              <a:t>An </a:t>
            </a:r>
            <a:r>
              <a:rPr lang="en-US" sz="2800" b="1" dirty="0" smtClean="0"/>
              <a:t>online library </a:t>
            </a:r>
            <a:r>
              <a:rPr lang="en-US" sz="2800" dirty="0" smtClean="0"/>
              <a:t>of high-quality peer-endorsed assignments linked to DQP outcomes.</a:t>
            </a:r>
          </a:p>
          <a:p>
            <a:r>
              <a:rPr lang="en-US" sz="2800" dirty="0" smtClean="0"/>
              <a:t>Designed by faculty, part of the intellectual work they already do, course embedded. </a:t>
            </a:r>
          </a:p>
          <a:p>
            <a:r>
              <a:rPr lang="en-US" sz="2800" dirty="0" smtClean="0"/>
              <a:t>Building on campus efforts already underway</a:t>
            </a:r>
          </a:p>
          <a:p>
            <a:r>
              <a:rPr lang="en-US" sz="2800" dirty="0" smtClean="0"/>
              <a:t>Reflecting a conception of assessment as integral to teaching and learning </a:t>
            </a:r>
            <a:r>
              <a:rPr lang="en-US" sz="2800" dirty="0" err="1" smtClean="0"/>
              <a:t>vs</a:t>
            </a:r>
            <a:r>
              <a:rPr lang="en-US" sz="2800" dirty="0" smtClean="0"/>
              <a:t> “exoskeleton” (</a:t>
            </a:r>
            <a:r>
              <a:rPr lang="en-US" sz="2800" dirty="0" err="1" smtClean="0"/>
              <a:t>Ewell</a:t>
            </a:r>
            <a:r>
              <a:rPr lang="en-US" sz="2800" dirty="0" smtClean="0"/>
              <a:t> 2013).  </a:t>
            </a:r>
            <a:endParaRPr lang="en-US" sz="2800" dirty="0"/>
          </a:p>
        </p:txBody>
      </p:sp>
      <p:sp>
        <p:nvSpPr>
          <p:cNvPr id="4" name="Slide Number Placeholder 3"/>
          <p:cNvSpPr>
            <a:spLocks noGrp="1"/>
          </p:cNvSpPr>
          <p:nvPr>
            <p:ph type="sldNum" sz="quarter" idx="12"/>
          </p:nvPr>
        </p:nvSpPr>
        <p:spPr/>
        <p:txBody>
          <a:bodyPr/>
          <a:lstStyle/>
          <a:p>
            <a:fld id="{0AE445A4-D59B-4BB3-87AE-3A167D81C31E}" type="slidenum">
              <a:rPr lang="en-US" smtClean="0"/>
              <a:pPr/>
              <a:t>24</a:t>
            </a:fld>
            <a:endParaRPr lang="en-US"/>
          </a:p>
        </p:txBody>
      </p:sp>
      <p:pic>
        <p:nvPicPr>
          <p:cNvPr id="6"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960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 (and will do again)</a:t>
            </a:r>
            <a:endParaRPr lang="en-US" dirty="0"/>
          </a:p>
        </p:txBody>
      </p:sp>
      <p:sp>
        <p:nvSpPr>
          <p:cNvPr id="3" name="Content Placeholder 2"/>
          <p:cNvSpPr>
            <a:spLocks noGrp="1"/>
          </p:cNvSpPr>
          <p:nvPr>
            <p:ph idx="1"/>
          </p:nvPr>
        </p:nvSpPr>
        <p:spPr/>
        <p:txBody>
          <a:bodyPr>
            <a:normAutofit/>
          </a:bodyPr>
          <a:lstStyle/>
          <a:p>
            <a:r>
              <a:rPr lang="en-US" sz="3200" dirty="0" smtClean="0"/>
              <a:t>Invited faculty applications (with draft assignment)</a:t>
            </a:r>
          </a:p>
          <a:p>
            <a:r>
              <a:rPr lang="en-US" sz="3200" dirty="0" smtClean="0"/>
              <a:t>Brought the group together for a day-long meeting</a:t>
            </a:r>
          </a:p>
          <a:p>
            <a:r>
              <a:rPr lang="en-US" sz="3200" dirty="0" smtClean="0"/>
              <a:t>Worked in 5-6 person, facilitated “</a:t>
            </a:r>
            <a:r>
              <a:rPr lang="en-US" sz="3200" dirty="0" err="1" smtClean="0"/>
              <a:t>charrettes</a:t>
            </a:r>
            <a:r>
              <a:rPr lang="en-US" sz="3200" dirty="0" smtClean="0"/>
              <a:t>” </a:t>
            </a:r>
          </a:p>
          <a:p>
            <a:endParaRPr lang="en-US" sz="3200" dirty="0"/>
          </a:p>
        </p:txBody>
      </p:sp>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06030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76800"/>
          </a:xfrm>
        </p:spPr>
        <p:txBody>
          <a:bodyPr>
            <a:normAutofit/>
          </a:bodyPr>
          <a:lstStyle/>
          <a:p>
            <a:r>
              <a:rPr lang="en-US" sz="3200" dirty="0" smtClean="0"/>
              <a:t>76% of participants said “it helped me more clearly see my assignment through my students’ eyes.     </a:t>
            </a:r>
          </a:p>
          <a:p>
            <a:r>
              <a:rPr lang="en-US" sz="3200" dirty="0" smtClean="0"/>
              <a:t>59%: I’m more aware of aligning my assignments with desired institutional outcomes.</a:t>
            </a:r>
          </a:p>
          <a:p>
            <a:r>
              <a:rPr lang="en-US" sz="3200" dirty="0" smtClean="0"/>
              <a:t>38%: helped to lead or facilitate  an event about assignment design on their campus </a:t>
            </a:r>
          </a:p>
          <a:p>
            <a:pPr marL="0" indent="0">
              <a:buNone/>
            </a:pPr>
            <a:endParaRPr lang="en-US" sz="3200" dirty="0"/>
          </a:p>
        </p:txBody>
      </p:sp>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44695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78D85BD-A492-2045-B2AC-A10F432752B3}" type="slidenum">
              <a:rPr lang="en-US"/>
              <a:pPr/>
              <a:t>27</a:t>
            </a:fld>
            <a:endParaRPr lang="en-US"/>
          </a:p>
        </p:txBody>
      </p:sp>
      <p:sp>
        <p:nvSpPr>
          <p:cNvPr id="131074" name="Rectangle 2"/>
          <p:cNvSpPr>
            <a:spLocks noGrp="1" noChangeArrowheads="1"/>
          </p:cNvSpPr>
          <p:nvPr>
            <p:ph type="title"/>
          </p:nvPr>
        </p:nvSpPr>
        <p:spPr/>
        <p:txBody>
          <a:bodyPr/>
          <a:lstStyle/>
          <a:p>
            <a:r>
              <a:rPr lang="en-US" dirty="0" smtClean="0"/>
              <a:t>What</a:t>
            </a:r>
            <a:r>
              <a:rPr lang="en-US" dirty="0" smtClean="0">
                <a:latin typeface="Arial"/>
              </a:rPr>
              <a:t>’</a:t>
            </a:r>
            <a:r>
              <a:rPr lang="en-US" dirty="0" smtClean="0"/>
              <a:t>s a</a:t>
            </a:r>
            <a:r>
              <a:rPr lang="ja-JP" altLang="en-US" dirty="0" smtClean="0">
                <a:latin typeface="Arial"/>
              </a:rPr>
              <a:t>“</a:t>
            </a:r>
            <a:r>
              <a:rPr lang="en-US" dirty="0" err="1"/>
              <a:t>charrette</a:t>
            </a:r>
            <a:r>
              <a:rPr lang="ja-JP" altLang="en-US" dirty="0">
                <a:latin typeface="Arial"/>
              </a:rPr>
              <a:t>”</a:t>
            </a:r>
            <a:r>
              <a:rPr lang="en-US" dirty="0"/>
              <a:t>?</a:t>
            </a:r>
          </a:p>
        </p:txBody>
      </p:sp>
      <p:sp>
        <p:nvSpPr>
          <p:cNvPr id="131075" name="Rectangle 3"/>
          <p:cNvSpPr>
            <a:spLocks noGrp="1" noChangeArrowheads="1"/>
          </p:cNvSpPr>
          <p:nvPr>
            <p:ph type="body" sz="half" idx="1"/>
          </p:nvPr>
        </p:nvSpPr>
        <p:spPr>
          <a:xfrm>
            <a:off x="304800" y="1981200"/>
            <a:ext cx="3733800" cy="4114800"/>
          </a:xfrm>
        </p:spPr>
        <p:txBody>
          <a:bodyPr/>
          <a:lstStyle/>
          <a:p>
            <a:pPr>
              <a:buFont typeface="Wingdings" charset="0"/>
              <a:buNone/>
            </a:pPr>
            <a:r>
              <a:rPr lang="en-US" sz="2400" dirty="0"/>
              <a:t>	"</a:t>
            </a:r>
            <a:r>
              <a:rPr lang="en-US" sz="2400" dirty="0" err="1"/>
              <a:t>Charrette</a:t>
            </a:r>
            <a:r>
              <a:rPr lang="en-US" sz="2400" dirty="0"/>
              <a:t>" (Fr.) means a small cart. Because architecture students once deposited their assignments </a:t>
            </a:r>
            <a:r>
              <a:rPr lang="en-US" sz="2400" dirty="0" smtClean="0"/>
              <a:t>in it as </a:t>
            </a:r>
            <a:r>
              <a:rPr lang="en-US" sz="2400" dirty="0"/>
              <a:t>the cart was rolled through the studio, architects now use the word to refer to </a:t>
            </a:r>
            <a:r>
              <a:rPr lang="en-US" sz="2400" b="1" dirty="0">
                <a:solidFill>
                  <a:schemeClr val="accent1"/>
                </a:solidFill>
              </a:rPr>
              <a:t>an intense creative effort in a limited time period</a:t>
            </a:r>
            <a:r>
              <a:rPr lang="en-US" sz="2400" dirty="0"/>
              <a:t>. </a:t>
            </a:r>
          </a:p>
        </p:txBody>
      </p:sp>
      <p:pic>
        <p:nvPicPr>
          <p:cNvPr id="131077" name="Picture 5" descr="okpankb0[1]"/>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495800" y="1981200"/>
            <a:ext cx="4387850" cy="4419600"/>
          </a:xfrm>
          <a:ln/>
        </p:spPr>
      </p:pic>
      <p:pic>
        <p:nvPicPr>
          <p:cNvPr id="7"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0063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81000"/>
            <a:ext cx="8229600" cy="914400"/>
          </a:xfrm>
        </p:spPr>
        <p:txBody>
          <a:bodyPr/>
          <a:lstStyle/>
          <a:p>
            <a:r>
              <a:rPr lang="en-US" b="1" i="1" dirty="0" err="1" smtClean="0"/>
              <a:t>Aussi</a:t>
            </a:r>
            <a:r>
              <a:rPr lang="en-US" b="1" i="1" dirty="0" smtClean="0"/>
              <a:t> . . .</a:t>
            </a:r>
            <a:endParaRPr lang="en-US" dirty="0"/>
          </a:p>
        </p:txBody>
      </p:sp>
      <p:sp>
        <p:nvSpPr>
          <p:cNvPr id="151555" name="Rectangle 3"/>
          <p:cNvSpPr>
            <a:spLocks noGrp="1" noChangeArrowheads="1"/>
          </p:cNvSpPr>
          <p:nvPr>
            <p:ph type="body" sz="half" idx="1"/>
          </p:nvPr>
        </p:nvSpPr>
        <p:spPr>
          <a:xfrm>
            <a:off x="169863" y="1960902"/>
            <a:ext cx="4800600" cy="4512733"/>
          </a:xfrm>
        </p:spPr>
        <p:txBody>
          <a:bodyPr>
            <a:normAutofit lnSpcReduction="10000"/>
          </a:bodyPr>
          <a:lstStyle/>
          <a:p>
            <a:pPr marL="571500" indent="-571500">
              <a:buFont typeface="Wingdings" charset="0"/>
              <a:buAutoNum type="alphaLcParenBoth"/>
            </a:pPr>
            <a:r>
              <a:rPr lang="en-US" sz="2400" dirty="0" smtClean="0"/>
              <a:t>In </a:t>
            </a:r>
            <a:r>
              <a:rPr lang="en-US" sz="2400" dirty="0"/>
              <a:t>the tradition of  the</a:t>
            </a:r>
            <a:r>
              <a:rPr lang="en-US" sz="2400" dirty="0" smtClean="0"/>
              <a:t> “atelier,” architecture students progress </a:t>
            </a:r>
            <a:r>
              <a:rPr lang="en-US" sz="2400" dirty="0"/>
              <a:t>through the curriculum in the company of their mentors and peers. This approach offers an interesting model for an integrated education.</a:t>
            </a:r>
          </a:p>
          <a:p>
            <a:pPr marL="571500" indent="-571500">
              <a:buFont typeface="Wingdings" charset="0"/>
              <a:buNone/>
            </a:pPr>
            <a:r>
              <a:rPr lang="en-US" sz="2400" dirty="0" smtClean="0"/>
              <a:t>(</a:t>
            </a:r>
            <a:r>
              <a:rPr lang="en-US" sz="2400" dirty="0"/>
              <a:t>b) 	</a:t>
            </a:r>
            <a:r>
              <a:rPr lang="en-US" sz="2400" dirty="0" smtClean="0"/>
              <a:t>The tradition rests on the assumption that much of your learning will come from one another. </a:t>
            </a:r>
            <a:endParaRPr lang="en-US" sz="2400" dirty="0"/>
          </a:p>
        </p:txBody>
      </p:sp>
      <p:sp>
        <p:nvSpPr>
          <p:cNvPr id="39" name="Slide Number Placeholder 6"/>
          <p:cNvSpPr>
            <a:spLocks noGrp="1"/>
          </p:cNvSpPr>
          <p:nvPr>
            <p:ph type="sldNum" sz="quarter" idx="12"/>
          </p:nvPr>
        </p:nvSpPr>
        <p:spPr/>
        <p:txBody>
          <a:bodyPr/>
          <a:lstStyle/>
          <a:p>
            <a:fld id="{817141EA-35D7-DF49-8DBF-0845351574F6}" type="slidenum">
              <a:rPr lang="en-US"/>
              <a:pPr/>
              <a:t>28</a:t>
            </a:fld>
            <a:endParaRPr lang="en-US"/>
          </a:p>
        </p:txBody>
      </p:sp>
      <p:grpSp>
        <p:nvGrpSpPr>
          <p:cNvPr id="2" name="Group 6"/>
          <p:cNvGrpSpPr>
            <a:grpSpLocks noChangeAspect="1"/>
          </p:cNvGrpSpPr>
          <p:nvPr/>
        </p:nvGrpSpPr>
        <p:grpSpPr bwMode="auto">
          <a:xfrm>
            <a:off x="4799013" y="1943100"/>
            <a:ext cx="4387850" cy="4419600"/>
            <a:chOff x="2832" y="1248"/>
            <a:chExt cx="2764" cy="2784"/>
          </a:xfrm>
        </p:grpSpPr>
        <p:sp>
          <p:nvSpPr>
            <p:cNvPr id="151557" name="AutoShape 5"/>
            <p:cNvSpPr>
              <a:spLocks noChangeAspect="1" noChangeArrowheads="1" noTextEdit="1"/>
            </p:cNvSpPr>
            <p:nvPr/>
          </p:nvSpPr>
          <p:spPr bwMode="auto">
            <a:xfrm>
              <a:off x="2832" y="1248"/>
              <a:ext cx="2764" cy="2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1559" name="Rectangle 7"/>
            <p:cNvSpPr>
              <a:spLocks noChangeArrowheads="1"/>
            </p:cNvSpPr>
            <p:nvPr/>
          </p:nvSpPr>
          <p:spPr bwMode="auto">
            <a:xfrm>
              <a:off x="3619" y="2702"/>
              <a:ext cx="1977" cy="1330"/>
            </a:xfrm>
            <a:prstGeom prst="rect">
              <a:avLst/>
            </a:prstGeom>
            <a:solidFill>
              <a:srgbClr val="827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1560" name="Rectangle 8"/>
            <p:cNvSpPr>
              <a:spLocks noChangeArrowheads="1"/>
            </p:cNvSpPr>
            <p:nvPr/>
          </p:nvSpPr>
          <p:spPr bwMode="auto">
            <a:xfrm>
              <a:off x="2940" y="1269"/>
              <a:ext cx="2324" cy="1864"/>
            </a:xfrm>
            <a:prstGeom prst="rect">
              <a:avLst/>
            </a:prstGeom>
            <a:solidFill>
              <a:srgbClr val="FF5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1561" name="Freeform 9"/>
            <p:cNvSpPr>
              <a:spLocks/>
            </p:cNvSpPr>
            <p:nvPr/>
          </p:nvSpPr>
          <p:spPr bwMode="auto">
            <a:xfrm>
              <a:off x="3114" y="1863"/>
              <a:ext cx="1815" cy="1100"/>
            </a:xfrm>
            <a:custGeom>
              <a:avLst/>
              <a:gdLst>
                <a:gd name="T0" fmla="*/ 729 w 1815"/>
                <a:gd name="T1" fmla="*/ 47 h 1100"/>
                <a:gd name="T2" fmla="*/ 629 w 1815"/>
                <a:gd name="T3" fmla="*/ 44 h 1100"/>
                <a:gd name="T4" fmla="*/ 529 w 1815"/>
                <a:gd name="T5" fmla="*/ 42 h 1100"/>
                <a:gd name="T6" fmla="*/ 430 w 1815"/>
                <a:gd name="T7" fmla="*/ 39 h 1100"/>
                <a:gd name="T8" fmla="*/ 333 w 1815"/>
                <a:gd name="T9" fmla="*/ 30 h 1100"/>
                <a:gd name="T10" fmla="*/ 239 w 1815"/>
                <a:gd name="T11" fmla="*/ 25 h 1100"/>
                <a:gd name="T12" fmla="*/ 142 w 1815"/>
                <a:gd name="T13" fmla="*/ 17 h 1100"/>
                <a:gd name="T14" fmla="*/ 48 w 1815"/>
                <a:gd name="T15" fmla="*/ 6 h 1100"/>
                <a:gd name="T16" fmla="*/ 9 w 1815"/>
                <a:gd name="T17" fmla="*/ 66 h 1100"/>
                <a:gd name="T18" fmla="*/ 20 w 1815"/>
                <a:gd name="T19" fmla="*/ 180 h 1100"/>
                <a:gd name="T20" fmla="*/ 36 w 1815"/>
                <a:gd name="T21" fmla="*/ 283 h 1100"/>
                <a:gd name="T22" fmla="*/ 61 w 1815"/>
                <a:gd name="T23" fmla="*/ 404 h 1100"/>
                <a:gd name="T24" fmla="*/ 111 w 1815"/>
                <a:gd name="T25" fmla="*/ 571 h 1100"/>
                <a:gd name="T26" fmla="*/ 164 w 1815"/>
                <a:gd name="T27" fmla="*/ 717 h 1100"/>
                <a:gd name="T28" fmla="*/ 219 w 1815"/>
                <a:gd name="T29" fmla="*/ 845 h 1100"/>
                <a:gd name="T30" fmla="*/ 289 w 1815"/>
                <a:gd name="T31" fmla="*/ 978 h 1100"/>
                <a:gd name="T32" fmla="*/ 372 w 1815"/>
                <a:gd name="T33" fmla="*/ 1058 h 1100"/>
                <a:gd name="T34" fmla="*/ 463 w 1815"/>
                <a:gd name="T35" fmla="*/ 1069 h 1100"/>
                <a:gd name="T36" fmla="*/ 557 w 1815"/>
                <a:gd name="T37" fmla="*/ 1078 h 1100"/>
                <a:gd name="T38" fmla="*/ 651 w 1815"/>
                <a:gd name="T39" fmla="*/ 1083 h 1100"/>
                <a:gd name="T40" fmla="*/ 745 w 1815"/>
                <a:gd name="T41" fmla="*/ 1091 h 1100"/>
                <a:gd name="T42" fmla="*/ 842 w 1815"/>
                <a:gd name="T43" fmla="*/ 1094 h 1100"/>
                <a:gd name="T44" fmla="*/ 939 w 1815"/>
                <a:gd name="T45" fmla="*/ 1097 h 1100"/>
                <a:gd name="T46" fmla="*/ 1036 w 1815"/>
                <a:gd name="T47" fmla="*/ 1100 h 1100"/>
                <a:gd name="T48" fmla="*/ 1136 w 1815"/>
                <a:gd name="T49" fmla="*/ 1100 h 1100"/>
                <a:gd name="T50" fmla="*/ 1230 w 1815"/>
                <a:gd name="T51" fmla="*/ 1097 h 1100"/>
                <a:gd name="T52" fmla="*/ 1327 w 1815"/>
                <a:gd name="T53" fmla="*/ 1094 h 1100"/>
                <a:gd name="T54" fmla="*/ 1418 w 1815"/>
                <a:gd name="T55" fmla="*/ 1091 h 1100"/>
                <a:gd name="T56" fmla="*/ 1510 w 1815"/>
                <a:gd name="T57" fmla="*/ 1083 h 1100"/>
                <a:gd name="T58" fmla="*/ 1599 w 1815"/>
                <a:gd name="T59" fmla="*/ 1078 h 1100"/>
                <a:gd name="T60" fmla="*/ 1687 w 1815"/>
                <a:gd name="T61" fmla="*/ 1069 h 1100"/>
                <a:gd name="T62" fmla="*/ 1773 w 1815"/>
                <a:gd name="T63" fmla="*/ 1058 h 1100"/>
                <a:gd name="T64" fmla="*/ 1809 w 1815"/>
                <a:gd name="T65" fmla="*/ 978 h 1100"/>
                <a:gd name="T66" fmla="*/ 1798 w 1815"/>
                <a:gd name="T67" fmla="*/ 845 h 1100"/>
                <a:gd name="T68" fmla="*/ 1781 w 1815"/>
                <a:gd name="T69" fmla="*/ 717 h 1100"/>
                <a:gd name="T70" fmla="*/ 1748 w 1815"/>
                <a:gd name="T71" fmla="*/ 571 h 1100"/>
                <a:gd name="T72" fmla="*/ 1701 w 1815"/>
                <a:gd name="T73" fmla="*/ 404 h 1100"/>
                <a:gd name="T74" fmla="*/ 1657 w 1815"/>
                <a:gd name="T75" fmla="*/ 283 h 1100"/>
                <a:gd name="T76" fmla="*/ 1612 w 1815"/>
                <a:gd name="T77" fmla="*/ 180 h 1100"/>
                <a:gd name="T78" fmla="*/ 1560 w 1815"/>
                <a:gd name="T79" fmla="*/ 66 h 1100"/>
                <a:gd name="T80" fmla="*/ 1482 w 1815"/>
                <a:gd name="T81" fmla="*/ 6 h 1100"/>
                <a:gd name="T82" fmla="*/ 1396 w 1815"/>
                <a:gd name="T83" fmla="*/ 17 h 1100"/>
                <a:gd name="T84" fmla="*/ 1305 w 1815"/>
                <a:gd name="T85" fmla="*/ 25 h 1100"/>
                <a:gd name="T86" fmla="*/ 1214 w 1815"/>
                <a:gd name="T87" fmla="*/ 30 h 1100"/>
                <a:gd name="T88" fmla="*/ 1119 w 1815"/>
                <a:gd name="T89" fmla="*/ 39 h 1100"/>
                <a:gd name="T90" fmla="*/ 1025 w 1815"/>
                <a:gd name="T91" fmla="*/ 42 h 1100"/>
                <a:gd name="T92" fmla="*/ 928 w 1815"/>
                <a:gd name="T93" fmla="*/ 44 h 1100"/>
                <a:gd name="T94" fmla="*/ 829 w 1815"/>
                <a:gd name="T95" fmla="*/ 47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5" h="1100">
                  <a:moveTo>
                    <a:pt x="779" y="47"/>
                  </a:moveTo>
                  <a:lnTo>
                    <a:pt x="729" y="47"/>
                  </a:lnTo>
                  <a:lnTo>
                    <a:pt x="679" y="47"/>
                  </a:lnTo>
                  <a:lnTo>
                    <a:pt x="629" y="44"/>
                  </a:lnTo>
                  <a:lnTo>
                    <a:pt x="579" y="44"/>
                  </a:lnTo>
                  <a:lnTo>
                    <a:pt x="529" y="42"/>
                  </a:lnTo>
                  <a:lnTo>
                    <a:pt x="480" y="42"/>
                  </a:lnTo>
                  <a:lnTo>
                    <a:pt x="430" y="39"/>
                  </a:lnTo>
                  <a:lnTo>
                    <a:pt x="383" y="36"/>
                  </a:lnTo>
                  <a:lnTo>
                    <a:pt x="333" y="30"/>
                  </a:lnTo>
                  <a:lnTo>
                    <a:pt x="286" y="28"/>
                  </a:lnTo>
                  <a:lnTo>
                    <a:pt x="239" y="25"/>
                  </a:lnTo>
                  <a:lnTo>
                    <a:pt x="189" y="19"/>
                  </a:lnTo>
                  <a:lnTo>
                    <a:pt x="142" y="17"/>
                  </a:lnTo>
                  <a:lnTo>
                    <a:pt x="95" y="11"/>
                  </a:lnTo>
                  <a:lnTo>
                    <a:pt x="48" y="6"/>
                  </a:lnTo>
                  <a:lnTo>
                    <a:pt x="0" y="0"/>
                  </a:lnTo>
                  <a:lnTo>
                    <a:pt x="9" y="66"/>
                  </a:lnTo>
                  <a:lnTo>
                    <a:pt x="14" y="125"/>
                  </a:lnTo>
                  <a:lnTo>
                    <a:pt x="20" y="180"/>
                  </a:lnTo>
                  <a:lnTo>
                    <a:pt x="25" y="230"/>
                  </a:lnTo>
                  <a:lnTo>
                    <a:pt x="36" y="283"/>
                  </a:lnTo>
                  <a:lnTo>
                    <a:pt x="48" y="341"/>
                  </a:lnTo>
                  <a:lnTo>
                    <a:pt x="61" y="404"/>
                  </a:lnTo>
                  <a:lnTo>
                    <a:pt x="84" y="482"/>
                  </a:lnTo>
                  <a:lnTo>
                    <a:pt x="111" y="571"/>
                  </a:lnTo>
                  <a:lnTo>
                    <a:pt x="136" y="648"/>
                  </a:lnTo>
                  <a:lnTo>
                    <a:pt x="164" y="717"/>
                  </a:lnTo>
                  <a:lnTo>
                    <a:pt x="192" y="781"/>
                  </a:lnTo>
                  <a:lnTo>
                    <a:pt x="219" y="845"/>
                  </a:lnTo>
                  <a:lnTo>
                    <a:pt x="253" y="909"/>
                  </a:lnTo>
                  <a:lnTo>
                    <a:pt x="289" y="978"/>
                  </a:lnTo>
                  <a:lnTo>
                    <a:pt x="327" y="1053"/>
                  </a:lnTo>
                  <a:lnTo>
                    <a:pt x="372" y="1058"/>
                  </a:lnTo>
                  <a:lnTo>
                    <a:pt x="419" y="1064"/>
                  </a:lnTo>
                  <a:lnTo>
                    <a:pt x="463" y="1069"/>
                  </a:lnTo>
                  <a:lnTo>
                    <a:pt x="510" y="1072"/>
                  </a:lnTo>
                  <a:lnTo>
                    <a:pt x="557" y="1078"/>
                  </a:lnTo>
                  <a:lnTo>
                    <a:pt x="604" y="1080"/>
                  </a:lnTo>
                  <a:lnTo>
                    <a:pt x="651" y="1083"/>
                  </a:lnTo>
                  <a:lnTo>
                    <a:pt x="698" y="1089"/>
                  </a:lnTo>
                  <a:lnTo>
                    <a:pt x="745" y="1091"/>
                  </a:lnTo>
                  <a:lnTo>
                    <a:pt x="793" y="1094"/>
                  </a:lnTo>
                  <a:lnTo>
                    <a:pt x="842" y="1094"/>
                  </a:lnTo>
                  <a:lnTo>
                    <a:pt x="890" y="1097"/>
                  </a:lnTo>
                  <a:lnTo>
                    <a:pt x="939" y="1097"/>
                  </a:lnTo>
                  <a:lnTo>
                    <a:pt x="989" y="1100"/>
                  </a:lnTo>
                  <a:lnTo>
                    <a:pt x="1036" y="1100"/>
                  </a:lnTo>
                  <a:lnTo>
                    <a:pt x="1086" y="1100"/>
                  </a:lnTo>
                  <a:lnTo>
                    <a:pt x="1136" y="1100"/>
                  </a:lnTo>
                  <a:lnTo>
                    <a:pt x="1183" y="1100"/>
                  </a:lnTo>
                  <a:lnTo>
                    <a:pt x="1230" y="1097"/>
                  </a:lnTo>
                  <a:lnTo>
                    <a:pt x="1280" y="1097"/>
                  </a:lnTo>
                  <a:lnTo>
                    <a:pt x="1327" y="1094"/>
                  </a:lnTo>
                  <a:lnTo>
                    <a:pt x="1371" y="1094"/>
                  </a:lnTo>
                  <a:lnTo>
                    <a:pt x="1418" y="1091"/>
                  </a:lnTo>
                  <a:lnTo>
                    <a:pt x="1466" y="1089"/>
                  </a:lnTo>
                  <a:lnTo>
                    <a:pt x="1510" y="1083"/>
                  </a:lnTo>
                  <a:lnTo>
                    <a:pt x="1554" y="1080"/>
                  </a:lnTo>
                  <a:lnTo>
                    <a:pt x="1599" y="1078"/>
                  </a:lnTo>
                  <a:lnTo>
                    <a:pt x="1643" y="1072"/>
                  </a:lnTo>
                  <a:lnTo>
                    <a:pt x="1687" y="1069"/>
                  </a:lnTo>
                  <a:lnTo>
                    <a:pt x="1731" y="1064"/>
                  </a:lnTo>
                  <a:lnTo>
                    <a:pt x="1773" y="1058"/>
                  </a:lnTo>
                  <a:lnTo>
                    <a:pt x="1815" y="1053"/>
                  </a:lnTo>
                  <a:lnTo>
                    <a:pt x="1809" y="978"/>
                  </a:lnTo>
                  <a:lnTo>
                    <a:pt x="1806" y="909"/>
                  </a:lnTo>
                  <a:lnTo>
                    <a:pt x="1798" y="845"/>
                  </a:lnTo>
                  <a:lnTo>
                    <a:pt x="1792" y="781"/>
                  </a:lnTo>
                  <a:lnTo>
                    <a:pt x="1781" y="717"/>
                  </a:lnTo>
                  <a:lnTo>
                    <a:pt x="1767" y="648"/>
                  </a:lnTo>
                  <a:lnTo>
                    <a:pt x="1748" y="571"/>
                  </a:lnTo>
                  <a:lnTo>
                    <a:pt x="1723" y="482"/>
                  </a:lnTo>
                  <a:lnTo>
                    <a:pt x="1701" y="404"/>
                  </a:lnTo>
                  <a:lnTo>
                    <a:pt x="1679" y="341"/>
                  </a:lnTo>
                  <a:lnTo>
                    <a:pt x="1657" y="283"/>
                  </a:lnTo>
                  <a:lnTo>
                    <a:pt x="1637" y="230"/>
                  </a:lnTo>
                  <a:lnTo>
                    <a:pt x="1612" y="180"/>
                  </a:lnTo>
                  <a:lnTo>
                    <a:pt x="1587" y="125"/>
                  </a:lnTo>
                  <a:lnTo>
                    <a:pt x="1560" y="66"/>
                  </a:lnTo>
                  <a:lnTo>
                    <a:pt x="1527" y="0"/>
                  </a:lnTo>
                  <a:lnTo>
                    <a:pt x="1482" y="6"/>
                  </a:lnTo>
                  <a:lnTo>
                    <a:pt x="1441" y="11"/>
                  </a:lnTo>
                  <a:lnTo>
                    <a:pt x="1396" y="17"/>
                  </a:lnTo>
                  <a:lnTo>
                    <a:pt x="1349" y="19"/>
                  </a:lnTo>
                  <a:lnTo>
                    <a:pt x="1305" y="25"/>
                  </a:lnTo>
                  <a:lnTo>
                    <a:pt x="1261" y="28"/>
                  </a:lnTo>
                  <a:lnTo>
                    <a:pt x="1214" y="30"/>
                  </a:lnTo>
                  <a:lnTo>
                    <a:pt x="1166" y="36"/>
                  </a:lnTo>
                  <a:lnTo>
                    <a:pt x="1119" y="39"/>
                  </a:lnTo>
                  <a:lnTo>
                    <a:pt x="1072" y="42"/>
                  </a:lnTo>
                  <a:lnTo>
                    <a:pt x="1025" y="42"/>
                  </a:lnTo>
                  <a:lnTo>
                    <a:pt x="975" y="44"/>
                  </a:lnTo>
                  <a:lnTo>
                    <a:pt x="928" y="44"/>
                  </a:lnTo>
                  <a:lnTo>
                    <a:pt x="878" y="47"/>
                  </a:lnTo>
                  <a:lnTo>
                    <a:pt x="829" y="47"/>
                  </a:lnTo>
                  <a:lnTo>
                    <a:pt x="779" y="47"/>
                  </a:lnTo>
                  <a:close/>
                </a:path>
              </a:pathLst>
            </a:custGeom>
            <a:solidFill>
              <a:srgbClr val="4C7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62" name="Freeform 10"/>
            <p:cNvSpPr>
              <a:spLocks/>
            </p:cNvSpPr>
            <p:nvPr/>
          </p:nvSpPr>
          <p:spPr bwMode="auto">
            <a:xfrm>
              <a:off x="3236" y="3409"/>
              <a:ext cx="435" cy="435"/>
            </a:xfrm>
            <a:custGeom>
              <a:avLst/>
              <a:gdLst>
                <a:gd name="T0" fmla="*/ 219 w 435"/>
                <a:gd name="T1" fmla="*/ 435 h 435"/>
                <a:gd name="T2" fmla="*/ 263 w 435"/>
                <a:gd name="T3" fmla="*/ 429 h 435"/>
                <a:gd name="T4" fmla="*/ 302 w 435"/>
                <a:gd name="T5" fmla="*/ 418 h 435"/>
                <a:gd name="T6" fmla="*/ 341 w 435"/>
                <a:gd name="T7" fmla="*/ 399 h 435"/>
                <a:gd name="T8" fmla="*/ 371 w 435"/>
                <a:gd name="T9" fmla="*/ 371 h 435"/>
                <a:gd name="T10" fmla="*/ 399 w 435"/>
                <a:gd name="T11" fmla="*/ 338 h 435"/>
                <a:gd name="T12" fmla="*/ 419 w 435"/>
                <a:gd name="T13" fmla="*/ 302 h 435"/>
                <a:gd name="T14" fmla="*/ 430 w 435"/>
                <a:gd name="T15" fmla="*/ 260 h 435"/>
                <a:gd name="T16" fmla="*/ 435 w 435"/>
                <a:gd name="T17" fmla="*/ 216 h 435"/>
                <a:gd name="T18" fmla="*/ 430 w 435"/>
                <a:gd name="T19" fmla="*/ 171 h 435"/>
                <a:gd name="T20" fmla="*/ 419 w 435"/>
                <a:gd name="T21" fmla="*/ 133 h 435"/>
                <a:gd name="T22" fmla="*/ 399 w 435"/>
                <a:gd name="T23" fmla="*/ 94 h 435"/>
                <a:gd name="T24" fmla="*/ 371 w 435"/>
                <a:gd name="T25" fmla="*/ 63 h 435"/>
                <a:gd name="T26" fmla="*/ 341 w 435"/>
                <a:gd name="T27" fmla="*/ 36 h 435"/>
                <a:gd name="T28" fmla="*/ 302 w 435"/>
                <a:gd name="T29" fmla="*/ 16 h 435"/>
                <a:gd name="T30" fmla="*/ 263 w 435"/>
                <a:gd name="T31" fmla="*/ 5 h 435"/>
                <a:gd name="T32" fmla="*/ 219 w 435"/>
                <a:gd name="T33" fmla="*/ 0 h 435"/>
                <a:gd name="T34" fmla="*/ 175 w 435"/>
                <a:gd name="T35" fmla="*/ 5 h 435"/>
                <a:gd name="T36" fmla="*/ 136 w 435"/>
                <a:gd name="T37" fmla="*/ 16 h 435"/>
                <a:gd name="T38" fmla="*/ 97 w 435"/>
                <a:gd name="T39" fmla="*/ 36 h 435"/>
                <a:gd name="T40" fmla="*/ 64 w 435"/>
                <a:gd name="T41" fmla="*/ 63 h 435"/>
                <a:gd name="T42" fmla="*/ 39 w 435"/>
                <a:gd name="T43" fmla="*/ 94 h 435"/>
                <a:gd name="T44" fmla="*/ 17 w 435"/>
                <a:gd name="T45" fmla="*/ 133 h 435"/>
                <a:gd name="T46" fmla="*/ 6 w 435"/>
                <a:gd name="T47" fmla="*/ 171 h 435"/>
                <a:gd name="T48" fmla="*/ 0 w 435"/>
                <a:gd name="T49" fmla="*/ 216 h 435"/>
                <a:gd name="T50" fmla="*/ 6 w 435"/>
                <a:gd name="T51" fmla="*/ 260 h 435"/>
                <a:gd name="T52" fmla="*/ 17 w 435"/>
                <a:gd name="T53" fmla="*/ 302 h 435"/>
                <a:gd name="T54" fmla="*/ 39 w 435"/>
                <a:gd name="T55" fmla="*/ 338 h 435"/>
                <a:gd name="T56" fmla="*/ 64 w 435"/>
                <a:gd name="T57" fmla="*/ 371 h 435"/>
                <a:gd name="T58" fmla="*/ 97 w 435"/>
                <a:gd name="T59" fmla="*/ 399 h 435"/>
                <a:gd name="T60" fmla="*/ 136 w 435"/>
                <a:gd name="T61" fmla="*/ 418 h 435"/>
                <a:gd name="T62" fmla="*/ 175 w 435"/>
                <a:gd name="T63" fmla="*/ 429 h 435"/>
                <a:gd name="T64" fmla="*/ 219 w 435"/>
                <a:gd name="T65"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435">
                  <a:moveTo>
                    <a:pt x="219" y="435"/>
                  </a:moveTo>
                  <a:lnTo>
                    <a:pt x="263" y="429"/>
                  </a:lnTo>
                  <a:lnTo>
                    <a:pt x="302" y="418"/>
                  </a:lnTo>
                  <a:lnTo>
                    <a:pt x="341" y="399"/>
                  </a:lnTo>
                  <a:lnTo>
                    <a:pt x="371" y="371"/>
                  </a:lnTo>
                  <a:lnTo>
                    <a:pt x="399" y="338"/>
                  </a:lnTo>
                  <a:lnTo>
                    <a:pt x="419" y="302"/>
                  </a:lnTo>
                  <a:lnTo>
                    <a:pt x="430" y="260"/>
                  </a:lnTo>
                  <a:lnTo>
                    <a:pt x="435" y="216"/>
                  </a:lnTo>
                  <a:lnTo>
                    <a:pt x="430" y="171"/>
                  </a:lnTo>
                  <a:lnTo>
                    <a:pt x="419" y="133"/>
                  </a:lnTo>
                  <a:lnTo>
                    <a:pt x="399" y="94"/>
                  </a:lnTo>
                  <a:lnTo>
                    <a:pt x="371" y="63"/>
                  </a:lnTo>
                  <a:lnTo>
                    <a:pt x="341" y="36"/>
                  </a:lnTo>
                  <a:lnTo>
                    <a:pt x="302" y="16"/>
                  </a:lnTo>
                  <a:lnTo>
                    <a:pt x="263" y="5"/>
                  </a:lnTo>
                  <a:lnTo>
                    <a:pt x="219" y="0"/>
                  </a:lnTo>
                  <a:lnTo>
                    <a:pt x="175" y="5"/>
                  </a:lnTo>
                  <a:lnTo>
                    <a:pt x="136" y="16"/>
                  </a:lnTo>
                  <a:lnTo>
                    <a:pt x="97" y="36"/>
                  </a:lnTo>
                  <a:lnTo>
                    <a:pt x="64" y="63"/>
                  </a:lnTo>
                  <a:lnTo>
                    <a:pt x="39" y="94"/>
                  </a:lnTo>
                  <a:lnTo>
                    <a:pt x="17" y="133"/>
                  </a:lnTo>
                  <a:lnTo>
                    <a:pt x="6" y="171"/>
                  </a:lnTo>
                  <a:lnTo>
                    <a:pt x="0" y="216"/>
                  </a:lnTo>
                  <a:lnTo>
                    <a:pt x="6" y="260"/>
                  </a:lnTo>
                  <a:lnTo>
                    <a:pt x="17" y="302"/>
                  </a:lnTo>
                  <a:lnTo>
                    <a:pt x="39" y="338"/>
                  </a:lnTo>
                  <a:lnTo>
                    <a:pt x="64" y="371"/>
                  </a:lnTo>
                  <a:lnTo>
                    <a:pt x="97" y="399"/>
                  </a:lnTo>
                  <a:lnTo>
                    <a:pt x="136" y="418"/>
                  </a:lnTo>
                  <a:lnTo>
                    <a:pt x="175" y="429"/>
                  </a:lnTo>
                  <a:lnTo>
                    <a:pt x="219" y="435"/>
                  </a:lnTo>
                  <a:close/>
                </a:path>
              </a:pathLst>
            </a:custGeom>
            <a:solidFill>
              <a:srgbClr val="6B6B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63" name="Freeform 11"/>
            <p:cNvSpPr>
              <a:spLocks/>
            </p:cNvSpPr>
            <p:nvPr/>
          </p:nvSpPr>
          <p:spPr bwMode="auto">
            <a:xfrm>
              <a:off x="4416" y="3409"/>
              <a:ext cx="432" cy="435"/>
            </a:xfrm>
            <a:custGeom>
              <a:avLst/>
              <a:gdLst>
                <a:gd name="T0" fmla="*/ 216 w 432"/>
                <a:gd name="T1" fmla="*/ 435 h 435"/>
                <a:gd name="T2" fmla="*/ 261 w 432"/>
                <a:gd name="T3" fmla="*/ 429 h 435"/>
                <a:gd name="T4" fmla="*/ 299 w 432"/>
                <a:gd name="T5" fmla="*/ 418 h 435"/>
                <a:gd name="T6" fmla="*/ 338 w 432"/>
                <a:gd name="T7" fmla="*/ 399 h 435"/>
                <a:gd name="T8" fmla="*/ 369 w 432"/>
                <a:gd name="T9" fmla="*/ 371 h 435"/>
                <a:gd name="T10" fmla="*/ 396 w 432"/>
                <a:gd name="T11" fmla="*/ 338 h 435"/>
                <a:gd name="T12" fmla="*/ 416 w 432"/>
                <a:gd name="T13" fmla="*/ 302 h 435"/>
                <a:gd name="T14" fmla="*/ 427 w 432"/>
                <a:gd name="T15" fmla="*/ 260 h 435"/>
                <a:gd name="T16" fmla="*/ 432 w 432"/>
                <a:gd name="T17" fmla="*/ 216 h 435"/>
                <a:gd name="T18" fmla="*/ 427 w 432"/>
                <a:gd name="T19" fmla="*/ 171 h 435"/>
                <a:gd name="T20" fmla="*/ 416 w 432"/>
                <a:gd name="T21" fmla="*/ 133 h 435"/>
                <a:gd name="T22" fmla="*/ 396 w 432"/>
                <a:gd name="T23" fmla="*/ 94 h 435"/>
                <a:gd name="T24" fmla="*/ 369 w 432"/>
                <a:gd name="T25" fmla="*/ 63 h 435"/>
                <a:gd name="T26" fmla="*/ 338 w 432"/>
                <a:gd name="T27" fmla="*/ 36 h 435"/>
                <a:gd name="T28" fmla="*/ 299 w 432"/>
                <a:gd name="T29" fmla="*/ 16 h 435"/>
                <a:gd name="T30" fmla="*/ 261 w 432"/>
                <a:gd name="T31" fmla="*/ 5 h 435"/>
                <a:gd name="T32" fmla="*/ 216 w 432"/>
                <a:gd name="T33" fmla="*/ 0 h 435"/>
                <a:gd name="T34" fmla="*/ 172 w 432"/>
                <a:gd name="T35" fmla="*/ 5 h 435"/>
                <a:gd name="T36" fmla="*/ 133 w 432"/>
                <a:gd name="T37" fmla="*/ 16 h 435"/>
                <a:gd name="T38" fmla="*/ 94 w 432"/>
                <a:gd name="T39" fmla="*/ 36 h 435"/>
                <a:gd name="T40" fmla="*/ 64 w 432"/>
                <a:gd name="T41" fmla="*/ 63 h 435"/>
                <a:gd name="T42" fmla="*/ 36 w 432"/>
                <a:gd name="T43" fmla="*/ 94 h 435"/>
                <a:gd name="T44" fmla="*/ 17 w 432"/>
                <a:gd name="T45" fmla="*/ 133 h 435"/>
                <a:gd name="T46" fmla="*/ 6 w 432"/>
                <a:gd name="T47" fmla="*/ 171 h 435"/>
                <a:gd name="T48" fmla="*/ 0 w 432"/>
                <a:gd name="T49" fmla="*/ 216 h 435"/>
                <a:gd name="T50" fmla="*/ 6 w 432"/>
                <a:gd name="T51" fmla="*/ 260 h 435"/>
                <a:gd name="T52" fmla="*/ 17 w 432"/>
                <a:gd name="T53" fmla="*/ 302 h 435"/>
                <a:gd name="T54" fmla="*/ 36 w 432"/>
                <a:gd name="T55" fmla="*/ 338 h 435"/>
                <a:gd name="T56" fmla="*/ 64 w 432"/>
                <a:gd name="T57" fmla="*/ 371 h 435"/>
                <a:gd name="T58" fmla="*/ 94 w 432"/>
                <a:gd name="T59" fmla="*/ 399 h 435"/>
                <a:gd name="T60" fmla="*/ 133 w 432"/>
                <a:gd name="T61" fmla="*/ 418 h 435"/>
                <a:gd name="T62" fmla="*/ 172 w 432"/>
                <a:gd name="T63" fmla="*/ 429 h 435"/>
                <a:gd name="T64" fmla="*/ 216 w 432"/>
                <a:gd name="T65"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35">
                  <a:moveTo>
                    <a:pt x="216" y="435"/>
                  </a:moveTo>
                  <a:lnTo>
                    <a:pt x="261" y="429"/>
                  </a:lnTo>
                  <a:lnTo>
                    <a:pt x="299" y="418"/>
                  </a:lnTo>
                  <a:lnTo>
                    <a:pt x="338" y="399"/>
                  </a:lnTo>
                  <a:lnTo>
                    <a:pt x="369" y="371"/>
                  </a:lnTo>
                  <a:lnTo>
                    <a:pt x="396" y="338"/>
                  </a:lnTo>
                  <a:lnTo>
                    <a:pt x="416" y="302"/>
                  </a:lnTo>
                  <a:lnTo>
                    <a:pt x="427" y="260"/>
                  </a:lnTo>
                  <a:lnTo>
                    <a:pt x="432" y="216"/>
                  </a:lnTo>
                  <a:lnTo>
                    <a:pt x="427" y="171"/>
                  </a:lnTo>
                  <a:lnTo>
                    <a:pt x="416" y="133"/>
                  </a:lnTo>
                  <a:lnTo>
                    <a:pt x="396" y="94"/>
                  </a:lnTo>
                  <a:lnTo>
                    <a:pt x="369" y="63"/>
                  </a:lnTo>
                  <a:lnTo>
                    <a:pt x="338" y="36"/>
                  </a:lnTo>
                  <a:lnTo>
                    <a:pt x="299" y="16"/>
                  </a:lnTo>
                  <a:lnTo>
                    <a:pt x="261" y="5"/>
                  </a:lnTo>
                  <a:lnTo>
                    <a:pt x="216" y="0"/>
                  </a:lnTo>
                  <a:lnTo>
                    <a:pt x="172" y="5"/>
                  </a:lnTo>
                  <a:lnTo>
                    <a:pt x="133" y="16"/>
                  </a:lnTo>
                  <a:lnTo>
                    <a:pt x="94" y="36"/>
                  </a:lnTo>
                  <a:lnTo>
                    <a:pt x="64" y="63"/>
                  </a:lnTo>
                  <a:lnTo>
                    <a:pt x="36" y="94"/>
                  </a:lnTo>
                  <a:lnTo>
                    <a:pt x="17" y="133"/>
                  </a:lnTo>
                  <a:lnTo>
                    <a:pt x="6" y="171"/>
                  </a:lnTo>
                  <a:lnTo>
                    <a:pt x="0" y="216"/>
                  </a:lnTo>
                  <a:lnTo>
                    <a:pt x="6" y="260"/>
                  </a:lnTo>
                  <a:lnTo>
                    <a:pt x="17" y="302"/>
                  </a:lnTo>
                  <a:lnTo>
                    <a:pt x="36" y="338"/>
                  </a:lnTo>
                  <a:lnTo>
                    <a:pt x="64" y="371"/>
                  </a:lnTo>
                  <a:lnTo>
                    <a:pt x="94" y="399"/>
                  </a:lnTo>
                  <a:lnTo>
                    <a:pt x="133" y="418"/>
                  </a:lnTo>
                  <a:lnTo>
                    <a:pt x="172" y="429"/>
                  </a:lnTo>
                  <a:lnTo>
                    <a:pt x="216" y="435"/>
                  </a:lnTo>
                  <a:close/>
                </a:path>
              </a:pathLst>
            </a:custGeom>
            <a:solidFill>
              <a:srgbClr val="6B6B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64" name="Freeform 12"/>
            <p:cNvSpPr>
              <a:spLocks/>
            </p:cNvSpPr>
            <p:nvPr/>
          </p:nvSpPr>
          <p:spPr bwMode="auto">
            <a:xfrm>
              <a:off x="5117" y="1727"/>
              <a:ext cx="230" cy="230"/>
            </a:xfrm>
            <a:custGeom>
              <a:avLst/>
              <a:gdLst>
                <a:gd name="T0" fmla="*/ 113 w 230"/>
                <a:gd name="T1" fmla="*/ 230 h 230"/>
                <a:gd name="T2" fmla="*/ 136 w 230"/>
                <a:gd name="T3" fmla="*/ 227 h 230"/>
                <a:gd name="T4" fmla="*/ 158 w 230"/>
                <a:gd name="T5" fmla="*/ 222 h 230"/>
                <a:gd name="T6" fmla="*/ 177 w 230"/>
                <a:gd name="T7" fmla="*/ 211 h 230"/>
                <a:gd name="T8" fmla="*/ 197 w 230"/>
                <a:gd name="T9" fmla="*/ 197 h 230"/>
                <a:gd name="T10" fmla="*/ 210 w 230"/>
                <a:gd name="T11" fmla="*/ 178 h 230"/>
                <a:gd name="T12" fmla="*/ 221 w 230"/>
                <a:gd name="T13" fmla="*/ 158 h 230"/>
                <a:gd name="T14" fmla="*/ 227 w 230"/>
                <a:gd name="T15" fmla="*/ 136 h 230"/>
                <a:gd name="T16" fmla="*/ 230 w 230"/>
                <a:gd name="T17" fmla="*/ 114 h 230"/>
                <a:gd name="T18" fmla="*/ 227 w 230"/>
                <a:gd name="T19" fmla="*/ 92 h 230"/>
                <a:gd name="T20" fmla="*/ 221 w 230"/>
                <a:gd name="T21" fmla="*/ 69 h 230"/>
                <a:gd name="T22" fmla="*/ 210 w 230"/>
                <a:gd name="T23" fmla="*/ 50 h 230"/>
                <a:gd name="T24" fmla="*/ 197 w 230"/>
                <a:gd name="T25" fmla="*/ 33 h 230"/>
                <a:gd name="T26" fmla="*/ 177 w 230"/>
                <a:gd name="T27" fmla="*/ 20 h 230"/>
                <a:gd name="T28" fmla="*/ 158 w 230"/>
                <a:gd name="T29" fmla="*/ 9 h 230"/>
                <a:gd name="T30" fmla="*/ 136 w 230"/>
                <a:gd name="T31" fmla="*/ 3 h 230"/>
                <a:gd name="T32" fmla="*/ 113 w 230"/>
                <a:gd name="T33" fmla="*/ 0 h 230"/>
                <a:gd name="T34" fmla="*/ 91 w 230"/>
                <a:gd name="T35" fmla="*/ 3 h 230"/>
                <a:gd name="T36" fmla="*/ 69 w 230"/>
                <a:gd name="T37" fmla="*/ 9 h 230"/>
                <a:gd name="T38" fmla="*/ 50 w 230"/>
                <a:gd name="T39" fmla="*/ 20 h 230"/>
                <a:gd name="T40" fmla="*/ 33 w 230"/>
                <a:gd name="T41" fmla="*/ 33 h 230"/>
                <a:gd name="T42" fmla="*/ 19 w 230"/>
                <a:gd name="T43" fmla="*/ 50 h 230"/>
                <a:gd name="T44" fmla="*/ 8 w 230"/>
                <a:gd name="T45" fmla="*/ 69 h 230"/>
                <a:gd name="T46" fmla="*/ 3 w 230"/>
                <a:gd name="T47" fmla="*/ 92 h 230"/>
                <a:gd name="T48" fmla="*/ 0 w 230"/>
                <a:gd name="T49" fmla="*/ 114 h 230"/>
                <a:gd name="T50" fmla="*/ 3 w 230"/>
                <a:gd name="T51" fmla="*/ 136 h 230"/>
                <a:gd name="T52" fmla="*/ 8 w 230"/>
                <a:gd name="T53" fmla="*/ 158 h 230"/>
                <a:gd name="T54" fmla="*/ 19 w 230"/>
                <a:gd name="T55" fmla="*/ 178 h 230"/>
                <a:gd name="T56" fmla="*/ 33 w 230"/>
                <a:gd name="T57" fmla="*/ 197 h 230"/>
                <a:gd name="T58" fmla="*/ 50 w 230"/>
                <a:gd name="T59" fmla="*/ 211 h 230"/>
                <a:gd name="T60" fmla="*/ 69 w 230"/>
                <a:gd name="T61" fmla="*/ 222 h 230"/>
                <a:gd name="T62" fmla="*/ 91 w 230"/>
                <a:gd name="T63" fmla="*/ 227 h 230"/>
                <a:gd name="T64" fmla="*/ 113 w 230"/>
                <a:gd name="T6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 h="230">
                  <a:moveTo>
                    <a:pt x="113" y="230"/>
                  </a:moveTo>
                  <a:lnTo>
                    <a:pt x="136" y="227"/>
                  </a:lnTo>
                  <a:lnTo>
                    <a:pt x="158" y="222"/>
                  </a:lnTo>
                  <a:lnTo>
                    <a:pt x="177" y="211"/>
                  </a:lnTo>
                  <a:lnTo>
                    <a:pt x="197" y="197"/>
                  </a:lnTo>
                  <a:lnTo>
                    <a:pt x="210" y="178"/>
                  </a:lnTo>
                  <a:lnTo>
                    <a:pt x="221" y="158"/>
                  </a:lnTo>
                  <a:lnTo>
                    <a:pt x="227" y="136"/>
                  </a:lnTo>
                  <a:lnTo>
                    <a:pt x="230" y="114"/>
                  </a:lnTo>
                  <a:lnTo>
                    <a:pt x="227" y="92"/>
                  </a:lnTo>
                  <a:lnTo>
                    <a:pt x="221" y="69"/>
                  </a:lnTo>
                  <a:lnTo>
                    <a:pt x="210" y="50"/>
                  </a:lnTo>
                  <a:lnTo>
                    <a:pt x="197" y="33"/>
                  </a:lnTo>
                  <a:lnTo>
                    <a:pt x="177" y="20"/>
                  </a:lnTo>
                  <a:lnTo>
                    <a:pt x="158" y="9"/>
                  </a:lnTo>
                  <a:lnTo>
                    <a:pt x="136" y="3"/>
                  </a:lnTo>
                  <a:lnTo>
                    <a:pt x="113" y="0"/>
                  </a:lnTo>
                  <a:lnTo>
                    <a:pt x="91" y="3"/>
                  </a:lnTo>
                  <a:lnTo>
                    <a:pt x="69" y="9"/>
                  </a:lnTo>
                  <a:lnTo>
                    <a:pt x="50" y="20"/>
                  </a:lnTo>
                  <a:lnTo>
                    <a:pt x="33" y="33"/>
                  </a:lnTo>
                  <a:lnTo>
                    <a:pt x="19" y="50"/>
                  </a:lnTo>
                  <a:lnTo>
                    <a:pt x="8" y="69"/>
                  </a:lnTo>
                  <a:lnTo>
                    <a:pt x="3" y="92"/>
                  </a:lnTo>
                  <a:lnTo>
                    <a:pt x="0" y="114"/>
                  </a:lnTo>
                  <a:lnTo>
                    <a:pt x="3" y="136"/>
                  </a:lnTo>
                  <a:lnTo>
                    <a:pt x="8" y="158"/>
                  </a:lnTo>
                  <a:lnTo>
                    <a:pt x="19" y="178"/>
                  </a:lnTo>
                  <a:lnTo>
                    <a:pt x="33" y="197"/>
                  </a:lnTo>
                  <a:lnTo>
                    <a:pt x="50" y="211"/>
                  </a:lnTo>
                  <a:lnTo>
                    <a:pt x="69" y="222"/>
                  </a:lnTo>
                  <a:lnTo>
                    <a:pt x="91" y="227"/>
                  </a:lnTo>
                  <a:lnTo>
                    <a:pt x="113" y="230"/>
                  </a:lnTo>
                  <a:close/>
                </a:path>
              </a:pathLst>
            </a:custGeom>
            <a:solidFill>
              <a:srgbClr val="4C7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65" name="Freeform 13"/>
            <p:cNvSpPr>
              <a:spLocks/>
            </p:cNvSpPr>
            <p:nvPr/>
          </p:nvSpPr>
          <p:spPr bwMode="auto">
            <a:xfrm>
              <a:off x="3289" y="1968"/>
              <a:ext cx="219" cy="186"/>
            </a:xfrm>
            <a:custGeom>
              <a:avLst/>
              <a:gdLst>
                <a:gd name="T0" fmla="*/ 161 w 219"/>
                <a:gd name="T1" fmla="*/ 186 h 186"/>
                <a:gd name="T2" fmla="*/ 183 w 219"/>
                <a:gd name="T3" fmla="*/ 180 h 186"/>
                <a:gd name="T4" fmla="*/ 202 w 219"/>
                <a:gd name="T5" fmla="*/ 169 h 186"/>
                <a:gd name="T6" fmla="*/ 213 w 219"/>
                <a:gd name="T7" fmla="*/ 153 h 186"/>
                <a:gd name="T8" fmla="*/ 219 w 219"/>
                <a:gd name="T9" fmla="*/ 133 h 186"/>
                <a:gd name="T10" fmla="*/ 219 w 219"/>
                <a:gd name="T11" fmla="*/ 53 h 186"/>
                <a:gd name="T12" fmla="*/ 213 w 219"/>
                <a:gd name="T13" fmla="*/ 33 h 186"/>
                <a:gd name="T14" fmla="*/ 202 w 219"/>
                <a:gd name="T15" fmla="*/ 17 h 186"/>
                <a:gd name="T16" fmla="*/ 183 w 219"/>
                <a:gd name="T17" fmla="*/ 6 h 186"/>
                <a:gd name="T18" fmla="*/ 161 w 219"/>
                <a:gd name="T19" fmla="*/ 0 h 186"/>
                <a:gd name="T20" fmla="*/ 58 w 219"/>
                <a:gd name="T21" fmla="*/ 0 h 186"/>
                <a:gd name="T22" fmla="*/ 36 w 219"/>
                <a:gd name="T23" fmla="*/ 6 h 186"/>
                <a:gd name="T24" fmla="*/ 17 w 219"/>
                <a:gd name="T25" fmla="*/ 17 h 186"/>
                <a:gd name="T26" fmla="*/ 6 w 219"/>
                <a:gd name="T27" fmla="*/ 33 h 186"/>
                <a:gd name="T28" fmla="*/ 0 w 219"/>
                <a:gd name="T29" fmla="*/ 53 h 186"/>
                <a:gd name="T30" fmla="*/ 0 w 219"/>
                <a:gd name="T31" fmla="*/ 133 h 186"/>
                <a:gd name="T32" fmla="*/ 6 w 219"/>
                <a:gd name="T33" fmla="*/ 153 h 186"/>
                <a:gd name="T34" fmla="*/ 17 w 219"/>
                <a:gd name="T35" fmla="*/ 169 h 186"/>
                <a:gd name="T36" fmla="*/ 36 w 219"/>
                <a:gd name="T37" fmla="*/ 180 h 186"/>
                <a:gd name="T38" fmla="*/ 58 w 219"/>
                <a:gd name="T39" fmla="*/ 186 h 186"/>
                <a:gd name="T40" fmla="*/ 161 w 219"/>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6">
                  <a:moveTo>
                    <a:pt x="161" y="186"/>
                  </a:moveTo>
                  <a:lnTo>
                    <a:pt x="183" y="180"/>
                  </a:lnTo>
                  <a:lnTo>
                    <a:pt x="202" y="169"/>
                  </a:lnTo>
                  <a:lnTo>
                    <a:pt x="213" y="153"/>
                  </a:lnTo>
                  <a:lnTo>
                    <a:pt x="219" y="133"/>
                  </a:lnTo>
                  <a:lnTo>
                    <a:pt x="219" y="53"/>
                  </a:lnTo>
                  <a:lnTo>
                    <a:pt x="213" y="33"/>
                  </a:lnTo>
                  <a:lnTo>
                    <a:pt x="202" y="17"/>
                  </a:lnTo>
                  <a:lnTo>
                    <a:pt x="183" y="6"/>
                  </a:lnTo>
                  <a:lnTo>
                    <a:pt x="161" y="0"/>
                  </a:lnTo>
                  <a:lnTo>
                    <a:pt x="58" y="0"/>
                  </a:lnTo>
                  <a:lnTo>
                    <a:pt x="36" y="6"/>
                  </a:lnTo>
                  <a:lnTo>
                    <a:pt x="17" y="17"/>
                  </a:lnTo>
                  <a:lnTo>
                    <a:pt x="6" y="33"/>
                  </a:lnTo>
                  <a:lnTo>
                    <a:pt x="0" y="53"/>
                  </a:lnTo>
                  <a:lnTo>
                    <a:pt x="0" y="133"/>
                  </a:lnTo>
                  <a:lnTo>
                    <a:pt x="6" y="153"/>
                  </a:lnTo>
                  <a:lnTo>
                    <a:pt x="17" y="169"/>
                  </a:lnTo>
                  <a:lnTo>
                    <a:pt x="36" y="180"/>
                  </a:lnTo>
                  <a:lnTo>
                    <a:pt x="58" y="186"/>
                  </a:lnTo>
                  <a:lnTo>
                    <a:pt x="161"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66" name="Freeform 14"/>
            <p:cNvSpPr>
              <a:spLocks/>
            </p:cNvSpPr>
            <p:nvPr/>
          </p:nvSpPr>
          <p:spPr bwMode="auto">
            <a:xfrm>
              <a:off x="3569" y="1968"/>
              <a:ext cx="221" cy="186"/>
            </a:xfrm>
            <a:custGeom>
              <a:avLst/>
              <a:gdLst>
                <a:gd name="T0" fmla="*/ 160 w 221"/>
                <a:gd name="T1" fmla="*/ 186 h 186"/>
                <a:gd name="T2" fmla="*/ 185 w 221"/>
                <a:gd name="T3" fmla="*/ 180 h 186"/>
                <a:gd name="T4" fmla="*/ 205 w 221"/>
                <a:gd name="T5" fmla="*/ 169 h 186"/>
                <a:gd name="T6" fmla="*/ 216 w 221"/>
                <a:gd name="T7" fmla="*/ 153 h 186"/>
                <a:gd name="T8" fmla="*/ 221 w 221"/>
                <a:gd name="T9" fmla="*/ 133 h 186"/>
                <a:gd name="T10" fmla="*/ 221 w 221"/>
                <a:gd name="T11" fmla="*/ 53 h 186"/>
                <a:gd name="T12" fmla="*/ 216 w 221"/>
                <a:gd name="T13" fmla="*/ 33 h 186"/>
                <a:gd name="T14" fmla="*/ 205 w 221"/>
                <a:gd name="T15" fmla="*/ 17 h 186"/>
                <a:gd name="T16" fmla="*/ 185 w 221"/>
                <a:gd name="T17" fmla="*/ 6 h 186"/>
                <a:gd name="T18" fmla="*/ 160 w 221"/>
                <a:gd name="T19" fmla="*/ 0 h 186"/>
                <a:gd name="T20" fmla="*/ 58 w 221"/>
                <a:gd name="T21" fmla="*/ 0 h 186"/>
                <a:gd name="T22" fmla="*/ 36 w 221"/>
                <a:gd name="T23" fmla="*/ 6 h 186"/>
                <a:gd name="T24" fmla="*/ 16 w 221"/>
                <a:gd name="T25" fmla="*/ 17 h 186"/>
                <a:gd name="T26" fmla="*/ 5 w 221"/>
                <a:gd name="T27" fmla="*/ 33 h 186"/>
                <a:gd name="T28" fmla="*/ 0 w 221"/>
                <a:gd name="T29" fmla="*/ 53 h 186"/>
                <a:gd name="T30" fmla="*/ 0 w 221"/>
                <a:gd name="T31" fmla="*/ 133 h 186"/>
                <a:gd name="T32" fmla="*/ 5 w 221"/>
                <a:gd name="T33" fmla="*/ 153 h 186"/>
                <a:gd name="T34" fmla="*/ 16 w 221"/>
                <a:gd name="T35" fmla="*/ 169 h 186"/>
                <a:gd name="T36" fmla="*/ 36 w 221"/>
                <a:gd name="T37" fmla="*/ 180 h 186"/>
                <a:gd name="T38" fmla="*/ 58 w 221"/>
                <a:gd name="T39" fmla="*/ 186 h 186"/>
                <a:gd name="T40" fmla="*/ 160 w 221"/>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86">
                  <a:moveTo>
                    <a:pt x="160" y="186"/>
                  </a:moveTo>
                  <a:lnTo>
                    <a:pt x="185" y="180"/>
                  </a:lnTo>
                  <a:lnTo>
                    <a:pt x="205" y="169"/>
                  </a:lnTo>
                  <a:lnTo>
                    <a:pt x="216" y="153"/>
                  </a:lnTo>
                  <a:lnTo>
                    <a:pt x="221" y="133"/>
                  </a:lnTo>
                  <a:lnTo>
                    <a:pt x="221" y="53"/>
                  </a:lnTo>
                  <a:lnTo>
                    <a:pt x="216" y="33"/>
                  </a:lnTo>
                  <a:lnTo>
                    <a:pt x="205" y="17"/>
                  </a:lnTo>
                  <a:lnTo>
                    <a:pt x="185" y="6"/>
                  </a:lnTo>
                  <a:lnTo>
                    <a:pt x="160" y="0"/>
                  </a:lnTo>
                  <a:lnTo>
                    <a:pt x="58" y="0"/>
                  </a:lnTo>
                  <a:lnTo>
                    <a:pt x="36" y="6"/>
                  </a:lnTo>
                  <a:lnTo>
                    <a:pt x="16" y="17"/>
                  </a:lnTo>
                  <a:lnTo>
                    <a:pt x="5" y="33"/>
                  </a:lnTo>
                  <a:lnTo>
                    <a:pt x="0" y="53"/>
                  </a:lnTo>
                  <a:lnTo>
                    <a:pt x="0" y="133"/>
                  </a:lnTo>
                  <a:lnTo>
                    <a:pt x="5" y="153"/>
                  </a:lnTo>
                  <a:lnTo>
                    <a:pt x="16" y="169"/>
                  </a:lnTo>
                  <a:lnTo>
                    <a:pt x="36" y="180"/>
                  </a:lnTo>
                  <a:lnTo>
                    <a:pt x="58" y="186"/>
                  </a:lnTo>
                  <a:lnTo>
                    <a:pt x="160"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67" name="Freeform 15"/>
            <p:cNvSpPr>
              <a:spLocks/>
            </p:cNvSpPr>
            <p:nvPr/>
          </p:nvSpPr>
          <p:spPr bwMode="auto">
            <a:xfrm>
              <a:off x="3851" y="1968"/>
              <a:ext cx="219" cy="186"/>
            </a:xfrm>
            <a:custGeom>
              <a:avLst/>
              <a:gdLst>
                <a:gd name="T0" fmla="*/ 161 w 219"/>
                <a:gd name="T1" fmla="*/ 186 h 186"/>
                <a:gd name="T2" fmla="*/ 183 w 219"/>
                <a:gd name="T3" fmla="*/ 180 h 186"/>
                <a:gd name="T4" fmla="*/ 202 w 219"/>
                <a:gd name="T5" fmla="*/ 169 h 186"/>
                <a:gd name="T6" fmla="*/ 213 w 219"/>
                <a:gd name="T7" fmla="*/ 153 h 186"/>
                <a:gd name="T8" fmla="*/ 219 w 219"/>
                <a:gd name="T9" fmla="*/ 133 h 186"/>
                <a:gd name="T10" fmla="*/ 219 w 219"/>
                <a:gd name="T11" fmla="*/ 53 h 186"/>
                <a:gd name="T12" fmla="*/ 213 w 219"/>
                <a:gd name="T13" fmla="*/ 33 h 186"/>
                <a:gd name="T14" fmla="*/ 202 w 219"/>
                <a:gd name="T15" fmla="*/ 17 h 186"/>
                <a:gd name="T16" fmla="*/ 183 w 219"/>
                <a:gd name="T17" fmla="*/ 6 h 186"/>
                <a:gd name="T18" fmla="*/ 161 w 219"/>
                <a:gd name="T19" fmla="*/ 0 h 186"/>
                <a:gd name="T20" fmla="*/ 58 w 219"/>
                <a:gd name="T21" fmla="*/ 0 h 186"/>
                <a:gd name="T22" fmla="*/ 36 w 219"/>
                <a:gd name="T23" fmla="*/ 6 h 186"/>
                <a:gd name="T24" fmla="*/ 17 w 219"/>
                <a:gd name="T25" fmla="*/ 17 h 186"/>
                <a:gd name="T26" fmla="*/ 6 w 219"/>
                <a:gd name="T27" fmla="*/ 33 h 186"/>
                <a:gd name="T28" fmla="*/ 0 w 219"/>
                <a:gd name="T29" fmla="*/ 53 h 186"/>
                <a:gd name="T30" fmla="*/ 0 w 219"/>
                <a:gd name="T31" fmla="*/ 133 h 186"/>
                <a:gd name="T32" fmla="*/ 6 w 219"/>
                <a:gd name="T33" fmla="*/ 153 h 186"/>
                <a:gd name="T34" fmla="*/ 17 w 219"/>
                <a:gd name="T35" fmla="*/ 169 h 186"/>
                <a:gd name="T36" fmla="*/ 36 w 219"/>
                <a:gd name="T37" fmla="*/ 180 h 186"/>
                <a:gd name="T38" fmla="*/ 58 w 219"/>
                <a:gd name="T39" fmla="*/ 186 h 186"/>
                <a:gd name="T40" fmla="*/ 161 w 219"/>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6">
                  <a:moveTo>
                    <a:pt x="161" y="186"/>
                  </a:moveTo>
                  <a:lnTo>
                    <a:pt x="183" y="180"/>
                  </a:lnTo>
                  <a:lnTo>
                    <a:pt x="202" y="169"/>
                  </a:lnTo>
                  <a:lnTo>
                    <a:pt x="213" y="153"/>
                  </a:lnTo>
                  <a:lnTo>
                    <a:pt x="219" y="133"/>
                  </a:lnTo>
                  <a:lnTo>
                    <a:pt x="219" y="53"/>
                  </a:lnTo>
                  <a:lnTo>
                    <a:pt x="213" y="33"/>
                  </a:lnTo>
                  <a:lnTo>
                    <a:pt x="202" y="17"/>
                  </a:lnTo>
                  <a:lnTo>
                    <a:pt x="183" y="6"/>
                  </a:lnTo>
                  <a:lnTo>
                    <a:pt x="161" y="0"/>
                  </a:lnTo>
                  <a:lnTo>
                    <a:pt x="58" y="0"/>
                  </a:lnTo>
                  <a:lnTo>
                    <a:pt x="36" y="6"/>
                  </a:lnTo>
                  <a:lnTo>
                    <a:pt x="17" y="17"/>
                  </a:lnTo>
                  <a:lnTo>
                    <a:pt x="6" y="33"/>
                  </a:lnTo>
                  <a:lnTo>
                    <a:pt x="0" y="53"/>
                  </a:lnTo>
                  <a:lnTo>
                    <a:pt x="0" y="133"/>
                  </a:lnTo>
                  <a:lnTo>
                    <a:pt x="6" y="153"/>
                  </a:lnTo>
                  <a:lnTo>
                    <a:pt x="17" y="169"/>
                  </a:lnTo>
                  <a:lnTo>
                    <a:pt x="36" y="180"/>
                  </a:lnTo>
                  <a:lnTo>
                    <a:pt x="58" y="186"/>
                  </a:lnTo>
                  <a:lnTo>
                    <a:pt x="161"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68" name="Freeform 16"/>
            <p:cNvSpPr>
              <a:spLocks/>
            </p:cNvSpPr>
            <p:nvPr/>
          </p:nvSpPr>
          <p:spPr bwMode="auto">
            <a:xfrm>
              <a:off x="4131" y="1968"/>
              <a:ext cx="221" cy="186"/>
            </a:xfrm>
            <a:custGeom>
              <a:avLst/>
              <a:gdLst>
                <a:gd name="T0" fmla="*/ 163 w 221"/>
                <a:gd name="T1" fmla="*/ 186 h 186"/>
                <a:gd name="T2" fmla="*/ 185 w 221"/>
                <a:gd name="T3" fmla="*/ 180 h 186"/>
                <a:gd name="T4" fmla="*/ 205 w 221"/>
                <a:gd name="T5" fmla="*/ 169 h 186"/>
                <a:gd name="T6" fmla="*/ 216 w 221"/>
                <a:gd name="T7" fmla="*/ 153 h 186"/>
                <a:gd name="T8" fmla="*/ 221 w 221"/>
                <a:gd name="T9" fmla="*/ 133 h 186"/>
                <a:gd name="T10" fmla="*/ 221 w 221"/>
                <a:gd name="T11" fmla="*/ 53 h 186"/>
                <a:gd name="T12" fmla="*/ 216 w 221"/>
                <a:gd name="T13" fmla="*/ 33 h 186"/>
                <a:gd name="T14" fmla="*/ 205 w 221"/>
                <a:gd name="T15" fmla="*/ 17 h 186"/>
                <a:gd name="T16" fmla="*/ 185 w 221"/>
                <a:gd name="T17" fmla="*/ 6 h 186"/>
                <a:gd name="T18" fmla="*/ 163 w 221"/>
                <a:gd name="T19" fmla="*/ 0 h 186"/>
                <a:gd name="T20" fmla="*/ 58 w 221"/>
                <a:gd name="T21" fmla="*/ 0 h 186"/>
                <a:gd name="T22" fmla="*/ 36 w 221"/>
                <a:gd name="T23" fmla="*/ 6 h 186"/>
                <a:gd name="T24" fmla="*/ 17 w 221"/>
                <a:gd name="T25" fmla="*/ 17 h 186"/>
                <a:gd name="T26" fmla="*/ 5 w 221"/>
                <a:gd name="T27" fmla="*/ 33 h 186"/>
                <a:gd name="T28" fmla="*/ 0 w 221"/>
                <a:gd name="T29" fmla="*/ 53 h 186"/>
                <a:gd name="T30" fmla="*/ 0 w 221"/>
                <a:gd name="T31" fmla="*/ 133 h 186"/>
                <a:gd name="T32" fmla="*/ 5 w 221"/>
                <a:gd name="T33" fmla="*/ 153 h 186"/>
                <a:gd name="T34" fmla="*/ 17 w 221"/>
                <a:gd name="T35" fmla="*/ 169 h 186"/>
                <a:gd name="T36" fmla="*/ 36 w 221"/>
                <a:gd name="T37" fmla="*/ 180 h 186"/>
                <a:gd name="T38" fmla="*/ 58 w 221"/>
                <a:gd name="T39" fmla="*/ 186 h 186"/>
                <a:gd name="T40" fmla="*/ 163 w 221"/>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86">
                  <a:moveTo>
                    <a:pt x="163" y="186"/>
                  </a:moveTo>
                  <a:lnTo>
                    <a:pt x="185" y="180"/>
                  </a:lnTo>
                  <a:lnTo>
                    <a:pt x="205" y="169"/>
                  </a:lnTo>
                  <a:lnTo>
                    <a:pt x="216" y="153"/>
                  </a:lnTo>
                  <a:lnTo>
                    <a:pt x="221" y="133"/>
                  </a:lnTo>
                  <a:lnTo>
                    <a:pt x="221" y="53"/>
                  </a:lnTo>
                  <a:lnTo>
                    <a:pt x="216" y="33"/>
                  </a:lnTo>
                  <a:lnTo>
                    <a:pt x="205" y="17"/>
                  </a:lnTo>
                  <a:lnTo>
                    <a:pt x="185" y="6"/>
                  </a:lnTo>
                  <a:lnTo>
                    <a:pt x="163" y="0"/>
                  </a:lnTo>
                  <a:lnTo>
                    <a:pt x="58" y="0"/>
                  </a:lnTo>
                  <a:lnTo>
                    <a:pt x="36" y="6"/>
                  </a:lnTo>
                  <a:lnTo>
                    <a:pt x="17" y="17"/>
                  </a:lnTo>
                  <a:lnTo>
                    <a:pt x="5" y="33"/>
                  </a:lnTo>
                  <a:lnTo>
                    <a:pt x="0" y="53"/>
                  </a:lnTo>
                  <a:lnTo>
                    <a:pt x="0" y="133"/>
                  </a:lnTo>
                  <a:lnTo>
                    <a:pt x="5" y="153"/>
                  </a:lnTo>
                  <a:lnTo>
                    <a:pt x="17" y="169"/>
                  </a:lnTo>
                  <a:lnTo>
                    <a:pt x="36" y="180"/>
                  </a:lnTo>
                  <a:lnTo>
                    <a:pt x="58" y="186"/>
                  </a:lnTo>
                  <a:lnTo>
                    <a:pt x="163"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69" name="Freeform 17"/>
            <p:cNvSpPr>
              <a:spLocks/>
            </p:cNvSpPr>
            <p:nvPr/>
          </p:nvSpPr>
          <p:spPr bwMode="auto">
            <a:xfrm>
              <a:off x="3350" y="2201"/>
              <a:ext cx="219" cy="186"/>
            </a:xfrm>
            <a:custGeom>
              <a:avLst/>
              <a:gdLst>
                <a:gd name="T0" fmla="*/ 161 w 219"/>
                <a:gd name="T1" fmla="*/ 186 h 186"/>
                <a:gd name="T2" fmla="*/ 183 w 219"/>
                <a:gd name="T3" fmla="*/ 180 h 186"/>
                <a:gd name="T4" fmla="*/ 202 w 219"/>
                <a:gd name="T5" fmla="*/ 169 h 186"/>
                <a:gd name="T6" fmla="*/ 213 w 219"/>
                <a:gd name="T7" fmla="*/ 152 h 186"/>
                <a:gd name="T8" fmla="*/ 219 w 219"/>
                <a:gd name="T9" fmla="*/ 133 h 186"/>
                <a:gd name="T10" fmla="*/ 219 w 219"/>
                <a:gd name="T11" fmla="*/ 53 h 186"/>
                <a:gd name="T12" fmla="*/ 213 w 219"/>
                <a:gd name="T13" fmla="*/ 33 h 186"/>
                <a:gd name="T14" fmla="*/ 202 w 219"/>
                <a:gd name="T15" fmla="*/ 17 h 186"/>
                <a:gd name="T16" fmla="*/ 183 w 219"/>
                <a:gd name="T17" fmla="*/ 5 h 186"/>
                <a:gd name="T18" fmla="*/ 161 w 219"/>
                <a:gd name="T19" fmla="*/ 0 h 186"/>
                <a:gd name="T20" fmla="*/ 58 w 219"/>
                <a:gd name="T21" fmla="*/ 0 h 186"/>
                <a:gd name="T22" fmla="*/ 36 w 219"/>
                <a:gd name="T23" fmla="*/ 5 h 186"/>
                <a:gd name="T24" fmla="*/ 17 w 219"/>
                <a:gd name="T25" fmla="*/ 17 h 186"/>
                <a:gd name="T26" fmla="*/ 5 w 219"/>
                <a:gd name="T27" fmla="*/ 33 h 186"/>
                <a:gd name="T28" fmla="*/ 0 w 219"/>
                <a:gd name="T29" fmla="*/ 53 h 186"/>
                <a:gd name="T30" fmla="*/ 0 w 219"/>
                <a:gd name="T31" fmla="*/ 133 h 186"/>
                <a:gd name="T32" fmla="*/ 5 w 219"/>
                <a:gd name="T33" fmla="*/ 152 h 186"/>
                <a:gd name="T34" fmla="*/ 17 w 219"/>
                <a:gd name="T35" fmla="*/ 169 h 186"/>
                <a:gd name="T36" fmla="*/ 36 w 219"/>
                <a:gd name="T37" fmla="*/ 180 h 186"/>
                <a:gd name="T38" fmla="*/ 58 w 219"/>
                <a:gd name="T39" fmla="*/ 186 h 186"/>
                <a:gd name="T40" fmla="*/ 161 w 219"/>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6">
                  <a:moveTo>
                    <a:pt x="161" y="186"/>
                  </a:moveTo>
                  <a:lnTo>
                    <a:pt x="183" y="180"/>
                  </a:lnTo>
                  <a:lnTo>
                    <a:pt x="202" y="169"/>
                  </a:lnTo>
                  <a:lnTo>
                    <a:pt x="213" y="152"/>
                  </a:lnTo>
                  <a:lnTo>
                    <a:pt x="219" y="133"/>
                  </a:lnTo>
                  <a:lnTo>
                    <a:pt x="219" y="53"/>
                  </a:lnTo>
                  <a:lnTo>
                    <a:pt x="213" y="33"/>
                  </a:lnTo>
                  <a:lnTo>
                    <a:pt x="202" y="17"/>
                  </a:lnTo>
                  <a:lnTo>
                    <a:pt x="183" y="5"/>
                  </a:lnTo>
                  <a:lnTo>
                    <a:pt x="161" y="0"/>
                  </a:lnTo>
                  <a:lnTo>
                    <a:pt x="58" y="0"/>
                  </a:lnTo>
                  <a:lnTo>
                    <a:pt x="36" y="5"/>
                  </a:lnTo>
                  <a:lnTo>
                    <a:pt x="17" y="17"/>
                  </a:lnTo>
                  <a:lnTo>
                    <a:pt x="5" y="33"/>
                  </a:lnTo>
                  <a:lnTo>
                    <a:pt x="0" y="53"/>
                  </a:lnTo>
                  <a:lnTo>
                    <a:pt x="0" y="133"/>
                  </a:lnTo>
                  <a:lnTo>
                    <a:pt x="5" y="152"/>
                  </a:lnTo>
                  <a:lnTo>
                    <a:pt x="17" y="169"/>
                  </a:lnTo>
                  <a:lnTo>
                    <a:pt x="36" y="180"/>
                  </a:lnTo>
                  <a:lnTo>
                    <a:pt x="58" y="186"/>
                  </a:lnTo>
                  <a:lnTo>
                    <a:pt x="161"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0" name="Freeform 18"/>
            <p:cNvSpPr>
              <a:spLocks/>
            </p:cNvSpPr>
            <p:nvPr/>
          </p:nvSpPr>
          <p:spPr bwMode="auto">
            <a:xfrm>
              <a:off x="3630" y="2201"/>
              <a:ext cx="218" cy="186"/>
            </a:xfrm>
            <a:custGeom>
              <a:avLst/>
              <a:gdLst>
                <a:gd name="T0" fmla="*/ 160 w 218"/>
                <a:gd name="T1" fmla="*/ 186 h 186"/>
                <a:gd name="T2" fmla="*/ 182 w 218"/>
                <a:gd name="T3" fmla="*/ 180 h 186"/>
                <a:gd name="T4" fmla="*/ 202 w 218"/>
                <a:gd name="T5" fmla="*/ 169 h 186"/>
                <a:gd name="T6" fmla="*/ 213 w 218"/>
                <a:gd name="T7" fmla="*/ 152 h 186"/>
                <a:gd name="T8" fmla="*/ 218 w 218"/>
                <a:gd name="T9" fmla="*/ 133 h 186"/>
                <a:gd name="T10" fmla="*/ 218 w 218"/>
                <a:gd name="T11" fmla="*/ 53 h 186"/>
                <a:gd name="T12" fmla="*/ 213 w 218"/>
                <a:gd name="T13" fmla="*/ 33 h 186"/>
                <a:gd name="T14" fmla="*/ 202 w 218"/>
                <a:gd name="T15" fmla="*/ 17 h 186"/>
                <a:gd name="T16" fmla="*/ 182 w 218"/>
                <a:gd name="T17" fmla="*/ 5 h 186"/>
                <a:gd name="T18" fmla="*/ 160 w 218"/>
                <a:gd name="T19" fmla="*/ 0 h 186"/>
                <a:gd name="T20" fmla="*/ 58 w 218"/>
                <a:gd name="T21" fmla="*/ 0 h 186"/>
                <a:gd name="T22" fmla="*/ 36 w 218"/>
                <a:gd name="T23" fmla="*/ 5 h 186"/>
                <a:gd name="T24" fmla="*/ 16 w 218"/>
                <a:gd name="T25" fmla="*/ 17 h 186"/>
                <a:gd name="T26" fmla="*/ 5 w 218"/>
                <a:gd name="T27" fmla="*/ 33 h 186"/>
                <a:gd name="T28" fmla="*/ 0 w 218"/>
                <a:gd name="T29" fmla="*/ 53 h 186"/>
                <a:gd name="T30" fmla="*/ 0 w 218"/>
                <a:gd name="T31" fmla="*/ 133 h 186"/>
                <a:gd name="T32" fmla="*/ 5 w 218"/>
                <a:gd name="T33" fmla="*/ 152 h 186"/>
                <a:gd name="T34" fmla="*/ 16 w 218"/>
                <a:gd name="T35" fmla="*/ 169 h 186"/>
                <a:gd name="T36" fmla="*/ 36 w 218"/>
                <a:gd name="T37" fmla="*/ 180 h 186"/>
                <a:gd name="T38" fmla="*/ 58 w 218"/>
                <a:gd name="T39" fmla="*/ 186 h 186"/>
                <a:gd name="T40" fmla="*/ 160 w 218"/>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186">
                  <a:moveTo>
                    <a:pt x="160" y="186"/>
                  </a:moveTo>
                  <a:lnTo>
                    <a:pt x="182" y="180"/>
                  </a:lnTo>
                  <a:lnTo>
                    <a:pt x="202" y="169"/>
                  </a:lnTo>
                  <a:lnTo>
                    <a:pt x="213" y="152"/>
                  </a:lnTo>
                  <a:lnTo>
                    <a:pt x="218" y="133"/>
                  </a:lnTo>
                  <a:lnTo>
                    <a:pt x="218" y="53"/>
                  </a:lnTo>
                  <a:lnTo>
                    <a:pt x="213" y="33"/>
                  </a:lnTo>
                  <a:lnTo>
                    <a:pt x="202" y="17"/>
                  </a:lnTo>
                  <a:lnTo>
                    <a:pt x="182" y="5"/>
                  </a:lnTo>
                  <a:lnTo>
                    <a:pt x="160" y="0"/>
                  </a:lnTo>
                  <a:lnTo>
                    <a:pt x="58" y="0"/>
                  </a:lnTo>
                  <a:lnTo>
                    <a:pt x="36" y="5"/>
                  </a:lnTo>
                  <a:lnTo>
                    <a:pt x="16" y="17"/>
                  </a:lnTo>
                  <a:lnTo>
                    <a:pt x="5" y="33"/>
                  </a:lnTo>
                  <a:lnTo>
                    <a:pt x="0" y="53"/>
                  </a:lnTo>
                  <a:lnTo>
                    <a:pt x="0" y="133"/>
                  </a:lnTo>
                  <a:lnTo>
                    <a:pt x="5" y="152"/>
                  </a:lnTo>
                  <a:lnTo>
                    <a:pt x="16" y="169"/>
                  </a:lnTo>
                  <a:lnTo>
                    <a:pt x="36" y="180"/>
                  </a:lnTo>
                  <a:lnTo>
                    <a:pt x="58" y="186"/>
                  </a:lnTo>
                  <a:lnTo>
                    <a:pt x="160"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1" name="Freeform 19"/>
            <p:cNvSpPr>
              <a:spLocks/>
            </p:cNvSpPr>
            <p:nvPr/>
          </p:nvSpPr>
          <p:spPr bwMode="auto">
            <a:xfrm>
              <a:off x="3912" y="2201"/>
              <a:ext cx="219" cy="186"/>
            </a:xfrm>
            <a:custGeom>
              <a:avLst/>
              <a:gdLst>
                <a:gd name="T0" fmla="*/ 161 w 219"/>
                <a:gd name="T1" fmla="*/ 186 h 186"/>
                <a:gd name="T2" fmla="*/ 183 w 219"/>
                <a:gd name="T3" fmla="*/ 180 h 186"/>
                <a:gd name="T4" fmla="*/ 202 w 219"/>
                <a:gd name="T5" fmla="*/ 169 h 186"/>
                <a:gd name="T6" fmla="*/ 213 w 219"/>
                <a:gd name="T7" fmla="*/ 152 h 186"/>
                <a:gd name="T8" fmla="*/ 219 w 219"/>
                <a:gd name="T9" fmla="*/ 133 h 186"/>
                <a:gd name="T10" fmla="*/ 219 w 219"/>
                <a:gd name="T11" fmla="*/ 53 h 186"/>
                <a:gd name="T12" fmla="*/ 213 w 219"/>
                <a:gd name="T13" fmla="*/ 33 h 186"/>
                <a:gd name="T14" fmla="*/ 202 w 219"/>
                <a:gd name="T15" fmla="*/ 17 h 186"/>
                <a:gd name="T16" fmla="*/ 183 w 219"/>
                <a:gd name="T17" fmla="*/ 5 h 186"/>
                <a:gd name="T18" fmla="*/ 161 w 219"/>
                <a:gd name="T19" fmla="*/ 0 h 186"/>
                <a:gd name="T20" fmla="*/ 58 w 219"/>
                <a:gd name="T21" fmla="*/ 0 h 186"/>
                <a:gd name="T22" fmla="*/ 36 w 219"/>
                <a:gd name="T23" fmla="*/ 5 h 186"/>
                <a:gd name="T24" fmla="*/ 17 w 219"/>
                <a:gd name="T25" fmla="*/ 17 h 186"/>
                <a:gd name="T26" fmla="*/ 6 w 219"/>
                <a:gd name="T27" fmla="*/ 33 h 186"/>
                <a:gd name="T28" fmla="*/ 0 w 219"/>
                <a:gd name="T29" fmla="*/ 53 h 186"/>
                <a:gd name="T30" fmla="*/ 0 w 219"/>
                <a:gd name="T31" fmla="*/ 133 h 186"/>
                <a:gd name="T32" fmla="*/ 6 w 219"/>
                <a:gd name="T33" fmla="*/ 152 h 186"/>
                <a:gd name="T34" fmla="*/ 17 w 219"/>
                <a:gd name="T35" fmla="*/ 169 h 186"/>
                <a:gd name="T36" fmla="*/ 36 w 219"/>
                <a:gd name="T37" fmla="*/ 180 h 186"/>
                <a:gd name="T38" fmla="*/ 58 w 219"/>
                <a:gd name="T39" fmla="*/ 186 h 186"/>
                <a:gd name="T40" fmla="*/ 161 w 219"/>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6">
                  <a:moveTo>
                    <a:pt x="161" y="186"/>
                  </a:moveTo>
                  <a:lnTo>
                    <a:pt x="183" y="180"/>
                  </a:lnTo>
                  <a:lnTo>
                    <a:pt x="202" y="169"/>
                  </a:lnTo>
                  <a:lnTo>
                    <a:pt x="213" y="152"/>
                  </a:lnTo>
                  <a:lnTo>
                    <a:pt x="219" y="133"/>
                  </a:lnTo>
                  <a:lnTo>
                    <a:pt x="219" y="53"/>
                  </a:lnTo>
                  <a:lnTo>
                    <a:pt x="213" y="33"/>
                  </a:lnTo>
                  <a:lnTo>
                    <a:pt x="202" y="17"/>
                  </a:lnTo>
                  <a:lnTo>
                    <a:pt x="183" y="5"/>
                  </a:lnTo>
                  <a:lnTo>
                    <a:pt x="161" y="0"/>
                  </a:lnTo>
                  <a:lnTo>
                    <a:pt x="58" y="0"/>
                  </a:lnTo>
                  <a:lnTo>
                    <a:pt x="36" y="5"/>
                  </a:lnTo>
                  <a:lnTo>
                    <a:pt x="17" y="17"/>
                  </a:lnTo>
                  <a:lnTo>
                    <a:pt x="6" y="33"/>
                  </a:lnTo>
                  <a:lnTo>
                    <a:pt x="0" y="53"/>
                  </a:lnTo>
                  <a:lnTo>
                    <a:pt x="0" y="133"/>
                  </a:lnTo>
                  <a:lnTo>
                    <a:pt x="6" y="152"/>
                  </a:lnTo>
                  <a:lnTo>
                    <a:pt x="17" y="169"/>
                  </a:lnTo>
                  <a:lnTo>
                    <a:pt x="36" y="180"/>
                  </a:lnTo>
                  <a:lnTo>
                    <a:pt x="58" y="186"/>
                  </a:lnTo>
                  <a:lnTo>
                    <a:pt x="161"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2" name="Freeform 20"/>
            <p:cNvSpPr>
              <a:spLocks/>
            </p:cNvSpPr>
            <p:nvPr/>
          </p:nvSpPr>
          <p:spPr bwMode="auto">
            <a:xfrm>
              <a:off x="4192" y="2201"/>
              <a:ext cx="219" cy="186"/>
            </a:xfrm>
            <a:custGeom>
              <a:avLst/>
              <a:gdLst>
                <a:gd name="T0" fmla="*/ 163 w 219"/>
                <a:gd name="T1" fmla="*/ 186 h 186"/>
                <a:gd name="T2" fmla="*/ 183 w 219"/>
                <a:gd name="T3" fmla="*/ 180 h 186"/>
                <a:gd name="T4" fmla="*/ 202 w 219"/>
                <a:gd name="T5" fmla="*/ 169 h 186"/>
                <a:gd name="T6" fmla="*/ 213 w 219"/>
                <a:gd name="T7" fmla="*/ 152 h 186"/>
                <a:gd name="T8" fmla="*/ 219 w 219"/>
                <a:gd name="T9" fmla="*/ 133 h 186"/>
                <a:gd name="T10" fmla="*/ 219 w 219"/>
                <a:gd name="T11" fmla="*/ 53 h 186"/>
                <a:gd name="T12" fmla="*/ 213 w 219"/>
                <a:gd name="T13" fmla="*/ 33 h 186"/>
                <a:gd name="T14" fmla="*/ 202 w 219"/>
                <a:gd name="T15" fmla="*/ 17 h 186"/>
                <a:gd name="T16" fmla="*/ 183 w 219"/>
                <a:gd name="T17" fmla="*/ 5 h 186"/>
                <a:gd name="T18" fmla="*/ 163 w 219"/>
                <a:gd name="T19" fmla="*/ 0 h 186"/>
                <a:gd name="T20" fmla="*/ 58 w 219"/>
                <a:gd name="T21" fmla="*/ 0 h 186"/>
                <a:gd name="T22" fmla="*/ 36 w 219"/>
                <a:gd name="T23" fmla="*/ 5 h 186"/>
                <a:gd name="T24" fmla="*/ 16 w 219"/>
                <a:gd name="T25" fmla="*/ 17 h 186"/>
                <a:gd name="T26" fmla="*/ 5 w 219"/>
                <a:gd name="T27" fmla="*/ 33 h 186"/>
                <a:gd name="T28" fmla="*/ 0 w 219"/>
                <a:gd name="T29" fmla="*/ 53 h 186"/>
                <a:gd name="T30" fmla="*/ 0 w 219"/>
                <a:gd name="T31" fmla="*/ 133 h 186"/>
                <a:gd name="T32" fmla="*/ 5 w 219"/>
                <a:gd name="T33" fmla="*/ 152 h 186"/>
                <a:gd name="T34" fmla="*/ 16 w 219"/>
                <a:gd name="T35" fmla="*/ 169 h 186"/>
                <a:gd name="T36" fmla="*/ 36 w 219"/>
                <a:gd name="T37" fmla="*/ 180 h 186"/>
                <a:gd name="T38" fmla="*/ 58 w 219"/>
                <a:gd name="T39" fmla="*/ 186 h 186"/>
                <a:gd name="T40" fmla="*/ 163 w 219"/>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6">
                  <a:moveTo>
                    <a:pt x="163" y="186"/>
                  </a:moveTo>
                  <a:lnTo>
                    <a:pt x="183" y="180"/>
                  </a:lnTo>
                  <a:lnTo>
                    <a:pt x="202" y="169"/>
                  </a:lnTo>
                  <a:lnTo>
                    <a:pt x="213" y="152"/>
                  </a:lnTo>
                  <a:lnTo>
                    <a:pt x="219" y="133"/>
                  </a:lnTo>
                  <a:lnTo>
                    <a:pt x="219" y="53"/>
                  </a:lnTo>
                  <a:lnTo>
                    <a:pt x="213" y="33"/>
                  </a:lnTo>
                  <a:lnTo>
                    <a:pt x="202" y="17"/>
                  </a:lnTo>
                  <a:lnTo>
                    <a:pt x="183" y="5"/>
                  </a:lnTo>
                  <a:lnTo>
                    <a:pt x="163" y="0"/>
                  </a:lnTo>
                  <a:lnTo>
                    <a:pt x="58" y="0"/>
                  </a:lnTo>
                  <a:lnTo>
                    <a:pt x="36" y="5"/>
                  </a:lnTo>
                  <a:lnTo>
                    <a:pt x="16" y="17"/>
                  </a:lnTo>
                  <a:lnTo>
                    <a:pt x="5" y="33"/>
                  </a:lnTo>
                  <a:lnTo>
                    <a:pt x="0" y="53"/>
                  </a:lnTo>
                  <a:lnTo>
                    <a:pt x="0" y="133"/>
                  </a:lnTo>
                  <a:lnTo>
                    <a:pt x="5" y="152"/>
                  </a:lnTo>
                  <a:lnTo>
                    <a:pt x="16" y="169"/>
                  </a:lnTo>
                  <a:lnTo>
                    <a:pt x="36" y="180"/>
                  </a:lnTo>
                  <a:lnTo>
                    <a:pt x="58" y="186"/>
                  </a:lnTo>
                  <a:lnTo>
                    <a:pt x="163"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3" name="Freeform 21"/>
            <p:cNvSpPr>
              <a:spLocks/>
            </p:cNvSpPr>
            <p:nvPr/>
          </p:nvSpPr>
          <p:spPr bwMode="auto">
            <a:xfrm>
              <a:off x="3411" y="2434"/>
              <a:ext cx="219" cy="182"/>
            </a:xfrm>
            <a:custGeom>
              <a:avLst/>
              <a:gdLst>
                <a:gd name="T0" fmla="*/ 160 w 219"/>
                <a:gd name="T1" fmla="*/ 182 h 182"/>
                <a:gd name="T2" fmla="*/ 183 w 219"/>
                <a:gd name="T3" fmla="*/ 180 h 182"/>
                <a:gd name="T4" fmla="*/ 202 w 219"/>
                <a:gd name="T5" fmla="*/ 169 h 182"/>
                <a:gd name="T6" fmla="*/ 213 w 219"/>
                <a:gd name="T7" fmla="*/ 152 h 182"/>
                <a:gd name="T8" fmla="*/ 219 w 219"/>
                <a:gd name="T9" fmla="*/ 130 h 182"/>
                <a:gd name="T10" fmla="*/ 219 w 219"/>
                <a:gd name="T11" fmla="*/ 52 h 182"/>
                <a:gd name="T12" fmla="*/ 213 w 219"/>
                <a:gd name="T13" fmla="*/ 33 h 182"/>
                <a:gd name="T14" fmla="*/ 202 w 219"/>
                <a:gd name="T15" fmla="*/ 16 h 182"/>
                <a:gd name="T16" fmla="*/ 183 w 219"/>
                <a:gd name="T17" fmla="*/ 5 h 182"/>
                <a:gd name="T18" fmla="*/ 160 w 219"/>
                <a:gd name="T19" fmla="*/ 0 h 182"/>
                <a:gd name="T20" fmla="*/ 58 w 219"/>
                <a:gd name="T21" fmla="*/ 0 h 182"/>
                <a:gd name="T22" fmla="*/ 36 w 219"/>
                <a:gd name="T23" fmla="*/ 5 h 182"/>
                <a:gd name="T24" fmla="*/ 16 w 219"/>
                <a:gd name="T25" fmla="*/ 16 h 182"/>
                <a:gd name="T26" fmla="*/ 5 w 219"/>
                <a:gd name="T27" fmla="*/ 33 h 182"/>
                <a:gd name="T28" fmla="*/ 0 w 219"/>
                <a:gd name="T29" fmla="*/ 52 h 182"/>
                <a:gd name="T30" fmla="*/ 0 w 219"/>
                <a:gd name="T31" fmla="*/ 130 h 182"/>
                <a:gd name="T32" fmla="*/ 5 w 219"/>
                <a:gd name="T33" fmla="*/ 152 h 182"/>
                <a:gd name="T34" fmla="*/ 16 w 219"/>
                <a:gd name="T35" fmla="*/ 169 h 182"/>
                <a:gd name="T36" fmla="*/ 36 w 219"/>
                <a:gd name="T37" fmla="*/ 180 h 182"/>
                <a:gd name="T38" fmla="*/ 58 w 219"/>
                <a:gd name="T39" fmla="*/ 182 h 182"/>
                <a:gd name="T40" fmla="*/ 160 w 219"/>
                <a:gd name="T4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2">
                  <a:moveTo>
                    <a:pt x="160" y="182"/>
                  </a:moveTo>
                  <a:lnTo>
                    <a:pt x="183" y="180"/>
                  </a:lnTo>
                  <a:lnTo>
                    <a:pt x="202" y="169"/>
                  </a:lnTo>
                  <a:lnTo>
                    <a:pt x="213" y="152"/>
                  </a:lnTo>
                  <a:lnTo>
                    <a:pt x="219" y="130"/>
                  </a:lnTo>
                  <a:lnTo>
                    <a:pt x="219" y="52"/>
                  </a:lnTo>
                  <a:lnTo>
                    <a:pt x="213" y="33"/>
                  </a:lnTo>
                  <a:lnTo>
                    <a:pt x="202" y="16"/>
                  </a:lnTo>
                  <a:lnTo>
                    <a:pt x="183" y="5"/>
                  </a:lnTo>
                  <a:lnTo>
                    <a:pt x="160" y="0"/>
                  </a:lnTo>
                  <a:lnTo>
                    <a:pt x="58" y="0"/>
                  </a:lnTo>
                  <a:lnTo>
                    <a:pt x="36" y="5"/>
                  </a:lnTo>
                  <a:lnTo>
                    <a:pt x="16" y="16"/>
                  </a:lnTo>
                  <a:lnTo>
                    <a:pt x="5" y="33"/>
                  </a:lnTo>
                  <a:lnTo>
                    <a:pt x="0" y="52"/>
                  </a:lnTo>
                  <a:lnTo>
                    <a:pt x="0" y="130"/>
                  </a:lnTo>
                  <a:lnTo>
                    <a:pt x="5" y="152"/>
                  </a:lnTo>
                  <a:lnTo>
                    <a:pt x="16" y="169"/>
                  </a:lnTo>
                  <a:lnTo>
                    <a:pt x="36" y="180"/>
                  </a:lnTo>
                  <a:lnTo>
                    <a:pt x="58" y="182"/>
                  </a:lnTo>
                  <a:lnTo>
                    <a:pt x="160" y="182"/>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4" name="Freeform 22"/>
            <p:cNvSpPr>
              <a:spLocks/>
            </p:cNvSpPr>
            <p:nvPr/>
          </p:nvSpPr>
          <p:spPr bwMode="auto">
            <a:xfrm>
              <a:off x="3691" y="2434"/>
              <a:ext cx="218" cy="182"/>
            </a:xfrm>
            <a:custGeom>
              <a:avLst/>
              <a:gdLst>
                <a:gd name="T0" fmla="*/ 160 w 218"/>
                <a:gd name="T1" fmla="*/ 182 h 182"/>
                <a:gd name="T2" fmla="*/ 182 w 218"/>
                <a:gd name="T3" fmla="*/ 180 h 182"/>
                <a:gd name="T4" fmla="*/ 202 w 218"/>
                <a:gd name="T5" fmla="*/ 169 h 182"/>
                <a:gd name="T6" fmla="*/ 213 w 218"/>
                <a:gd name="T7" fmla="*/ 152 h 182"/>
                <a:gd name="T8" fmla="*/ 218 w 218"/>
                <a:gd name="T9" fmla="*/ 130 h 182"/>
                <a:gd name="T10" fmla="*/ 218 w 218"/>
                <a:gd name="T11" fmla="*/ 52 h 182"/>
                <a:gd name="T12" fmla="*/ 213 w 218"/>
                <a:gd name="T13" fmla="*/ 33 h 182"/>
                <a:gd name="T14" fmla="*/ 202 w 218"/>
                <a:gd name="T15" fmla="*/ 16 h 182"/>
                <a:gd name="T16" fmla="*/ 182 w 218"/>
                <a:gd name="T17" fmla="*/ 5 h 182"/>
                <a:gd name="T18" fmla="*/ 160 w 218"/>
                <a:gd name="T19" fmla="*/ 0 h 182"/>
                <a:gd name="T20" fmla="*/ 58 w 218"/>
                <a:gd name="T21" fmla="*/ 0 h 182"/>
                <a:gd name="T22" fmla="*/ 36 w 218"/>
                <a:gd name="T23" fmla="*/ 5 h 182"/>
                <a:gd name="T24" fmla="*/ 16 w 218"/>
                <a:gd name="T25" fmla="*/ 16 h 182"/>
                <a:gd name="T26" fmla="*/ 5 w 218"/>
                <a:gd name="T27" fmla="*/ 33 h 182"/>
                <a:gd name="T28" fmla="*/ 0 w 218"/>
                <a:gd name="T29" fmla="*/ 52 h 182"/>
                <a:gd name="T30" fmla="*/ 0 w 218"/>
                <a:gd name="T31" fmla="*/ 130 h 182"/>
                <a:gd name="T32" fmla="*/ 5 w 218"/>
                <a:gd name="T33" fmla="*/ 152 h 182"/>
                <a:gd name="T34" fmla="*/ 16 w 218"/>
                <a:gd name="T35" fmla="*/ 169 h 182"/>
                <a:gd name="T36" fmla="*/ 36 w 218"/>
                <a:gd name="T37" fmla="*/ 180 h 182"/>
                <a:gd name="T38" fmla="*/ 58 w 218"/>
                <a:gd name="T39" fmla="*/ 182 h 182"/>
                <a:gd name="T40" fmla="*/ 160 w 218"/>
                <a:gd name="T4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182">
                  <a:moveTo>
                    <a:pt x="160" y="182"/>
                  </a:moveTo>
                  <a:lnTo>
                    <a:pt x="182" y="180"/>
                  </a:lnTo>
                  <a:lnTo>
                    <a:pt x="202" y="169"/>
                  </a:lnTo>
                  <a:lnTo>
                    <a:pt x="213" y="152"/>
                  </a:lnTo>
                  <a:lnTo>
                    <a:pt x="218" y="130"/>
                  </a:lnTo>
                  <a:lnTo>
                    <a:pt x="218" y="52"/>
                  </a:lnTo>
                  <a:lnTo>
                    <a:pt x="213" y="33"/>
                  </a:lnTo>
                  <a:lnTo>
                    <a:pt x="202" y="16"/>
                  </a:lnTo>
                  <a:lnTo>
                    <a:pt x="182" y="5"/>
                  </a:lnTo>
                  <a:lnTo>
                    <a:pt x="160" y="0"/>
                  </a:lnTo>
                  <a:lnTo>
                    <a:pt x="58" y="0"/>
                  </a:lnTo>
                  <a:lnTo>
                    <a:pt x="36" y="5"/>
                  </a:lnTo>
                  <a:lnTo>
                    <a:pt x="16" y="16"/>
                  </a:lnTo>
                  <a:lnTo>
                    <a:pt x="5" y="33"/>
                  </a:lnTo>
                  <a:lnTo>
                    <a:pt x="0" y="52"/>
                  </a:lnTo>
                  <a:lnTo>
                    <a:pt x="0" y="130"/>
                  </a:lnTo>
                  <a:lnTo>
                    <a:pt x="5" y="152"/>
                  </a:lnTo>
                  <a:lnTo>
                    <a:pt x="16" y="169"/>
                  </a:lnTo>
                  <a:lnTo>
                    <a:pt x="36" y="180"/>
                  </a:lnTo>
                  <a:lnTo>
                    <a:pt x="58" y="182"/>
                  </a:lnTo>
                  <a:lnTo>
                    <a:pt x="160" y="182"/>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5" name="Freeform 23"/>
            <p:cNvSpPr>
              <a:spLocks/>
            </p:cNvSpPr>
            <p:nvPr/>
          </p:nvSpPr>
          <p:spPr bwMode="auto">
            <a:xfrm>
              <a:off x="3973" y="2434"/>
              <a:ext cx="219" cy="182"/>
            </a:xfrm>
            <a:custGeom>
              <a:avLst/>
              <a:gdLst>
                <a:gd name="T0" fmla="*/ 161 w 219"/>
                <a:gd name="T1" fmla="*/ 182 h 182"/>
                <a:gd name="T2" fmla="*/ 183 w 219"/>
                <a:gd name="T3" fmla="*/ 180 h 182"/>
                <a:gd name="T4" fmla="*/ 202 w 219"/>
                <a:gd name="T5" fmla="*/ 169 h 182"/>
                <a:gd name="T6" fmla="*/ 213 w 219"/>
                <a:gd name="T7" fmla="*/ 152 h 182"/>
                <a:gd name="T8" fmla="*/ 219 w 219"/>
                <a:gd name="T9" fmla="*/ 130 h 182"/>
                <a:gd name="T10" fmla="*/ 219 w 219"/>
                <a:gd name="T11" fmla="*/ 52 h 182"/>
                <a:gd name="T12" fmla="*/ 213 w 219"/>
                <a:gd name="T13" fmla="*/ 33 h 182"/>
                <a:gd name="T14" fmla="*/ 202 w 219"/>
                <a:gd name="T15" fmla="*/ 16 h 182"/>
                <a:gd name="T16" fmla="*/ 183 w 219"/>
                <a:gd name="T17" fmla="*/ 5 h 182"/>
                <a:gd name="T18" fmla="*/ 161 w 219"/>
                <a:gd name="T19" fmla="*/ 0 h 182"/>
                <a:gd name="T20" fmla="*/ 58 w 219"/>
                <a:gd name="T21" fmla="*/ 0 h 182"/>
                <a:gd name="T22" fmla="*/ 36 w 219"/>
                <a:gd name="T23" fmla="*/ 5 h 182"/>
                <a:gd name="T24" fmla="*/ 17 w 219"/>
                <a:gd name="T25" fmla="*/ 16 h 182"/>
                <a:gd name="T26" fmla="*/ 6 w 219"/>
                <a:gd name="T27" fmla="*/ 33 h 182"/>
                <a:gd name="T28" fmla="*/ 0 w 219"/>
                <a:gd name="T29" fmla="*/ 52 h 182"/>
                <a:gd name="T30" fmla="*/ 0 w 219"/>
                <a:gd name="T31" fmla="*/ 130 h 182"/>
                <a:gd name="T32" fmla="*/ 6 w 219"/>
                <a:gd name="T33" fmla="*/ 152 h 182"/>
                <a:gd name="T34" fmla="*/ 17 w 219"/>
                <a:gd name="T35" fmla="*/ 169 h 182"/>
                <a:gd name="T36" fmla="*/ 36 w 219"/>
                <a:gd name="T37" fmla="*/ 180 h 182"/>
                <a:gd name="T38" fmla="*/ 58 w 219"/>
                <a:gd name="T39" fmla="*/ 182 h 182"/>
                <a:gd name="T40" fmla="*/ 161 w 219"/>
                <a:gd name="T4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2">
                  <a:moveTo>
                    <a:pt x="161" y="182"/>
                  </a:moveTo>
                  <a:lnTo>
                    <a:pt x="183" y="180"/>
                  </a:lnTo>
                  <a:lnTo>
                    <a:pt x="202" y="169"/>
                  </a:lnTo>
                  <a:lnTo>
                    <a:pt x="213" y="152"/>
                  </a:lnTo>
                  <a:lnTo>
                    <a:pt x="219" y="130"/>
                  </a:lnTo>
                  <a:lnTo>
                    <a:pt x="219" y="52"/>
                  </a:lnTo>
                  <a:lnTo>
                    <a:pt x="213" y="33"/>
                  </a:lnTo>
                  <a:lnTo>
                    <a:pt x="202" y="16"/>
                  </a:lnTo>
                  <a:lnTo>
                    <a:pt x="183" y="5"/>
                  </a:lnTo>
                  <a:lnTo>
                    <a:pt x="161" y="0"/>
                  </a:lnTo>
                  <a:lnTo>
                    <a:pt x="58" y="0"/>
                  </a:lnTo>
                  <a:lnTo>
                    <a:pt x="36" y="5"/>
                  </a:lnTo>
                  <a:lnTo>
                    <a:pt x="17" y="16"/>
                  </a:lnTo>
                  <a:lnTo>
                    <a:pt x="6" y="33"/>
                  </a:lnTo>
                  <a:lnTo>
                    <a:pt x="0" y="52"/>
                  </a:lnTo>
                  <a:lnTo>
                    <a:pt x="0" y="130"/>
                  </a:lnTo>
                  <a:lnTo>
                    <a:pt x="6" y="152"/>
                  </a:lnTo>
                  <a:lnTo>
                    <a:pt x="17" y="169"/>
                  </a:lnTo>
                  <a:lnTo>
                    <a:pt x="36" y="180"/>
                  </a:lnTo>
                  <a:lnTo>
                    <a:pt x="58" y="182"/>
                  </a:lnTo>
                  <a:lnTo>
                    <a:pt x="161" y="182"/>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6" name="Freeform 24"/>
            <p:cNvSpPr>
              <a:spLocks/>
            </p:cNvSpPr>
            <p:nvPr/>
          </p:nvSpPr>
          <p:spPr bwMode="auto">
            <a:xfrm>
              <a:off x="4253" y="2434"/>
              <a:ext cx="219" cy="182"/>
            </a:xfrm>
            <a:custGeom>
              <a:avLst/>
              <a:gdLst>
                <a:gd name="T0" fmla="*/ 158 w 219"/>
                <a:gd name="T1" fmla="*/ 182 h 182"/>
                <a:gd name="T2" fmla="*/ 183 w 219"/>
                <a:gd name="T3" fmla="*/ 180 h 182"/>
                <a:gd name="T4" fmla="*/ 202 w 219"/>
                <a:gd name="T5" fmla="*/ 169 h 182"/>
                <a:gd name="T6" fmla="*/ 213 w 219"/>
                <a:gd name="T7" fmla="*/ 152 h 182"/>
                <a:gd name="T8" fmla="*/ 219 w 219"/>
                <a:gd name="T9" fmla="*/ 130 h 182"/>
                <a:gd name="T10" fmla="*/ 219 w 219"/>
                <a:gd name="T11" fmla="*/ 52 h 182"/>
                <a:gd name="T12" fmla="*/ 213 w 219"/>
                <a:gd name="T13" fmla="*/ 33 h 182"/>
                <a:gd name="T14" fmla="*/ 202 w 219"/>
                <a:gd name="T15" fmla="*/ 16 h 182"/>
                <a:gd name="T16" fmla="*/ 183 w 219"/>
                <a:gd name="T17" fmla="*/ 5 h 182"/>
                <a:gd name="T18" fmla="*/ 158 w 219"/>
                <a:gd name="T19" fmla="*/ 0 h 182"/>
                <a:gd name="T20" fmla="*/ 58 w 219"/>
                <a:gd name="T21" fmla="*/ 0 h 182"/>
                <a:gd name="T22" fmla="*/ 36 w 219"/>
                <a:gd name="T23" fmla="*/ 5 h 182"/>
                <a:gd name="T24" fmla="*/ 16 w 219"/>
                <a:gd name="T25" fmla="*/ 16 h 182"/>
                <a:gd name="T26" fmla="*/ 5 w 219"/>
                <a:gd name="T27" fmla="*/ 33 h 182"/>
                <a:gd name="T28" fmla="*/ 0 w 219"/>
                <a:gd name="T29" fmla="*/ 52 h 182"/>
                <a:gd name="T30" fmla="*/ 0 w 219"/>
                <a:gd name="T31" fmla="*/ 130 h 182"/>
                <a:gd name="T32" fmla="*/ 5 w 219"/>
                <a:gd name="T33" fmla="*/ 152 h 182"/>
                <a:gd name="T34" fmla="*/ 16 w 219"/>
                <a:gd name="T35" fmla="*/ 169 h 182"/>
                <a:gd name="T36" fmla="*/ 36 w 219"/>
                <a:gd name="T37" fmla="*/ 180 h 182"/>
                <a:gd name="T38" fmla="*/ 58 w 219"/>
                <a:gd name="T39" fmla="*/ 182 h 182"/>
                <a:gd name="T40" fmla="*/ 158 w 219"/>
                <a:gd name="T4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2">
                  <a:moveTo>
                    <a:pt x="158" y="182"/>
                  </a:moveTo>
                  <a:lnTo>
                    <a:pt x="183" y="180"/>
                  </a:lnTo>
                  <a:lnTo>
                    <a:pt x="202" y="169"/>
                  </a:lnTo>
                  <a:lnTo>
                    <a:pt x="213" y="152"/>
                  </a:lnTo>
                  <a:lnTo>
                    <a:pt x="219" y="130"/>
                  </a:lnTo>
                  <a:lnTo>
                    <a:pt x="219" y="52"/>
                  </a:lnTo>
                  <a:lnTo>
                    <a:pt x="213" y="33"/>
                  </a:lnTo>
                  <a:lnTo>
                    <a:pt x="202" y="16"/>
                  </a:lnTo>
                  <a:lnTo>
                    <a:pt x="183" y="5"/>
                  </a:lnTo>
                  <a:lnTo>
                    <a:pt x="158" y="0"/>
                  </a:lnTo>
                  <a:lnTo>
                    <a:pt x="58" y="0"/>
                  </a:lnTo>
                  <a:lnTo>
                    <a:pt x="36" y="5"/>
                  </a:lnTo>
                  <a:lnTo>
                    <a:pt x="16" y="16"/>
                  </a:lnTo>
                  <a:lnTo>
                    <a:pt x="5" y="33"/>
                  </a:lnTo>
                  <a:lnTo>
                    <a:pt x="0" y="52"/>
                  </a:lnTo>
                  <a:lnTo>
                    <a:pt x="0" y="130"/>
                  </a:lnTo>
                  <a:lnTo>
                    <a:pt x="5" y="152"/>
                  </a:lnTo>
                  <a:lnTo>
                    <a:pt x="16" y="169"/>
                  </a:lnTo>
                  <a:lnTo>
                    <a:pt x="36" y="180"/>
                  </a:lnTo>
                  <a:lnTo>
                    <a:pt x="58" y="182"/>
                  </a:lnTo>
                  <a:lnTo>
                    <a:pt x="158" y="182"/>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7" name="Freeform 25"/>
            <p:cNvSpPr>
              <a:spLocks/>
            </p:cNvSpPr>
            <p:nvPr/>
          </p:nvSpPr>
          <p:spPr bwMode="auto">
            <a:xfrm>
              <a:off x="4405" y="1968"/>
              <a:ext cx="219" cy="186"/>
            </a:xfrm>
            <a:custGeom>
              <a:avLst/>
              <a:gdLst>
                <a:gd name="T0" fmla="*/ 161 w 219"/>
                <a:gd name="T1" fmla="*/ 186 h 186"/>
                <a:gd name="T2" fmla="*/ 183 w 219"/>
                <a:gd name="T3" fmla="*/ 180 h 186"/>
                <a:gd name="T4" fmla="*/ 202 w 219"/>
                <a:gd name="T5" fmla="*/ 169 h 186"/>
                <a:gd name="T6" fmla="*/ 213 w 219"/>
                <a:gd name="T7" fmla="*/ 153 h 186"/>
                <a:gd name="T8" fmla="*/ 219 w 219"/>
                <a:gd name="T9" fmla="*/ 133 h 186"/>
                <a:gd name="T10" fmla="*/ 219 w 219"/>
                <a:gd name="T11" fmla="*/ 53 h 186"/>
                <a:gd name="T12" fmla="*/ 213 w 219"/>
                <a:gd name="T13" fmla="*/ 33 h 186"/>
                <a:gd name="T14" fmla="*/ 202 w 219"/>
                <a:gd name="T15" fmla="*/ 17 h 186"/>
                <a:gd name="T16" fmla="*/ 183 w 219"/>
                <a:gd name="T17" fmla="*/ 6 h 186"/>
                <a:gd name="T18" fmla="*/ 161 w 219"/>
                <a:gd name="T19" fmla="*/ 0 h 186"/>
                <a:gd name="T20" fmla="*/ 58 w 219"/>
                <a:gd name="T21" fmla="*/ 0 h 186"/>
                <a:gd name="T22" fmla="*/ 36 w 219"/>
                <a:gd name="T23" fmla="*/ 6 h 186"/>
                <a:gd name="T24" fmla="*/ 17 w 219"/>
                <a:gd name="T25" fmla="*/ 17 h 186"/>
                <a:gd name="T26" fmla="*/ 6 w 219"/>
                <a:gd name="T27" fmla="*/ 33 h 186"/>
                <a:gd name="T28" fmla="*/ 0 w 219"/>
                <a:gd name="T29" fmla="*/ 53 h 186"/>
                <a:gd name="T30" fmla="*/ 0 w 219"/>
                <a:gd name="T31" fmla="*/ 133 h 186"/>
                <a:gd name="T32" fmla="*/ 6 w 219"/>
                <a:gd name="T33" fmla="*/ 153 h 186"/>
                <a:gd name="T34" fmla="*/ 17 w 219"/>
                <a:gd name="T35" fmla="*/ 169 h 186"/>
                <a:gd name="T36" fmla="*/ 36 w 219"/>
                <a:gd name="T37" fmla="*/ 180 h 186"/>
                <a:gd name="T38" fmla="*/ 58 w 219"/>
                <a:gd name="T39" fmla="*/ 186 h 186"/>
                <a:gd name="T40" fmla="*/ 161 w 219"/>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6">
                  <a:moveTo>
                    <a:pt x="161" y="186"/>
                  </a:moveTo>
                  <a:lnTo>
                    <a:pt x="183" y="180"/>
                  </a:lnTo>
                  <a:lnTo>
                    <a:pt x="202" y="169"/>
                  </a:lnTo>
                  <a:lnTo>
                    <a:pt x="213" y="153"/>
                  </a:lnTo>
                  <a:lnTo>
                    <a:pt x="219" y="133"/>
                  </a:lnTo>
                  <a:lnTo>
                    <a:pt x="219" y="53"/>
                  </a:lnTo>
                  <a:lnTo>
                    <a:pt x="213" y="33"/>
                  </a:lnTo>
                  <a:lnTo>
                    <a:pt x="202" y="17"/>
                  </a:lnTo>
                  <a:lnTo>
                    <a:pt x="183" y="6"/>
                  </a:lnTo>
                  <a:lnTo>
                    <a:pt x="161" y="0"/>
                  </a:lnTo>
                  <a:lnTo>
                    <a:pt x="58" y="0"/>
                  </a:lnTo>
                  <a:lnTo>
                    <a:pt x="36" y="6"/>
                  </a:lnTo>
                  <a:lnTo>
                    <a:pt x="17" y="17"/>
                  </a:lnTo>
                  <a:lnTo>
                    <a:pt x="6" y="33"/>
                  </a:lnTo>
                  <a:lnTo>
                    <a:pt x="0" y="53"/>
                  </a:lnTo>
                  <a:lnTo>
                    <a:pt x="0" y="133"/>
                  </a:lnTo>
                  <a:lnTo>
                    <a:pt x="6" y="153"/>
                  </a:lnTo>
                  <a:lnTo>
                    <a:pt x="17" y="169"/>
                  </a:lnTo>
                  <a:lnTo>
                    <a:pt x="36" y="180"/>
                  </a:lnTo>
                  <a:lnTo>
                    <a:pt x="58" y="186"/>
                  </a:lnTo>
                  <a:lnTo>
                    <a:pt x="161"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8" name="Freeform 26"/>
            <p:cNvSpPr>
              <a:spLocks/>
            </p:cNvSpPr>
            <p:nvPr/>
          </p:nvSpPr>
          <p:spPr bwMode="auto">
            <a:xfrm>
              <a:off x="4466" y="2201"/>
              <a:ext cx="219" cy="186"/>
            </a:xfrm>
            <a:custGeom>
              <a:avLst/>
              <a:gdLst>
                <a:gd name="T0" fmla="*/ 161 w 219"/>
                <a:gd name="T1" fmla="*/ 186 h 186"/>
                <a:gd name="T2" fmla="*/ 183 w 219"/>
                <a:gd name="T3" fmla="*/ 180 h 186"/>
                <a:gd name="T4" fmla="*/ 202 w 219"/>
                <a:gd name="T5" fmla="*/ 169 h 186"/>
                <a:gd name="T6" fmla="*/ 213 w 219"/>
                <a:gd name="T7" fmla="*/ 152 h 186"/>
                <a:gd name="T8" fmla="*/ 219 w 219"/>
                <a:gd name="T9" fmla="*/ 133 h 186"/>
                <a:gd name="T10" fmla="*/ 219 w 219"/>
                <a:gd name="T11" fmla="*/ 53 h 186"/>
                <a:gd name="T12" fmla="*/ 213 w 219"/>
                <a:gd name="T13" fmla="*/ 33 h 186"/>
                <a:gd name="T14" fmla="*/ 202 w 219"/>
                <a:gd name="T15" fmla="*/ 17 h 186"/>
                <a:gd name="T16" fmla="*/ 183 w 219"/>
                <a:gd name="T17" fmla="*/ 5 h 186"/>
                <a:gd name="T18" fmla="*/ 161 w 219"/>
                <a:gd name="T19" fmla="*/ 0 h 186"/>
                <a:gd name="T20" fmla="*/ 58 w 219"/>
                <a:gd name="T21" fmla="*/ 0 h 186"/>
                <a:gd name="T22" fmla="*/ 36 w 219"/>
                <a:gd name="T23" fmla="*/ 5 h 186"/>
                <a:gd name="T24" fmla="*/ 17 w 219"/>
                <a:gd name="T25" fmla="*/ 17 h 186"/>
                <a:gd name="T26" fmla="*/ 6 w 219"/>
                <a:gd name="T27" fmla="*/ 33 h 186"/>
                <a:gd name="T28" fmla="*/ 0 w 219"/>
                <a:gd name="T29" fmla="*/ 53 h 186"/>
                <a:gd name="T30" fmla="*/ 0 w 219"/>
                <a:gd name="T31" fmla="*/ 133 h 186"/>
                <a:gd name="T32" fmla="*/ 6 w 219"/>
                <a:gd name="T33" fmla="*/ 152 h 186"/>
                <a:gd name="T34" fmla="*/ 17 w 219"/>
                <a:gd name="T35" fmla="*/ 169 h 186"/>
                <a:gd name="T36" fmla="*/ 36 w 219"/>
                <a:gd name="T37" fmla="*/ 180 h 186"/>
                <a:gd name="T38" fmla="*/ 58 w 219"/>
                <a:gd name="T39" fmla="*/ 186 h 186"/>
                <a:gd name="T40" fmla="*/ 161 w 219"/>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6">
                  <a:moveTo>
                    <a:pt x="161" y="186"/>
                  </a:moveTo>
                  <a:lnTo>
                    <a:pt x="183" y="180"/>
                  </a:lnTo>
                  <a:lnTo>
                    <a:pt x="202" y="169"/>
                  </a:lnTo>
                  <a:lnTo>
                    <a:pt x="213" y="152"/>
                  </a:lnTo>
                  <a:lnTo>
                    <a:pt x="219" y="133"/>
                  </a:lnTo>
                  <a:lnTo>
                    <a:pt x="219" y="53"/>
                  </a:lnTo>
                  <a:lnTo>
                    <a:pt x="213" y="33"/>
                  </a:lnTo>
                  <a:lnTo>
                    <a:pt x="202" y="17"/>
                  </a:lnTo>
                  <a:lnTo>
                    <a:pt x="183" y="5"/>
                  </a:lnTo>
                  <a:lnTo>
                    <a:pt x="161" y="0"/>
                  </a:lnTo>
                  <a:lnTo>
                    <a:pt x="58" y="0"/>
                  </a:lnTo>
                  <a:lnTo>
                    <a:pt x="36" y="5"/>
                  </a:lnTo>
                  <a:lnTo>
                    <a:pt x="17" y="17"/>
                  </a:lnTo>
                  <a:lnTo>
                    <a:pt x="6" y="33"/>
                  </a:lnTo>
                  <a:lnTo>
                    <a:pt x="0" y="53"/>
                  </a:lnTo>
                  <a:lnTo>
                    <a:pt x="0" y="133"/>
                  </a:lnTo>
                  <a:lnTo>
                    <a:pt x="6" y="152"/>
                  </a:lnTo>
                  <a:lnTo>
                    <a:pt x="17" y="169"/>
                  </a:lnTo>
                  <a:lnTo>
                    <a:pt x="36" y="180"/>
                  </a:lnTo>
                  <a:lnTo>
                    <a:pt x="58" y="186"/>
                  </a:lnTo>
                  <a:lnTo>
                    <a:pt x="161" y="186"/>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79" name="Freeform 27"/>
            <p:cNvSpPr>
              <a:spLocks/>
            </p:cNvSpPr>
            <p:nvPr/>
          </p:nvSpPr>
          <p:spPr bwMode="auto">
            <a:xfrm>
              <a:off x="4527" y="2434"/>
              <a:ext cx="219" cy="182"/>
            </a:xfrm>
            <a:custGeom>
              <a:avLst/>
              <a:gdLst>
                <a:gd name="T0" fmla="*/ 161 w 219"/>
                <a:gd name="T1" fmla="*/ 182 h 182"/>
                <a:gd name="T2" fmla="*/ 183 w 219"/>
                <a:gd name="T3" fmla="*/ 180 h 182"/>
                <a:gd name="T4" fmla="*/ 202 w 219"/>
                <a:gd name="T5" fmla="*/ 169 h 182"/>
                <a:gd name="T6" fmla="*/ 213 w 219"/>
                <a:gd name="T7" fmla="*/ 152 h 182"/>
                <a:gd name="T8" fmla="*/ 219 w 219"/>
                <a:gd name="T9" fmla="*/ 130 h 182"/>
                <a:gd name="T10" fmla="*/ 219 w 219"/>
                <a:gd name="T11" fmla="*/ 52 h 182"/>
                <a:gd name="T12" fmla="*/ 213 w 219"/>
                <a:gd name="T13" fmla="*/ 33 h 182"/>
                <a:gd name="T14" fmla="*/ 202 w 219"/>
                <a:gd name="T15" fmla="*/ 16 h 182"/>
                <a:gd name="T16" fmla="*/ 183 w 219"/>
                <a:gd name="T17" fmla="*/ 5 h 182"/>
                <a:gd name="T18" fmla="*/ 161 w 219"/>
                <a:gd name="T19" fmla="*/ 0 h 182"/>
                <a:gd name="T20" fmla="*/ 58 w 219"/>
                <a:gd name="T21" fmla="*/ 0 h 182"/>
                <a:gd name="T22" fmla="*/ 36 w 219"/>
                <a:gd name="T23" fmla="*/ 5 h 182"/>
                <a:gd name="T24" fmla="*/ 17 w 219"/>
                <a:gd name="T25" fmla="*/ 16 h 182"/>
                <a:gd name="T26" fmla="*/ 5 w 219"/>
                <a:gd name="T27" fmla="*/ 33 h 182"/>
                <a:gd name="T28" fmla="*/ 0 w 219"/>
                <a:gd name="T29" fmla="*/ 52 h 182"/>
                <a:gd name="T30" fmla="*/ 0 w 219"/>
                <a:gd name="T31" fmla="*/ 130 h 182"/>
                <a:gd name="T32" fmla="*/ 5 w 219"/>
                <a:gd name="T33" fmla="*/ 152 h 182"/>
                <a:gd name="T34" fmla="*/ 17 w 219"/>
                <a:gd name="T35" fmla="*/ 169 h 182"/>
                <a:gd name="T36" fmla="*/ 36 w 219"/>
                <a:gd name="T37" fmla="*/ 180 h 182"/>
                <a:gd name="T38" fmla="*/ 58 w 219"/>
                <a:gd name="T39" fmla="*/ 182 h 182"/>
                <a:gd name="T40" fmla="*/ 161 w 219"/>
                <a:gd name="T4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2">
                  <a:moveTo>
                    <a:pt x="161" y="182"/>
                  </a:moveTo>
                  <a:lnTo>
                    <a:pt x="183" y="180"/>
                  </a:lnTo>
                  <a:lnTo>
                    <a:pt x="202" y="169"/>
                  </a:lnTo>
                  <a:lnTo>
                    <a:pt x="213" y="152"/>
                  </a:lnTo>
                  <a:lnTo>
                    <a:pt x="219" y="130"/>
                  </a:lnTo>
                  <a:lnTo>
                    <a:pt x="219" y="52"/>
                  </a:lnTo>
                  <a:lnTo>
                    <a:pt x="213" y="33"/>
                  </a:lnTo>
                  <a:lnTo>
                    <a:pt x="202" y="16"/>
                  </a:lnTo>
                  <a:lnTo>
                    <a:pt x="183" y="5"/>
                  </a:lnTo>
                  <a:lnTo>
                    <a:pt x="161" y="0"/>
                  </a:lnTo>
                  <a:lnTo>
                    <a:pt x="58" y="0"/>
                  </a:lnTo>
                  <a:lnTo>
                    <a:pt x="36" y="5"/>
                  </a:lnTo>
                  <a:lnTo>
                    <a:pt x="17" y="16"/>
                  </a:lnTo>
                  <a:lnTo>
                    <a:pt x="5" y="33"/>
                  </a:lnTo>
                  <a:lnTo>
                    <a:pt x="0" y="52"/>
                  </a:lnTo>
                  <a:lnTo>
                    <a:pt x="0" y="130"/>
                  </a:lnTo>
                  <a:lnTo>
                    <a:pt x="5" y="152"/>
                  </a:lnTo>
                  <a:lnTo>
                    <a:pt x="17" y="169"/>
                  </a:lnTo>
                  <a:lnTo>
                    <a:pt x="36" y="180"/>
                  </a:lnTo>
                  <a:lnTo>
                    <a:pt x="58" y="182"/>
                  </a:lnTo>
                  <a:lnTo>
                    <a:pt x="161" y="182"/>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0" name="Freeform 28"/>
            <p:cNvSpPr>
              <a:spLocks/>
            </p:cNvSpPr>
            <p:nvPr/>
          </p:nvSpPr>
          <p:spPr bwMode="auto">
            <a:xfrm>
              <a:off x="3469" y="2669"/>
              <a:ext cx="222" cy="183"/>
            </a:xfrm>
            <a:custGeom>
              <a:avLst/>
              <a:gdLst>
                <a:gd name="T0" fmla="*/ 163 w 222"/>
                <a:gd name="T1" fmla="*/ 183 h 183"/>
                <a:gd name="T2" fmla="*/ 186 w 222"/>
                <a:gd name="T3" fmla="*/ 180 h 183"/>
                <a:gd name="T4" fmla="*/ 205 w 222"/>
                <a:gd name="T5" fmla="*/ 169 h 183"/>
                <a:gd name="T6" fmla="*/ 216 w 222"/>
                <a:gd name="T7" fmla="*/ 152 h 183"/>
                <a:gd name="T8" fmla="*/ 222 w 222"/>
                <a:gd name="T9" fmla="*/ 130 h 183"/>
                <a:gd name="T10" fmla="*/ 222 w 222"/>
                <a:gd name="T11" fmla="*/ 53 h 183"/>
                <a:gd name="T12" fmla="*/ 216 w 222"/>
                <a:gd name="T13" fmla="*/ 31 h 183"/>
                <a:gd name="T14" fmla="*/ 205 w 222"/>
                <a:gd name="T15" fmla="*/ 14 h 183"/>
                <a:gd name="T16" fmla="*/ 186 w 222"/>
                <a:gd name="T17" fmla="*/ 3 h 183"/>
                <a:gd name="T18" fmla="*/ 163 w 222"/>
                <a:gd name="T19" fmla="*/ 0 h 183"/>
                <a:gd name="T20" fmla="*/ 58 w 222"/>
                <a:gd name="T21" fmla="*/ 0 h 183"/>
                <a:gd name="T22" fmla="*/ 36 w 222"/>
                <a:gd name="T23" fmla="*/ 3 h 183"/>
                <a:gd name="T24" fmla="*/ 17 w 222"/>
                <a:gd name="T25" fmla="*/ 14 h 183"/>
                <a:gd name="T26" fmla="*/ 6 w 222"/>
                <a:gd name="T27" fmla="*/ 31 h 183"/>
                <a:gd name="T28" fmla="*/ 0 w 222"/>
                <a:gd name="T29" fmla="*/ 53 h 183"/>
                <a:gd name="T30" fmla="*/ 0 w 222"/>
                <a:gd name="T31" fmla="*/ 130 h 183"/>
                <a:gd name="T32" fmla="*/ 6 w 222"/>
                <a:gd name="T33" fmla="*/ 152 h 183"/>
                <a:gd name="T34" fmla="*/ 17 w 222"/>
                <a:gd name="T35" fmla="*/ 169 h 183"/>
                <a:gd name="T36" fmla="*/ 36 w 222"/>
                <a:gd name="T37" fmla="*/ 180 h 183"/>
                <a:gd name="T38" fmla="*/ 58 w 222"/>
                <a:gd name="T39" fmla="*/ 183 h 183"/>
                <a:gd name="T40" fmla="*/ 163 w 222"/>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183">
                  <a:moveTo>
                    <a:pt x="163" y="183"/>
                  </a:moveTo>
                  <a:lnTo>
                    <a:pt x="186" y="180"/>
                  </a:lnTo>
                  <a:lnTo>
                    <a:pt x="205" y="169"/>
                  </a:lnTo>
                  <a:lnTo>
                    <a:pt x="216" y="152"/>
                  </a:lnTo>
                  <a:lnTo>
                    <a:pt x="222" y="130"/>
                  </a:lnTo>
                  <a:lnTo>
                    <a:pt x="222" y="53"/>
                  </a:lnTo>
                  <a:lnTo>
                    <a:pt x="216" y="31"/>
                  </a:lnTo>
                  <a:lnTo>
                    <a:pt x="205" y="14"/>
                  </a:lnTo>
                  <a:lnTo>
                    <a:pt x="186" y="3"/>
                  </a:lnTo>
                  <a:lnTo>
                    <a:pt x="163" y="0"/>
                  </a:lnTo>
                  <a:lnTo>
                    <a:pt x="58" y="0"/>
                  </a:lnTo>
                  <a:lnTo>
                    <a:pt x="36" y="3"/>
                  </a:lnTo>
                  <a:lnTo>
                    <a:pt x="17" y="14"/>
                  </a:lnTo>
                  <a:lnTo>
                    <a:pt x="6" y="31"/>
                  </a:lnTo>
                  <a:lnTo>
                    <a:pt x="0" y="53"/>
                  </a:lnTo>
                  <a:lnTo>
                    <a:pt x="0" y="130"/>
                  </a:lnTo>
                  <a:lnTo>
                    <a:pt x="6" y="152"/>
                  </a:lnTo>
                  <a:lnTo>
                    <a:pt x="17" y="169"/>
                  </a:lnTo>
                  <a:lnTo>
                    <a:pt x="36" y="180"/>
                  </a:lnTo>
                  <a:lnTo>
                    <a:pt x="58" y="183"/>
                  </a:lnTo>
                  <a:lnTo>
                    <a:pt x="163" y="183"/>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1" name="Freeform 29"/>
            <p:cNvSpPr>
              <a:spLocks/>
            </p:cNvSpPr>
            <p:nvPr/>
          </p:nvSpPr>
          <p:spPr bwMode="auto">
            <a:xfrm>
              <a:off x="3751" y="2669"/>
              <a:ext cx="219" cy="183"/>
            </a:xfrm>
            <a:custGeom>
              <a:avLst/>
              <a:gdLst>
                <a:gd name="T0" fmla="*/ 161 w 219"/>
                <a:gd name="T1" fmla="*/ 183 h 183"/>
                <a:gd name="T2" fmla="*/ 183 w 219"/>
                <a:gd name="T3" fmla="*/ 180 h 183"/>
                <a:gd name="T4" fmla="*/ 203 w 219"/>
                <a:gd name="T5" fmla="*/ 169 h 183"/>
                <a:gd name="T6" fmla="*/ 214 w 219"/>
                <a:gd name="T7" fmla="*/ 152 h 183"/>
                <a:gd name="T8" fmla="*/ 219 w 219"/>
                <a:gd name="T9" fmla="*/ 130 h 183"/>
                <a:gd name="T10" fmla="*/ 219 w 219"/>
                <a:gd name="T11" fmla="*/ 53 h 183"/>
                <a:gd name="T12" fmla="*/ 214 w 219"/>
                <a:gd name="T13" fmla="*/ 31 h 183"/>
                <a:gd name="T14" fmla="*/ 203 w 219"/>
                <a:gd name="T15" fmla="*/ 14 h 183"/>
                <a:gd name="T16" fmla="*/ 183 w 219"/>
                <a:gd name="T17" fmla="*/ 3 h 183"/>
                <a:gd name="T18" fmla="*/ 161 w 219"/>
                <a:gd name="T19" fmla="*/ 0 h 183"/>
                <a:gd name="T20" fmla="*/ 59 w 219"/>
                <a:gd name="T21" fmla="*/ 0 h 183"/>
                <a:gd name="T22" fmla="*/ 36 w 219"/>
                <a:gd name="T23" fmla="*/ 3 h 183"/>
                <a:gd name="T24" fmla="*/ 17 w 219"/>
                <a:gd name="T25" fmla="*/ 14 h 183"/>
                <a:gd name="T26" fmla="*/ 6 w 219"/>
                <a:gd name="T27" fmla="*/ 31 h 183"/>
                <a:gd name="T28" fmla="*/ 0 w 219"/>
                <a:gd name="T29" fmla="*/ 53 h 183"/>
                <a:gd name="T30" fmla="*/ 0 w 219"/>
                <a:gd name="T31" fmla="*/ 130 h 183"/>
                <a:gd name="T32" fmla="*/ 6 w 219"/>
                <a:gd name="T33" fmla="*/ 152 h 183"/>
                <a:gd name="T34" fmla="*/ 17 w 219"/>
                <a:gd name="T35" fmla="*/ 169 h 183"/>
                <a:gd name="T36" fmla="*/ 36 w 219"/>
                <a:gd name="T37" fmla="*/ 180 h 183"/>
                <a:gd name="T38" fmla="*/ 59 w 219"/>
                <a:gd name="T39" fmla="*/ 183 h 183"/>
                <a:gd name="T40" fmla="*/ 161 w 219"/>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3">
                  <a:moveTo>
                    <a:pt x="161" y="183"/>
                  </a:moveTo>
                  <a:lnTo>
                    <a:pt x="183" y="180"/>
                  </a:lnTo>
                  <a:lnTo>
                    <a:pt x="203" y="169"/>
                  </a:lnTo>
                  <a:lnTo>
                    <a:pt x="214" y="152"/>
                  </a:lnTo>
                  <a:lnTo>
                    <a:pt x="219" y="130"/>
                  </a:lnTo>
                  <a:lnTo>
                    <a:pt x="219" y="53"/>
                  </a:lnTo>
                  <a:lnTo>
                    <a:pt x="214" y="31"/>
                  </a:lnTo>
                  <a:lnTo>
                    <a:pt x="203" y="14"/>
                  </a:lnTo>
                  <a:lnTo>
                    <a:pt x="183" y="3"/>
                  </a:lnTo>
                  <a:lnTo>
                    <a:pt x="161" y="0"/>
                  </a:lnTo>
                  <a:lnTo>
                    <a:pt x="59" y="0"/>
                  </a:lnTo>
                  <a:lnTo>
                    <a:pt x="36" y="3"/>
                  </a:lnTo>
                  <a:lnTo>
                    <a:pt x="17" y="14"/>
                  </a:lnTo>
                  <a:lnTo>
                    <a:pt x="6" y="31"/>
                  </a:lnTo>
                  <a:lnTo>
                    <a:pt x="0" y="53"/>
                  </a:lnTo>
                  <a:lnTo>
                    <a:pt x="0" y="130"/>
                  </a:lnTo>
                  <a:lnTo>
                    <a:pt x="6" y="152"/>
                  </a:lnTo>
                  <a:lnTo>
                    <a:pt x="17" y="169"/>
                  </a:lnTo>
                  <a:lnTo>
                    <a:pt x="36" y="180"/>
                  </a:lnTo>
                  <a:lnTo>
                    <a:pt x="59" y="183"/>
                  </a:lnTo>
                  <a:lnTo>
                    <a:pt x="161" y="183"/>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2" name="Freeform 30"/>
            <p:cNvSpPr>
              <a:spLocks/>
            </p:cNvSpPr>
            <p:nvPr/>
          </p:nvSpPr>
          <p:spPr bwMode="auto">
            <a:xfrm>
              <a:off x="4034" y="2669"/>
              <a:ext cx="219" cy="183"/>
            </a:xfrm>
            <a:custGeom>
              <a:avLst/>
              <a:gdLst>
                <a:gd name="T0" fmla="*/ 161 w 219"/>
                <a:gd name="T1" fmla="*/ 183 h 183"/>
                <a:gd name="T2" fmla="*/ 183 w 219"/>
                <a:gd name="T3" fmla="*/ 180 h 183"/>
                <a:gd name="T4" fmla="*/ 202 w 219"/>
                <a:gd name="T5" fmla="*/ 169 h 183"/>
                <a:gd name="T6" fmla="*/ 213 w 219"/>
                <a:gd name="T7" fmla="*/ 152 h 183"/>
                <a:gd name="T8" fmla="*/ 219 w 219"/>
                <a:gd name="T9" fmla="*/ 130 h 183"/>
                <a:gd name="T10" fmla="*/ 219 w 219"/>
                <a:gd name="T11" fmla="*/ 53 h 183"/>
                <a:gd name="T12" fmla="*/ 213 w 219"/>
                <a:gd name="T13" fmla="*/ 31 h 183"/>
                <a:gd name="T14" fmla="*/ 202 w 219"/>
                <a:gd name="T15" fmla="*/ 14 h 183"/>
                <a:gd name="T16" fmla="*/ 183 w 219"/>
                <a:gd name="T17" fmla="*/ 3 h 183"/>
                <a:gd name="T18" fmla="*/ 161 w 219"/>
                <a:gd name="T19" fmla="*/ 0 h 183"/>
                <a:gd name="T20" fmla="*/ 58 w 219"/>
                <a:gd name="T21" fmla="*/ 0 h 183"/>
                <a:gd name="T22" fmla="*/ 36 w 219"/>
                <a:gd name="T23" fmla="*/ 3 h 183"/>
                <a:gd name="T24" fmla="*/ 17 w 219"/>
                <a:gd name="T25" fmla="*/ 14 h 183"/>
                <a:gd name="T26" fmla="*/ 6 w 219"/>
                <a:gd name="T27" fmla="*/ 31 h 183"/>
                <a:gd name="T28" fmla="*/ 0 w 219"/>
                <a:gd name="T29" fmla="*/ 53 h 183"/>
                <a:gd name="T30" fmla="*/ 0 w 219"/>
                <a:gd name="T31" fmla="*/ 130 h 183"/>
                <a:gd name="T32" fmla="*/ 6 w 219"/>
                <a:gd name="T33" fmla="*/ 152 h 183"/>
                <a:gd name="T34" fmla="*/ 17 w 219"/>
                <a:gd name="T35" fmla="*/ 169 h 183"/>
                <a:gd name="T36" fmla="*/ 36 w 219"/>
                <a:gd name="T37" fmla="*/ 180 h 183"/>
                <a:gd name="T38" fmla="*/ 58 w 219"/>
                <a:gd name="T39" fmla="*/ 183 h 183"/>
                <a:gd name="T40" fmla="*/ 161 w 219"/>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3">
                  <a:moveTo>
                    <a:pt x="161" y="183"/>
                  </a:moveTo>
                  <a:lnTo>
                    <a:pt x="183" y="180"/>
                  </a:lnTo>
                  <a:lnTo>
                    <a:pt x="202" y="169"/>
                  </a:lnTo>
                  <a:lnTo>
                    <a:pt x="213" y="152"/>
                  </a:lnTo>
                  <a:lnTo>
                    <a:pt x="219" y="130"/>
                  </a:lnTo>
                  <a:lnTo>
                    <a:pt x="219" y="53"/>
                  </a:lnTo>
                  <a:lnTo>
                    <a:pt x="213" y="31"/>
                  </a:lnTo>
                  <a:lnTo>
                    <a:pt x="202" y="14"/>
                  </a:lnTo>
                  <a:lnTo>
                    <a:pt x="183" y="3"/>
                  </a:lnTo>
                  <a:lnTo>
                    <a:pt x="161" y="0"/>
                  </a:lnTo>
                  <a:lnTo>
                    <a:pt x="58" y="0"/>
                  </a:lnTo>
                  <a:lnTo>
                    <a:pt x="36" y="3"/>
                  </a:lnTo>
                  <a:lnTo>
                    <a:pt x="17" y="14"/>
                  </a:lnTo>
                  <a:lnTo>
                    <a:pt x="6" y="31"/>
                  </a:lnTo>
                  <a:lnTo>
                    <a:pt x="0" y="53"/>
                  </a:lnTo>
                  <a:lnTo>
                    <a:pt x="0" y="130"/>
                  </a:lnTo>
                  <a:lnTo>
                    <a:pt x="6" y="152"/>
                  </a:lnTo>
                  <a:lnTo>
                    <a:pt x="17" y="169"/>
                  </a:lnTo>
                  <a:lnTo>
                    <a:pt x="36" y="180"/>
                  </a:lnTo>
                  <a:lnTo>
                    <a:pt x="58" y="183"/>
                  </a:lnTo>
                  <a:lnTo>
                    <a:pt x="161" y="183"/>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3" name="Freeform 31"/>
            <p:cNvSpPr>
              <a:spLocks/>
            </p:cNvSpPr>
            <p:nvPr/>
          </p:nvSpPr>
          <p:spPr bwMode="auto">
            <a:xfrm>
              <a:off x="4314" y="2669"/>
              <a:ext cx="216" cy="183"/>
            </a:xfrm>
            <a:custGeom>
              <a:avLst/>
              <a:gdLst>
                <a:gd name="T0" fmla="*/ 158 w 216"/>
                <a:gd name="T1" fmla="*/ 183 h 183"/>
                <a:gd name="T2" fmla="*/ 180 w 216"/>
                <a:gd name="T3" fmla="*/ 180 h 183"/>
                <a:gd name="T4" fmla="*/ 199 w 216"/>
                <a:gd name="T5" fmla="*/ 169 h 183"/>
                <a:gd name="T6" fmla="*/ 210 w 216"/>
                <a:gd name="T7" fmla="*/ 152 h 183"/>
                <a:gd name="T8" fmla="*/ 216 w 216"/>
                <a:gd name="T9" fmla="*/ 130 h 183"/>
                <a:gd name="T10" fmla="*/ 216 w 216"/>
                <a:gd name="T11" fmla="*/ 53 h 183"/>
                <a:gd name="T12" fmla="*/ 210 w 216"/>
                <a:gd name="T13" fmla="*/ 31 h 183"/>
                <a:gd name="T14" fmla="*/ 199 w 216"/>
                <a:gd name="T15" fmla="*/ 14 h 183"/>
                <a:gd name="T16" fmla="*/ 180 w 216"/>
                <a:gd name="T17" fmla="*/ 3 h 183"/>
                <a:gd name="T18" fmla="*/ 158 w 216"/>
                <a:gd name="T19" fmla="*/ 0 h 183"/>
                <a:gd name="T20" fmla="*/ 55 w 216"/>
                <a:gd name="T21" fmla="*/ 0 h 183"/>
                <a:gd name="T22" fmla="*/ 33 w 216"/>
                <a:gd name="T23" fmla="*/ 3 h 183"/>
                <a:gd name="T24" fmla="*/ 16 w 216"/>
                <a:gd name="T25" fmla="*/ 14 h 183"/>
                <a:gd name="T26" fmla="*/ 5 w 216"/>
                <a:gd name="T27" fmla="*/ 31 h 183"/>
                <a:gd name="T28" fmla="*/ 0 w 216"/>
                <a:gd name="T29" fmla="*/ 53 h 183"/>
                <a:gd name="T30" fmla="*/ 0 w 216"/>
                <a:gd name="T31" fmla="*/ 130 h 183"/>
                <a:gd name="T32" fmla="*/ 5 w 216"/>
                <a:gd name="T33" fmla="*/ 152 h 183"/>
                <a:gd name="T34" fmla="*/ 16 w 216"/>
                <a:gd name="T35" fmla="*/ 169 h 183"/>
                <a:gd name="T36" fmla="*/ 33 w 216"/>
                <a:gd name="T37" fmla="*/ 180 h 183"/>
                <a:gd name="T38" fmla="*/ 55 w 216"/>
                <a:gd name="T39" fmla="*/ 183 h 183"/>
                <a:gd name="T40" fmla="*/ 158 w 216"/>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183">
                  <a:moveTo>
                    <a:pt x="158" y="183"/>
                  </a:moveTo>
                  <a:lnTo>
                    <a:pt x="180" y="180"/>
                  </a:lnTo>
                  <a:lnTo>
                    <a:pt x="199" y="169"/>
                  </a:lnTo>
                  <a:lnTo>
                    <a:pt x="210" y="152"/>
                  </a:lnTo>
                  <a:lnTo>
                    <a:pt x="216" y="130"/>
                  </a:lnTo>
                  <a:lnTo>
                    <a:pt x="216" y="53"/>
                  </a:lnTo>
                  <a:lnTo>
                    <a:pt x="210" y="31"/>
                  </a:lnTo>
                  <a:lnTo>
                    <a:pt x="199" y="14"/>
                  </a:lnTo>
                  <a:lnTo>
                    <a:pt x="180" y="3"/>
                  </a:lnTo>
                  <a:lnTo>
                    <a:pt x="158" y="0"/>
                  </a:lnTo>
                  <a:lnTo>
                    <a:pt x="55" y="0"/>
                  </a:lnTo>
                  <a:lnTo>
                    <a:pt x="33" y="3"/>
                  </a:lnTo>
                  <a:lnTo>
                    <a:pt x="16" y="14"/>
                  </a:lnTo>
                  <a:lnTo>
                    <a:pt x="5" y="31"/>
                  </a:lnTo>
                  <a:lnTo>
                    <a:pt x="0" y="53"/>
                  </a:lnTo>
                  <a:lnTo>
                    <a:pt x="0" y="130"/>
                  </a:lnTo>
                  <a:lnTo>
                    <a:pt x="5" y="152"/>
                  </a:lnTo>
                  <a:lnTo>
                    <a:pt x="16" y="169"/>
                  </a:lnTo>
                  <a:lnTo>
                    <a:pt x="33" y="180"/>
                  </a:lnTo>
                  <a:lnTo>
                    <a:pt x="55" y="183"/>
                  </a:lnTo>
                  <a:lnTo>
                    <a:pt x="158" y="183"/>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4" name="Freeform 32"/>
            <p:cNvSpPr>
              <a:spLocks/>
            </p:cNvSpPr>
            <p:nvPr/>
          </p:nvSpPr>
          <p:spPr bwMode="auto">
            <a:xfrm>
              <a:off x="4588" y="2669"/>
              <a:ext cx="219" cy="183"/>
            </a:xfrm>
            <a:custGeom>
              <a:avLst/>
              <a:gdLst>
                <a:gd name="T0" fmla="*/ 161 w 219"/>
                <a:gd name="T1" fmla="*/ 183 h 183"/>
                <a:gd name="T2" fmla="*/ 183 w 219"/>
                <a:gd name="T3" fmla="*/ 180 h 183"/>
                <a:gd name="T4" fmla="*/ 202 w 219"/>
                <a:gd name="T5" fmla="*/ 169 h 183"/>
                <a:gd name="T6" fmla="*/ 213 w 219"/>
                <a:gd name="T7" fmla="*/ 152 h 183"/>
                <a:gd name="T8" fmla="*/ 219 w 219"/>
                <a:gd name="T9" fmla="*/ 130 h 183"/>
                <a:gd name="T10" fmla="*/ 219 w 219"/>
                <a:gd name="T11" fmla="*/ 53 h 183"/>
                <a:gd name="T12" fmla="*/ 213 w 219"/>
                <a:gd name="T13" fmla="*/ 31 h 183"/>
                <a:gd name="T14" fmla="*/ 202 w 219"/>
                <a:gd name="T15" fmla="*/ 14 h 183"/>
                <a:gd name="T16" fmla="*/ 183 w 219"/>
                <a:gd name="T17" fmla="*/ 3 h 183"/>
                <a:gd name="T18" fmla="*/ 161 w 219"/>
                <a:gd name="T19" fmla="*/ 0 h 183"/>
                <a:gd name="T20" fmla="*/ 58 w 219"/>
                <a:gd name="T21" fmla="*/ 0 h 183"/>
                <a:gd name="T22" fmla="*/ 36 w 219"/>
                <a:gd name="T23" fmla="*/ 3 h 183"/>
                <a:gd name="T24" fmla="*/ 17 w 219"/>
                <a:gd name="T25" fmla="*/ 14 h 183"/>
                <a:gd name="T26" fmla="*/ 5 w 219"/>
                <a:gd name="T27" fmla="*/ 31 h 183"/>
                <a:gd name="T28" fmla="*/ 0 w 219"/>
                <a:gd name="T29" fmla="*/ 53 h 183"/>
                <a:gd name="T30" fmla="*/ 0 w 219"/>
                <a:gd name="T31" fmla="*/ 130 h 183"/>
                <a:gd name="T32" fmla="*/ 5 w 219"/>
                <a:gd name="T33" fmla="*/ 152 h 183"/>
                <a:gd name="T34" fmla="*/ 17 w 219"/>
                <a:gd name="T35" fmla="*/ 169 h 183"/>
                <a:gd name="T36" fmla="*/ 36 w 219"/>
                <a:gd name="T37" fmla="*/ 180 h 183"/>
                <a:gd name="T38" fmla="*/ 58 w 219"/>
                <a:gd name="T39" fmla="*/ 183 h 183"/>
                <a:gd name="T40" fmla="*/ 161 w 219"/>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83">
                  <a:moveTo>
                    <a:pt x="161" y="183"/>
                  </a:moveTo>
                  <a:lnTo>
                    <a:pt x="183" y="180"/>
                  </a:lnTo>
                  <a:lnTo>
                    <a:pt x="202" y="169"/>
                  </a:lnTo>
                  <a:lnTo>
                    <a:pt x="213" y="152"/>
                  </a:lnTo>
                  <a:lnTo>
                    <a:pt x="219" y="130"/>
                  </a:lnTo>
                  <a:lnTo>
                    <a:pt x="219" y="53"/>
                  </a:lnTo>
                  <a:lnTo>
                    <a:pt x="213" y="31"/>
                  </a:lnTo>
                  <a:lnTo>
                    <a:pt x="202" y="14"/>
                  </a:lnTo>
                  <a:lnTo>
                    <a:pt x="183" y="3"/>
                  </a:lnTo>
                  <a:lnTo>
                    <a:pt x="161" y="0"/>
                  </a:lnTo>
                  <a:lnTo>
                    <a:pt x="58" y="0"/>
                  </a:lnTo>
                  <a:lnTo>
                    <a:pt x="36" y="3"/>
                  </a:lnTo>
                  <a:lnTo>
                    <a:pt x="17" y="14"/>
                  </a:lnTo>
                  <a:lnTo>
                    <a:pt x="5" y="31"/>
                  </a:lnTo>
                  <a:lnTo>
                    <a:pt x="0" y="53"/>
                  </a:lnTo>
                  <a:lnTo>
                    <a:pt x="0" y="130"/>
                  </a:lnTo>
                  <a:lnTo>
                    <a:pt x="5" y="152"/>
                  </a:lnTo>
                  <a:lnTo>
                    <a:pt x="17" y="169"/>
                  </a:lnTo>
                  <a:lnTo>
                    <a:pt x="36" y="180"/>
                  </a:lnTo>
                  <a:lnTo>
                    <a:pt x="58" y="183"/>
                  </a:lnTo>
                  <a:lnTo>
                    <a:pt x="161" y="183"/>
                  </a:lnTo>
                  <a:close/>
                </a:path>
              </a:pathLst>
            </a:custGeom>
            <a:solidFill>
              <a:srgbClr val="BCE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5" name="Freeform 33"/>
            <p:cNvSpPr>
              <a:spLocks/>
            </p:cNvSpPr>
            <p:nvPr/>
          </p:nvSpPr>
          <p:spPr bwMode="auto">
            <a:xfrm>
              <a:off x="5363" y="1780"/>
              <a:ext cx="59" cy="22"/>
            </a:xfrm>
            <a:custGeom>
              <a:avLst/>
              <a:gdLst>
                <a:gd name="T0" fmla="*/ 59 w 59"/>
                <a:gd name="T1" fmla="*/ 0 h 22"/>
                <a:gd name="T2" fmla="*/ 0 w 59"/>
                <a:gd name="T3" fmla="*/ 0 h 22"/>
                <a:gd name="T4" fmla="*/ 3 w 59"/>
                <a:gd name="T5" fmla="*/ 5 h 22"/>
                <a:gd name="T6" fmla="*/ 3 w 59"/>
                <a:gd name="T7" fmla="*/ 11 h 22"/>
                <a:gd name="T8" fmla="*/ 3 w 59"/>
                <a:gd name="T9" fmla="*/ 16 h 22"/>
                <a:gd name="T10" fmla="*/ 0 w 59"/>
                <a:gd name="T11" fmla="*/ 22 h 22"/>
                <a:gd name="T12" fmla="*/ 59 w 59"/>
                <a:gd name="T13" fmla="*/ 22 h 22"/>
                <a:gd name="T14" fmla="*/ 59 w 59"/>
                <a:gd name="T15" fmla="*/ 19 h 22"/>
                <a:gd name="T16" fmla="*/ 59 w 59"/>
                <a:gd name="T17" fmla="*/ 16 h 22"/>
                <a:gd name="T18" fmla="*/ 59 w 59"/>
                <a:gd name="T19" fmla="*/ 16 h 22"/>
                <a:gd name="T20" fmla="*/ 59 w 59"/>
                <a:gd name="T21" fmla="*/ 14 h 22"/>
                <a:gd name="T22" fmla="*/ 59 w 59"/>
                <a:gd name="T23" fmla="*/ 11 h 22"/>
                <a:gd name="T24" fmla="*/ 59 w 59"/>
                <a:gd name="T25" fmla="*/ 5 h 22"/>
                <a:gd name="T26" fmla="*/ 59 w 59"/>
                <a:gd name="T27" fmla="*/ 3 h 22"/>
                <a:gd name="T28" fmla="*/ 59 w 59"/>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2">
                  <a:moveTo>
                    <a:pt x="59" y="0"/>
                  </a:moveTo>
                  <a:lnTo>
                    <a:pt x="0" y="0"/>
                  </a:lnTo>
                  <a:lnTo>
                    <a:pt x="3" y="5"/>
                  </a:lnTo>
                  <a:lnTo>
                    <a:pt x="3" y="11"/>
                  </a:lnTo>
                  <a:lnTo>
                    <a:pt x="3" y="16"/>
                  </a:lnTo>
                  <a:lnTo>
                    <a:pt x="0" y="22"/>
                  </a:lnTo>
                  <a:lnTo>
                    <a:pt x="59" y="22"/>
                  </a:lnTo>
                  <a:lnTo>
                    <a:pt x="59" y="19"/>
                  </a:lnTo>
                  <a:lnTo>
                    <a:pt x="59" y="16"/>
                  </a:lnTo>
                  <a:lnTo>
                    <a:pt x="59" y="16"/>
                  </a:lnTo>
                  <a:lnTo>
                    <a:pt x="59" y="14"/>
                  </a:lnTo>
                  <a:lnTo>
                    <a:pt x="59" y="11"/>
                  </a:lnTo>
                  <a:lnTo>
                    <a:pt x="59" y="5"/>
                  </a:lnTo>
                  <a:lnTo>
                    <a:pt x="59" y="3"/>
                  </a:lnTo>
                  <a:lnTo>
                    <a:pt x="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6" name="Freeform 34"/>
            <p:cNvSpPr>
              <a:spLocks/>
            </p:cNvSpPr>
            <p:nvPr/>
          </p:nvSpPr>
          <p:spPr bwMode="auto">
            <a:xfrm>
              <a:off x="3488" y="3763"/>
              <a:ext cx="20" cy="61"/>
            </a:xfrm>
            <a:custGeom>
              <a:avLst/>
              <a:gdLst>
                <a:gd name="T0" fmla="*/ 0 w 20"/>
                <a:gd name="T1" fmla="*/ 0 h 61"/>
                <a:gd name="T2" fmla="*/ 0 w 20"/>
                <a:gd name="T3" fmla="*/ 58 h 61"/>
                <a:gd name="T4" fmla="*/ 6 w 20"/>
                <a:gd name="T5" fmla="*/ 61 h 61"/>
                <a:gd name="T6" fmla="*/ 11 w 20"/>
                <a:gd name="T7" fmla="*/ 61 h 61"/>
                <a:gd name="T8" fmla="*/ 17 w 20"/>
                <a:gd name="T9" fmla="*/ 61 h 61"/>
                <a:gd name="T10" fmla="*/ 20 w 20"/>
                <a:gd name="T11" fmla="*/ 61 h 61"/>
                <a:gd name="T12" fmla="*/ 20 w 20"/>
                <a:gd name="T13" fmla="*/ 3 h 61"/>
                <a:gd name="T14" fmla="*/ 14 w 20"/>
                <a:gd name="T15" fmla="*/ 3 h 61"/>
                <a:gd name="T16" fmla="*/ 9 w 20"/>
                <a:gd name="T17" fmla="*/ 0 h 61"/>
                <a:gd name="T18" fmla="*/ 6 w 20"/>
                <a:gd name="T19" fmla="*/ 0 h 61"/>
                <a:gd name="T20" fmla="*/ 0 w 20"/>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1">
                  <a:moveTo>
                    <a:pt x="0" y="0"/>
                  </a:moveTo>
                  <a:lnTo>
                    <a:pt x="0" y="58"/>
                  </a:lnTo>
                  <a:lnTo>
                    <a:pt x="6" y="61"/>
                  </a:lnTo>
                  <a:lnTo>
                    <a:pt x="11" y="61"/>
                  </a:lnTo>
                  <a:lnTo>
                    <a:pt x="17" y="61"/>
                  </a:lnTo>
                  <a:lnTo>
                    <a:pt x="20" y="61"/>
                  </a:lnTo>
                  <a:lnTo>
                    <a:pt x="20" y="3"/>
                  </a:lnTo>
                  <a:lnTo>
                    <a:pt x="14" y="3"/>
                  </a:lnTo>
                  <a:lnTo>
                    <a:pt x="9" y="0"/>
                  </a:lnTo>
                  <a:lnTo>
                    <a:pt x="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7" name="Freeform 35"/>
            <p:cNvSpPr>
              <a:spLocks/>
            </p:cNvSpPr>
            <p:nvPr/>
          </p:nvSpPr>
          <p:spPr bwMode="auto">
            <a:xfrm>
              <a:off x="4674" y="3766"/>
              <a:ext cx="16" cy="58"/>
            </a:xfrm>
            <a:custGeom>
              <a:avLst/>
              <a:gdLst>
                <a:gd name="T0" fmla="*/ 8 w 16"/>
                <a:gd name="T1" fmla="*/ 0 h 58"/>
                <a:gd name="T2" fmla="*/ 5 w 16"/>
                <a:gd name="T3" fmla="*/ 0 h 58"/>
                <a:gd name="T4" fmla="*/ 5 w 16"/>
                <a:gd name="T5" fmla="*/ 0 h 58"/>
                <a:gd name="T6" fmla="*/ 3 w 16"/>
                <a:gd name="T7" fmla="*/ 0 h 58"/>
                <a:gd name="T8" fmla="*/ 0 w 16"/>
                <a:gd name="T9" fmla="*/ 0 h 58"/>
                <a:gd name="T10" fmla="*/ 0 w 16"/>
                <a:gd name="T11" fmla="*/ 58 h 58"/>
                <a:gd name="T12" fmla="*/ 3 w 16"/>
                <a:gd name="T13" fmla="*/ 58 h 58"/>
                <a:gd name="T14" fmla="*/ 5 w 16"/>
                <a:gd name="T15" fmla="*/ 58 h 58"/>
                <a:gd name="T16" fmla="*/ 5 w 16"/>
                <a:gd name="T17" fmla="*/ 58 h 58"/>
                <a:gd name="T18" fmla="*/ 8 w 16"/>
                <a:gd name="T19" fmla="*/ 58 h 58"/>
                <a:gd name="T20" fmla="*/ 11 w 16"/>
                <a:gd name="T21" fmla="*/ 58 h 58"/>
                <a:gd name="T22" fmla="*/ 14 w 16"/>
                <a:gd name="T23" fmla="*/ 55 h 58"/>
                <a:gd name="T24" fmla="*/ 14 w 16"/>
                <a:gd name="T25" fmla="*/ 55 h 58"/>
                <a:gd name="T26" fmla="*/ 16 w 16"/>
                <a:gd name="T27" fmla="*/ 55 h 58"/>
                <a:gd name="T28" fmla="*/ 16 w 16"/>
                <a:gd name="T29" fmla="*/ 0 h 58"/>
                <a:gd name="T30" fmla="*/ 14 w 16"/>
                <a:gd name="T31" fmla="*/ 0 h 58"/>
                <a:gd name="T32" fmla="*/ 14 w 16"/>
                <a:gd name="T33" fmla="*/ 0 h 58"/>
                <a:gd name="T34" fmla="*/ 11 w 16"/>
                <a:gd name="T35" fmla="*/ 0 h 58"/>
                <a:gd name="T36" fmla="*/ 8 w 16"/>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8" y="0"/>
                  </a:moveTo>
                  <a:lnTo>
                    <a:pt x="5" y="0"/>
                  </a:lnTo>
                  <a:lnTo>
                    <a:pt x="5" y="0"/>
                  </a:lnTo>
                  <a:lnTo>
                    <a:pt x="3" y="0"/>
                  </a:lnTo>
                  <a:lnTo>
                    <a:pt x="0" y="0"/>
                  </a:lnTo>
                  <a:lnTo>
                    <a:pt x="0" y="58"/>
                  </a:lnTo>
                  <a:lnTo>
                    <a:pt x="3" y="58"/>
                  </a:lnTo>
                  <a:lnTo>
                    <a:pt x="5" y="58"/>
                  </a:lnTo>
                  <a:lnTo>
                    <a:pt x="5" y="58"/>
                  </a:lnTo>
                  <a:lnTo>
                    <a:pt x="8" y="58"/>
                  </a:lnTo>
                  <a:lnTo>
                    <a:pt x="11" y="58"/>
                  </a:lnTo>
                  <a:lnTo>
                    <a:pt x="14" y="55"/>
                  </a:lnTo>
                  <a:lnTo>
                    <a:pt x="14" y="55"/>
                  </a:lnTo>
                  <a:lnTo>
                    <a:pt x="16" y="55"/>
                  </a:lnTo>
                  <a:lnTo>
                    <a:pt x="16" y="0"/>
                  </a:lnTo>
                  <a:lnTo>
                    <a:pt x="14" y="0"/>
                  </a:lnTo>
                  <a:lnTo>
                    <a:pt x="14" y="0"/>
                  </a:lnTo>
                  <a:lnTo>
                    <a:pt x="11" y="0"/>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8" name="Freeform 36"/>
            <p:cNvSpPr>
              <a:spLocks/>
            </p:cNvSpPr>
            <p:nvPr/>
          </p:nvSpPr>
          <p:spPr bwMode="auto">
            <a:xfrm>
              <a:off x="4884" y="2400"/>
              <a:ext cx="64" cy="14"/>
            </a:xfrm>
            <a:custGeom>
              <a:avLst/>
              <a:gdLst>
                <a:gd name="T0" fmla="*/ 6 w 64"/>
                <a:gd name="T1" fmla="*/ 14 h 14"/>
                <a:gd name="T2" fmla="*/ 64 w 64"/>
                <a:gd name="T3" fmla="*/ 14 h 14"/>
                <a:gd name="T4" fmla="*/ 64 w 64"/>
                <a:gd name="T5" fmla="*/ 11 h 14"/>
                <a:gd name="T6" fmla="*/ 64 w 64"/>
                <a:gd name="T7" fmla="*/ 6 h 14"/>
                <a:gd name="T8" fmla="*/ 61 w 64"/>
                <a:gd name="T9" fmla="*/ 3 h 14"/>
                <a:gd name="T10" fmla="*/ 61 w 64"/>
                <a:gd name="T11" fmla="*/ 0 h 14"/>
                <a:gd name="T12" fmla="*/ 0 w 64"/>
                <a:gd name="T13" fmla="*/ 0 h 14"/>
                <a:gd name="T14" fmla="*/ 3 w 64"/>
                <a:gd name="T15" fmla="*/ 3 h 14"/>
                <a:gd name="T16" fmla="*/ 3 w 64"/>
                <a:gd name="T17" fmla="*/ 6 h 14"/>
                <a:gd name="T18" fmla="*/ 3 w 64"/>
                <a:gd name="T19" fmla="*/ 11 h 14"/>
                <a:gd name="T20" fmla="*/ 6 w 6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
                  <a:moveTo>
                    <a:pt x="6" y="14"/>
                  </a:moveTo>
                  <a:lnTo>
                    <a:pt x="64" y="14"/>
                  </a:lnTo>
                  <a:lnTo>
                    <a:pt x="64" y="11"/>
                  </a:lnTo>
                  <a:lnTo>
                    <a:pt x="64" y="6"/>
                  </a:lnTo>
                  <a:lnTo>
                    <a:pt x="61" y="3"/>
                  </a:lnTo>
                  <a:lnTo>
                    <a:pt x="61" y="0"/>
                  </a:lnTo>
                  <a:lnTo>
                    <a:pt x="0" y="0"/>
                  </a:lnTo>
                  <a:lnTo>
                    <a:pt x="3" y="3"/>
                  </a:lnTo>
                  <a:lnTo>
                    <a:pt x="3" y="6"/>
                  </a:lnTo>
                  <a:lnTo>
                    <a:pt x="3" y="11"/>
                  </a:lnTo>
                  <a:lnTo>
                    <a:pt x="6"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89" name="Freeform 37"/>
            <p:cNvSpPr>
              <a:spLocks/>
            </p:cNvSpPr>
            <p:nvPr/>
          </p:nvSpPr>
          <p:spPr bwMode="auto">
            <a:xfrm>
              <a:off x="3131" y="1650"/>
              <a:ext cx="2291" cy="2174"/>
            </a:xfrm>
            <a:custGeom>
              <a:avLst/>
              <a:gdLst>
                <a:gd name="T0" fmla="*/ 2149 w 2291"/>
                <a:gd name="T1" fmla="*/ 230 h 2174"/>
                <a:gd name="T2" fmla="*/ 2138 w 2291"/>
                <a:gd name="T3" fmla="*/ 116 h 2174"/>
                <a:gd name="T4" fmla="*/ 2102 w 2291"/>
                <a:gd name="T5" fmla="*/ 72 h 2174"/>
                <a:gd name="T6" fmla="*/ 2224 w 2291"/>
                <a:gd name="T7" fmla="*/ 102 h 2174"/>
                <a:gd name="T8" fmla="*/ 2202 w 2291"/>
                <a:gd name="T9" fmla="*/ 11 h 2174"/>
                <a:gd name="T10" fmla="*/ 2008 w 2291"/>
                <a:gd name="T11" fmla="*/ 113 h 2174"/>
                <a:gd name="T12" fmla="*/ 1770 w 2291"/>
                <a:gd name="T13" fmla="*/ 160 h 2174"/>
                <a:gd name="T14" fmla="*/ 1316 w 2291"/>
                <a:gd name="T15" fmla="*/ 146 h 2174"/>
                <a:gd name="T16" fmla="*/ 975 w 2291"/>
                <a:gd name="T17" fmla="*/ 177 h 2174"/>
                <a:gd name="T18" fmla="*/ 568 w 2291"/>
                <a:gd name="T19" fmla="*/ 177 h 2174"/>
                <a:gd name="T20" fmla="*/ 133 w 2291"/>
                <a:gd name="T21" fmla="*/ 146 h 2174"/>
                <a:gd name="T22" fmla="*/ 114 w 2291"/>
                <a:gd name="T23" fmla="*/ 737 h 2174"/>
                <a:gd name="T24" fmla="*/ 344 w 2291"/>
                <a:gd name="T25" fmla="*/ 1246 h 2174"/>
                <a:gd name="T26" fmla="*/ 637 w 2291"/>
                <a:gd name="T27" fmla="*/ 1277 h 2174"/>
                <a:gd name="T28" fmla="*/ 1072 w 2291"/>
                <a:gd name="T29" fmla="*/ 1293 h 2174"/>
                <a:gd name="T30" fmla="*/ 1468 w 2291"/>
                <a:gd name="T31" fmla="*/ 1282 h 2174"/>
                <a:gd name="T32" fmla="*/ 1822 w 2291"/>
                <a:gd name="T33" fmla="*/ 1396 h 2174"/>
                <a:gd name="T34" fmla="*/ 1659 w 2291"/>
                <a:gd name="T35" fmla="*/ 1709 h 2174"/>
                <a:gd name="T36" fmla="*/ 1714 w 2291"/>
                <a:gd name="T37" fmla="*/ 1839 h 2174"/>
                <a:gd name="T38" fmla="*/ 1438 w 2291"/>
                <a:gd name="T39" fmla="*/ 1850 h 2174"/>
                <a:gd name="T40" fmla="*/ 1551 w 2291"/>
                <a:gd name="T41" fmla="*/ 1739 h 2174"/>
                <a:gd name="T42" fmla="*/ 1551 w 2291"/>
                <a:gd name="T43" fmla="*/ 1681 h 2174"/>
                <a:gd name="T44" fmla="*/ 1280 w 2291"/>
                <a:gd name="T45" fmla="*/ 1836 h 2174"/>
                <a:gd name="T46" fmla="*/ 884 w 2291"/>
                <a:gd name="T47" fmla="*/ 1831 h 2174"/>
                <a:gd name="T48" fmla="*/ 548 w 2291"/>
                <a:gd name="T49" fmla="*/ 1756 h 2174"/>
                <a:gd name="T50" fmla="*/ 200 w 2291"/>
                <a:gd name="T51" fmla="*/ 1753 h 2174"/>
                <a:gd name="T52" fmla="*/ 227 w 2291"/>
                <a:gd name="T53" fmla="*/ 2124 h 2174"/>
                <a:gd name="T54" fmla="*/ 213 w 2291"/>
                <a:gd name="T55" fmla="*/ 2027 h 2174"/>
                <a:gd name="T56" fmla="*/ 299 w 2291"/>
                <a:gd name="T57" fmla="*/ 1753 h 2174"/>
                <a:gd name="T58" fmla="*/ 537 w 2291"/>
                <a:gd name="T59" fmla="*/ 1839 h 2174"/>
                <a:gd name="T60" fmla="*/ 363 w 2291"/>
                <a:gd name="T61" fmla="*/ 1908 h 2174"/>
                <a:gd name="T62" fmla="*/ 560 w 2291"/>
                <a:gd name="T63" fmla="*/ 1922 h 2174"/>
                <a:gd name="T64" fmla="*/ 479 w 2291"/>
                <a:gd name="T65" fmla="*/ 2083 h 2174"/>
                <a:gd name="T66" fmla="*/ 576 w 2291"/>
                <a:gd name="T67" fmla="*/ 2063 h 2174"/>
                <a:gd name="T68" fmla="*/ 706 w 2291"/>
                <a:gd name="T69" fmla="*/ 1903 h 2174"/>
                <a:gd name="T70" fmla="*/ 1102 w 2291"/>
                <a:gd name="T71" fmla="*/ 1886 h 2174"/>
                <a:gd name="T72" fmla="*/ 1305 w 2291"/>
                <a:gd name="T73" fmla="*/ 1928 h 2174"/>
                <a:gd name="T74" fmla="*/ 1543 w 2291"/>
                <a:gd name="T75" fmla="*/ 2116 h 2174"/>
                <a:gd name="T76" fmla="*/ 1363 w 2291"/>
                <a:gd name="T77" fmla="*/ 1922 h 2174"/>
                <a:gd name="T78" fmla="*/ 1667 w 2291"/>
                <a:gd name="T79" fmla="*/ 1939 h 2174"/>
                <a:gd name="T80" fmla="*/ 1593 w 2291"/>
                <a:gd name="T81" fmla="*/ 2111 h 2174"/>
                <a:gd name="T82" fmla="*/ 1784 w 2291"/>
                <a:gd name="T83" fmla="*/ 2002 h 2174"/>
                <a:gd name="T84" fmla="*/ 1881 w 2291"/>
                <a:gd name="T85" fmla="*/ 1382 h 2174"/>
                <a:gd name="T86" fmla="*/ 1798 w 2291"/>
                <a:gd name="T87" fmla="*/ 969 h 2174"/>
                <a:gd name="T88" fmla="*/ 1557 w 2291"/>
                <a:gd name="T89" fmla="*/ 1219 h 2174"/>
                <a:gd name="T90" fmla="*/ 1161 w 2291"/>
                <a:gd name="T91" fmla="*/ 1238 h 2174"/>
                <a:gd name="T92" fmla="*/ 745 w 2291"/>
                <a:gd name="T93" fmla="*/ 1227 h 2174"/>
                <a:gd name="T94" fmla="*/ 357 w 2291"/>
                <a:gd name="T95" fmla="*/ 1152 h 2174"/>
                <a:gd name="T96" fmla="*/ 111 w 2291"/>
                <a:gd name="T97" fmla="*/ 518 h 2174"/>
                <a:gd name="T98" fmla="*/ 296 w 2291"/>
                <a:gd name="T99" fmla="*/ 221 h 2174"/>
                <a:gd name="T100" fmla="*/ 717 w 2291"/>
                <a:gd name="T101" fmla="*/ 241 h 2174"/>
                <a:gd name="T102" fmla="*/ 1097 w 2291"/>
                <a:gd name="T103" fmla="*/ 230 h 2174"/>
                <a:gd name="T104" fmla="*/ 1435 w 2291"/>
                <a:gd name="T105" fmla="*/ 188 h 2174"/>
                <a:gd name="T106" fmla="*/ 1634 w 2291"/>
                <a:gd name="T107" fmla="*/ 393 h 2174"/>
                <a:gd name="T108" fmla="*/ 1753 w 2291"/>
                <a:gd name="T109" fmla="*/ 750 h 2174"/>
                <a:gd name="T110" fmla="*/ 1709 w 2291"/>
                <a:gd name="T111" fmla="*/ 415 h 2174"/>
                <a:gd name="T112" fmla="*/ 1809 w 2291"/>
                <a:gd name="T113" fmla="*/ 221 h 2174"/>
                <a:gd name="T114" fmla="*/ 2091 w 2291"/>
                <a:gd name="T115" fmla="*/ 274 h 2174"/>
                <a:gd name="T116" fmla="*/ 2277 w 2291"/>
                <a:gd name="T117" fmla="*/ 205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2174">
                  <a:moveTo>
                    <a:pt x="2232" y="152"/>
                  </a:moveTo>
                  <a:lnTo>
                    <a:pt x="2230" y="169"/>
                  </a:lnTo>
                  <a:lnTo>
                    <a:pt x="2224" y="183"/>
                  </a:lnTo>
                  <a:lnTo>
                    <a:pt x="2216" y="196"/>
                  </a:lnTo>
                  <a:lnTo>
                    <a:pt x="2207" y="207"/>
                  </a:lnTo>
                  <a:lnTo>
                    <a:pt x="2194" y="216"/>
                  </a:lnTo>
                  <a:lnTo>
                    <a:pt x="2180" y="224"/>
                  </a:lnTo>
                  <a:lnTo>
                    <a:pt x="2166" y="227"/>
                  </a:lnTo>
                  <a:lnTo>
                    <a:pt x="2149" y="230"/>
                  </a:lnTo>
                  <a:lnTo>
                    <a:pt x="2130" y="227"/>
                  </a:lnTo>
                  <a:lnTo>
                    <a:pt x="2110" y="221"/>
                  </a:lnTo>
                  <a:lnTo>
                    <a:pt x="2094" y="210"/>
                  </a:lnTo>
                  <a:lnTo>
                    <a:pt x="2080" y="196"/>
                  </a:lnTo>
                  <a:lnTo>
                    <a:pt x="2102" y="191"/>
                  </a:lnTo>
                  <a:lnTo>
                    <a:pt x="2124" y="183"/>
                  </a:lnTo>
                  <a:lnTo>
                    <a:pt x="2144" y="177"/>
                  </a:lnTo>
                  <a:lnTo>
                    <a:pt x="2160" y="169"/>
                  </a:lnTo>
                  <a:lnTo>
                    <a:pt x="2138" y="116"/>
                  </a:lnTo>
                  <a:lnTo>
                    <a:pt x="2122" y="124"/>
                  </a:lnTo>
                  <a:lnTo>
                    <a:pt x="2102" y="130"/>
                  </a:lnTo>
                  <a:lnTo>
                    <a:pt x="2083" y="135"/>
                  </a:lnTo>
                  <a:lnTo>
                    <a:pt x="2063" y="141"/>
                  </a:lnTo>
                  <a:lnTo>
                    <a:pt x="2066" y="124"/>
                  </a:lnTo>
                  <a:lnTo>
                    <a:pt x="2072" y="108"/>
                  </a:lnTo>
                  <a:lnTo>
                    <a:pt x="2080" y="94"/>
                  </a:lnTo>
                  <a:lnTo>
                    <a:pt x="2091" y="83"/>
                  </a:lnTo>
                  <a:lnTo>
                    <a:pt x="2102" y="72"/>
                  </a:lnTo>
                  <a:lnTo>
                    <a:pt x="2116" y="63"/>
                  </a:lnTo>
                  <a:lnTo>
                    <a:pt x="2133" y="61"/>
                  </a:lnTo>
                  <a:lnTo>
                    <a:pt x="2149" y="58"/>
                  </a:lnTo>
                  <a:lnTo>
                    <a:pt x="2166" y="61"/>
                  </a:lnTo>
                  <a:lnTo>
                    <a:pt x="2180" y="63"/>
                  </a:lnTo>
                  <a:lnTo>
                    <a:pt x="2194" y="69"/>
                  </a:lnTo>
                  <a:lnTo>
                    <a:pt x="2205" y="77"/>
                  </a:lnTo>
                  <a:lnTo>
                    <a:pt x="2216" y="88"/>
                  </a:lnTo>
                  <a:lnTo>
                    <a:pt x="2224" y="102"/>
                  </a:lnTo>
                  <a:lnTo>
                    <a:pt x="2230" y="116"/>
                  </a:lnTo>
                  <a:lnTo>
                    <a:pt x="2232" y="130"/>
                  </a:lnTo>
                  <a:lnTo>
                    <a:pt x="2291" y="130"/>
                  </a:lnTo>
                  <a:lnTo>
                    <a:pt x="2285" y="105"/>
                  </a:lnTo>
                  <a:lnTo>
                    <a:pt x="2277" y="80"/>
                  </a:lnTo>
                  <a:lnTo>
                    <a:pt x="2263" y="58"/>
                  </a:lnTo>
                  <a:lnTo>
                    <a:pt x="2246" y="38"/>
                  </a:lnTo>
                  <a:lnTo>
                    <a:pt x="2224" y="22"/>
                  </a:lnTo>
                  <a:lnTo>
                    <a:pt x="2202" y="11"/>
                  </a:lnTo>
                  <a:lnTo>
                    <a:pt x="2177" y="2"/>
                  </a:lnTo>
                  <a:lnTo>
                    <a:pt x="2149" y="0"/>
                  </a:lnTo>
                  <a:lnTo>
                    <a:pt x="2119" y="2"/>
                  </a:lnTo>
                  <a:lnTo>
                    <a:pt x="2094" y="11"/>
                  </a:lnTo>
                  <a:lnTo>
                    <a:pt x="2069" y="25"/>
                  </a:lnTo>
                  <a:lnTo>
                    <a:pt x="2047" y="41"/>
                  </a:lnTo>
                  <a:lnTo>
                    <a:pt x="2030" y="63"/>
                  </a:lnTo>
                  <a:lnTo>
                    <a:pt x="2016" y="88"/>
                  </a:lnTo>
                  <a:lnTo>
                    <a:pt x="2008" y="113"/>
                  </a:lnTo>
                  <a:lnTo>
                    <a:pt x="2005" y="144"/>
                  </a:lnTo>
                  <a:lnTo>
                    <a:pt x="2005" y="146"/>
                  </a:lnTo>
                  <a:lnTo>
                    <a:pt x="2005" y="146"/>
                  </a:lnTo>
                  <a:lnTo>
                    <a:pt x="2005" y="149"/>
                  </a:lnTo>
                  <a:lnTo>
                    <a:pt x="2005" y="152"/>
                  </a:lnTo>
                  <a:lnTo>
                    <a:pt x="1950" y="158"/>
                  </a:lnTo>
                  <a:lnTo>
                    <a:pt x="1889" y="163"/>
                  </a:lnTo>
                  <a:lnTo>
                    <a:pt x="1828" y="163"/>
                  </a:lnTo>
                  <a:lnTo>
                    <a:pt x="1770" y="160"/>
                  </a:lnTo>
                  <a:lnTo>
                    <a:pt x="1712" y="158"/>
                  </a:lnTo>
                  <a:lnTo>
                    <a:pt x="1656" y="152"/>
                  </a:lnTo>
                  <a:lnTo>
                    <a:pt x="1609" y="144"/>
                  </a:lnTo>
                  <a:lnTo>
                    <a:pt x="1565" y="135"/>
                  </a:lnTo>
                  <a:lnTo>
                    <a:pt x="1507" y="122"/>
                  </a:lnTo>
                  <a:lnTo>
                    <a:pt x="1426" y="133"/>
                  </a:lnTo>
                  <a:lnTo>
                    <a:pt x="1390" y="138"/>
                  </a:lnTo>
                  <a:lnTo>
                    <a:pt x="1354" y="141"/>
                  </a:lnTo>
                  <a:lnTo>
                    <a:pt x="1316" y="146"/>
                  </a:lnTo>
                  <a:lnTo>
                    <a:pt x="1280" y="152"/>
                  </a:lnTo>
                  <a:lnTo>
                    <a:pt x="1244" y="155"/>
                  </a:lnTo>
                  <a:lnTo>
                    <a:pt x="1205" y="160"/>
                  </a:lnTo>
                  <a:lnTo>
                    <a:pt x="1169" y="163"/>
                  </a:lnTo>
                  <a:lnTo>
                    <a:pt x="1130" y="166"/>
                  </a:lnTo>
                  <a:lnTo>
                    <a:pt x="1091" y="171"/>
                  </a:lnTo>
                  <a:lnTo>
                    <a:pt x="1053" y="174"/>
                  </a:lnTo>
                  <a:lnTo>
                    <a:pt x="1014" y="177"/>
                  </a:lnTo>
                  <a:lnTo>
                    <a:pt x="975" y="177"/>
                  </a:lnTo>
                  <a:lnTo>
                    <a:pt x="936" y="180"/>
                  </a:lnTo>
                  <a:lnTo>
                    <a:pt x="895" y="183"/>
                  </a:lnTo>
                  <a:lnTo>
                    <a:pt x="853" y="183"/>
                  </a:lnTo>
                  <a:lnTo>
                    <a:pt x="812" y="183"/>
                  </a:lnTo>
                  <a:lnTo>
                    <a:pt x="762" y="183"/>
                  </a:lnTo>
                  <a:lnTo>
                    <a:pt x="715" y="183"/>
                  </a:lnTo>
                  <a:lnTo>
                    <a:pt x="665" y="180"/>
                  </a:lnTo>
                  <a:lnTo>
                    <a:pt x="618" y="180"/>
                  </a:lnTo>
                  <a:lnTo>
                    <a:pt x="568" y="177"/>
                  </a:lnTo>
                  <a:lnTo>
                    <a:pt x="518" y="177"/>
                  </a:lnTo>
                  <a:lnTo>
                    <a:pt x="471" y="174"/>
                  </a:lnTo>
                  <a:lnTo>
                    <a:pt x="421" y="171"/>
                  </a:lnTo>
                  <a:lnTo>
                    <a:pt x="374" y="169"/>
                  </a:lnTo>
                  <a:lnTo>
                    <a:pt x="324" y="166"/>
                  </a:lnTo>
                  <a:lnTo>
                    <a:pt x="277" y="160"/>
                  </a:lnTo>
                  <a:lnTo>
                    <a:pt x="227" y="158"/>
                  </a:lnTo>
                  <a:lnTo>
                    <a:pt x="180" y="152"/>
                  </a:lnTo>
                  <a:lnTo>
                    <a:pt x="133" y="146"/>
                  </a:lnTo>
                  <a:lnTo>
                    <a:pt x="83" y="141"/>
                  </a:lnTo>
                  <a:lnTo>
                    <a:pt x="36" y="135"/>
                  </a:lnTo>
                  <a:lnTo>
                    <a:pt x="0" y="130"/>
                  </a:lnTo>
                  <a:lnTo>
                    <a:pt x="11" y="249"/>
                  </a:lnTo>
                  <a:lnTo>
                    <a:pt x="22" y="343"/>
                  </a:lnTo>
                  <a:lnTo>
                    <a:pt x="33" y="432"/>
                  </a:lnTo>
                  <a:lnTo>
                    <a:pt x="56" y="532"/>
                  </a:lnTo>
                  <a:lnTo>
                    <a:pt x="89" y="653"/>
                  </a:lnTo>
                  <a:lnTo>
                    <a:pt x="114" y="737"/>
                  </a:lnTo>
                  <a:lnTo>
                    <a:pt x="139" y="811"/>
                  </a:lnTo>
                  <a:lnTo>
                    <a:pt x="164" y="875"/>
                  </a:lnTo>
                  <a:lnTo>
                    <a:pt x="188" y="936"/>
                  </a:lnTo>
                  <a:lnTo>
                    <a:pt x="213" y="994"/>
                  </a:lnTo>
                  <a:lnTo>
                    <a:pt x="241" y="1052"/>
                  </a:lnTo>
                  <a:lnTo>
                    <a:pt x="272" y="1113"/>
                  </a:lnTo>
                  <a:lnTo>
                    <a:pt x="305" y="1180"/>
                  </a:lnTo>
                  <a:lnTo>
                    <a:pt x="341" y="1246"/>
                  </a:lnTo>
                  <a:lnTo>
                    <a:pt x="344" y="1246"/>
                  </a:lnTo>
                  <a:lnTo>
                    <a:pt x="349" y="1246"/>
                  </a:lnTo>
                  <a:lnTo>
                    <a:pt x="352" y="1246"/>
                  </a:lnTo>
                  <a:lnTo>
                    <a:pt x="355" y="1246"/>
                  </a:lnTo>
                  <a:lnTo>
                    <a:pt x="402" y="1252"/>
                  </a:lnTo>
                  <a:lnTo>
                    <a:pt x="449" y="1257"/>
                  </a:lnTo>
                  <a:lnTo>
                    <a:pt x="496" y="1263"/>
                  </a:lnTo>
                  <a:lnTo>
                    <a:pt x="543" y="1268"/>
                  </a:lnTo>
                  <a:lnTo>
                    <a:pt x="590" y="1271"/>
                  </a:lnTo>
                  <a:lnTo>
                    <a:pt x="637" y="1277"/>
                  </a:lnTo>
                  <a:lnTo>
                    <a:pt x="687" y="1279"/>
                  </a:lnTo>
                  <a:lnTo>
                    <a:pt x="734" y="1282"/>
                  </a:lnTo>
                  <a:lnTo>
                    <a:pt x="781" y="1285"/>
                  </a:lnTo>
                  <a:lnTo>
                    <a:pt x="831" y="1288"/>
                  </a:lnTo>
                  <a:lnTo>
                    <a:pt x="878" y="1288"/>
                  </a:lnTo>
                  <a:lnTo>
                    <a:pt x="925" y="1291"/>
                  </a:lnTo>
                  <a:lnTo>
                    <a:pt x="975" y="1291"/>
                  </a:lnTo>
                  <a:lnTo>
                    <a:pt x="1022" y="1293"/>
                  </a:lnTo>
                  <a:lnTo>
                    <a:pt x="1072" y="1293"/>
                  </a:lnTo>
                  <a:lnTo>
                    <a:pt x="1119" y="1293"/>
                  </a:lnTo>
                  <a:lnTo>
                    <a:pt x="1161" y="1293"/>
                  </a:lnTo>
                  <a:lnTo>
                    <a:pt x="1205" y="1293"/>
                  </a:lnTo>
                  <a:lnTo>
                    <a:pt x="1246" y="1291"/>
                  </a:lnTo>
                  <a:lnTo>
                    <a:pt x="1291" y="1291"/>
                  </a:lnTo>
                  <a:lnTo>
                    <a:pt x="1335" y="1291"/>
                  </a:lnTo>
                  <a:lnTo>
                    <a:pt x="1379" y="1288"/>
                  </a:lnTo>
                  <a:lnTo>
                    <a:pt x="1424" y="1285"/>
                  </a:lnTo>
                  <a:lnTo>
                    <a:pt x="1468" y="1282"/>
                  </a:lnTo>
                  <a:lnTo>
                    <a:pt x="1512" y="1279"/>
                  </a:lnTo>
                  <a:lnTo>
                    <a:pt x="1557" y="1277"/>
                  </a:lnTo>
                  <a:lnTo>
                    <a:pt x="1604" y="1274"/>
                  </a:lnTo>
                  <a:lnTo>
                    <a:pt x="1648" y="1271"/>
                  </a:lnTo>
                  <a:lnTo>
                    <a:pt x="1690" y="1266"/>
                  </a:lnTo>
                  <a:lnTo>
                    <a:pt x="1734" y="1263"/>
                  </a:lnTo>
                  <a:lnTo>
                    <a:pt x="1778" y="1257"/>
                  </a:lnTo>
                  <a:lnTo>
                    <a:pt x="1820" y="1252"/>
                  </a:lnTo>
                  <a:lnTo>
                    <a:pt x="1822" y="1396"/>
                  </a:lnTo>
                  <a:lnTo>
                    <a:pt x="1817" y="1554"/>
                  </a:lnTo>
                  <a:lnTo>
                    <a:pt x="1806" y="1717"/>
                  </a:lnTo>
                  <a:lnTo>
                    <a:pt x="1792" y="1883"/>
                  </a:lnTo>
                  <a:lnTo>
                    <a:pt x="1781" y="1847"/>
                  </a:lnTo>
                  <a:lnTo>
                    <a:pt x="1767" y="1811"/>
                  </a:lnTo>
                  <a:lnTo>
                    <a:pt x="1745" y="1781"/>
                  </a:lnTo>
                  <a:lnTo>
                    <a:pt x="1720" y="1750"/>
                  </a:lnTo>
                  <a:lnTo>
                    <a:pt x="1692" y="1728"/>
                  </a:lnTo>
                  <a:lnTo>
                    <a:pt x="1659" y="1709"/>
                  </a:lnTo>
                  <a:lnTo>
                    <a:pt x="1623" y="1692"/>
                  </a:lnTo>
                  <a:lnTo>
                    <a:pt x="1584" y="1684"/>
                  </a:lnTo>
                  <a:lnTo>
                    <a:pt x="1584" y="1742"/>
                  </a:lnTo>
                  <a:lnTo>
                    <a:pt x="1612" y="1750"/>
                  </a:lnTo>
                  <a:lnTo>
                    <a:pt x="1637" y="1761"/>
                  </a:lnTo>
                  <a:lnTo>
                    <a:pt x="1662" y="1775"/>
                  </a:lnTo>
                  <a:lnTo>
                    <a:pt x="1681" y="1795"/>
                  </a:lnTo>
                  <a:lnTo>
                    <a:pt x="1701" y="1814"/>
                  </a:lnTo>
                  <a:lnTo>
                    <a:pt x="1714" y="1839"/>
                  </a:lnTo>
                  <a:lnTo>
                    <a:pt x="1726" y="1864"/>
                  </a:lnTo>
                  <a:lnTo>
                    <a:pt x="1734" y="1892"/>
                  </a:lnTo>
                  <a:lnTo>
                    <a:pt x="1703" y="1886"/>
                  </a:lnTo>
                  <a:lnTo>
                    <a:pt x="1667" y="1881"/>
                  </a:lnTo>
                  <a:lnTo>
                    <a:pt x="1629" y="1875"/>
                  </a:lnTo>
                  <a:lnTo>
                    <a:pt x="1584" y="1867"/>
                  </a:lnTo>
                  <a:lnTo>
                    <a:pt x="1540" y="1861"/>
                  </a:lnTo>
                  <a:lnTo>
                    <a:pt x="1490" y="1856"/>
                  </a:lnTo>
                  <a:lnTo>
                    <a:pt x="1438" y="1850"/>
                  </a:lnTo>
                  <a:lnTo>
                    <a:pt x="1382" y="1845"/>
                  </a:lnTo>
                  <a:lnTo>
                    <a:pt x="1396" y="1822"/>
                  </a:lnTo>
                  <a:lnTo>
                    <a:pt x="1410" y="1803"/>
                  </a:lnTo>
                  <a:lnTo>
                    <a:pt x="1429" y="1784"/>
                  </a:lnTo>
                  <a:lnTo>
                    <a:pt x="1451" y="1770"/>
                  </a:lnTo>
                  <a:lnTo>
                    <a:pt x="1474" y="1756"/>
                  </a:lnTo>
                  <a:lnTo>
                    <a:pt x="1498" y="1748"/>
                  </a:lnTo>
                  <a:lnTo>
                    <a:pt x="1523" y="1742"/>
                  </a:lnTo>
                  <a:lnTo>
                    <a:pt x="1551" y="1739"/>
                  </a:lnTo>
                  <a:lnTo>
                    <a:pt x="1554" y="1739"/>
                  </a:lnTo>
                  <a:lnTo>
                    <a:pt x="1557" y="1739"/>
                  </a:lnTo>
                  <a:lnTo>
                    <a:pt x="1562" y="1739"/>
                  </a:lnTo>
                  <a:lnTo>
                    <a:pt x="1565" y="1739"/>
                  </a:lnTo>
                  <a:lnTo>
                    <a:pt x="1565" y="1684"/>
                  </a:lnTo>
                  <a:lnTo>
                    <a:pt x="1562" y="1684"/>
                  </a:lnTo>
                  <a:lnTo>
                    <a:pt x="1557" y="1681"/>
                  </a:lnTo>
                  <a:lnTo>
                    <a:pt x="1554" y="1681"/>
                  </a:lnTo>
                  <a:lnTo>
                    <a:pt x="1551" y="1681"/>
                  </a:lnTo>
                  <a:lnTo>
                    <a:pt x="1512" y="1684"/>
                  </a:lnTo>
                  <a:lnTo>
                    <a:pt x="1476" y="1692"/>
                  </a:lnTo>
                  <a:lnTo>
                    <a:pt x="1440" y="1706"/>
                  </a:lnTo>
                  <a:lnTo>
                    <a:pt x="1410" y="1725"/>
                  </a:lnTo>
                  <a:lnTo>
                    <a:pt x="1382" y="1748"/>
                  </a:lnTo>
                  <a:lnTo>
                    <a:pt x="1357" y="1775"/>
                  </a:lnTo>
                  <a:lnTo>
                    <a:pt x="1335" y="1806"/>
                  </a:lnTo>
                  <a:lnTo>
                    <a:pt x="1321" y="1839"/>
                  </a:lnTo>
                  <a:lnTo>
                    <a:pt x="1280" y="1836"/>
                  </a:lnTo>
                  <a:lnTo>
                    <a:pt x="1238" y="1834"/>
                  </a:lnTo>
                  <a:lnTo>
                    <a:pt x="1197" y="1834"/>
                  </a:lnTo>
                  <a:lnTo>
                    <a:pt x="1155" y="1831"/>
                  </a:lnTo>
                  <a:lnTo>
                    <a:pt x="1111" y="1831"/>
                  </a:lnTo>
                  <a:lnTo>
                    <a:pt x="1066" y="1828"/>
                  </a:lnTo>
                  <a:lnTo>
                    <a:pt x="1022" y="1828"/>
                  </a:lnTo>
                  <a:lnTo>
                    <a:pt x="978" y="1828"/>
                  </a:lnTo>
                  <a:lnTo>
                    <a:pt x="931" y="1831"/>
                  </a:lnTo>
                  <a:lnTo>
                    <a:pt x="884" y="1831"/>
                  </a:lnTo>
                  <a:lnTo>
                    <a:pt x="839" y="1834"/>
                  </a:lnTo>
                  <a:lnTo>
                    <a:pt x="792" y="1836"/>
                  </a:lnTo>
                  <a:lnTo>
                    <a:pt x="745" y="1839"/>
                  </a:lnTo>
                  <a:lnTo>
                    <a:pt x="698" y="1845"/>
                  </a:lnTo>
                  <a:lnTo>
                    <a:pt x="654" y="1850"/>
                  </a:lnTo>
                  <a:lnTo>
                    <a:pt x="607" y="1856"/>
                  </a:lnTo>
                  <a:lnTo>
                    <a:pt x="593" y="1820"/>
                  </a:lnTo>
                  <a:lnTo>
                    <a:pt x="573" y="1786"/>
                  </a:lnTo>
                  <a:lnTo>
                    <a:pt x="548" y="1756"/>
                  </a:lnTo>
                  <a:lnTo>
                    <a:pt x="518" y="1731"/>
                  </a:lnTo>
                  <a:lnTo>
                    <a:pt x="488" y="1709"/>
                  </a:lnTo>
                  <a:lnTo>
                    <a:pt x="452" y="1695"/>
                  </a:lnTo>
                  <a:lnTo>
                    <a:pt x="413" y="1684"/>
                  </a:lnTo>
                  <a:lnTo>
                    <a:pt x="371" y="1681"/>
                  </a:lnTo>
                  <a:lnTo>
                    <a:pt x="321" y="1687"/>
                  </a:lnTo>
                  <a:lnTo>
                    <a:pt x="277" y="1701"/>
                  </a:lnTo>
                  <a:lnTo>
                    <a:pt x="236" y="1723"/>
                  </a:lnTo>
                  <a:lnTo>
                    <a:pt x="200" y="1753"/>
                  </a:lnTo>
                  <a:lnTo>
                    <a:pt x="169" y="1789"/>
                  </a:lnTo>
                  <a:lnTo>
                    <a:pt x="147" y="1831"/>
                  </a:lnTo>
                  <a:lnTo>
                    <a:pt x="133" y="1878"/>
                  </a:lnTo>
                  <a:lnTo>
                    <a:pt x="128" y="1928"/>
                  </a:lnTo>
                  <a:lnTo>
                    <a:pt x="133" y="1975"/>
                  </a:lnTo>
                  <a:lnTo>
                    <a:pt x="144" y="2019"/>
                  </a:lnTo>
                  <a:lnTo>
                    <a:pt x="166" y="2061"/>
                  </a:lnTo>
                  <a:lnTo>
                    <a:pt x="194" y="2094"/>
                  </a:lnTo>
                  <a:lnTo>
                    <a:pt x="227" y="2124"/>
                  </a:lnTo>
                  <a:lnTo>
                    <a:pt x="266" y="2149"/>
                  </a:lnTo>
                  <a:lnTo>
                    <a:pt x="310" y="2163"/>
                  </a:lnTo>
                  <a:lnTo>
                    <a:pt x="357" y="2171"/>
                  </a:lnTo>
                  <a:lnTo>
                    <a:pt x="357" y="2113"/>
                  </a:lnTo>
                  <a:lnTo>
                    <a:pt x="321" y="2108"/>
                  </a:lnTo>
                  <a:lnTo>
                    <a:pt x="288" y="2094"/>
                  </a:lnTo>
                  <a:lnTo>
                    <a:pt x="260" y="2077"/>
                  </a:lnTo>
                  <a:lnTo>
                    <a:pt x="233" y="2052"/>
                  </a:lnTo>
                  <a:lnTo>
                    <a:pt x="213" y="2027"/>
                  </a:lnTo>
                  <a:lnTo>
                    <a:pt x="197" y="1997"/>
                  </a:lnTo>
                  <a:lnTo>
                    <a:pt x="186" y="1964"/>
                  </a:lnTo>
                  <a:lnTo>
                    <a:pt x="183" y="1928"/>
                  </a:lnTo>
                  <a:lnTo>
                    <a:pt x="186" y="1889"/>
                  </a:lnTo>
                  <a:lnTo>
                    <a:pt x="197" y="1853"/>
                  </a:lnTo>
                  <a:lnTo>
                    <a:pt x="216" y="1822"/>
                  </a:lnTo>
                  <a:lnTo>
                    <a:pt x="238" y="1795"/>
                  </a:lnTo>
                  <a:lnTo>
                    <a:pt x="266" y="1770"/>
                  </a:lnTo>
                  <a:lnTo>
                    <a:pt x="299" y="1753"/>
                  </a:lnTo>
                  <a:lnTo>
                    <a:pt x="332" y="1742"/>
                  </a:lnTo>
                  <a:lnTo>
                    <a:pt x="371" y="1739"/>
                  </a:lnTo>
                  <a:lnTo>
                    <a:pt x="402" y="1742"/>
                  </a:lnTo>
                  <a:lnTo>
                    <a:pt x="429" y="1748"/>
                  </a:lnTo>
                  <a:lnTo>
                    <a:pt x="457" y="1759"/>
                  </a:lnTo>
                  <a:lnTo>
                    <a:pt x="482" y="1775"/>
                  </a:lnTo>
                  <a:lnTo>
                    <a:pt x="504" y="1795"/>
                  </a:lnTo>
                  <a:lnTo>
                    <a:pt x="521" y="1814"/>
                  </a:lnTo>
                  <a:lnTo>
                    <a:pt x="537" y="1839"/>
                  </a:lnTo>
                  <a:lnTo>
                    <a:pt x="548" y="1867"/>
                  </a:lnTo>
                  <a:lnTo>
                    <a:pt x="526" y="1872"/>
                  </a:lnTo>
                  <a:lnTo>
                    <a:pt x="501" y="1875"/>
                  </a:lnTo>
                  <a:lnTo>
                    <a:pt x="479" y="1881"/>
                  </a:lnTo>
                  <a:lnTo>
                    <a:pt x="457" y="1886"/>
                  </a:lnTo>
                  <a:lnTo>
                    <a:pt x="432" y="1892"/>
                  </a:lnTo>
                  <a:lnTo>
                    <a:pt x="410" y="1897"/>
                  </a:lnTo>
                  <a:lnTo>
                    <a:pt x="385" y="1903"/>
                  </a:lnTo>
                  <a:lnTo>
                    <a:pt x="363" y="1908"/>
                  </a:lnTo>
                  <a:lnTo>
                    <a:pt x="380" y="1964"/>
                  </a:lnTo>
                  <a:lnTo>
                    <a:pt x="402" y="1958"/>
                  </a:lnTo>
                  <a:lnTo>
                    <a:pt x="424" y="1953"/>
                  </a:lnTo>
                  <a:lnTo>
                    <a:pt x="446" y="1947"/>
                  </a:lnTo>
                  <a:lnTo>
                    <a:pt x="468" y="1942"/>
                  </a:lnTo>
                  <a:lnTo>
                    <a:pt x="490" y="1936"/>
                  </a:lnTo>
                  <a:lnTo>
                    <a:pt x="515" y="1930"/>
                  </a:lnTo>
                  <a:lnTo>
                    <a:pt x="537" y="1928"/>
                  </a:lnTo>
                  <a:lnTo>
                    <a:pt x="560" y="1922"/>
                  </a:lnTo>
                  <a:lnTo>
                    <a:pt x="560" y="1925"/>
                  </a:lnTo>
                  <a:lnTo>
                    <a:pt x="560" y="1925"/>
                  </a:lnTo>
                  <a:lnTo>
                    <a:pt x="560" y="1925"/>
                  </a:lnTo>
                  <a:lnTo>
                    <a:pt x="560" y="1928"/>
                  </a:lnTo>
                  <a:lnTo>
                    <a:pt x="557" y="1966"/>
                  </a:lnTo>
                  <a:lnTo>
                    <a:pt x="546" y="2000"/>
                  </a:lnTo>
                  <a:lnTo>
                    <a:pt x="529" y="2033"/>
                  </a:lnTo>
                  <a:lnTo>
                    <a:pt x="507" y="2058"/>
                  </a:lnTo>
                  <a:lnTo>
                    <a:pt x="479" y="2083"/>
                  </a:lnTo>
                  <a:lnTo>
                    <a:pt x="449" y="2099"/>
                  </a:lnTo>
                  <a:lnTo>
                    <a:pt x="413" y="2111"/>
                  </a:lnTo>
                  <a:lnTo>
                    <a:pt x="377" y="2116"/>
                  </a:lnTo>
                  <a:lnTo>
                    <a:pt x="377" y="2174"/>
                  </a:lnTo>
                  <a:lnTo>
                    <a:pt x="427" y="2169"/>
                  </a:lnTo>
                  <a:lnTo>
                    <a:pt x="471" y="2152"/>
                  </a:lnTo>
                  <a:lnTo>
                    <a:pt x="512" y="2130"/>
                  </a:lnTo>
                  <a:lnTo>
                    <a:pt x="548" y="2099"/>
                  </a:lnTo>
                  <a:lnTo>
                    <a:pt x="576" y="2063"/>
                  </a:lnTo>
                  <a:lnTo>
                    <a:pt x="598" y="2022"/>
                  </a:lnTo>
                  <a:lnTo>
                    <a:pt x="612" y="1978"/>
                  </a:lnTo>
                  <a:lnTo>
                    <a:pt x="618" y="1928"/>
                  </a:lnTo>
                  <a:lnTo>
                    <a:pt x="618" y="1925"/>
                  </a:lnTo>
                  <a:lnTo>
                    <a:pt x="618" y="1919"/>
                  </a:lnTo>
                  <a:lnTo>
                    <a:pt x="618" y="1917"/>
                  </a:lnTo>
                  <a:lnTo>
                    <a:pt x="618" y="1914"/>
                  </a:lnTo>
                  <a:lnTo>
                    <a:pt x="662" y="1908"/>
                  </a:lnTo>
                  <a:lnTo>
                    <a:pt x="706" y="1903"/>
                  </a:lnTo>
                  <a:lnTo>
                    <a:pt x="751" y="1897"/>
                  </a:lnTo>
                  <a:lnTo>
                    <a:pt x="795" y="1894"/>
                  </a:lnTo>
                  <a:lnTo>
                    <a:pt x="839" y="1892"/>
                  </a:lnTo>
                  <a:lnTo>
                    <a:pt x="884" y="1889"/>
                  </a:lnTo>
                  <a:lnTo>
                    <a:pt x="928" y="1886"/>
                  </a:lnTo>
                  <a:lnTo>
                    <a:pt x="972" y="1886"/>
                  </a:lnTo>
                  <a:lnTo>
                    <a:pt x="1017" y="1886"/>
                  </a:lnTo>
                  <a:lnTo>
                    <a:pt x="1061" y="1886"/>
                  </a:lnTo>
                  <a:lnTo>
                    <a:pt x="1102" y="1886"/>
                  </a:lnTo>
                  <a:lnTo>
                    <a:pt x="1144" y="1889"/>
                  </a:lnTo>
                  <a:lnTo>
                    <a:pt x="1185" y="1889"/>
                  </a:lnTo>
                  <a:lnTo>
                    <a:pt x="1227" y="1892"/>
                  </a:lnTo>
                  <a:lnTo>
                    <a:pt x="1269" y="1894"/>
                  </a:lnTo>
                  <a:lnTo>
                    <a:pt x="1307" y="1897"/>
                  </a:lnTo>
                  <a:lnTo>
                    <a:pt x="1305" y="1903"/>
                  </a:lnTo>
                  <a:lnTo>
                    <a:pt x="1305" y="1911"/>
                  </a:lnTo>
                  <a:lnTo>
                    <a:pt x="1305" y="1919"/>
                  </a:lnTo>
                  <a:lnTo>
                    <a:pt x="1305" y="1928"/>
                  </a:lnTo>
                  <a:lnTo>
                    <a:pt x="1310" y="1978"/>
                  </a:lnTo>
                  <a:lnTo>
                    <a:pt x="1324" y="2022"/>
                  </a:lnTo>
                  <a:lnTo>
                    <a:pt x="1346" y="2063"/>
                  </a:lnTo>
                  <a:lnTo>
                    <a:pt x="1374" y="2099"/>
                  </a:lnTo>
                  <a:lnTo>
                    <a:pt x="1410" y="2130"/>
                  </a:lnTo>
                  <a:lnTo>
                    <a:pt x="1449" y="2152"/>
                  </a:lnTo>
                  <a:lnTo>
                    <a:pt x="1496" y="2169"/>
                  </a:lnTo>
                  <a:lnTo>
                    <a:pt x="1543" y="2174"/>
                  </a:lnTo>
                  <a:lnTo>
                    <a:pt x="1543" y="2116"/>
                  </a:lnTo>
                  <a:lnTo>
                    <a:pt x="1507" y="2111"/>
                  </a:lnTo>
                  <a:lnTo>
                    <a:pt x="1471" y="2099"/>
                  </a:lnTo>
                  <a:lnTo>
                    <a:pt x="1440" y="2080"/>
                  </a:lnTo>
                  <a:lnTo>
                    <a:pt x="1415" y="2058"/>
                  </a:lnTo>
                  <a:lnTo>
                    <a:pt x="1393" y="2030"/>
                  </a:lnTo>
                  <a:lnTo>
                    <a:pt x="1377" y="2000"/>
                  </a:lnTo>
                  <a:lnTo>
                    <a:pt x="1365" y="1964"/>
                  </a:lnTo>
                  <a:lnTo>
                    <a:pt x="1363" y="1928"/>
                  </a:lnTo>
                  <a:lnTo>
                    <a:pt x="1363" y="1922"/>
                  </a:lnTo>
                  <a:lnTo>
                    <a:pt x="1363" y="1914"/>
                  </a:lnTo>
                  <a:lnTo>
                    <a:pt x="1363" y="1908"/>
                  </a:lnTo>
                  <a:lnTo>
                    <a:pt x="1365" y="1903"/>
                  </a:lnTo>
                  <a:lnTo>
                    <a:pt x="1424" y="1908"/>
                  </a:lnTo>
                  <a:lnTo>
                    <a:pt x="1479" y="1914"/>
                  </a:lnTo>
                  <a:lnTo>
                    <a:pt x="1534" y="1919"/>
                  </a:lnTo>
                  <a:lnTo>
                    <a:pt x="1582" y="1925"/>
                  </a:lnTo>
                  <a:lnTo>
                    <a:pt x="1629" y="1933"/>
                  </a:lnTo>
                  <a:lnTo>
                    <a:pt x="1667" y="1939"/>
                  </a:lnTo>
                  <a:lnTo>
                    <a:pt x="1706" y="1944"/>
                  </a:lnTo>
                  <a:lnTo>
                    <a:pt x="1737" y="1950"/>
                  </a:lnTo>
                  <a:lnTo>
                    <a:pt x="1728" y="1983"/>
                  </a:lnTo>
                  <a:lnTo>
                    <a:pt x="1717" y="2014"/>
                  </a:lnTo>
                  <a:lnTo>
                    <a:pt x="1701" y="2041"/>
                  </a:lnTo>
                  <a:lnTo>
                    <a:pt x="1678" y="2063"/>
                  </a:lnTo>
                  <a:lnTo>
                    <a:pt x="1654" y="2086"/>
                  </a:lnTo>
                  <a:lnTo>
                    <a:pt x="1623" y="2099"/>
                  </a:lnTo>
                  <a:lnTo>
                    <a:pt x="1593" y="2111"/>
                  </a:lnTo>
                  <a:lnTo>
                    <a:pt x="1559" y="2116"/>
                  </a:lnTo>
                  <a:lnTo>
                    <a:pt x="1559" y="2171"/>
                  </a:lnTo>
                  <a:lnTo>
                    <a:pt x="1604" y="2166"/>
                  </a:lnTo>
                  <a:lnTo>
                    <a:pt x="1645" y="2152"/>
                  </a:lnTo>
                  <a:lnTo>
                    <a:pt x="1684" y="2133"/>
                  </a:lnTo>
                  <a:lnTo>
                    <a:pt x="1717" y="2108"/>
                  </a:lnTo>
                  <a:lnTo>
                    <a:pt x="1745" y="2077"/>
                  </a:lnTo>
                  <a:lnTo>
                    <a:pt x="1767" y="2041"/>
                  </a:lnTo>
                  <a:lnTo>
                    <a:pt x="1784" y="2002"/>
                  </a:lnTo>
                  <a:lnTo>
                    <a:pt x="1792" y="1961"/>
                  </a:lnTo>
                  <a:lnTo>
                    <a:pt x="1806" y="1964"/>
                  </a:lnTo>
                  <a:lnTo>
                    <a:pt x="1822" y="1966"/>
                  </a:lnTo>
                  <a:lnTo>
                    <a:pt x="1836" y="1969"/>
                  </a:lnTo>
                  <a:lnTo>
                    <a:pt x="1842" y="1969"/>
                  </a:lnTo>
                  <a:lnTo>
                    <a:pt x="1845" y="1939"/>
                  </a:lnTo>
                  <a:lnTo>
                    <a:pt x="1861" y="1748"/>
                  </a:lnTo>
                  <a:lnTo>
                    <a:pt x="1875" y="1559"/>
                  </a:lnTo>
                  <a:lnTo>
                    <a:pt x="1881" y="1382"/>
                  </a:lnTo>
                  <a:lnTo>
                    <a:pt x="1875" y="1216"/>
                  </a:lnTo>
                  <a:lnTo>
                    <a:pt x="1872" y="1163"/>
                  </a:lnTo>
                  <a:lnTo>
                    <a:pt x="1864" y="1061"/>
                  </a:lnTo>
                  <a:lnTo>
                    <a:pt x="1856" y="966"/>
                  </a:lnTo>
                  <a:lnTo>
                    <a:pt x="1839" y="872"/>
                  </a:lnTo>
                  <a:lnTo>
                    <a:pt x="1817" y="764"/>
                  </a:lnTo>
                  <a:lnTo>
                    <a:pt x="1759" y="764"/>
                  </a:lnTo>
                  <a:lnTo>
                    <a:pt x="1781" y="872"/>
                  </a:lnTo>
                  <a:lnTo>
                    <a:pt x="1798" y="969"/>
                  </a:lnTo>
                  <a:lnTo>
                    <a:pt x="1806" y="1063"/>
                  </a:lnTo>
                  <a:lnTo>
                    <a:pt x="1814" y="1166"/>
                  </a:lnTo>
                  <a:lnTo>
                    <a:pt x="1817" y="1194"/>
                  </a:lnTo>
                  <a:lnTo>
                    <a:pt x="1775" y="1199"/>
                  </a:lnTo>
                  <a:lnTo>
                    <a:pt x="1731" y="1205"/>
                  </a:lnTo>
                  <a:lnTo>
                    <a:pt x="1687" y="1207"/>
                  </a:lnTo>
                  <a:lnTo>
                    <a:pt x="1645" y="1213"/>
                  </a:lnTo>
                  <a:lnTo>
                    <a:pt x="1601" y="1216"/>
                  </a:lnTo>
                  <a:lnTo>
                    <a:pt x="1557" y="1219"/>
                  </a:lnTo>
                  <a:lnTo>
                    <a:pt x="1510" y="1224"/>
                  </a:lnTo>
                  <a:lnTo>
                    <a:pt x="1465" y="1227"/>
                  </a:lnTo>
                  <a:lnTo>
                    <a:pt x="1421" y="1230"/>
                  </a:lnTo>
                  <a:lnTo>
                    <a:pt x="1377" y="1232"/>
                  </a:lnTo>
                  <a:lnTo>
                    <a:pt x="1332" y="1232"/>
                  </a:lnTo>
                  <a:lnTo>
                    <a:pt x="1288" y="1235"/>
                  </a:lnTo>
                  <a:lnTo>
                    <a:pt x="1246" y="1235"/>
                  </a:lnTo>
                  <a:lnTo>
                    <a:pt x="1202" y="1238"/>
                  </a:lnTo>
                  <a:lnTo>
                    <a:pt x="1161" y="1238"/>
                  </a:lnTo>
                  <a:lnTo>
                    <a:pt x="1119" y="1238"/>
                  </a:lnTo>
                  <a:lnTo>
                    <a:pt x="1072" y="1238"/>
                  </a:lnTo>
                  <a:lnTo>
                    <a:pt x="1025" y="1238"/>
                  </a:lnTo>
                  <a:lnTo>
                    <a:pt x="978" y="1235"/>
                  </a:lnTo>
                  <a:lnTo>
                    <a:pt x="931" y="1235"/>
                  </a:lnTo>
                  <a:lnTo>
                    <a:pt x="884" y="1232"/>
                  </a:lnTo>
                  <a:lnTo>
                    <a:pt x="837" y="1232"/>
                  </a:lnTo>
                  <a:lnTo>
                    <a:pt x="792" y="1230"/>
                  </a:lnTo>
                  <a:lnTo>
                    <a:pt x="745" y="1227"/>
                  </a:lnTo>
                  <a:lnTo>
                    <a:pt x="698" y="1221"/>
                  </a:lnTo>
                  <a:lnTo>
                    <a:pt x="651" y="1219"/>
                  </a:lnTo>
                  <a:lnTo>
                    <a:pt x="607" y="1216"/>
                  </a:lnTo>
                  <a:lnTo>
                    <a:pt x="560" y="1210"/>
                  </a:lnTo>
                  <a:lnTo>
                    <a:pt x="515" y="1207"/>
                  </a:lnTo>
                  <a:lnTo>
                    <a:pt x="468" y="1202"/>
                  </a:lnTo>
                  <a:lnTo>
                    <a:pt x="424" y="1196"/>
                  </a:lnTo>
                  <a:lnTo>
                    <a:pt x="377" y="1191"/>
                  </a:lnTo>
                  <a:lnTo>
                    <a:pt x="357" y="1152"/>
                  </a:lnTo>
                  <a:lnTo>
                    <a:pt x="324" y="1088"/>
                  </a:lnTo>
                  <a:lnTo>
                    <a:pt x="294" y="1027"/>
                  </a:lnTo>
                  <a:lnTo>
                    <a:pt x="266" y="969"/>
                  </a:lnTo>
                  <a:lnTo>
                    <a:pt x="241" y="914"/>
                  </a:lnTo>
                  <a:lnTo>
                    <a:pt x="216" y="853"/>
                  </a:lnTo>
                  <a:lnTo>
                    <a:pt x="191" y="789"/>
                  </a:lnTo>
                  <a:lnTo>
                    <a:pt x="169" y="717"/>
                  </a:lnTo>
                  <a:lnTo>
                    <a:pt x="144" y="637"/>
                  </a:lnTo>
                  <a:lnTo>
                    <a:pt x="111" y="518"/>
                  </a:lnTo>
                  <a:lnTo>
                    <a:pt x="92" y="424"/>
                  </a:lnTo>
                  <a:lnTo>
                    <a:pt x="80" y="338"/>
                  </a:lnTo>
                  <a:lnTo>
                    <a:pt x="69" y="243"/>
                  </a:lnTo>
                  <a:lnTo>
                    <a:pt x="67" y="196"/>
                  </a:lnTo>
                  <a:lnTo>
                    <a:pt x="114" y="202"/>
                  </a:lnTo>
                  <a:lnTo>
                    <a:pt x="158" y="207"/>
                  </a:lnTo>
                  <a:lnTo>
                    <a:pt x="205" y="213"/>
                  </a:lnTo>
                  <a:lnTo>
                    <a:pt x="252" y="216"/>
                  </a:lnTo>
                  <a:lnTo>
                    <a:pt x="296" y="221"/>
                  </a:lnTo>
                  <a:lnTo>
                    <a:pt x="344" y="224"/>
                  </a:lnTo>
                  <a:lnTo>
                    <a:pt x="391" y="227"/>
                  </a:lnTo>
                  <a:lnTo>
                    <a:pt x="438" y="230"/>
                  </a:lnTo>
                  <a:lnTo>
                    <a:pt x="485" y="232"/>
                  </a:lnTo>
                  <a:lnTo>
                    <a:pt x="532" y="235"/>
                  </a:lnTo>
                  <a:lnTo>
                    <a:pt x="576" y="238"/>
                  </a:lnTo>
                  <a:lnTo>
                    <a:pt x="623" y="238"/>
                  </a:lnTo>
                  <a:lnTo>
                    <a:pt x="670" y="238"/>
                  </a:lnTo>
                  <a:lnTo>
                    <a:pt x="717" y="241"/>
                  </a:lnTo>
                  <a:lnTo>
                    <a:pt x="765" y="241"/>
                  </a:lnTo>
                  <a:lnTo>
                    <a:pt x="812" y="241"/>
                  </a:lnTo>
                  <a:lnTo>
                    <a:pt x="853" y="241"/>
                  </a:lnTo>
                  <a:lnTo>
                    <a:pt x="897" y="241"/>
                  </a:lnTo>
                  <a:lnTo>
                    <a:pt x="939" y="238"/>
                  </a:lnTo>
                  <a:lnTo>
                    <a:pt x="978" y="235"/>
                  </a:lnTo>
                  <a:lnTo>
                    <a:pt x="1019" y="235"/>
                  </a:lnTo>
                  <a:lnTo>
                    <a:pt x="1058" y="232"/>
                  </a:lnTo>
                  <a:lnTo>
                    <a:pt x="1097" y="230"/>
                  </a:lnTo>
                  <a:lnTo>
                    <a:pt x="1136" y="224"/>
                  </a:lnTo>
                  <a:lnTo>
                    <a:pt x="1174" y="221"/>
                  </a:lnTo>
                  <a:lnTo>
                    <a:pt x="1210" y="216"/>
                  </a:lnTo>
                  <a:lnTo>
                    <a:pt x="1249" y="213"/>
                  </a:lnTo>
                  <a:lnTo>
                    <a:pt x="1288" y="207"/>
                  </a:lnTo>
                  <a:lnTo>
                    <a:pt x="1324" y="202"/>
                  </a:lnTo>
                  <a:lnTo>
                    <a:pt x="1360" y="199"/>
                  </a:lnTo>
                  <a:lnTo>
                    <a:pt x="1399" y="194"/>
                  </a:lnTo>
                  <a:lnTo>
                    <a:pt x="1435" y="188"/>
                  </a:lnTo>
                  <a:lnTo>
                    <a:pt x="1515" y="177"/>
                  </a:lnTo>
                  <a:lnTo>
                    <a:pt x="1518" y="177"/>
                  </a:lnTo>
                  <a:lnTo>
                    <a:pt x="1523" y="174"/>
                  </a:lnTo>
                  <a:lnTo>
                    <a:pt x="1526" y="174"/>
                  </a:lnTo>
                  <a:lnTo>
                    <a:pt x="1529" y="171"/>
                  </a:lnTo>
                  <a:lnTo>
                    <a:pt x="1570" y="257"/>
                  </a:lnTo>
                  <a:lnTo>
                    <a:pt x="1595" y="304"/>
                  </a:lnTo>
                  <a:lnTo>
                    <a:pt x="1615" y="351"/>
                  </a:lnTo>
                  <a:lnTo>
                    <a:pt x="1634" y="393"/>
                  </a:lnTo>
                  <a:lnTo>
                    <a:pt x="1654" y="437"/>
                  </a:lnTo>
                  <a:lnTo>
                    <a:pt x="1673" y="482"/>
                  </a:lnTo>
                  <a:lnTo>
                    <a:pt x="1690" y="532"/>
                  </a:lnTo>
                  <a:lnTo>
                    <a:pt x="1709" y="590"/>
                  </a:lnTo>
                  <a:lnTo>
                    <a:pt x="1728" y="653"/>
                  </a:lnTo>
                  <a:lnTo>
                    <a:pt x="1737" y="678"/>
                  </a:lnTo>
                  <a:lnTo>
                    <a:pt x="1742" y="703"/>
                  </a:lnTo>
                  <a:lnTo>
                    <a:pt x="1748" y="728"/>
                  </a:lnTo>
                  <a:lnTo>
                    <a:pt x="1753" y="750"/>
                  </a:lnTo>
                  <a:lnTo>
                    <a:pt x="1814" y="750"/>
                  </a:lnTo>
                  <a:lnTo>
                    <a:pt x="1809" y="723"/>
                  </a:lnTo>
                  <a:lnTo>
                    <a:pt x="1800" y="695"/>
                  </a:lnTo>
                  <a:lnTo>
                    <a:pt x="1792" y="667"/>
                  </a:lnTo>
                  <a:lnTo>
                    <a:pt x="1784" y="637"/>
                  </a:lnTo>
                  <a:lnTo>
                    <a:pt x="1764" y="570"/>
                  </a:lnTo>
                  <a:lnTo>
                    <a:pt x="1745" y="515"/>
                  </a:lnTo>
                  <a:lnTo>
                    <a:pt x="1726" y="462"/>
                  </a:lnTo>
                  <a:lnTo>
                    <a:pt x="1709" y="415"/>
                  </a:lnTo>
                  <a:lnTo>
                    <a:pt x="1690" y="371"/>
                  </a:lnTo>
                  <a:lnTo>
                    <a:pt x="1667" y="327"/>
                  </a:lnTo>
                  <a:lnTo>
                    <a:pt x="1648" y="282"/>
                  </a:lnTo>
                  <a:lnTo>
                    <a:pt x="1623" y="232"/>
                  </a:lnTo>
                  <a:lnTo>
                    <a:pt x="1609" y="205"/>
                  </a:lnTo>
                  <a:lnTo>
                    <a:pt x="1654" y="210"/>
                  </a:lnTo>
                  <a:lnTo>
                    <a:pt x="1703" y="216"/>
                  </a:lnTo>
                  <a:lnTo>
                    <a:pt x="1753" y="219"/>
                  </a:lnTo>
                  <a:lnTo>
                    <a:pt x="1809" y="221"/>
                  </a:lnTo>
                  <a:lnTo>
                    <a:pt x="1861" y="221"/>
                  </a:lnTo>
                  <a:lnTo>
                    <a:pt x="1917" y="219"/>
                  </a:lnTo>
                  <a:lnTo>
                    <a:pt x="1969" y="213"/>
                  </a:lnTo>
                  <a:lnTo>
                    <a:pt x="2022" y="207"/>
                  </a:lnTo>
                  <a:lnTo>
                    <a:pt x="2030" y="224"/>
                  </a:lnTo>
                  <a:lnTo>
                    <a:pt x="2044" y="241"/>
                  </a:lnTo>
                  <a:lnTo>
                    <a:pt x="2058" y="255"/>
                  </a:lnTo>
                  <a:lnTo>
                    <a:pt x="2074" y="266"/>
                  </a:lnTo>
                  <a:lnTo>
                    <a:pt x="2091" y="274"/>
                  </a:lnTo>
                  <a:lnTo>
                    <a:pt x="2110" y="282"/>
                  </a:lnTo>
                  <a:lnTo>
                    <a:pt x="2130" y="285"/>
                  </a:lnTo>
                  <a:lnTo>
                    <a:pt x="2149" y="288"/>
                  </a:lnTo>
                  <a:lnTo>
                    <a:pt x="2177" y="285"/>
                  </a:lnTo>
                  <a:lnTo>
                    <a:pt x="2202" y="277"/>
                  </a:lnTo>
                  <a:lnTo>
                    <a:pt x="2224" y="266"/>
                  </a:lnTo>
                  <a:lnTo>
                    <a:pt x="2246" y="249"/>
                  </a:lnTo>
                  <a:lnTo>
                    <a:pt x="2263" y="227"/>
                  </a:lnTo>
                  <a:lnTo>
                    <a:pt x="2277" y="205"/>
                  </a:lnTo>
                  <a:lnTo>
                    <a:pt x="2285" y="180"/>
                  </a:lnTo>
                  <a:lnTo>
                    <a:pt x="2291" y="152"/>
                  </a:lnTo>
                  <a:lnTo>
                    <a:pt x="2232" y="1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90" name="Freeform 38"/>
            <p:cNvSpPr>
              <a:spLocks/>
            </p:cNvSpPr>
            <p:nvPr/>
          </p:nvSpPr>
          <p:spPr bwMode="auto">
            <a:xfrm>
              <a:off x="4696" y="3334"/>
              <a:ext cx="19" cy="58"/>
            </a:xfrm>
            <a:custGeom>
              <a:avLst/>
              <a:gdLst>
                <a:gd name="T0" fmla="*/ 19 w 19"/>
                <a:gd name="T1" fmla="*/ 58 h 58"/>
                <a:gd name="T2" fmla="*/ 19 w 19"/>
                <a:gd name="T3" fmla="*/ 0 h 58"/>
                <a:gd name="T4" fmla="*/ 14 w 19"/>
                <a:gd name="T5" fmla="*/ 0 h 58"/>
                <a:gd name="T6" fmla="*/ 11 w 19"/>
                <a:gd name="T7" fmla="*/ 0 h 58"/>
                <a:gd name="T8" fmla="*/ 5 w 19"/>
                <a:gd name="T9" fmla="*/ 0 h 58"/>
                <a:gd name="T10" fmla="*/ 0 w 19"/>
                <a:gd name="T11" fmla="*/ 0 h 58"/>
                <a:gd name="T12" fmla="*/ 0 w 19"/>
                <a:gd name="T13" fmla="*/ 55 h 58"/>
                <a:gd name="T14" fmla="*/ 5 w 19"/>
                <a:gd name="T15" fmla="*/ 58 h 58"/>
                <a:gd name="T16" fmla="*/ 11 w 19"/>
                <a:gd name="T17" fmla="*/ 58 h 58"/>
                <a:gd name="T18" fmla="*/ 14 w 19"/>
                <a:gd name="T19" fmla="*/ 58 h 58"/>
                <a:gd name="T20" fmla="*/ 19 w 19"/>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8">
                  <a:moveTo>
                    <a:pt x="19" y="58"/>
                  </a:moveTo>
                  <a:lnTo>
                    <a:pt x="19" y="0"/>
                  </a:lnTo>
                  <a:lnTo>
                    <a:pt x="14" y="0"/>
                  </a:lnTo>
                  <a:lnTo>
                    <a:pt x="11" y="0"/>
                  </a:lnTo>
                  <a:lnTo>
                    <a:pt x="5" y="0"/>
                  </a:lnTo>
                  <a:lnTo>
                    <a:pt x="0" y="0"/>
                  </a:lnTo>
                  <a:lnTo>
                    <a:pt x="0" y="55"/>
                  </a:lnTo>
                  <a:lnTo>
                    <a:pt x="5" y="58"/>
                  </a:lnTo>
                  <a:lnTo>
                    <a:pt x="11" y="58"/>
                  </a:lnTo>
                  <a:lnTo>
                    <a:pt x="14" y="58"/>
                  </a:lnTo>
                  <a:lnTo>
                    <a:pt x="19"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40"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98453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272" y="1823164"/>
            <a:ext cx="8229600" cy="4882436"/>
          </a:xfrm>
        </p:spPr>
        <p:txBody>
          <a:bodyPr>
            <a:normAutofit/>
          </a:bodyPr>
          <a:lstStyle/>
          <a:p>
            <a:pPr>
              <a:buNone/>
            </a:pPr>
            <a:r>
              <a:rPr lang="en-US" dirty="0" smtClean="0"/>
              <a:t>25-30 minute segments per person/assignment </a:t>
            </a:r>
          </a:p>
          <a:p>
            <a:pPr>
              <a:buFont typeface="Wingdings" panose="05000000000000000000" pitchFamily="2" charset="2"/>
              <a:buChar char="Ø"/>
            </a:pPr>
            <a:r>
              <a:rPr lang="en-US" dirty="0"/>
              <a:t>P</a:t>
            </a:r>
            <a:r>
              <a:rPr lang="en-US" dirty="0" smtClean="0"/>
              <a:t>resent assignment briefly—which outcomes, what course, which students, how does it work….</a:t>
            </a:r>
          </a:p>
          <a:p>
            <a:pPr>
              <a:buFont typeface="Wingdings" panose="05000000000000000000" pitchFamily="2" charset="2"/>
              <a:buChar char="Ø"/>
            </a:pPr>
            <a:r>
              <a:rPr lang="en-US" dirty="0" smtClean="0"/>
              <a:t>Discussion with group (focus on questions on feedback form)</a:t>
            </a:r>
          </a:p>
          <a:p>
            <a:pPr>
              <a:buFont typeface="Wingdings" panose="05000000000000000000" pitchFamily="2" charset="2"/>
              <a:buChar char="Ø"/>
            </a:pPr>
            <a:r>
              <a:rPr lang="en-US" dirty="0" smtClean="0"/>
              <a:t>Save 5 minutes for written feedback </a:t>
            </a:r>
          </a:p>
          <a:p>
            <a:pPr>
              <a:buFont typeface="Wingdings" panose="05000000000000000000" pitchFamily="2" charset="2"/>
              <a:buChar char="Ø"/>
            </a:pPr>
            <a:r>
              <a:rPr lang="en-US" dirty="0" smtClean="0"/>
              <a:t>Breath</a:t>
            </a:r>
          </a:p>
          <a:p>
            <a:pPr>
              <a:buFont typeface="Wingdings" panose="05000000000000000000" pitchFamily="2" charset="2"/>
              <a:buChar char="Ø"/>
            </a:pPr>
            <a:r>
              <a:rPr lang="en-US" dirty="0" smtClean="0"/>
              <a:t>Start again…</a:t>
            </a:r>
          </a:p>
          <a:p>
            <a:pPr>
              <a:buFont typeface="Wingdings" panose="05000000000000000000" pitchFamily="2" charset="2"/>
              <a:buChar char="Ø"/>
            </a:pPr>
            <a:r>
              <a:rPr lang="en-US" dirty="0" smtClean="0"/>
              <a:t>Debrief at end</a:t>
            </a:r>
            <a:endParaRPr lang="en-US" dirty="0"/>
          </a:p>
        </p:txBody>
      </p:sp>
      <p:sp>
        <p:nvSpPr>
          <p:cNvPr id="2" name="Title 1"/>
          <p:cNvSpPr>
            <a:spLocks noGrp="1"/>
          </p:cNvSpPr>
          <p:nvPr>
            <p:ph type="title"/>
          </p:nvPr>
        </p:nvSpPr>
        <p:spPr>
          <a:xfrm>
            <a:off x="457200" y="354771"/>
            <a:ext cx="8229600" cy="1143000"/>
          </a:xfrm>
        </p:spPr>
        <p:txBody>
          <a:bodyPr/>
          <a:lstStyle/>
          <a:p>
            <a:r>
              <a:rPr lang="en-US" dirty="0" smtClean="0"/>
              <a:t>Small Group Process</a:t>
            </a:r>
            <a:endParaRPr lang="en-US" dirty="0"/>
          </a:p>
        </p:txBody>
      </p:sp>
      <p:pic>
        <p:nvPicPr>
          <p:cNvPr id="4"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6564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a:stretch/>
        </p:blipFill>
        <p:spPr bwMode="auto">
          <a:xfrm>
            <a:off x="996950" y="152400"/>
            <a:ext cx="7150100" cy="6553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5424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Toolkits and library</a:t>
            </a:r>
            <a:endParaRPr lang="en-US" dirty="0"/>
          </a:p>
        </p:txBody>
      </p:sp>
      <p:pic>
        <p:nvPicPr>
          <p:cNvPr id="4"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5074" y="1773277"/>
            <a:ext cx="3753852" cy="48768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300"/>
            <a:ext cx="9144000" cy="6366933"/>
          </a:xfrm>
          <a:prstGeom prst="rect">
            <a:avLst/>
          </a:prstGeom>
        </p:spPr>
      </p:pic>
    </p:spTree>
    <p:extLst>
      <p:ext uri="{BB962C8B-B14F-4D97-AF65-F5344CB8AC3E}">
        <p14:creationId xmlns:p14="http://schemas.microsoft.com/office/powerpoint/2010/main" val="20751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Mapping: The Process</a:t>
            </a:r>
            <a:endParaRPr lang="en-US" dirty="0"/>
          </a:p>
        </p:txBody>
      </p:sp>
      <p:sp>
        <p:nvSpPr>
          <p:cNvPr id="3" name="Content Placeholder 2"/>
          <p:cNvSpPr>
            <a:spLocks noGrp="1"/>
          </p:cNvSpPr>
          <p:nvPr>
            <p:ph idx="1"/>
          </p:nvPr>
        </p:nvSpPr>
        <p:spPr/>
        <p:txBody>
          <a:bodyPr/>
          <a:lstStyle/>
          <a:p>
            <a:r>
              <a:rPr lang="en-US" dirty="0" smtClean="0"/>
              <a:t>Focused on curriculum and program learning outcomes</a:t>
            </a:r>
          </a:p>
          <a:p>
            <a:r>
              <a:rPr lang="en-US" dirty="0" smtClean="0"/>
              <a:t>Two-dimensional matrix representing courses on one axis and outcomes on the other</a:t>
            </a:r>
          </a:p>
          <a:p>
            <a:r>
              <a:rPr lang="en-US" dirty="0" smtClean="0"/>
              <a:t>Faculty identify which courses address which learning outcomes</a:t>
            </a:r>
          </a:p>
          <a:p>
            <a:pPr marL="0" indent="0">
              <a:buNone/>
            </a:pPr>
            <a:endParaRPr lang="en-US" dirty="0" smtClean="0"/>
          </a:p>
          <a:p>
            <a:r>
              <a:rPr lang="en-US" dirty="0" smtClean="0"/>
              <a:t>Is it an individual process or one of consensus building?</a:t>
            </a:r>
          </a:p>
          <a:p>
            <a:r>
              <a:rPr lang="en-US" dirty="0" smtClean="0"/>
              <a:t>If two faculty members individually mapped the curriculum would they end up with the same map?</a:t>
            </a:r>
          </a:p>
          <a:p>
            <a:r>
              <a:rPr lang="en-US" dirty="0" smtClean="0"/>
              <a:t>What is standard of alignment? Is one paper in one class enough?</a:t>
            </a:r>
            <a:endParaRPr lang="en-US" dirty="0"/>
          </a:p>
        </p:txBody>
      </p:sp>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2719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urriculumMapLevelofSkill.pdf"/>
          <p:cNvPicPr>
            <a:picLocks noGrp="1" noChangeAspect="1"/>
          </p:cNvPicPr>
          <p:nvPr>
            <p:ph idx="1"/>
          </p:nvPr>
        </p:nvPicPr>
        <p:blipFill>
          <a:blip r:embed="rId2">
            <a:extLst>
              <a:ext uri="{28A0092B-C50C-407E-A947-70E740481C1C}">
                <a14:useLocalDpi xmlns:a14="http://schemas.microsoft.com/office/drawing/2010/main" val="0"/>
              </a:ext>
            </a:extLst>
          </a:blip>
          <a:srcRect t="3954" b="3954"/>
          <a:stretch>
            <a:fillRect/>
          </a:stretch>
        </p:blipFill>
        <p:spPr>
          <a:xfrm>
            <a:off x="457200" y="464700"/>
            <a:ext cx="8229600" cy="5856287"/>
          </a:xfrm>
        </p:spPr>
      </p:pic>
      <p:pic>
        <p:nvPicPr>
          <p:cNvPr id="3"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58498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sample-curriculum-map-(assignments-embedded-assessmen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30"/>
            <a:ext cx="8875059" cy="6858000"/>
          </a:xfrm>
          <a:prstGeom prst="rect">
            <a:avLst/>
          </a:prstGeom>
        </p:spPr>
      </p:pic>
      <p:pic>
        <p:nvPicPr>
          <p:cNvPr id="7"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95339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curriculum mapping?</a:t>
            </a:r>
            <a:endParaRPr lang="en-US" dirty="0"/>
          </a:p>
        </p:txBody>
      </p:sp>
      <p:sp>
        <p:nvSpPr>
          <p:cNvPr id="3" name="Content Placeholder 2"/>
          <p:cNvSpPr>
            <a:spLocks noGrp="1"/>
          </p:cNvSpPr>
          <p:nvPr>
            <p:ph idx="1"/>
          </p:nvPr>
        </p:nvSpPr>
        <p:spPr/>
        <p:txBody>
          <a:bodyPr/>
          <a:lstStyle/>
          <a:p>
            <a:r>
              <a:rPr lang="en-US" dirty="0" smtClean="0"/>
              <a:t>What are we hoping to achieve through mapping the curriculum?</a:t>
            </a:r>
          </a:p>
          <a:p>
            <a:pPr lvl="1"/>
            <a:r>
              <a:rPr lang="en-US" dirty="0" smtClean="0"/>
              <a:t>Alignment (within a program, between general education and institutional goals, etc.)</a:t>
            </a:r>
          </a:p>
          <a:p>
            <a:pPr lvl="1"/>
            <a:r>
              <a:rPr lang="en-US" dirty="0" smtClean="0"/>
              <a:t>Identifying where and how particular outcomes are expected, explicitly taught for, and assessed (</a:t>
            </a:r>
            <a:r>
              <a:rPr lang="en-US" dirty="0" err="1" smtClean="0"/>
              <a:t>Ewell</a:t>
            </a:r>
            <a:r>
              <a:rPr lang="en-US" dirty="0" smtClean="0"/>
              <a:t>, 2013)</a:t>
            </a:r>
          </a:p>
          <a:p>
            <a:pPr lvl="1"/>
            <a:r>
              <a:rPr lang="en-US" dirty="0" smtClean="0"/>
              <a:t>Backwards design the curriculum</a:t>
            </a:r>
          </a:p>
          <a:p>
            <a:pPr lvl="1"/>
            <a:r>
              <a:rPr lang="en-US" dirty="0" smtClean="0"/>
              <a:t>Understand the nature and role of course pre-requisites</a:t>
            </a:r>
          </a:p>
          <a:p>
            <a:pPr lvl="1"/>
            <a:endParaRPr lang="en-US" dirty="0"/>
          </a:p>
          <a:p>
            <a:pPr lvl="1"/>
            <a:r>
              <a:rPr lang="en-US" b="1" dirty="0" smtClean="0"/>
              <a:t>Mapping as a lens – it is a way of seeing organizational structure </a:t>
            </a:r>
          </a:p>
          <a:p>
            <a:pPr lvl="1"/>
            <a:r>
              <a:rPr lang="en-US" b="1" dirty="0" smtClean="0"/>
              <a:t>Do our assumptions about alignment actually hold?</a:t>
            </a:r>
            <a:endParaRPr lang="en-US" b="1" dirty="0"/>
          </a:p>
          <a:p>
            <a:endParaRPr lang="en-US" dirty="0"/>
          </a:p>
        </p:txBody>
      </p:sp>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8255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can be mapped?</a:t>
            </a:r>
            <a:endParaRPr lang="en-US" dirty="0"/>
          </a:p>
        </p:txBody>
      </p:sp>
      <p:sp>
        <p:nvSpPr>
          <p:cNvPr id="3" name="Content Placeholder 2"/>
          <p:cNvSpPr>
            <a:spLocks noGrp="1"/>
          </p:cNvSpPr>
          <p:nvPr>
            <p:ph idx="1"/>
          </p:nvPr>
        </p:nvSpPr>
        <p:spPr/>
        <p:txBody>
          <a:bodyPr>
            <a:normAutofit/>
          </a:bodyPr>
          <a:lstStyle/>
          <a:p>
            <a:r>
              <a:rPr lang="en-US" dirty="0" smtClean="0"/>
              <a:t>Content</a:t>
            </a:r>
          </a:p>
          <a:p>
            <a:r>
              <a:rPr lang="en-US" dirty="0" smtClean="0"/>
              <a:t>Structure</a:t>
            </a:r>
          </a:p>
          <a:p>
            <a:r>
              <a:rPr lang="en-US" dirty="0"/>
              <a:t>Course-taking patterns</a:t>
            </a:r>
          </a:p>
          <a:p>
            <a:r>
              <a:rPr lang="en-US" dirty="0" smtClean="0"/>
              <a:t>Assignment timing</a:t>
            </a:r>
          </a:p>
          <a:p>
            <a:r>
              <a:rPr lang="en-US" dirty="0" smtClean="0"/>
              <a:t>Co-curriculum</a:t>
            </a:r>
          </a:p>
          <a:p>
            <a:endParaRPr lang="en-US" dirty="0" smtClean="0"/>
          </a:p>
          <a:p>
            <a:r>
              <a:rPr lang="en-US" b="1" dirty="0" smtClean="0"/>
              <a:t>Where does learning happen? Does a curriculum map inherently assume academic affairs at the expense of student affairs or other institutional elements? CTE? Continuing Ed? Employment?</a:t>
            </a:r>
            <a:endParaRPr lang="en-US" b="1" dirty="0"/>
          </a:p>
        </p:txBody>
      </p:sp>
      <p:pic>
        <p:nvPicPr>
          <p:cNvPr id="5"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8164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Mapping</a:t>
            </a:r>
            <a:endParaRPr lang="en-US" dirty="0"/>
          </a:p>
        </p:txBody>
      </p:sp>
      <p:pic>
        <p:nvPicPr>
          <p:cNvPr id="5"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4949" y="1524000"/>
            <a:ext cx="3280584" cy="421789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519" y="1524000"/>
            <a:ext cx="3632485" cy="4737100"/>
          </a:xfrm>
          <a:prstGeom prst="rect">
            <a:avLst/>
          </a:prstGeom>
        </p:spPr>
      </p:pic>
    </p:spTree>
    <p:extLst>
      <p:ext uri="{BB962C8B-B14F-4D97-AF65-F5344CB8AC3E}">
        <p14:creationId xmlns:p14="http://schemas.microsoft.com/office/powerpoint/2010/main" val="1098350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3" name="Content Placeholder 2"/>
          <p:cNvSpPr>
            <a:spLocks noGrp="1"/>
          </p:cNvSpPr>
          <p:nvPr>
            <p:ph idx="1"/>
          </p:nvPr>
        </p:nvSpPr>
        <p:spPr/>
        <p:txBody>
          <a:bodyPr/>
          <a:lstStyle/>
          <a:p>
            <a:r>
              <a:rPr lang="en-US" dirty="0"/>
              <a:t>Email: </a:t>
            </a:r>
            <a:r>
              <a:rPr lang="en-US" dirty="0">
                <a:hlinkClick r:id="rId2"/>
              </a:rPr>
              <a:t>njankow2@illinois.edu</a:t>
            </a:r>
            <a:r>
              <a:rPr lang="en-US" dirty="0"/>
              <a:t>  </a:t>
            </a:r>
            <a:endParaRPr lang="en-US" dirty="0" smtClean="0"/>
          </a:p>
          <a:p>
            <a:endParaRPr lang="en-US" dirty="0"/>
          </a:p>
          <a:p>
            <a:endParaRPr lang="en-US" dirty="0"/>
          </a:p>
          <a:p>
            <a:r>
              <a:rPr lang="en-US" dirty="0" smtClean="0">
                <a:hlinkClick r:id="rId3"/>
              </a:rPr>
              <a:t>http</a:t>
            </a:r>
            <a:r>
              <a:rPr lang="en-US" dirty="0">
                <a:hlinkClick r:id="rId3"/>
              </a:rPr>
              <a:t>://</a:t>
            </a:r>
            <a:r>
              <a:rPr lang="en-US" dirty="0" smtClean="0">
                <a:hlinkClick r:id="rId3"/>
              </a:rPr>
              <a:t>www.learningoutcomesassessment.org</a:t>
            </a:r>
            <a:r>
              <a:rPr lang="en-US" dirty="0"/>
              <a:t> </a:t>
            </a:r>
            <a:endParaRPr lang="en-US" dirty="0" smtClean="0"/>
          </a:p>
          <a:p>
            <a:r>
              <a:rPr lang="en-US" dirty="0" smtClean="0">
                <a:hlinkClick r:id="rId4"/>
              </a:rPr>
              <a:t>www.assignmentlibrary.org</a:t>
            </a:r>
            <a:r>
              <a:rPr lang="en-US" dirty="0" smtClean="0"/>
              <a:t> </a:t>
            </a:r>
          </a:p>
          <a:p>
            <a:r>
              <a:rPr lang="en-US" dirty="0" smtClean="0">
                <a:hlinkClick r:id="rId5"/>
              </a:rPr>
              <a:t>www.degreeprofile.org</a:t>
            </a:r>
            <a:r>
              <a:rPr lang="en-US" dirty="0" smtClean="0"/>
              <a:t> </a:t>
            </a:r>
          </a:p>
          <a:p>
            <a:endParaRPr lang="en-US" dirty="0"/>
          </a:p>
          <a:p>
            <a:endParaRPr lang="en-US" dirty="0"/>
          </a:p>
          <a:p>
            <a:endParaRPr lang="en-US" dirty="0" smtClean="0"/>
          </a:p>
          <a:p>
            <a:endParaRPr lang="en-US" dirty="0"/>
          </a:p>
        </p:txBody>
      </p:sp>
      <p:pic>
        <p:nvPicPr>
          <p:cNvPr id="4" name="Picture 3"/>
          <p:cNvPicPr>
            <a:picLocks noChangeAspect="1"/>
          </p:cNvPicPr>
          <p:nvPr/>
        </p:nvPicPr>
        <p:blipFill>
          <a:blip r:embed="rId6"/>
          <a:stretch>
            <a:fillRect/>
          </a:stretch>
        </p:blipFill>
        <p:spPr>
          <a:xfrm>
            <a:off x="5150400" y="3624493"/>
            <a:ext cx="2857500" cy="2857500"/>
          </a:xfrm>
          <a:prstGeom prst="rect">
            <a:avLst/>
          </a:prstGeom>
        </p:spPr>
      </p:pic>
    </p:spTree>
    <p:extLst>
      <p:ext uri="{BB962C8B-B14F-4D97-AF65-F5344CB8AC3E}">
        <p14:creationId xmlns:p14="http://schemas.microsoft.com/office/powerpoint/2010/main" val="2431602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a:t>W</a:t>
            </a:r>
            <a:r>
              <a:rPr lang="en-US" sz="4000" dirty="0" smtClean="0"/>
              <a:t>hy do we do assessment? What is the value and purpose of engaging in assessing student learning?</a:t>
            </a:r>
            <a:endParaRPr lang="en-US" sz="4000" dirty="0"/>
          </a:p>
        </p:txBody>
      </p:sp>
      <p:pic>
        <p:nvPicPr>
          <p:cNvPr id="4"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rot="2240748">
            <a:off x="5093293" y="5255664"/>
            <a:ext cx="427290" cy="704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55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Institutions of higher education are increasingly asked to show the value of attending, i.e. impact in relation to cost; employment</a:t>
            </a:r>
          </a:p>
          <a:p>
            <a:r>
              <a:rPr lang="en-US" dirty="0" smtClean="0"/>
              <a:t>Public and policy makers want assurance of the quality of higher education</a:t>
            </a:r>
          </a:p>
          <a:p>
            <a:r>
              <a:rPr lang="en-US" dirty="0" smtClean="0"/>
              <a:t>Regional and specialized accreditors are asking institutions to show evidence of student learning and instances of use</a:t>
            </a:r>
          </a:p>
        </p:txBody>
      </p:sp>
      <p:sp>
        <p:nvSpPr>
          <p:cNvPr id="3" name="Title 2"/>
          <p:cNvSpPr>
            <a:spLocks noGrp="1"/>
          </p:cNvSpPr>
          <p:nvPr>
            <p:ph type="title"/>
          </p:nvPr>
        </p:nvSpPr>
        <p:spPr/>
        <p:txBody>
          <a:bodyPr/>
          <a:lstStyle/>
          <a:p>
            <a:r>
              <a:rPr lang="en-US" dirty="0" smtClean="0"/>
              <a:t>Value</a:t>
            </a:r>
            <a:endParaRPr lang="en-US" dirty="0"/>
          </a:p>
        </p:txBody>
      </p:sp>
      <p:pic>
        <p:nvPicPr>
          <p:cNvPr id="2051" name="Picture 3" descr="C:\Users\Natasha\AppData\Local\Microsoft\Windows\Temporary Internet Files\Content.IE5\ET4Q0B1Z\MC900056794[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60170" y="4871314"/>
            <a:ext cx="1879092" cy="91988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276" y="6455085"/>
            <a:ext cx="1920349" cy="364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81879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644900" y="292100"/>
            <a:ext cx="5499100" cy="283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7" tIns="45704" rIns="91407" bIns="45704"/>
          <a:lstStyle>
            <a:lvl1pPr marL="339725" indent="-339725">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2284413" indent="1588" eaLnBrk="0" fontAlgn="base" hangingPunct="0">
              <a:spcBef>
                <a:spcPct val="0"/>
              </a:spcBef>
              <a:spcAft>
                <a:spcPct val="0"/>
              </a:spcAft>
              <a:defRPr>
                <a:solidFill>
                  <a:schemeClr val="tx1"/>
                </a:solidFill>
                <a:latin typeface="Arial" charset="0"/>
                <a:ea typeface="ＭＳ Ｐゴシック" charset="0"/>
              </a:defRPr>
            </a:lvl6pPr>
            <a:lvl7pPr marL="2741613" indent="1588" eaLnBrk="0" fontAlgn="base" hangingPunct="0">
              <a:spcBef>
                <a:spcPct val="0"/>
              </a:spcBef>
              <a:spcAft>
                <a:spcPct val="0"/>
              </a:spcAft>
              <a:defRPr>
                <a:solidFill>
                  <a:schemeClr val="tx1"/>
                </a:solidFill>
                <a:latin typeface="Arial" charset="0"/>
                <a:ea typeface="ＭＳ Ｐゴシック" charset="0"/>
              </a:defRPr>
            </a:lvl7pPr>
            <a:lvl8pPr marL="3198813" indent="1588" eaLnBrk="0" fontAlgn="base" hangingPunct="0">
              <a:spcBef>
                <a:spcPct val="0"/>
              </a:spcBef>
              <a:spcAft>
                <a:spcPct val="0"/>
              </a:spcAft>
              <a:defRPr>
                <a:solidFill>
                  <a:schemeClr val="tx1"/>
                </a:solidFill>
                <a:latin typeface="Arial" charset="0"/>
                <a:ea typeface="ＭＳ Ｐゴシック" charset="0"/>
              </a:defRPr>
            </a:lvl8pPr>
            <a:lvl9pPr marL="3656013" indent="1588" eaLnBrk="0" fontAlgn="base" hangingPunct="0">
              <a:spcBef>
                <a:spcPct val="0"/>
              </a:spcBef>
              <a:spcAft>
                <a:spcPct val="0"/>
              </a:spcAft>
              <a:defRPr>
                <a:solidFill>
                  <a:schemeClr val="tx1"/>
                </a:solidFill>
                <a:latin typeface="Arial" charset="0"/>
                <a:ea typeface="ＭＳ Ｐゴシック" charset="0"/>
              </a:defRPr>
            </a:lvl9pPr>
          </a:lstStyle>
          <a:p>
            <a:pPr algn="ctr">
              <a:lnSpc>
                <a:spcPct val="83000"/>
              </a:lnSpc>
              <a:spcBef>
                <a:spcPts val="800"/>
              </a:spcBef>
              <a:buClr>
                <a:srgbClr val="000000"/>
              </a:buClr>
              <a:buSzPct val="100000"/>
            </a:pPr>
            <a:r>
              <a:rPr lang="en-US" sz="3200" b="1" dirty="0">
                <a:solidFill>
                  <a:srgbClr val="6A779B"/>
                </a:solidFill>
                <a:latin typeface="Gill Sans" charset="0"/>
                <a:ea typeface="ヒラギノ角ゴ ProN W3" charset="0"/>
                <a:cs typeface="ヒラギノ角ゴ ProN W3" charset="0"/>
                <a:sym typeface="Gill Sans" charset="0"/>
              </a:rPr>
              <a:t>WHAT DOE</a:t>
            </a:r>
            <a:r>
              <a:rPr lang="en-US" sz="3200" b="1" i="1" dirty="0">
                <a:solidFill>
                  <a:srgbClr val="6A779B"/>
                </a:solidFill>
                <a:latin typeface="Gill Sans" charset="0"/>
                <a:ea typeface="ヒラギノ角ゴ ProN W3" charset="0"/>
                <a:cs typeface="ヒラギノ角ゴ ProN W3" charset="0"/>
                <a:sym typeface="Gill Sans" charset="0"/>
              </a:rPr>
              <a:t>S</a:t>
            </a:r>
            <a:r>
              <a:rPr lang="en-US" sz="3200" b="1" dirty="0">
                <a:solidFill>
                  <a:srgbClr val="6A779B"/>
                </a:solidFill>
                <a:latin typeface="Gill Sans" charset="0"/>
                <a:ea typeface="ヒラギノ角ゴ ProN W3" charset="0"/>
                <a:cs typeface="ヒラギノ角ゴ ProN W3" charset="0"/>
                <a:sym typeface="Gill Sans" charset="0"/>
              </a:rPr>
              <a:t> A</a:t>
            </a:r>
          </a:p>
          <a:p>
            <a:pPr algn="ctr">
              <a:lnSpc>
                <a:spcPct val="83000"/>
              </a:lnSpc>
              <a:spcBef>
                <a:spcPts val="800"/>
              </a:spcBef>
              <a:buClr>
                <a:srgbClr val="000000"/>
              </a:buClr>
              <a:buSzPct val="100000"/>
            </a:pPr>
            <a:r>
              <a:rPr lang="en-US" sz="3200" b="1" dirty="0">
                <a:solidFill>
                  <a:srgbClr val="6A779B"/>
                </a:solidFill>
                <a:latin typeface="Gill Sans" charset="0"/>
                <a:ea typeface="ヒラギノ角ゴ ProN W3" charset="0"/>
                <a:cs typeface="ヒラギノ角ゴ ProN W3" charset="0"/>
                <a:sym typeface="Gill Sans" charset="0"/>
              </a:rPr>
              <a:t>A DEGREE REPRESENT?</a:t>
            </a:r>
          </a:p>
          <a:p>
            <a:pPr algn="ctr">
              <a:lnSpc>
                <a:spcPct val="83000"/>
              </a:lnSpc>
              <a:spcBef>
                <a:spcPts val="800"/>
              </a:spcBef>
              <a:buClr>
                <a:srgbClr val="000000"/>
              </a:buClr>
              <a:buSzPct val="100000"/>
            </a:pPr>
            <a:endParaRPr lang="en-US" sz="400" b="1" dirty="0">
              <a:solidFill>
                <a:srgbClr val="6A779B"/>
              </a:solidFill>
              <a:latin typeface="Gill Sans" charset="0"/>
              <a:ea typeface="ヒラギノ角ゴ ProN W3" charset="0"/>
              <a:cs typeface="ヒラギノ角ゴ ProN W3" charset="0"/>
              <a:sym typeface="Gill Sans" charset="0"/>
            </a:endParaRPr>
          </a:p>
          <a:p>
            <a:pPr algn="ctr">
              <a:lnSpc>
                <a:spcPct val="83000"/>
              </a:lnSpc>
              <a:spcBef>
                <a:spcPts val="800"/>
              </a:spcBef>
              <a:buClr>
                <a:srgbClr val="000000"/>
              </a:buClr>
              <a:buSzPct val="100000"/>
            </a:pPr>
            <a:r>
              <a:rPr lang="en-US" sz="3000" dirty="0">
                <a:solidFill>
                  <a:srgbClr val="4B3E21"/>
                </a:solidFill>
                <a:latin typeface="Gill Sans" charset="0"/>
                <a:ea typeface="ヒラギノ角ゴ ProN W3" charset="0"/>
                <a:cs typeface="ヒラギノ角ゴ ProN W3" charset="0"/>
                <a:sym typeface="Gill Sans" charset="0"/>
              </a:rPr>
              <a:t>	</a:t>
            </a:r>
            <a:r>
              <a:rPr lang="en-US" sz="2900" b="1" dirty="0">
                <a:solidFill>
                  <a:srgbClr val="4B3E21"/>
                </a:solidFill>
                <a:latin typeface="Gill Sans" charset="0"/>
                <a:ea typeface="ヒラギノ角ゴ ProN W3" charset="0"/>
                <a:cs typeface="ヒラギノ角ゴ ProN W3" charset="0"/>
                <a:sym typeface="Gill Sans" charset="0"/>
              </a:rPr>
              <a:t>seat time?</a:t>
            </a:r>
          </a:p>
          <a:p>
            <a:pPr algn="ctr">
              <a:lnSpc>
                <a:spcPct val="83000"/>
              </a:lnSpc>
              <a:spcBef>
                <a:spcPts val="800"/>
              </a:spcBef>
              <a:buClr>
                <a:srgbClr val="000000"/>
              </a:buClr>
              <a:buSzPct val="100000"/>
            </a:pPr>
            <a:r>
              <a:rPr lang="en-US" sz="2900" b="1" dirty="0">
                <a:solidFill>
                  <a:srgbClr val="4B3E21"/>
                </a:solidFill>
                <a:latin typeface="Gill Sans" charset="0"/>
                <a:ea typeface="ヒラギノ角ゴ ProN W3" charset="0"/>
                <a:cs typeface="ヒラギノ角ゴ ProN W3" charset="0"/>
                <a:sym typeface="Gill Sans" charset="0"/>
              </a:rPr>
              <a:t>   Carnegie credit hours?</a:t>
            </a:r>
          </a:p>
          <a:p>
            <a:pPr algn="ctr">
              <a:lnSpc>
                <a:spcPct val="83000"/>
              </a:lnSpc>
              <a:spcBef>
                <a:spcPts val="800"/>
              </a:spcBef>
              <a:buClr>
                <a:srgbClr val="000000"/>
              </a:buClr>
              <a:buSzPct val="100000"/>
            </a:pPr>
            <a:r>
              <a:rPr lang="en-US" sz="2900" b="1" dirty="0">
                <a:solidFill>
                  <a:srgbClr val="4B3E21"/>
                </a:solidFill>
                <a:latin typeface="Gill Sans" charset="0"/>
                <a:ea typeface="ヒラギノ角ゴ ProN W3" charset="0"/>
                <a:cs typeface="ヒラギノ角ゴ ProN W3" charset="0"/>
                <a:sym typeface="Gill Sans" charset="0"/>
              </a:rPr>
              <a:t>   grade point averages?</a:t>
            </a:r>
          </a:p>
          <a:p>
            <a:pPr algn="ctr">
              <a:lnSpc>
                <a:spcPct val="83000"/>
              </a:lnSpc>
              <a:spcBef>
                <a:spcPts val="800"/>
              </a:spcBef>
              <a:buClr>
                <a:srgbClr val="000000"/>
              </a:buClr>
              <a:buSzPct val="100000"/>
            </a:pPr>
            <a:r>
              <a:rPr lang="en-US" sz="2900" b="1" dirty="0">
                <a:solidFill>
                  <a:srgbClr val="4B3E21"/>
                </a:solidFill>
                <a:latin typeface="Gill Sans" charset="0"/>
                <a:ea typeface="ヒラギノ角ゴ ProN W3" charset="0"/>
                <a:cs typeface="ヒラギノ角ゴ ProN W3" charset="0"/>
                <a:sym typeface="Gill Sans" charset="0"/>
              </a:rPr>
              <a:t>   required courses?</a:t>
            </a:r>
          </a:p>
          <a:p>
            <a:pPr algn="ctr">
              <a:lnSpc>
                <a:spcPct val="83000"/>
              </a:lnSpc>
              <a:spcBef>
                <a:spcPts val="800"/>
              </a:spcBef>
              <a:buClr>
                <a:srgbClr val="000000"/>
              </a:buClr>
              <a:buSzPct val="100000"/>
            </a:pPr>
            <a:r>
              <a:rPr lang="en-US" sz="2900" b="1" dirty="0">
                <a:solidFill>
                  <a:srgbClr val="4B3E21"/>
                </a:solidFill>
                <a:latin typeface="Gill Sans" charset="0"/>
                <a:ea typeface="ヒラギノ角ゴ ProN W3" charset="0"/>
                <a:cs typeface="ヒラギノ角ゴ ProN W3" charset="0"/>
                <a:sym typeface="Gill Sans" charset="0"/>
              </a:rPr>
              <a:t>   clinical hours?</a:t>
            </a:r>
          </a:p>
          <a:p>
            <a:pPr algn="ctr">
              <a:lnSpc>
                <a:spcPct val="83000"/>
              </a:lnSpc>
              <a:spcBef>
                <a:spcPts val="800"/>
              </a:spcBef>
              <a:buClr>
                <a:srgbClr val="000000"/>
              </a:buClr>
              <a:buSzPct val="100000"/>
            </a:pPr>
            <a:r>
              <a:rPr lang="en-US" sz="2900" dirty="0">
                <a:solidFill>
                  <a:srgbClr val="4B3E21"/>
                </a:solidFill>
                <a:latin typeface="Gill Sans" charset="0"/>
                <a:ea typeface="ヒラギノ角ゴ ProN W3" charset="0"/>
                <a:cs typeface="ヒラギノ角ゴ ProN W3" charset="0"/>
                <a:sym typeface="Gill Sans" charset="0"/>
              </a:rPr>
              <a:t>   </a:t>
            </a:r>
          </a:p>
          <a:p>
            <a:pPr>
              <a:lnSpc>
                <a:spcPct val="83000"/>
              </a:lnSpc>
              <a:spcBef>
                <a:spcPts val="800"/>
              </a:spcBef>
              <a:buClr>
                <a:srgbClr val="000000"/>
              </a:buClr>
              <a:buSzPct val="100000"/>
            </a:pPr>
            <a:r>
              <a:rPr lang="en-US" sz="2900" dirty="0">
                <a:solidFill>
                  <a:srgbClr val="4B3E21"/>
                </a:solidFill>
                <a:latin typeface="Gill Sans" charset="0"/>
                <a:ea typeface="ヒラギノ角ゴ ProN W3" charset="0"/>
                <a:cs typeface="ヒラギノ角ゴ ProN W3" charset="0"/>
                <a:sym typeface="Gill Sans" charset="0"/>
              </a:rPr>
              <a:t>   </a:t>
            </a:r>
          </a:p>
          <a:p>
            <a:pPr>
              <a:lnSpc>
                <a:spcPct val="83000"/>
              </a:lnSpc>
              <a:spcBef>
                <a:spcPts val="800"/>
              </a:spcBef>
              <a:buClr>
                <a:srgbClr val="000000"/>
              </a:buClr>
              <a:buSzPct val="100000"/>
            </a:pPr>
            <a:endParaRPr lang="en-US" sz="300" b="1" dirty="0">
              <a:solidFill>
                <a:srgbClr val="4B3E21"/>
              </a:solidFill>
              <a:latin typeface="Gill Sans" charset="0"/>
              <a:ea typeface="ヒラギノ角ゴ ProN W3" charset="0"/>
              <a:cs typeface="ヒラギノ角ゴ ProN W3" charset="0"/>
              <a:sym typeface="Gill Sans" charset="0"/>
            </a:endParaRPr>
          </a:p>
          <a:p>
            <a:pPr>
              <a:lnSpc>
                <a:spcPct val="83000"/>
              </a:lnSpc>
              <a:spcBef>
                <a:spcPts val="800"/>
              </a:spcBef>
              <a:buClr>
                <a:srgbClr val="000000"/>
              </a:buClr>
              <a:buSzPct val="100000"/>
            </a:pPr>
            <a:endParaRPr lang="en-US" sz="900" b="1" dirty="0">
              <a:solidFill>
                <a:srgbClr val="4B3E21"/>
              </a:solidFill>
              <a:latin typeface="Gill Sans" charset="0"/>
              <a:ea typeface="ヒラギノ角ゴ ProN W3" charset="0"/>
              <a:cs typeface="ヒラギノ角ゴ ProN W3" charset="0"/>
              <a:sym typeface="Gill Sans" charset="0"/>
            </a:endParaRPr>
          </a:p>
          <a:p>
            <a:pPr algn="ctr">
              <a:lnSpc>
                <a:spcPct val="83000"/>
              </a:lnSpc>
              <a:spcBef>
                <a:spcPts val="800"/>
              </a:spcBef>
              <a:buClr>
                <a:srgbClr val="000000"/>
              </a:buClr>
              <a:buSzPct val="100000"/>
            </a:pPr>
            <a:r>
              <a:rPr lang="en-US" sz="3200" b="1" i="1" dirty="0">
                <a:solidFill>
                  <a:srgbClr val="008000"/>
                </a:solidFill>
                <a:latin typeface="Gill Sans" charset="0"/>
                <a:ea typeface="ヒラギノ角ゴ ProN W3" charset="0"/>
                <a:cs typeface="ヒラギノ角ゴ ProN W3" charset="0"/>
                <a:sym typeface="Gill Sans" charset="0"/>
              </a:rPr>
              <a:t> </a:t>
            </a:r>
          </a:p>
        </p:txBody>
      </p:sp>
      <p:sp>
        <p:nvSpPr>
          <p:cNvPr id="4" name="TextBox 3"/>
          <p:cNvSpPr txBox="1">
            <a:spLocks noChangeArrowheads="1"/>
          </p:cNvSpPr>
          <p:nvPr/>
        </p:nvSpPr>
        <p:spPr bwMode="auto">
          <a:xfrm>
            <a:off x="179388" y="4929188"/>
            <a:ext cx="8685212"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7" tIns="45704" rIns="91407" bIns="45704">
            <a:spAutoFit/>
          </a:bodyPr>
          <a:lstStyle>
            <a:lvl1pPr marL="339725" indent="-339725">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2284413" indent="1588" eaLnBrk="0" fontAlgn="base" hangingPunct="0">
              <a:spcBef>
                <a:spcPct val="0"/>
              </a:spcBef>
              <a:spcAft>
                <a:spcPct val="0"/>
              </a:spcAft>
              <a:defRPr>
                <a:solidFill>
                  <a:schemeClr val="tx1"/>
                </a:solidFill>
                <a:latin typeface="Arial" charset="0"/>
                <a:ea typeface="ＭＳ Ｐゴシック" charset="0"/>
              </a:defRPr>
            </a:lvl6pPr>
            <a:lvl7pPr marL="2741613" indent="1588" eaLnBrk="0" fontAlgn="base" hangingPunct="0">
              <a:spcBef>
                <a:spcPct val="0"/>
              </a:spcBef>
              <a:spcAft>
                <a:spcPct val="0"/>
              </a:spcAft>
              <a:defRPr>
                <a:solidFill>
                  <a:schemeClr val="tx1"/>
                </a:solidFill>
                <a:latin typeface="Arial" charset="0"/>
                <a:ea typeface="ＭＳ Ｐゴシック" charset="0"/>
              </a:defRPr>
            </a:lvl7pPr>
            <a:lvl8pPr marL="3198813" indent="1588" eaLnBrk="0" fontAlgn="base" hangingPunct="0">
              <a:spcBef>
                <a:spcPct val="0"/>
              </a:spcBef>
              <a:spcAft>
                <a:spcPct val="0"/>
              </a:spcAft>
              <a:defRPr>
                <a:solidFill>
                  <a:schemeClr val="tx1"/>
                </a:solidFill>
                <a:latin typeface="Arial" charset="0"/>
                <a:ea typeface="ＭＳ Ｐゴシック" charset="0"/>
              </a:defRPr>
            </a:lvl8pPr>
            <a:lvl9pPr marL="3656013" indent="1588" eaLnBrk="0" fontAlgn="base" hangingPunct="0">
              <a:spcBef>
                <a:spcPct val="0"/>
              </a:spcBef>
              <a:spcAft>
                <a:spcPct val="0"/>
              </a:spcAft>
              <a:defRPr>
                <a:solidFill>
                  <a:schemeClr val="tx1"/>
                </a:solidFill>
                <a:latin typeface="Arial" charset="0"/>
                <a:ea typeface="ＭＳ Ｐゴシック" charset="0"/>
              </a:defRPr>
            </a:lvl9pPr>
          </a:lstStyle>
          <a:p>
            <a:pPr algn="ctr">
              <a:lnSpc>
                <a:spcPct val="83000"/>
              </a:lnSpc>
              <a:spcBef>
                <a:spcPts val="800"/>
              </a:spcBef>
              <a:buClr>
                <a:srgbClr val="000000"/>
              </a:buClr>
              <a:buSzPct val="100000"/>
            </a:pPr>
            <a:r>
              <a:rPr lang="en-US" sz="5100" b="1" i="1" dirty="0">
                <a:solidFill>
                  <a:srgbClr val="008000"/>
                </a:solidFill>
                <a:latin typeface="Gill Sans" charset="0"/>
                <a:ea typeface="ヒラギノ角ゴ ProN W3" charset="0"/>
                <a:cs typeface="ヒラギノ角ゴ ProN W3" charset="0"/>
                <a:sym typeface="Gill Sans" charset="0"/>
              </a:rPr>
              <a:t>What do degrees represent </a:t>
            </a:r>
          </a:p>
          <a:p>
            <a:pPr algn="ctr">
              <a:lnSpc>
                <a:spcPct val="83000"/>
              </a:lnSpc>
              <a:spcBef>
                <a:spcPts val="800"/>
              </a:spcBef>
              <a:buClr>
                <a:srgbClr val="000000"/>
              </a:buClr>
              <a:buSzPct val="100000"/>
            </a:pPr>
            <a:r>
              <a:rPr lang="en-US" sz="5100" b="1" i="1" dirty="0">
                <a:solidFill>
                  <a:srgbClr val="008000"/>
                </a:solidFill>
                <a:latin typeface="Gill Sans" charset="0"/>
                <a:ea typeface="ヒラギノ角ゴ ProN W3" charset="0"/>
                <a:cs typeface="ヒラギノ角ゴ ProN W3" charset="0"/>
                <a:sym typeface="Gill Sans" charset="0"/>
              </a:rPr>
              <a:t>in terms of </a:t>
            </a:r>
            <a:r>
              <a:rPr lang="en-US" sz="5100" b="1" i="1" dirty="0">
                <a:solidFill>
                  <a:srgbClr val="C74F01"/>
                </a:solidFill>
                <a:latin typeface="Gill Sans" charset="0"/>
                <a:ea typeface="ヒラギノ角ゴ ProN W3" charset="0"/>
                <a:cs typeface="ヒラギノ角ゴ ProN W3" charset="0"/>
                <a:sym typeface="Gill Sans" charset="0"/>
              </a:rPr>
              <a:t>learning</a:t>
            </a:r>
            <a:r>
              <a:rPr lang="en-US" sz="5100" b="1" i="1" dirty="0">
                <a:solidFill>
                  <a:srgbClr val="008000"/>
                </a:solidFill>
                <a:latin typeface="Gill Sans" charset="0"/>
                <a:ea typeface="ヒラギノ角ゴ ProN W3" charset="0"/>
                <a:cs typeface="ヒラギノ角ゴ ProN W3" charset="0"/>
                <a:sym typeface="Gill Sans" charset="0"/>
              </a:rPr>
              <a:t>?</a:t>
            </a:r>
          </a:p>
        </p:txBody>
      </p:sp>
      <p:pic>
        <p:nvPicPr>
          <p:cNvPr id="37892" name="Picture 7" descr="degbkg.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0" y="528638"/>
            <a:ext cx="246063"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8" descr="degbkg.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905125" y="528638"/>
            <a:ext cx="2444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a:spLocks noChangeArrowheads="1"/>
          </p:cNvSpPr>
          <p:nvPr/>
        </p:nvSpPr>
        <p:spPr bwMode="auto">
          <a:xfrm>
            <a:off x="231775" y="3849688"/>
            <a:ext cx="8686800"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7" tIns="45704" rIns="91407" bIns="45704">
            <a:spAutoFit/>
          </a:bodyPr>
          <a:lstStyle>
            <a:lvl1pPr marL="339725" indent="-339725">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2284413" indent="1588" eaLnBrk="0" fontAlgn="base" hangingPunct="0">
              <a:spcBef>
                <a:spcPct val="0"/>
              </a:spcBef>
              <a:spcAft>
                <a:spcPct val="0"/>
              </a:spcAft>
              <a:defRPr>
                <a:solidFill>
                  <a:schemeClr val="tx1"/>
                </a:solidFill>
                <a:latin typeface="Arial" charset="0"/>
                <a:ea typeface="ＭＳ Ｐゴシック" charset="0"/>
              </a:defRPr>
            </a:lvl6pPr>
            <a:lvl7pPr marL="2741613" indent="1588" eaLnBrk="0" fontAlgn="base" hangingPunct="0">
              <a:spcBef>
                <a:spcPct val="0"/>
              </a:spcBef>
              <a:spcAft>
                <a:spcPct val="0"/>
              </a:spcAft>
              <a:defRPr>
                <a:solidFill>
                  <a:schemeClr val="tx1"/>
                </a:solidFill>
                <a:latin typeface="Arial" charset="0"/>
                <a:ea typeface="ＭＳ Ｐゴシック" charset="0"/>
              </a:defRPr>
            </a:lvl7pPr>
            <a:lvl8pPr marL="3198813" indent="1588" eaLnBrk="0" fontAlgn="base" hangingPunct="0">
              <a:spcBef>
                <a:spcPct val="0"/>
              </a:spcBef>
              <a:spcAft>
                <a:spcPct val="0"/>
              </a:spcAft>
              <a:defRPr>
                <a:solidFill>
                  <a:schemeClr val="tx1"/>
                </a:solidFill>
                <a:latin typeface="Arial" charset="0"/>
                <a:ea typeface="ＭＳ Ｐゴシック" charset="0"/>
              </a:defRPr>
            </a:lvl8pPr>
            <a:lvl9pPr marL="3656013" indent="1588" eaLnBrk="0" fontAlgn="base" hangingPunct="0">
              <a:spcBef>
                <a:spcPct val="0"/>
              </a:spcBef>
              <a:spcAft>
                <a:spcPct val="0"/>
              </a:spcAft>
              <a:defRPr>
                <a:solidFill>
                  <a:schemeClr val="tx1"/>
                </a:solidFill>
                <a:latin typeface="Arial" charset="0"/>
                <a:ea typeface="ＭＳ Ｐゴシック" charset="0"/>
              </a:defRPr>
            </a:lvl9pPr>
          </a:lstStyle>
          <a:p>
            <a:pPr algn="ctr">
              <a:lnSpc>
                <a:spcPct val="83000"/>
              </a:lnSpc>
              <a:spcBef>
                <a:spcPts val="800"/>
              </a:spcBef>
              <a:buClr>
                <a:srgbClr val="000000"/>
              </a:buClr>
              <a:buSzPct val="100000"/>
            </a:pPr>
            <a:r>
              <a:rPr lang="en-US" sz="3600" b="1" i="1" dirty="0">
                <a:solidFill>
                  <a:srgbClr val="008000"/>
                </a:solidFill>
                <a:latin typeface="Gill Sans" charset="0"/>
                <a:ea typeface="ヒラギノ角ゴ ProN W3" charset="0"/>
                <a:cs typeface="ヒラギノ角ゴ ProN W3" charset="0"/>
                <a:sym typeface="Gill Sans" charset="0"/>
              </a:rPr>
              <a:t>All of these suggest what degrees represent in terms of </a:t>
            </a:r>
            <a:r>
              <a:rPr lang="en-US" sz="3600" b="1" i="1" dirty="0">
                <a:solidFill>
                  <a:srgbClr val="C74F01"/>
                </a:solidFill>
                <a:latin typeface="Gill Sans" charset="0"/>
                <a:ea typeface="ヒラギノ角ゴ ProN W3" charset="0"/>
                <a:cs typeface="ヒラギノ角ゴ ProN W3" charset="0"/>
                <a:sym typeface="Gill Sans" charset="0"/>
              </a:rPr>
              <a:t>numbers.</a:t>
            </a:r>
            <a:endParaRPr lang="en-US" sz="3600" b="1" i="1" dirty="0">
              <a:solidFill>
                <a:srgbClr val="008000"/>
              </a:solidFill>
              <a:latin typeface="Gill Sans" charset="0"/>
              <a:ea typeface="ヒラギノ角ゴ ProN W3" charset="0"/>
              <a:cs typeface="ヒラギノ角ゴ ProN W3" charset="0"/>
              <a:sym typeface="Gill Sans"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6538" y="517706"/>
            <a:ext cx="3212462" cy="2911294"/>
          </a:xfrm>
          <a:prstGeom prst="rect">
            <a:avLst/>
          </a:prstGeom>
        </p:spPr>
      </p:pic>
      <p:pic>
        <p:nvPicPr>
          <p:cNvPr id="8"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244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Do our assessments help answer these questions or prepare students for experiences in the “real world” or in the field of employment? </a:t>
            </a:r>
          </a:p>
          <a:p>
            <a:pPr marL="0" indent="0">
              <a:buNone/>
            </a:pPr>
            <a:endParaRPr lang="en-US" sz="2400" dirty="0"/>
          </a:p>
          <a:p>
            <a:pPr marL="0" indent="0">
              <a:buNone/>
            </a:pPr>
            <a:r>
              <a:rPr lang="en-US" sz="2400" dirty="0" smtClean="0"/>
              <a:t>How can we offer various approaches to authentically assess student learning – not just in our course, but how our courses connect and add up to an integrated degree or credential? </a:t>
            </a:r>
          </a:p>
          <a:p>
            <a:endParaRPr lang="en-US" dirty="0"/>
          </a:p>
          <a:p>
            <a:pPr marL="0" indent="0">
              <a:buNone/>
            </a:pPr>
            <a:r>
              <a:rPr lang="en-US" sz="2400" dirty="0" smtClean="0"/>
              <a:t>Course		Program	  </a:t>
            </a:r>
            <a:r>
              <a:rPr lang="en-US" dirty="0" smtClean="0"/>
              <a:t>College	  General Education</a:t>
            </a:r>
            <a:endParaRPr lang="en-US" sz="2400" dirty="0"/>
          </a:p>
        </p:txBody>
      </p:sp>
      <p:sp>
        <p:nvSpPr>
          <p:cNvPr id="4" name="Right Arrow 3"/>
          <p:cNvSpPr/>
          <p:nvPr/>
        </p:nvSpPr>
        <p:spPr>
          <a:xfrm>
            <a:off x="1524000" y="49530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3505200" y="49530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5334000" y="49530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3722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Focus on Assignments?</a:t>
            </a:r>
            <a:endParaRPr lang="en-US" dirty="0"/>
          </a:p>
        </p:txBody>
      </p:sp>
      <p:sp>
        <p:nvSpPr>
          <p:cNvPr id="6" name="Content Placeholder 5"/>
          <p:cNvSpPr>
            <a:spLocks noGrp="1"/>
          </p:cNvSpPr>
          <p:nvPr>
            <p:ph sz="half" idx="1"/>
          </p:nvPr>
        </p:nvSpPr>
        <p:spPr>
          <a:xfrm>
            <a:off x="190500" y="1711006"/>
            <a:ext cx="4914900" cy="4718304"/>
          </a:xfrm>
        </p:spPr>
        <p:txBody>
          <a:bodyPr/>
          <a:lstStyle/>
          <a:p>
            <a:pPr marL="0" indent="0">
              <a:buNone/>
            </a:pPr>
            <a:r>
              <a:rPr lang="en-US" dirty="0" smtClean="0"/>
              <a:t>Most valuable assessment approaches:</a:t>
            </a:r>
          </a:p>
          <a:p>
            <a:r>
              <a:rPr lang="en-US" dirty="0" smtClean="0"/>
              <a:t>Classroom-based assessment</a:t>
            </a:r>
          </a:p>
          <a:p>
            <a:r>
              <a:rPr lang="en-US" dirty="0" smtClean="0"/>
              <a:t>National student surveys</a:t>
            </a:r>
          </a:p>
          <a:p>
            <a:r>
              <a:rPr lang="en-US" dirty="0" smtClean="0"/>
              <a:t>Rubrics</a:t>
            </a:r>
            <a:endParaRPr lang="en-US" dirty="0"/>
          </a:p>
        </p:txBody>
      </p:sp>
      <p:sp>
        <p:nvSpPr>
          <p:cNvPr id="7" name="Content Placeholder 6"/>
          <p:cNvSpPr>
            <a:spLocks noGrp="1"/>
          </p:cNvSpPr>
          <p:nvPr>
            <p:ph sz="half" idx="2"/>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5571740" y="1828800"/>
            <a:ext cx="3191260" cy="4171093"/>
          </a:xfrm>
          <a:prstGeom prst="rect">
            <a:avLst/>
          </a:prstGeom>
        </p:spPr>
      </p:pic>
      <p:sp>
        <p:nvSpPr>
          <p:cNvPr id="5" name="Rectangle 4"/>
          <p:cNvSpPr/>
          <p:nvPr/>
        </p:nvSpPr>
        <p:spPr>
          <a:xfrm>
            <a:off x="76200" y="6096000"/>
            <a:ext cx="9067800" cy="369332"/>
          </a:xfrm>
          <a:prstGeom prst="rect">
            <a:avLst/>
          </a:prstGeom>
        </p:spPr>
        <p:txBody>
          <a:bodyPr wrap="square">
            <a:spAutoFit/>
          </a:bodyPr>
          <a:lstStyle/>
          <a:p>
            <a:r>
              <a:rPr lang="en-US" dirty="0"/>
              <a:t>http://</a:t>
            </a:r>
            <a:r>
              <a:rPr lang="en-US" dirty="0" smtClean="0"/>
              <a:t>www.learningoutcomeassessment.org/knowingwhatstudentsknowandcando.html</a:t>
            </a:r>
            <a:endParaRPr lang="en-US" dirty="0"/>
          </a:p>
        </p:txBody>
      </p:sp>
      <p:pic>
        <p:nvPicPr>
          <p:cNvPr id="8"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8083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lgn="ctr">
              <a:buNone/>
            </a:pPr>
            <a:r>
              <a:rPr lang="en-US" sz="3200" dirty="0" smtClean="0"/>
              <a:t>Faculty are working to create a curriculum that intentionally builds in integrated </a:t>
            </a:r>
            <a:r>
              <a:rPr lang="en-US" sz="3200" dirty="0" smtClean="0">
                <a:solidFill>
                  <a:schemeClr val="tx1"/>
                </a:solidFill>
              </a:rPr>
              <a:t>learning opportunities over time for students to apply </a:t>
            </a:r>
            <a:r>
              <a:rPr lang="en-US" sz="3200" dirty="0" smtClean="0"/>
              <a:t>and practice as well as transfer their knowledge and skills through assignments, in and out of courses</a:t>
            </a:r>
            <a:r>
              <a:rPr lang="en-US" dirty="0" smtClean="0"/>
              <a:t>. </a:t>
            </a:r>
            <a:endParaRPr lang="en-US" dirty="0"/>
          </a:p>
        </p:txBody>
      </p:sp>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5660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195</TotalTime>
  <Words>1793</Words>
  <Application>Microsoft Macintosh PowerPoint</Application>
  <PresentationFormat>On-screen Show (4:3)</PresentationFormat>
  <Paragraphs>221</Paragraphs>
  <Slides>37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Gill Sans</vt:lpstr>
      <vt:lpstr>ＭＳ Ｐゴシック</vt:lpstr>
      <vt:lpstr>Wingdings</vt:lpstr>
      <vt:lpstr>Wingdings 2</vt:lpstr>
      <vt:lpstr>ヒラギノ角ゴ ProN W3</vt:lpstr>
      <vt:lpstr>Clarity</vt:lpstr>
      <vt:lpstr>Assignment Design and Curriculum Mapping</vt:lpstr>
      <vt:lpstr>                 </vt:lpstr>
      <vt:lpstr>PowerPoint Presentation</vt:lpstr>
      <vt:lpstr>Purpose </vt:lpstr>
      <vt:lpstr>Value</vt:lpstr>
      <vt:lpstr>PowerPoint Presentation</vt:lpstr>
      <vt:lpstr>But…</vt:lpstr>
      <vt:lpstr>Why Focus on Assignments?</vt:lpstr>
      <vt:lpstr>PowerPoint Presentation</vt:lpstr>
      <vt:lpstr>But we have tensions…</vt:lpstr>
      <vt:lpstr>Pathways</vt:lpstr>
      <vt:lpstr>Are students even aware?</vt:lpstr>
      <vt:lpstr>Transparency in Assignments</vt:lpstr>
      <vt:lpstr>Rubrics</vt:lpstr>
      <vt:lpstr>Summative to Formative</vt:lpstr>
      <vt:lpstr>Student-centered assessments</vt:lpstr>
      <vt:lpstr>Meta-cognition</vt:lpstr>
      <vt:lpstr>Involving students</vt:lpstr>
      <vt:lpstr>Implications for our work</vt:lpstr>
      <vt:lpstr>Fitness of Method or Approach</vt:lpstr>
      <vt:lpstr>Verbs (and I don’t mean Bloom’s)</vt:lpstr>
      <vt:lpstr>Alignment </vt:lpstr>
      <vt:lpstr>Possibilities </vt:lpstr>
      <vt:lpstr>The NILOA Initiative    </vt:lpstr>
      <vt:lpstr>What we did (and will do again)</vt:lpstr>
      <vt:lpstr>PowerPoint Presentation</vt:lpstr>
      <vt:lpstr>What’s a“charrette”?</vt:lpstr>
      <vt:lpstr>Aussi . . .</vt:lpstr>
      <vt:lpstr>Small Group Process</vt:lpstr>
      <vt:lpstr>Toolkits and library</vt:lpstr>
      <vt:lpstr>Curriculum Mapping: The Process</vt:lpstr>
      <vt:lpstr>PowerPoint Presentation</vt:lpstr>
      <vt:lpstr>PowerPoint Presentation</vt:lpstr>
      <vt:lpstr>Why do curriculum mapping?</vt:lpstr>
      <vt:lpstr>What else can be mapped?</vt:lpstr>
      <vt:lpstr>Resources on Mapping</vt:lpstr>
      <vt:lpstr>Questions and discussion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Whatever we said the title to this thing was…</dc:title>
  <dc:creator>Natasha Jankowski</dc:creator>
  <cp:lastModifiedBy>Microsoft Office User</cp:lastModifiedBy>
  <cp:revision>47</cp:revision>
  <dcterms:created xsi:type="dcterms:W3CDTF">2015-05-20T21:13:01Z</dcterms:created>
  <dcterms:modified xsi:type="dcterms:W3CDTF">2017-02-03T04:39:55Z</dcterms:modified>
</cp:coreProperties>
</file>