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3" r:id="rId2"/>
    <p:sldId id="272" r:id="rId3"/>
    <p:sldId id="278" r:id="rId4"/>
    <p:sldId id="279" r:id="rId5"/>
    <p:sldId id="284" r:id="rId6"/>
    <p:sldId id="286" r:id="rId7"/>
    <p:sldId id="288" r:id="rId8"/>
    <p:sldId id="289" r:id="rId9"/>
    <p:sldId id="281" r:id="rId10"/>
    <p:sldId id="282" r:id="rId11"/>
    <p:sldId id="276" r:id="rId12"/>
    <p:sldId id="285" r:id="rId13"/>
    <p:sldId id="287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>
        <p:scale>
          <a:sx n="80" d="100"/>
          <a:sy n="80" d="100"/>
        </p:scale>
        <p:origin x="-1024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40505ED-1D24-4A45-B0B9-8D2B9E671646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9CAC0A3-9040-494E-8B06-52302466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5CBC-5712-4A59-A8A2-05E287677B99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9E63-A74C-481C-B8BD-13422059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cc.org/events/stanback-stroud-diversity-award-0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liforniacommunitycolleges.cccco.edu/RiceAwards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288728" y="0"/>
            <a:ext cx="190327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3" y="247344"/>
            <a:ext cx="7705844" cy="255509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41716" y="2953668"/>
            <a:ext cx="8857547" cy="3291270"/>
          </a:xfrm>
        </p:spPr>
        <p:txBody>
          <a:bodyPr>
            <a:normAutofit/>
          </a:bodyPr>
          <a:lstStyle/>
          <a:p>
            <a:r>
              <a:rPr lang="en-US" b="1" dirty="0"/>
              <a:t>Award Winning Campus Programs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that </a:t>
            </a:r>
            <a:r>
              <a:rPr lang="en-US" b="1" dirty="0"/>
              <a:t>Increase Diversity Awareness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Shannon Vellone Mills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B.J. Snowden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6" y="22771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</a:rPr>
              <a:t>Local Awards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576" y="1553278"/>
            <a:ext cx="7855708" cy="48971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>
              <a:lnSpc>
                <a:spcPct val="120000"/>
              </a:lnSpc>
            </a:pPr>
            <a:r>
              <a:rPr lang="en-US" sz="4400" dirty="0" smtClean="0"/>
              <a:t>Golden Hawk Award</a:t>
            </a:r>
          </a:p>
          <a:p>
            <a:pPr>
              <a:lnSpc>
                <a:spcPct val="120000"/>
              </a:lnSpc>
            </a:pPr>
            <a:r>
              <a:rPr lang="en-US" sz="4400" dirty="0" smtClean="0"/>
              <a:t>Sterling Award</a:t>
            </a:r>
          </a:p>
          <a:p>
            <a:pPr>
              <a:lnSpc>
                <a:spcPct val="120000"/>
              </a:lnSpc>
            </a:pPr>
            <a:r>
              <a:rPr lang="en-US" sz="4400" dirty="0" smtClean="0"/>
              <a:t>Crystal Apple Award</a:t>
            </a:r>
          </a:p>
          <a:p>
            <a:endParaRPr lang="en-US" sz="4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  <p:pic>
        <p:nvPicPr>
          <p:cNvPr id="5122" name="Picture 2" descr="https://scontent.xx.fbcdn.net/hphotos-xap1/v/t1.0-9/r270/64502_698950713469388_491423460_n.jpg?oh=5b5f65d71723a78758f328e65740cf98&amp;oe=5760E2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08" y="398730"/>
            <a:ext cx="2118724" cy="327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1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96" y="272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Statewide Awards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95" y="1869912"/>
            <a:ext cx="10081551" cy="46249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4000" dirty="0" smtClean="0">
                <a:hlinkClick r:id="rId2"/>
              </a:rPr>
              <a:t>Dr. John W. Rice Diversity &amp; Equity Award</a:t>
            </a:r>
            <a:endParaRPr lang="en-US" sz="4000" dirty="0" smtClean="0"/>
          </a:p>
          <a:p>
            <a:pPr marL="342900" lvl="1" indent="0">
              <a:buNone/>
            </a:pPr>
            <a:endParaRPr lang="en-US" sz="4000" dirty="0" smtClean="0"/>
          </a:p>
          <a:p>
            <a:pPr lvl="1"/>
            <a:r>
              <a:rPr lang="en-US" sz="4000" dirty="0" smtClean="0">
                <a:hlinkClick r:id="rId3"/>
              </a:rPr>
              <a:t>Regina Stanback Stroud Diversity Award</a:t>
            </a:r>
            <a:endParaRPr lang="en-US" sz="4000" dirty="0" smtClean="0"/>
          </a:p>
          <a:p>
            <a:pPr lvl="1"/>
            <a:endParaRPr lang="en-US" sz="41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08" y="254508"/>
            <a:ext cx="10515600" cy="972713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Why Awards? 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08" y="1360171"/>
            <a:ext cx="6380371" cy="52685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Celebrating Program Success</a:t>
            </a:r>
          </a:p>
          <a:p>
            <a:pPr lvl="1"/>
            <a:r>
              <a:rPr lang="en-US" sz="3300" dirty="0" smtClean="0"/>
              <a:t>Faculty motivation to continue important work</a:t>
            </a:r>
          </a:p>
          <a:p>
            <a:pPr lvl="1"/>
            <a:r>
              <a:rPr lang="en-US" sz="3300" dirty="0" smtClean="0"/>
              <a:t>Increased student </a:t>
            </a:r>
            <a:r>
              <a:rPr lang="en-US" sz="3300" dirty="0"/>
              <a:t>e</a:t>
            </a:r>
            <a:r>
              <a:rPr lang="en-US" sz="3300" dirty="0" smtClean="0"/>
              <a:t>ngagement</a:t>
            </a:r>
          </a:p>
          <a:p>
            <a:pPr lvl="1"/>
            <a:r>
              <a:rPr lang="en-US" sz="3300" dirty="0" smtClean="0"/>
              <a:t>Increased persistence in at-risk students</a:t>
            </a:r>
          </a:p>
          <a:p>
            <a:pPr lvl="1"/>
            <a:r>
              <a:rPr lang="en-US" sz="3300" dirty="0" smtClean="0"/>
              <a:t>Inform your colleagues – </a:t>
            </a:r>
            <a:r>
              <a:rPr lang="en-US" sz="3300" i="1" dirty="0" smtClean="0"/>
              <a:t>diversity awareness is NOT limited to students! </a:t>
            </a:r>
          </a:p>
          <a:p>
            <a:pPr lvl="1"/>
            <a:endParaRPr lang="en-US" sz="3300" dirty="0" smtClean="0"/>
          </a:p>
          <a:p>
            <a:endParaRPr lang="en-US" sz="48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  <p:pic>
        <p:nvPicPr>
          <p:cNvPr id="5" name="Picture 2" descr="https://scontent.xx.fbcdn.net/hphotos-xtf1/v/t1.0-9/12662716_1108191572545298_5464253623382088415_n.jpg?oh=283f09072f0d968f2f846c59879336fd&amp;oe=575D936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13860" r="-526" b="-342"/>
          <a:stretch/>
        </p:blipFill>
        <p:spPr bwMode="auto">
          <a:xfrm rot="334731">
            <a:off x="7229434" y="348536"/>
            <a:ext cx="4821960" cy="31276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5555" r="9769" b="43334"/>
          <a:stretch/>
        </p:blipFill>
        <p:spPr>
          <a:xfrm rot="21310962">
            <a:off x="7022671" y="3875555"/>
            <a:ext cx="5013265" cy="26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Shannon </a:t>
            </a:r>
            <a:r>
              <a:rPr lang="en-US" dirty="0" err="1"/>
              <a:t>Vellone</a:t>
            </a:r>
            <a:r>
              <a:rPr lang="en-US" dirty="0"/>
              <a:t> </a:t>
            </a:r>
            <a:r>
              <a:rPr lang="en-US" dirty="0" smtClean="0"/>
              <a:t>Mills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Professor of </a:t>
            </a:r>
            <a:r>
              <a:rPr lang="en-US" dirty="0" smtClean="0"/>
              <a:t>Anthropology </a:t>
            </a:r>
          </a:p>
          <a:p>
            <a:pPr marL="0" indent="0" algn="ctr">
              <a:buNone/>
            </a:pPr>
            <a:r>
              <a:rPr lang="en-US" dirty="0" err="1" smtClean="0"/>
              <a:t>Cosumnes</a:t>
            </a:r>
            <a:r>
              <a:rPr lang="en-US" dirty="0" smtClean="0"/>
              <a:t> </a:t>
            </a:r>
            <a:r>
              <a:rPr lang="en-US" dirty="0"/>
              <a:t>River </a:t>
            </a:r>
            <a:r>
              <a:rPr lang="en-US" dirty="0" smtClean="0"/>
              <a:t>College</a:t>
            </a:r>
          </a:p>
          <a:p>
            <a:pPr marL="0" indent="0" algn="ctr">
              <a:buNone/>
            </a:pPr>
            <a:r>
              <a:rPr lang="en-US" dirty="0" err="1"/>
              <a:t>millss@crc.losrios.edu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BJ Snowden</a:t>
            </a:r>
          </a:p>
          <a:p>
            <a:pPr marL="0" indent="0" algn="ctr">
              <a:buNone/>
            </a:pPr>
            <a:r>
              <a:rPr lang="en-US" dirty="0" smtClean="0"/>
              <a:t>Professor of Radio TV and Film Production</a:t>
            </a:r>
          </a:p>
          <a:p>
            <a:pPr marL="0" indent="0" algn="ctr">
              <a:buNone/>
            </a:pPr>
            <a:r>
              <a:rPr lang="en-US" dirty="0" err="1" smtClean="0"/>
              <a:t>Cosumnes</a:t>
            </a:r>
            <a:r>
              <a:rPr lang="en-US" dirty="0" smtClean="0"/>
              <a:t> River College</a:t>
            </a:r>
          </a:p>
          <a:p>
            <a:pPr marL="0" indent="0" algn="ctr">
              <a:buNone/>
            </a:pPr>
            <a:r>
              <a:rPr lang="en-US" dirty="0" err="1" smtClean="0"/>
              <a:t>snowder@crc.losrios.edu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3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5" y="0"/>
            <a:ext cx="2015455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7253" y="389190"/>
            <a:ext cx="9508958" cy="1198978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Why are 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diversity awareness programs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important?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8672" y="18567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21305" y="2646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901" y="1737226"/>
            <a:ext cx="643522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Diversity awareness and programming is an essential part of the college experience, as students prepare for </a:t>
            </a:r>
            <a:r>
              <a:rPr lang="en-US" sz="3600" dirty="0" smtClean="0"/>
              <a:t>participating in a multicultural society and jobs in </a:t>
            </a:r>
            <a:r>
              <a:rPr lang="en-US" sz="3600" dirty="0"/>
              <a:t>an ever-increasingly diverse and global </a:t>
            </a:r>
            <a:r>
              <a:rPr lang="en-US" sz="3600" dirty="0" smtClean="0"/>
              <a:t>workplace.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333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5" y="0"/>
            <a:ext cx="201545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72" y="247445"/>
            <a:ext cx="10079086" cy="979775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CRC’s Anthropology</a:t>
            </a:r>
            <a:r>
              <a:rPr lang="en-US" sz="4000" b="1" i="1" dirty="0" smtClean="0"/>
              <a:t> </a:t>
            </a:r>
            <a:r>
              <a:rPr lang="en-US" sz="4000" b="1" i="1" dirty="0">
                <a:solidFill>
                  <a:schemeClr val="accent1">
                    <a:lumMod val="75000"/>
                  </a:schemeClr>
                </a:solidFill>
              </a:rPr>
              <a:t>Program: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2674" y="1192815"/>
            <a:ext cx="10498473" cy="466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Regina </a:t>
            </a:r>
            <a:r>
              <a:rPr lang="en-US" sz="3200" dirty="0" err="1" smtClean="0"/>
              <a:t>Stanback</a:t>
            </a:r>
            <a:r>
              <a:rPr lang="en-US" sz="3200" dirty="0" smtClean="0"/>
              <a:t> Stroud Diversity Award</a:t>
            </a:r>
          </a:p>
          <a:p>
            <a:r>
              <a:rPr lang="en-US" sz="3200" dirty="0" smtClean="0"/>
              <a:t>Golden Hawk Award </a:t>
            </a:r>
          </a:p>
        </p:txBody>
      </p:sp>
      <p:pic>
        <p:nvPicPr>
          <p:cNvPr id="1030" name="Picture 6" descr="https://scontent.xx.fbcdn.net/hphotos-xaf1/v/t1.0-9/10171173_741524075878718_7249728427763559012_n.jpg?oh=1ef2888de329f0edc2f4735432fbd7ad&amp;oe=5756A1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1" y="2340103"/>
            <a:ext cx="4726697" cy="36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1718" y="1938885"/>
            <a:ext cx="6549967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Statement of Values and Responsibility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Creating a culture of awareness 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Mentoring</a:t>
            </a:r>
            <a:r>
              <a:rPr lang="en-US" sz="2400" dirty="0" smtClean="0"/>
              <a:t> of adjunct faculty creating expectations to engage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 smtClean="0"/>
              <a:t>Anthro</a:t>
            </a:r>
            <a:r>
              <a:rPr lang="en-US" sz="2000" dirty="0" smtClean="0"/>
              <a:t> adjunct  = Crystal Apple Award winner for her work in diversity awareness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utreach</a:t>
            </a:r>
            <a:r>
              <a:rPr lang="en-US" sz="2400" dirty="0" smtClean="0"/>
              <a:t> to get students to participate in activities that they may not otherwise consider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Utilization of all means possible!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urriculum, social media, cross disciplinary events, field trips, student opportunities, social activities &amp; workshops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5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936" r="14986"/>
          <a:stretch/>
        </p:blipFill>
        <p:spPr bwMode="auto">
          <a:xfrm rot="377920">
            <a:off x="2776963" y="1397261"/>
            <a:ext cx="3115661" cy="270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s://scontent.xx.fbcdn.net/hphotos-xfa1/v/t1.0-9/1978822_737212162976576_729990414_n.jpg?oh=2aad52d21a5f1d2bd5e8b1e37fc40a4e&amp;oe=575D04F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4" r="1662"/>
          <a:stretch/>
        </p:blipFill>
        <p:spPr bwMode="auto">
          <a:xfrm>
            <a:off x="273655" y="1058832"/>
            <a:ext cx="3143313" cy="19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6" y="134395"/>
            <a:ext cx="10515600" cy="915402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</a:rPr>
              <a:t>Anthropology: Creating a way of life.</a:t>
            </a:r>
            <a:endParaRPr lang="en-US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s://scontent.xx.fbcdn.net/hphotos-xaf1/v/t1.0-9/10425173_937370819627375_1214114501945996263_n.jpg?oh=2c5352149aa02be4afb3fa76d61e4133&amp;oe=578983C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" t="-12" r="292" b="67279"/>
          <a:stretch/>
        </p:blipFill>
        <p:spPr bwMode="auto">
          <a:xfrm>
            <a:off x="8012989" y="163411"/>
            <a:ext cx="4010484" cy="12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xx.fbcdn.net/hphotos-xlf1/v/t1.0-9/10303816_762683997096059_4537488120774913217_n.jpg?oh=ab2a5f9ba677b909202f1f971a675ed0&amp;oe=575C10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96" y="987721"/>
            <a:ext cx="2077587" cy="207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.xx.fbcdn.net/hphotos-xap1/v/t1.0-9/1385585_645632992134494_1940716576_n.jpg?oh=48f8f1a1126c63400107e03a9db2bdb3&amp;oe=5792487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4" b="47162"/>
          <a:stretch/>
        </p:blipFill>
        <p:spPr bwMode="auto">
          <a:xfrm>
            <a:off x="273655" y="3045308"/>
            <a:ext cx="1988960" cy="8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13151"/>
          <a:stretch/>
        </p:blipFill>
        <p:spPr>
          <a:xfrm>
            <a:off x="5701000" y="3568173"/>
            <a:ext cx="3494100" cy="3144691"/>
          </a:xfrm>
          <a:prstGeom prst="rect">
            <a:avLst/>
          </a:prstGeom>
        </p:spPr>
      </p:pic>
      <p:pic>
        <p:nvPicPr>
          <p:cNvPr id="2062" name="Picture 14" descr="https://scontent.xx.fbcdn.net/hphotos-xtl1/v/t1.0-9/12794574_474925879372580_7988027904681138180_n.jpg?oh=b77431f292fc3871de34173d3363f2b7&amp;oe=578D473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7" b="2867"/>
          <a:stretch/>
        </p:blipFill>
        <p:spPr bwMode="auto">
          <a:xfrm>
            <a:off x="16918" y="4046494"/>
            <a:ext cx="3612273" cy="261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hphotos-xaf1/v/t1.0-9/1800479_921353331229124_4821897712413661837_n.jpg?oh=14db1f5fe03115a7014485b8d15c2af0&amp;oe=5750448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44" y="1519785"/>
            <a:ext cx="2638967" cy="26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0.gstatic.com/images?q=tbn:ANd9GcQ96P5Z7WNGX1eu_vcfDeIRwyKu1_PysEybbCLf0kSVZmG-Dv-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072" y="1491268"/>
            <a:ext cx="1747095" cy="26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" t="1061" r="2480" b="33538"/>
          <a:stretch/>
        </p:blipFill>
        <p:spPr>
          <a:xfrm>
            <a:off x="9251728" y="4158753"/>
            <a:ext cx="2849377" cy="2592932"/>
          </a:xfrm>
          <a:prstGeom prst="rect">
            <a:avLst/>
          </a:prstGeom>
        </p:spPr>
      </p:pic>
      <p:pic>
        <p:nvPicPr>
          <p:cNvPr id="4" name="Picture 2" descr="Cosumnes River College safe space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3" y="4259986"/>
            <a:ext cx="2398210" cy="23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92" y="265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</a:rPr>
              <a:t>Jumpstart</a:t>
            </a:r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856797"/>
            <a:ext cx="10860505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Summer Initiative</a:t>
            </a:r>
          </a:p>
          <a:p>
            <a:r>
              <a:rPr lang="en-US" sz="4800" dirty="0" smtClean="0"/>
              <a:t>Targeted to 18-20 year old males</a:t>
            </a:r>
          </a:p>
          <a:p>
            <a:r>
              <a:rPr lang="en-US" sz="4800" dirty="0" smtClean="0"/>
              <a:t>In coordination with UC Davis</a:t>
            </a:r>
          </a:p>
          <a:p>
            <a:r>
              <a:rPr lang="en-US" sz="4800" dirty="0" smtClean="0"/>
              <a:t>Mentoring and Coursework</a:t>
            </a:r>
          </a:p>
          <a:p>
            <a:r>
              <a:rPr lang="en-US" sz="4800" dirty="0" smtClean="0"/>
              <a:t>Expanded to include math boot camp</a:t>
            </a:r>
          </a:p>
          <a:p>
            <a:endParaRPr lang="en-US" sz="4800" dirty="0" smtClean="0"/>
          </a:p>
          <a:p>
            <a:endParaRPr lang="en-US" sz="4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92" y="265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</a:rPr>
              <a:t>Freshman Seminar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856797"/>
            <a:ext cx="11149263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Designed </a:t>
            </a:r>
            <a:r>
              <a:rPr lang="en-US" sz="3600" dirty="0"/>
              <a:t>to help students successfully transition from high school to college, emphasizes collaborative/active learning.  This course received the 2008 John Rice Diversity Award, and the 2012 Exemplary Program Award by the California Community College </a:t>
            </a:r>
            <a:r>
              <a:rPr lang="en-US" sz="3600" dirty="0" smtClean="0"/>
              <a:t>BOG,</a:t>
            </a:r>
            <a:r>
              <a:rPr lang="en-US" sz="3600" dirty="0"/>
              <a:t> and was highlighted as a model First Year Experience Program for new students in the “Basic Skills Initiative E-Resource” publication (2013).</a:t>
            </a:r>
          </a:p>
        </p:txBody>
      </p:sp>
    </p:spTree>
    <p:extLst>
      <p:ext uri="{BB962C8B-B14F-4D97-AF65-F5344CB8AC3E}">
        <p14:creationId xmlns:p14="http://schemas.microsoft.com/office/powerpoint/2010/main" val="305312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92" y="265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</a:rPr>
              <a:t>Freshman Seminar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856797"/>
            <a:ext cx="1114926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Topics covered </a:t>
            </a:r>
            <a:r>
              <a:rPr lang="en-US" sz="3600" dirty="0" smtClean="0"/>
              <a:t>include</a:t>
            </a:r>
            <a:r>
              <a:rPr lang="en-US" sz="3600" dirty="0"/>
              <a:t>: How To Get Organized, Exploring Your Academic Journey, Deciphering College Publications, Financing Your Education, Problem Solving Strategies, How to Run Effective Study Groups, Tips for Transferring to a University, Academic Integrity and more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Discipline Specific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070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92" y="265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chemeClr val="accent1">
                    <a:lumMod val="75000"/>
                  </a:schemeClr>
                </a:solidFill>
              </a:rPr>
              <a:t>Freshman Seminar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856797"/>
            <a:ext cx="1114926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3 </a:t>
            </a:r>
            <a:r>
              <a:rPr lang="en-US" sz="3600" dirty="0" smtClean="0"/>
              <a:t>units CSU Transferable Credit </a:t>
            </a:r>
          </a:p>
          <a:p>
            <a:r>
              <a:rPr lang="en-US" sz="3600" dirty="0" smtClean="0"/>
              <a:t>Counts </a:t>
            </a:r>
            <a:r>
              <a:rPr lang="en-US" sz="3600" dirty="0"/>
              <a:t>under CSU General Education Pattern AREA E1 section </a:t>
            </a:r>
            <a:endParaRPr lang="en-US" sz="3600" dirty="0" smtClean="0"/>
          </a:p>
          <a:p>
            <a:r>
              <a:rPr lang="en-US" sz="3600" dirty="0" smtClean="0"/>
              <a:t>Available </a:t>
            </a:r>
            <a:r>
              <a:rPr lang="en-US" sz="3600" dirty="0"/>
              <a:t>during Summer Session </a:t>
            </a:r>
            <a:endParaRPr lang="en-US" sz="3600" dirty="0" smtClean="0"/>
          </a:p>
          <a:p>
            <a:pPr lvl="1"/>
            <a:r>
              <a:rPr lang="en-US" sz="3300" dirty="0" smtClean="0"/>
              <a:t>2 </a:t>
            </a:r>
            <a:r>
              <a:rPr lang="en-US" sz="3300" dirty="0"/>
              <a:t>Sections available during Fall Semester </a:t>
            </a:r>
            <a:endParaRPr lang="en-US" sz="3300" dirty="0" smtClean="0"/>
          </a:p>
          <a:p>
            <a:pPr lvl="1"/>
            <a:r>
              <a:rPr lang="en-US" sz="3300" dirty="0" smtClean="0"/>
              <a:t>2 </a:t>
            </a:r>
            <a:r>
              <a:rPr lang="en-US" sz="3300" dirty="0"/>
              <a:t>Sections available during Spring </a:t>
            </a:r>
            <a:r>
              <a:rPr lang="en-US" sz="3300" dirty="0" smtClean="0"/>
              <a:t>Semester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11640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45" y="236962"/>
            <a:ext cx="1919063" cy="198970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t="13761" r="6099" b="2182"/>
          <a:stretch/>
        </p:blipFill>
        <p:spPr>
          <a:xfrm>
            <a:off x="10176544" y="0"/>
            <a:ext cx="2015455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3576" y="236962"/>
            <a:ext cx="10515600" cy="1170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>
                <a:solidFill>
                  <a:schemeClr val="accent1">
                    <a:lumMod val="75000"/>
                  </a:schemeClr>
                </a:solidFill>
              </a:rPr>
              <a:t>First Year Experience</a:t>
            </a:r>
            <a:endParaRPr lang="en-US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3576" y="1642310"/>
            <a:ext cx="9022771" cy="5245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Student Equity Plan Funded</a:t>
            </a:r>
          </a:p>
          <a:p>
            <a:pPr lvl="1"/>
            <a:r>
              <a:rPr lang="en-US" sz="3200" dirty="0" smtClean="0"/>
              <a:t>Increases awareness of equity gaps</a:t>
            </a:r>
          </a:p>
          <a:p>
            <a:pPr lvl="1"/>
            <a:r>
              <a:rPr lang="en-US" sz="3200" dirty="0" smtClean="0"/>
              <a:t>Recruits incoming freshman with active recruiting as determined by plan data</a:t>
            </a:r>
          </a:p>
          <a:p>
            <a:pPr lvl="1"/>
            <a:r>
              <a:rPr lang="en-US" sz="3200" dirty="0" smtClean="0"/>
              <a:t>Mandatory summer experience (workshops)</a:t>
            </a:r>
          </a:p>
          <a:p>
            <a:pPr lvl="1"/>
            <a:r>
              <a:rPr lang="en-US" sz="3200" dirty="0" smtClean="0"/>
              <a:t>Structured academic pathways for foundational success</a:t>
            </a:r>
          </a:p>
          <a:p>
            <a:pPr lvl="1"/>
            <a:r>
              <a:rPr lang="en-US" sz="3200" dirty="0" smtClean="0"/>
              <a:t>Student support services key</a:t>
            </a:r>
          </a:p>
          <a:p>
            <a:pPr lvl="1"/>
            <a:r>
              <a:rPr lang="en-US" sz="3200" i="1" dirty="0" smtClean="0"/>
              <a:t>Not a “program”…an experience </a:t>
            </a:r>
            <a:r>
              <a:rPr lang="en-US" sz="3200" i="1" dirty="0" smtClean="0">
                <a:sym typeface="Wingdings" panose="05000000000000000000" pitchFamily="2" charset="2"/>
              </a:rPr>
              <a:t></a:t>
            </a:r>
            <a:endParaRPr lang="en-US" sz="3700" dirty="0" smtClean="0"/>
          </a:p>
        </p:txBody>
      </p:sp>
    </p:spTree>
    <p:extLst>
      <p:ext uri="{BB962C8B-B14F-4D97-AF65-F5344CB8AC3E}">
        <p14:creationId xmlns:p14="http://schemas.microsoft.com/office/powerpoint/2010/main" val="274460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CPPTemplate" id="{03F8F001-BD51-4414-BE4A-C975DDC576DA}" vid="{B280A69F-B0D0-4D84-8AA8-4A8BA170A8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12321</TotalTime>
  <Words>400</Words>
  <Application>Microsoft Macintosh PowerPoint</Application>
  <PresentationFormat>Custom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Award Winning Campus Programs  that Increase Diversity Awareness  Shannon Vellone Mills B.J. Snowden</vt:lpstr>
      <vt:lpstr>Why are diversity awareness programs important? </vt:lpstr>
      <vt:lpstr>CRC’s Anthropology Program: </vt:lpstr>
      <vt:lpstr>Anthropology: Creating a way of life.</vt:lpstr>
      <vt:lpstr>Jumpstart </vt:lpstr>
      <vt:lpstr>Freshman Seminar</vt:lpstr>
      <vt:lpstr>Freshman Seminar</vt:lpstr>
      <vt:lpstr>Freshman Seminar</vt:lpstr>
      <vt:lpstr>PowerPoint Presentation</vt:lpstr>
      <vt:lpstr>Local Awards</vt:lpstr>
      <vt:lpstr>Statewide Awards</vt:lpstr>
      <vt:lpstr>Why Awards? </vt:lpstr>
      <vt:lpstr>Thank You</vt:lpstr>
    </vt:vector>
  </TitlesOfParts>
  <Company>Cosumnes River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Kristie</dc:creator>
  <cp:lastModifiedBy>Shannon Vellone Mills</cp:lastModifiedBy>
  <cp:revision>69</cp:revision>
  <cp:lastPrinted>2016-01-14T00:22:35Z</cp:lastPrinted>
  <dcterms:created xsi:type="dcterms:W3CDTF">2016-01-04T20:04:22Z</dcterms:created>
  <dcterms:modified xsi:type="dcterms:W3CDTF">2016-03-15T21:39:32Z</dcterms:modified>
</cp:coreProperties>
</file>