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9"/>
  </p:notesMasterIdLst>
  <p:sldIdLst>
    <p:sldId id="256" r:id="rId2"/>
    <p:sldId id="443" r:id="rId3"/>
    <p:sldId id="494" r:id="rId4"/>
    <p:sldId id="489" r:id="rId5"/>
    <p:sldId id="493" r:id="rId6"/>
    <p:sldId id="490" r:id="rId7"/>
    <p:sldId id="492" r:id="rId8"/>
    <p:sldId id="483" r:id="rId9"/>
    <p:sldId id="485" r:id="rId10"/>
    <p:sldId id="487" r:id="rId11"/>
    <p:sldId id="484" r:id="rId12"/>
    <p:sldId id="491" r:id="rId13"/>
    <p:sldId id="488" r:id="rId14"/>
    <p:sldId id="496" r:id="rId15"/>
    <p:sldId id="495" r:id="rId16"/>
    <p:sldId id="444" r:id="rId17"/>
    <p:sldId id="31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82621"/>
  </p:normalViewPr>
  <p:slideViewPr>
    <p:cSldViewPr snapToGrid="0" snapToObjects="1">
      <p:cViewPr varScale="1">
        <p:scale>
          <a:sx n="74" d="100"/>
          <a:sy n="74" d="100"/>
        </p:scale>
        <p:origin x="616"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Times New Roman Regular" panose="020206030504050203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imes New Roman Regular" panose="02020603050405020304" pitchFamily="18" charset="0"/>
              </a:defRPr>
            </a:lvl1pPr>
          </a:lstStyle>
          <a:p>
            <a:fld id="{DDD1D20D-6490-354B-8627-3142DE98B3FB}" type="datetimeFigureOut">
              <a:rPr lang="en-US" smtClean="0"/>
              <a:pPr/>
              <a:t>1/23/19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imes New Roman Regular"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Times New Roman Regular" panose="02020603050405020304" pitchFamily="18" charset="0"/>
              </a:defRPr>
            </a:lvl1pPr>
          </a:lstStyle>
          <a:p>
            <a:fld id="{A1D2C6CD-00DB-B646-9572-692FEBDA15B8}" type="slidenum">
              <a:rPr lang="en-US" smtClean="0"/>
              <a:pPr/>
              <a:t>‹#›</a:t>
            </a:fld>
            <a:endParaRPr lang="en-US" dirty="0"/>
          </a:p>
        </p:txBody>
      </p:sp>
    </p:spTree>
    <p:extLst>
      <p:ext uri="{BB962C8B-B14F-4D97-AF65-F5344CB8AC3E}">
        <p14:creationId xmlns:p14="http://schemas.microsoft.com/office/powerpoint/2010/main" val="784914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imes New Roman Regular" panose="02020603050405020304" pitchFamily="18" charset="0"/>
        <a:ea typeface="+mn-ea"/>
        <a:cs typeface="+mn-cs"/>
      </a:defRPr>
    </a:lvl1pPr>
    <a:lvl2pPr marL="457200" algn="l" defTabSz="914400" rtl="0" eaLnBrk="1" latinLnBrk="0" hangingPunct="1">
      <a:defRPr sz="1200" b="0" i="0" kern="1200">
        <a:solidFill>
          <a:schemeClr val="tx1"/>
        </a:solidFill>
        <a:latin typeface="Times New Roman Regular" panose="02020603050405020304" pitchFamily="18" charset="0"/>
        <a:ea typeface="+mn-ea"/>
        <a:cs typeface="+mn-cs"/>
      </a:defRPr>
    </a:lvl2pPr>
    <a:lvl3pPr marL="914400" algn="l" defTabSz="914400" rtl="0" eaLnBrk="1" latinLnBrk="0" hangingPunct="1">
      <a:defRPr sz="1200" b="0" i="0" kern="1200">
        <a:solidFill>
          <a:schemeClr val="tx1"/>
        </a:solidFill>
        <a:latin typeface="Times New Roman Regular" panose="02020603050405020304" pitchFamily="18" charset="0"/>
        <a:ea typeface="+mn-ea"/>
        <a:cs typeface="+mn-cs"/>
      </a:defRPr>
    </a:lvl3pPr>
    <a:lvl4pPr marL="1371600" algn="l" defTabSz="914400" rtl="0" eaLnBrk="1" latinLnBrk="0" hangingPunct="1">
      <a:defRPr sz="1200" b="0" i="0" kern="1200">
        <a:solidFill>
          <a:schemeClr val="tx1"/>
        </a:solidFill>
        <a:latin typeface="Times New Roman Regular" panose="02020603050405020304" pitchFamily="18" charset="0"/>
        <a:ea typeface="+mn-ea"/>
        <a:cs typeface="+mn-cs"/>
      </a:defRPr>
    </a:lvl4pPr>
    <a:lvl5pPr marL="1828800" algn="l" defTabSz="914400" rtl="0" eaLnBrk="1" latinLnBrk="0" hangingPunct="1">
      <a:defRPr sz="1200" b="0" i="0" kern="1200">
        <a:solidFill>
          <a:schemeClr val="tx1"/>
        </a:solidFill>
        <a:latin typeface="Times New Roman Regular"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attendees jot down some responses…</a:t>
            </a:r>
          </a:p>
          <a:p>
            <a:r>
              <a:rPr lang="en-US" dirty="0"/>
              <a:t>Then move into the next slides by taking a look at some of the ACCJC Standards around SLOs.</a:t>
            </a:r>
          </a:p>
        </p:txBody>
      </p:sp>
      <p:sp>
        <p:nvSpPr>
          <p:cNvPr id="4" name="Slide Number Placeholder 3"/>
          <p:cNvSpPr>
            <a:spLocks noGrp="1"/>
          </p:cNvSpPr>
          <p:nvPr>
            <p:ph type="sldNum" sz="quarter" idx="10"/>
          </p:nvPr>
        </p:nvSpPr>
        <p:spPr/>
        <p:txBody>
          <a:bodyPr/>
          <a:lstStyle/>
          <a:p>
            <a:fld id="{A898C551-7708-9B49-90E3-D153F408E572}" type="slidenum">
              <a:rPr lang="en-US" smtClean="0"/>
              <a:t>2</a:t>
            </a:fld>
            <a:endParaRPr lang="en-US" dirty="0"/>
          </a:p>
        </p:txBody>
      </p:sp>
    </p:spTree>
    <p:extLst>
      <p:ext uri="{BB962C8B-B14F-4D97-AF65-F5344CB8AC3E}">
        <p14:creationId xmlns:p14="http://schemas.microsoft.com/office/powerpoint/2010/main" val="283208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outcomes derived from the important fact that going to college</a:t>
            </a:r>
            <a:r>
              <a:rPr lang="en-US" baseline="0" dirty="0"/>
              <a:t> or a class or training needed to have a significant affect on the participant – measured as a learning outcome. Just attending does not equate to learning. </a:t>
            </a:r>
          </a:p>
          <a:p>
            <a:r>
              <a:rPr lang="en-US" baseline="0" dirty="0"/>
              <a:t>More complications ensue when we check for integrity – we call our units learning outcomes based on time, but do not credit other colleges based upon units or time alone. How do you credit other learning environments and other college credit at your school?</a:t>
            </a:r>
            <a:endParaRPr lang="en-US" dirty="0"/>
          </a:p>
        </p:txBody>
      </p:sp>
      <p:sp>
        <p:nvSpPr>
          <p:cNvPr id="4" name="Slide Number Placeholder 3"/>
          <p:cNvSpPr>
            <a:spLocks noGrp="1"/>
          </p:cNvSpPr>
          <p:nvPr>
            <p:ph type="sldNum" sz="quarter" idx="10"/>
          </p:nvPr>
        </p:nvSpPr>
        <p:spPr/>
        <p:txBody>
          <a:bodyPr/>
          <a:lstStyle/>
          <a:p>
            <a:fld id="{A1D2C6CD-00DB-B646-9572-692FEBDA15B8}" type="slidenum">
              <a:rPr lang="en-US" smtClean="0"/>
              <a:pPr/>
              <a:t>4</a:t>
            </a:fld>
            <a:endParaRPr lang="en-US" dirty="0"/>
          </a:p>
        </p:txBody>
      </p:sp>
    </p:spTree>
    <p:extLst>
      <p:ext uri="{BB962C8B-B14F-4D97-AF65-F5344CB8AC3E}">
        <p14:creationId xmlns:p14="http://schemas.microsoft.com/office/powerpoint/2010/main" val="519607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sz="1200" b="1" i="0" kern="1200" dirty="0">
                <a:solidFill>
                  <a:schemeClr val="tx1"/>
                </a:solidFill>
                <a:effectLst/>
                <a:latin typeface="Times New Roman Regular" panose="02020603050405020304" pitchFamily="18" charset="0"/>
                <a:ea typeface="+mn-ea"/>
                <a:cs typeface="+mn-cs"/>
              </a:rPr>
              <a:t>A ‘Disruptive’ Look at Competency-Based Education </a:t>
            </a:r>
            <a:r>
              <a:rPr lang="en-US" sz="1200" b="0" i="0" kern="1200" dirty="0">
                <a:solidFill>
                  <a:schemeClr val="tx1"/>
                </a:solidFill>
                <a:effectLst/>
                <a:latin typeface="Times New Roman Regular" panose="02020603050405020304" pitchFamily="18" charset="0"/>
                <a:ea typeface="+mn-ea"/>
                <a:cs typeface="+mn-cs"/>
              </a:rPr>
              <a:t>By Louis </a:t>
            </a:r>
            <a:r>
              <a:rPr lang="en-US" sz="1200" b="0" i="0" kern="1200" dirty="0" err="1">
                <a:solidFill>
                  <a:schemeClr val="tx1"/>
                </a:solidFill>
                <a:effectLst/>
                <a:latin typeface="Times New Roman Regular" panose="02020603050405020304" pitchFamily="18" charset="0"/>
                <a:ea typeface="+mn-ea"/>
                <a:cs typeface="+mn-cs"/>
              </a:rPr>
              <a:t>Soares</a:t>
            </a:r>
            <a:r>
              <a:rPr lang="en-US" sz="1200" b="0" i="0" kern="1200" dirty="0">
                <a:solidFill>
                  <a:schemeClr val="tx1"/>
                </a:solidFill>
                <a:effectLst/>
                <a:latin typeface="Times New Roman Regular" panose="02020603050405020304" pitchFamily="18" charset="0"/>
                <a:ea typeface="+mn-ea"/>
                <a:cs typeface="+mn-cs"/>
              </a:rPr>
              <a:t> Posted on June 7, 2012, 9:00 am</a:t>
            </a:r>
          </a:p>
          <a:p>
            <a:r>
              <a:rPr lang="en-US" dirty="0"/>
              <a:t>https://www.americanprogress.org/issues/education-postsecondary/reports/2012/06/07/11680/a-disruptive-look-at-competency-based-education/</a:t>
            </a:r>
          </a:p>
          <a:p>
            <a:endParaRPr lang="en-US" dirty="0"/>
          </a:p>
        </p:txBody>
      </p:sp>
      <p:sp>
        <p:nvSpPr>
          <p:cNvPr id="4" name="Slide Number Placeholder 3"/>
          <p:cNvSpPr>
            <a:spLocks noGrp="1"/>
          </p:cNvSpPr>
          <p:nvPr>
            <p:ph type="sldNum" sz="quarter" idx="10"/>
          </p:nvPr>
        </p:nvSpPr>
        <p:spPr/>
        <p:txBody>
          <a:bodyPr/>
          <a:lstStyle/>
          <a:p>
            <a:fld id="{A1D2C6CD-00DB-B646-9572-692FEBDA15B8}" type="slidenum">
              <a:rPr lang="en-US" smtClean="0"/>
              <a:pPr/>
              <a:t>6</a:t>
            </a:fld>
            <a:endParaRPr lang="en-US" dirty="0"/>
          </a:p>
        </p:txBody>
      </p:sp>
    </p:spTree>
    <p:extLst>
      <p:ext uri="{BB962C8B-B14F-4D97-AF65-F5344CB8AC3E}">
        <p14:creationId xmlns:p14="http://schemas.microsoft.com/office/powerpoint/2010/main" val="2475470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I.B.1 – Does your institution really do this?</a:t>
            </a:r>
          </a:p>
          <a:p>
            <a:r>
              <a:rPr lang="en-US" dirty="0"/>
              <a:t>I.B.2 – It is pretty easy to determine whether or to what degree your college does this.</a:t>
            </a:r>
          </a:p>
          <a:p>
            <a:r>
              <a:rPr lang="en-US" dirty="0"/>
              <a:t>I.B.5 – Whew! This one is not so easy…</a:t>
            </a:r>
          </a:p>
        </p:txBody>
      </p:sp>
      <p:sp>
        <p:nvSpPr>
          <p:cNvPr id="4" name="Slide Number Placeholder 3"/>
          <p:cNvSpPr>
            <a:spLocks noGrp="1"/>
          </p:cNvSpPr>
          <p:nvPr>
            <p:ph type="sldNum" sz="quarter" idx="5"/>
          </p:nvPr>
        </p:nvSpPr>
        <p:spPr/>
        <p:txBody>
          <a:bodyPr/>
          <a:lstStyle/>
          <a:p>
            <a:fld id="{A1D2C6CD-00DB-B646-9572-692FEBDA15B8}" type="slidenum">
              <a:rPr lang="en-US" smtClean="0"/>
              <a:pPr/>
              <a:t>8</a:t>
            </a:fld>
            <a:endParaRPr lang="en-US" dirty="0"/>
          </a:p>
        </p:txBody>
      </p:sp>
    </p:spTree>
    <p:extLst>
      <p:ext uri="{BB962C8B-B14F-4D97-AF65-F5344CB8AC3E}">
        <p14:creationId xmlns:p14="http://schemas.microsoft.com/office/powerpoint/2010/main" val="3434231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II.A.3 – Requires SLOs on CORs, just like Title 5 requires Objectives; on the CORs means they define the standards to what the student is learning</a:t>
            </a:r>
          </a:p>
          <a:p>
            <a:r>
              <a:rPr lang="en-US" dirty="0"/>
              <a:t>II.A.9 – Spells it out – Students receiving course credit, degrees, or certificates are attaining the learning outcomes. </a:t>
            </a:r>
          </a:p>
        </p:txBody>
      </p:sp>
      <p:sp>
        <p:nvSpPr>
          <p:cNvPr id="4" name="Slide Number Placeholder 3"/>
          <p:cNvSpPr>
            <a:spLocks noGrp="1"/>
          </p:cNvSpPr>
          <p:nvPr>
            <p:ph type="sldNum" sz="quarter" idx="5"/>
          </p:nvPr>
        </p:nvSpPr>
        <p:spPr/>
        <p:txBody>
          <a:bodyPr/>
          <a:lstStyle/>
          <a:p>
            <a:fld id="{A1D2C6CD-00DB-B646-9572-692FEBDA15B8}" type="slidenum">
              <a:rPr lang="en-US" smtClean="0"/>
              <a:pPr/>
              <a:t>9</a:t>
            </a:fld>
            <a:endParaRPr lang="en-US" dirty="0"/>
          </a:p>
        </p:txBody>
      </p:sp>
    </p:spTree>
    <p:extLst>
      <p:ext uri="{BB962C8B-B14F-4D97-AF65-F5344CB8AC3E}">
        <p14:creationId xmlns:p14="http://schemas.microsoft.com/office/powerpoint/2010/main" val="1260144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a temperature check on the room and invite folks to share their responses, if they are comfortable.</a:t>
            </a:r>
          </a:p>
        </p:txBody>
      </p:sp>
      <p:sp>
        <p:nvSpPr>
          <p:cNvPr id="4" name="Slide Number Placeholder 3"/>
          <p:cNvSpPr>
            <a:spLocks noGrp="1"/>
          </p:cNvSpPr>
          <p:nvPr>
            <p:ph type="sldNum" sz="quarter" idx="5"/>
          </p:nvPr>
        </p:nvSpPr>
        <p:spPr/>
        <p:txBody>
          <a:bodyPr/>
          <a:lstStyle/>
          <a:p>
            <a:fld id="{A1D2C6CD-00DB-B646-9572-692FEBDA15B8}" type="slidenum">
              <a:rPr lang="en-US" smtClean="0"/>
              <a:pPr/>
              <a:t>10</a:t>
            </a:fld>
            <a:endParaRPr lang="en-US" dirty="0"/>
          </a:p>
        </p:txBody>
      </p:sp>
    </p:spTree>
    <p:extLst>
      <p:ext uri="{BB962C8B-B14F-4D97-AF65-F5344CB8AC3E}">
        <p14:creationId xmlns:p14="http://schemas.microsoft.com/office/powerpoint/2010/main" val="2552897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 – where did this come from?</a:t>
            </a:r>
          </a:p>
        </p:txBody>
      </p:sp>
      <p:sp>
        <p:nvSpPr>
          <p:cNvPr id="4" name="Slide Number Placeholder 3"/>
          <p:cNvSpPr>
            <a:spLocks noGrp="1"/>
          </p:cNvSpPr>
          <p:nvPr>
            <p:ph type="sldNum" sz="quarter" idx="5"/>
          </p:nvPr>
        </p:nvSpPr>
        <p:spPr/>
        <p:txBody>
          <a:bodyPr/>
          <a:lstStyle/>
          <a:p>
            <a:fld id="{A1D2C6CD-00DB-B646-9572-692FEBDA15B8}" type="slidenum">
              <a:rPr lang="en-US" smtClean="0"/>
              <a:pPr/>
              <a:t>11</a:t>
            </a:fld>
            <a:endParaRPr lang="en-US" dirty="0"/>
          </a:p>
        </p:txBody>
      </p:sp>
    </p:spTree>
    <p:extLst>
      <p:ext uri="{BB962C8B-B14F-4D97-AF65-F5344CB8AC3E}">
        <p14:creationId xmlns:p14="http://schemas.microsoft.com/office/powerpoint/2010/main" val="2386231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and share how this could be done…</a:t>
            </a:r>
          </a:p>
          <a:p>
            <a:r>
              <a:rPr lang="en-US" dirty="0"/>
              <a:t>If degree and certificate SLOs are assessed through mapping with course SLO assessments, then this method would take care of it.</a:t>
            </a:r>
          </a:p>
        </p:txBody>
      </p:sp>
      <p:sp>
        <p:nvSpPr>
          <p:cNvPr id="4" name="Slide Number Placeholder 3"/>
          <p:cNvSpPr>
            <a:spLocks noGrp="1"/>
          </p:cNvSpPr>
          <p:nvPr>
            <p:ph type="sldNum" sz="quarter" idx="5"/>
          </p:nvPr>
        </p:nvSpPr>
        <p:spPr/>
        <p:txBody>
          <a:bodyPr/>
          <a:lstStyle/>
          <a:p>
            <a:fld id="{A1D2C6CD-00DB-B646-9572-692FEBDA15B8}" type="slidenum">
              <a:rPr lang="en-US" smtClean="0"/>
              <a:pPr/>
              <a:t>13</a:t>
            </a:fld>
            <a:endParaRPr lang="en-US" dirty="0"/>
          </a:p>
        </p:txBody>
      </p:sp>
    </p:spTree>
    <p:extLst>
      <p:ext uri="{BB962C8B-B14F-4D97-AF65-F5344CB8AC3E}">
        <p14:creationId xmlns:p14="http://schemas.microsoft.com/office/powerpoint/2010/main" val="3669461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0:notes"/>
          <p:cNvSpPr txBox="1">
            <a:spLocks noGrp="1"/>
          </p:cNvSpPr>
          <p:nvPr>
            <p:ph type="body" idx="1"/>
          </p:nvPr>
        </p:nvSpPr>
        <p:spPr>
          <a:xfrm>
            <a:off x="701040" y="4415790"/>
            <a:ext cx="5608320" cy="4183380"/>
          </a:xfrm>
          <a:prstGeom prst="rect">
            <a:avLst/>
          </a:prstGeom>
        </p:spPr>
        <p:txBody>
          <a:bodyPr spcFirstLastPara="1" wrap="square" lIns="93170" tIns="46572" rIns="93170" bIns="46572" anchor="t" anchorCtr="0">
            <a:noAutofit/>
          </a:bodyPr>
          <a:lstStyle/>
          <a:p>
            <a:endParaRPr dirty="0"/>
          </a:p>
        </p:txBody>
      </p:sp>
      <p:sp>
        <p:nvSpPr>
          <p:cNvPr id="158" name="Google Shape;158;p20: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5853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744406-F218-3C43-9431-F3F7D8AD4F03}" type="datetimeFigureOut">
              <a:rPr lang="en-US" smtClean="0"/>
              <a:t>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461818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744406-F218-3C43-9431-F3F7D8AD4F03}" type="datetimeFigureOut">
              <a:rPr lang="en-US" smtClean="0"/>
              <a:t>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237465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744406-F218-3C43-9431-F3F7D8AD4F03}" type="datetimeFigureOut">
              <a:rPr lang="en-US" smtClean="0"/>
              <a:t>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409918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744406-F218-3C43-9431-F3F7D8AD4F03}" type="datetimeFigureOut">
              <a:rPr lang="en-US" smtClean="0"/>
              <a:t>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1195250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744406-F218-3C43-9431-F3F7D8AD4F03}" type="datetimeFigureOut">
              <a:rPr lang="en-US" smtClean="0"/>
              <a:t>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92969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744406-F218-3C43-9431-F3F7D8AD4F03}" type="datetimeFigureOut">
              <a:rPr lang="en-US" smtClean="0"/>
              <a:t>1/23/19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1430872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744406-F218-3C43-9431-F3F7D8AD4F03}" type="datetimeFigureOut">
              <a:rPr lang="en-US" smtClean="0"/>
              <a:t>1/23/19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2683885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744406-F218-3C43-9431-F3F7D8AD4F03}" type="datetimeFigureOut">
              <a:rPr lang="en-US" smtClean="0"/>
              <a:t>1/23/19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4714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744406-F218-3C43-9431-F3F7D8AD4F03}" type="datetimeFigureOut">
              <a:rPr lang="en-US" smtClean="0"/>
              <a:t>1/23/19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582702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744406-F218-3C43-9431-F3F7D8AD4F03}" type="datetimeFigureOut">
              <a:rPr lang="en-US" smtClean="0"/>
              <a:t>1/23/19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423037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744406-F218-3C43-9431-F3F7D8AD4F03}" type="datetimeFigureOut">
              <a:rPr lang="en-US" smtClean="0"/>
              <a:t>1/23/19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174909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imes New Roman Regular" panose="02020603050405020304" pitchFamily="18" charset="0"/>
              </a:defRPr>
            </a:lvl1pPr>
          </a:lstStyle>
          <a:p>
            <a:fld id="{98744406-F218-3C43-9431-F3F7D8AD4F03}" type="datetimeFigureOut">
              <a:rPr lang="en-US" smtClean="0"/>
              <a:pPr/>
              <a:t>1/23/19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Regular"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Regular" panose="02020603050405020304" pitchFamily="18" charset="0"/>
              </a:defRPr>
            </a:lvl1pPr>
          </a:lstStyle>
          <a:p>
            <a:fld id="{A747A15F-68A1-EA48-995C-964775259999}" type="slidenum">
              <a:rPr lang="en-US" smtClean="0"/>
              <a:pPr/>
              <a:t>‹#›</a:t>
            </a:fld>
            <a:endParaRPr lang="en-US" dirty="0"/>
          </a:p>
        </p:txBody>
      </p:sp>
    </p:spTree>
    <p:extLst>
      <p:ext uri="{BB962C8B-B14F-4D97-AF65-F5344CB8AC3E}">
        <p14:creationId xmlns:p14="http://schemas.microsoft.com/office/powerpoint/2010/main" val="5556791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b="0" i="0" kern="1200">
          <a:solidFill>
            <a:schemeClr val="tx1"/>
          </a:solidFill>
          <a:latin typeface="Times New Roman Regular"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imes New Roman Regular"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imes New Roman Regular"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imes New Roman Regular"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Regular"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Regular"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mu.edu/teaching/assessment/basics/grading-assessment.html" TargetMode="External"/><Relationship Id="rId2" Type="http://schemas.openxmlformats.org/officeDocument/2006/relationships/hyperlink" Target="https://www1.villanova.edu/content/dam/villanova/vital/vitalinks/gradingvsassessmentoflearningoutcomessheridan.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asccc.org/content/issues-regarding-academic-credit-veterans-and-military-service-members-doing-what-best" TargetMode="External"/><Relationship Id="rId7" Type="http://schemas.openxmlformats.org/officeDocument/2006/relationships/hyperlink" Target="https://www.cmu.edu/teaching/assessment/basics/grading-assessment.html" TargetMode="External"/><Relationship Id="rId2" Type="http://schemas.openxmlformats.org/officeDocument/2006/relationships/hyperlink" Target="https://www.asccc.org/sites/default/files/Awarding%20Credit%20Where%20Credit%20is%20Due.pdf" TargetMode="External"/><Relationship Id="rId1" Type="http://schemas.openxmlformats.org/officeDocument/2006/relationships/slideLayout" Target="../slideLayouts/slideLayout2.xml"/><Relationship Id="rId6" Type="http://schemas.openxmlformats.org/officeDocument/2006/relationships/hyperlink" Target="https://www1.villanova.edu/content/dam/villanova/vital/vitalinks/gradingvsassessmentoflearningoutcomessheridan.pdf" TargetMode="External"/><Relationship Id="rId5" Type="http://schemas.openxmlformats.org/officeDocument/2006/relationships/hyperlink" Target="https://accjc.org/wp-content/uploads/Accreditation-Standards_-Adopted-June-2014.pdf" TargetMode="External"/><Relationship Id="rId4" Type="http://schemas.openxmlformats.org/officeDocument/2006/relationships/hyperlink" Target="https://accjc.org/wp-content/uploads/Eligibility-Requirements-Adopted-June-2014.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ccjc.org/wp-content/uploads/Eligibility-Requirements-Adopted-June-2014.pdf" TargetMode="External"/><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insidehighered.com/news/2012/09/05/credit-hour-causes-many-higher-educations-problems-report-find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asccc.org/sites/default/files/Awarding%20Credit%20Where%20Credit%20is%20Due.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C2732-7A49-BF43-9BFD-3B9894A2C2F9}"/>
              </a:ext>
            </a:extLst>
          </p:cNvPr>
          <p:cNvSpPr>
            <a:spLocks noGrp="1"/>
          </p:cNvSpPr>
          <p:nvPr>
            <p:ph type="ctrTitle"/>
          </p:nvPr>
        </p:nvSpPr>
        <p:spPr>
          <a:xfrm>
            <a:off x="674557" y="1753849"/>
            <a:ext cx="10912840" cy="1656413"/>
          </a:xfrm>
        </p:spPr>
        <p:txBody>
          <a:bodyPr anchor="t">
            <a:noAutofit/>
          </a:bodyPr>
          <a:lstStyle/>
          <a:p>
            <a:r>
              <a:rPr lang="en-US" sz="4400" dirty="0"/>
              <a:t>Awarding Course and Program Credit Based on Student Attainment of Learning Outcomes</a:t>
            </a:r>
          </a:p>
        </p:txBody>
      </p:sp>
      <p:sp>
        <p:nvSpPr>
          <p:cNvPr id="3" name="Subtitle 2">
            <a:extLst>
              <a:ext uri="{FF2B5EF4-FFF2-40B4-BE49-F238E27FC236}">
                <a16:creationId xmlns:a16="http://schemas.microsoft.com/office/drawing/2014/main" id="{F9CEAA57-BE59-CE47-B09C-DA50368B516F}"/>
              </a:ext>
            </a:extLst>
          </p:cNvPr>
          <p:cNvSpPr>
            <a:spLocks noGrp="1"/>
          </p:cNvSpPr>
          <p:nvPr>
            <p:ph type="subTitle" idx="1"/>
          </p:nvPr>
        </p:nvSpPr>
        <p:spPr>
          <a:xfrm>
            <a:off x="810883" y="3567659"/>
            <a:ext cx="7613589" cy="2971164"/>
          </a:xfrm>
        </p:spPr>
        <p:txBody>
          <a:bodyPr>
            <a:normAutofit/>
          </a:bodyPr>
          <a:lstStyle/>
          <a:p>
            <a:pPr algn="l"/>
            <a:endParaRPr lang="en-US" dirty="0"/>
          </a:p>
          <a:p>
            <a:pPr algn="l"/>
            <a:r>
              <a:rPr lang="en-US" dirty="0"/>
              <a:t>Janet Fulks,  ASCCC, Bakersfield College; </a:t>
            </a:r>
          </a:p>
          <a:p>
            <a:pPr algn="l"/>
            <a:r>
              <a:rPr lang="en-US" dirty="0" err="1"/>
              <a:t>Ginni</a:t>
            </a:r>
            <a:r>
              <a:rPr lang="en-US" dirty="0"/>
              <a:t> May, Treasurer ASCCC, Sacramento City College</a:t>
            </a:r>
          </a:p>
          <a:p>
            <a:pPr algn="l"/>
            <a:endParaRPr lang="en-US" dirty="0"/>
          </a:p>
          <a:p>
            <a:pPr algn="l"/>
            <a:r>
              <a:rPr lang="en-US" sz="1800" dirty="0">
                <a:solidFill>
                  <a:srgbClr val="FF0000"/>
                </a:solidFill>
              </a:rPr>
              <a:t>SLO Symposium Jan 25, 2019 Santa Ana</a:t>
            </a:r>
            <a:endParaRPr lang="en-US" sz="2400" dirty="0">
              <a:solidFill>
                <a:srgbClr val="FF0000"/>
              </a:solidFill>
              <a:latin typeface="Times New Roman"/>
              <a:cs typeface="Times New Roman"/>
            </a:endParaRPr>
          </a:p>
        </p:txBody>
      </p:sp>
      <p:pic>
        <p:nvPicPr>
          <p:cNvPr id="6" name="Picture 5">
            <a:extLst>
              <a:ext uri="{FF2B5EF4-FFF2-40B4-BE49-F238E27FC236}">
                <a16:creationId xmlns:a16="http://schemas.microsoft.com/office/drawing/2014/main" id="{375B4CBB-8737-E246-A66B-7AC82DAF10DF}"/>
              </a:ext>
            </a:extLst>
          </p:cNvPr>
          <p:cNvPicPr>
            <a:picLocks noChangeAspect="1"/>
          </p:cNvPicPr>
          <p:nvPr/>
        </p:nvPicPr>
        <p:blipFill>
          <a:blip r:embed="rId2"/>
          <a:stretch>
            <a:fillRect/>
          </a:stretch>
        </p:blipFill>
        <p:spPr>
          <a:xfrm>
            <a:off x="7953750" y="3567659"/>
            <a:ext cx="3438852" cy="2585803"/>
          </a:xfrm>
          <a:prstGeom prst="rect">
            <a:avLst/>
          </a:prstGeom>
        </p:spPr>
      </p:pic>
      <p:pic>
        <p:nvPicPr>
          <p:cNvPr id="7" name="Picture 6">
            <a:extLst>
              <a:ext uri="{FF2B5EF4-FFF2-40B4-BE49-F238E27FC236}">
                <a16:creationId xmlns:a16="http://schemas.microsoft.com/office/drawing/2014/main" id="{1C8ED8BE-4088-444E-8470-5A33306AAD08}"/>
              </a:ext>
            </a:extLst>
          </p:cNvPr>
          <p:cNvPicPr>
            <a:picLocks noChangeAspect="1"/>
          </p:cNvPicPr>
          <p:nvPr/>
        </p:nvPicPr>
        <p:blipFill>
          <a:blip r:embed="rId3"/>
          <a:stretch>
            <a:fillRect/>
          </a:stretch>
        </p:blipFill>
        <p:spPr>
          <a:xfrm>
            <a:off x="3997398" y="362191"/>
            <a:ext cx="4267158" cy="986923"/>
          </a:xfrm>
          <a:prstGeom prst="rect">
            <a:avLst/>
          </a:prstGeom>
        </p:spPr>
      </p:pic>
    </p:spTree>
    <p:extLst>
      <p:ext uri="{BB962C8B-B14F-4D97-AF65-F5344CB8AC3E}">
        <p14:creationId xmlns:p14="http://schemas.microsoft.com/office/powerpoint/2010/main" val="716067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7849"/>
          </a:xfrm>
        </p:spPr>
        <p:txBody>
          <a:bodyPr/>
          <a:lstStyle/>
          <a:p>
            <a:pPr algn="ctr"/>
            <a:r>
              <a:rPr lang="en-US" b="1" dirty="0">
                <a:latin typeface="Times New Roman" panose="02020603050405020304" pitchFamily="18" charset="0"/>
                <a:cs typeface="Times New Roman" panose="02020603050405020304" pitchFamily="18" charset="0"/>
              </a:rPr>
              <a:t>Activity - Homework</a:t>
            </a:r>
          </a:p>
        </p:txBody>
      </p:sp>
      <p:sp>
        <p:nvSpPr>
          <p:cNvPr id="3" name="Content Placeholder 2"/>
          <p:cNvSpPr>
            <a:spLocks noGrp="1"/>
          </p:cNvSpPr>
          <p:nvPr>
            <p:ph idx="1"/>
          </p:nvPr>
        </p:nvSpPr>
        <p:spPr>
          <a:xfrm>
            <a:off x="838200" y="1552755"/>
            <a:ext cx="10515600" cy="4624208"/>
          </a:xfrm>
        </p:spPr>
        <p:txBody>
          <a:bodyPr>
            <a:normAutofit/>
          </a:bodyPr>
          <a:lstStyle/>
          <a:p>
            <a:pPr marL="0" indent="0">
              <a:buNone/>
            </a:pPr>
            <a:r>
              <a:rPr lang="en-US" dirty="0"/>
              <a:t>With a partner or two:</a:t>
            </a:r>
          </a:p>
          <a:p>
            <a:pPr marL="514350" indent="-514350">
              <a:buAutoNum type="arabicPeriod"/>
            </a:pPr>
            <a:r>
              <a:rPr lang="en-US" dirty="0"/>
              <a:t>Describe how you assess the SLOs in your course</a:t>
            </a:r>
          </a:p>
          <a:p>
            <a:pPr marL="514350" indent="-514350">
              <a:buAutoNum type="arabicPeriod"/>
            </a:pPr>
            <a:r>
              <a:rPr lang="en-US" dirty="0"/>
              <a:t>Describe how you assess SLOs for degrees or certificates (if you know…)</a:t>
            </a:r>
          </a:p>
          <a:p>
            <a:pPr marL="514350" indent="-514350">
              <a:buAutoNum type="arabicPeriod"/>
            </a:pPr>
            <a:endParaRPr lang="en-US" dirty="0"/>
          </a:p>
          <a:p>
            <a:pPr marL="0" indent="0">
              <a:buNone/>
            </a:pPr>
            <a:r>
              <a:rPr lang="en-US" dirty="0"/>
              <a:t>Thinking about your assessment processes that you just described:</a:t>
            </a:r>
          </a:p>
          <a:p>
            <a:pPr marL="514350" indent="-514350">
              <a:buAutoNum type="arabicPeriod"/>
            </a:pPr>
            <a:r>
              <a:rPr lang="en-US" dirty="0"/>
              <a:t>Do you think it was clear to your partner(s) how course, degree, or certificate credit is based on attainment of the SLOs?</a:t>
            </a:r>
          </a:p>
          <a:p>
            <a:pPr marL="514350" indent="-514350">
              <a:buAutoNum type="arabicPeriod"/>
            </a:pPr>
            <a:r>
              <a:rPr lang="en-US" dirty="0"/>
              <a:t>Would “it” be clear to your students?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38257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Times New Roman" panose="02020603050405020304" pitchFamily="18" charset="0"/>
                <a:cs typeface="Times New Roman" panose="02020603050405020304" pitchFamily="18" charset="0"/>
              </a:rPr>
              <a:t>Faculty Data on Using the Syllabus for SLOs</a:t>
            </a:r>
          </a:p>
        </p:txBody>
      </p:sp>
      <p:sp>
        <p:nvSpPr>
          <p:cNvPr id="3" name="Content Placeholder 2"/>
          <p:cNvSpPr>
            <a:spLocks noGrp="1"/>
          </p:cNvSpPr>
          <p:nvPr>
            <p:ph idx="1"/>
          </p:nvPr>
        </p:nvSpPr>
        <p:spPr/>
        <p:txBody>
          <a:bodyPr>
            <a:normAutofit fontScale="85000" lnSpcReduction="20000"/>
          </a:bodyPr>
          <a:lstStyle/>
          <a:p>
            <a:pPr marL="0" indent="0">
              <a:lnSpc>
                <a:spcPct val="110000"/>
              </a:lnSpc>
              <a:buNone/>
            </a:pPr>
            <a:r>
              <a:rPr lang="en-US" dirty="0"/>
              <a:t>When asked about assessment of student learning outcomes, most faculty had a similar method of communication to students: the syllabus. However, the assessment of those student learning outcomes varied widely from instructor to instructor. Some faculty use weekly quizzes while others simply stated they assess those outcomes without students knowing they’re doing it. In other words, they use the end of term grades to determine whether SLOs were met. </a:t>
            </a:r>
          </a:p>
          <a:p>
            <a:pPr marL="0" indent="0">
              <a:lnSpc>
                <a:spcPct val="110000"/>
              </a:lnSpc>
              <a:buNone/>
            </a:pPr>
            <a:r>
              <a:rPr lang="en-US" dirty="0"/>
              <a:t>Some specific assessment strategies faculty noted include: </a:t>
            </a:r>
          </a:p>
          <a:p>
            <a:pPr marL="514350" indent="-514350">
              <a:lnSpc>
                <a:spcPct val="110000"/>
              </a:lnSpc>
              <a:buAutoNum type="arabicPeriod"/>
            </a:pPr>
            <a:r>
              <a:rPr lang="en-US" dirty="0"/>
              <a:t>Mapping of SLOs by each chapter of the required textbook </a:t>
            </a:r>
          </a:p>
          <a:p>
            <a:pPr marL="514350" indent="-514350">
              <a:lnSpc>
                <a:spcPct val="110000"/>
              </a:lnSpc>
              <a:buAutoNum type="arabicPeriod"/>
            </a:pPr>
            <a:r>
              <a:rPr lang="en-US" dirty="0"/>
              <a:t>Requiring student self-evaluation using a pre- and post-assessment method </a:t>
            </a:r>
          </a:p>
          <a:p>
            <a:pPr marL="514350" indent="-514350">
              <a:lnSpc>
                <a:spcPct val="110000"/>
              </a:lnSpc>
              <a:buAutoNum type="arabicPeriod"/>
            </a:pPr>
            <a:r>
              <a:rPr lang="en-US" dirty="0"/>
              <a:t>Prompting students with questions like, “why do you think you’re learning this?” and “how do you plan to make it useful? </a:t>
            </a:r>
          </a:p>
        </p:txBody>
      </p:sp>
    </p:spTree>
    <p:extLst>
      <p:ext uri="{BB962C8B-B14F-4D97-AF65-F5344CB8AC3E}">
        <p14:creationId xmlns:p14="http://schemas.microsoft.com/office/powerpoint/2010/main" val="31934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Sample Syllabus statement</a:t>
            </a:r>
          </a:p>
        </p:txBody>
      </p:sp>
      <p:sp>
        <p:nvSpPr>
          <p:cNvPr id="3" name="Content Placeholder 2"/>
          <p:cNvSpPr>
            <a:spLocks noGrp="1"/>
          </p:cNvSpPr>
          <p:nvPr>
            <p:ph idx="1"/>
          </p:nvPr>
        </p:nvSpPr>
        <p:spPr/>
        <p:txBody>
          <a:bodyPr>
            <a:normAutofit lnSpcReduction="10000"/>
          </a:bodyPr>
          <a:lstStyle/>
          <a:p>
            <a:pPr marL="0" indent="0">
              <a:buNone/>
            </a:pPr>
            <a:r>
              <a:rPr lang="en-US" b="1" dirty="0">
                <a:latin typeface="Times New Roman" panose="02020603050405020304" pitchFamily="18" charset="0"/>
                <a:cs typeface="Times New Roman" panose="02020603050405020304" pitchFamily="18" charset="0"/>
              </a:rPr>
              <a:t>Course Assessment Activities</a:t>
            </a:r>
          </a:p>
          <a:p>
            <a:pPr marL="0" indent="0">
              <a:buNone/>
            </a:pPr>
            <a:r>
              <a:rPr lang="en-US" dirty="0"/>
              <a:t>Students in this course will be asked to participate in a variety of course assessment activities. Some of these activities will occur periodically throughout the semester and will not be graded. The goal is to gather evidence to determine whether the course is accomplishing the defined learning outcomes. Some of these activities will assess your own learning skills and some will address teaching strategies; ultimately these assessment activities will contribute to improving the course,  enhancing student understanding about learning, and determining whether students are accomplishing the student learning outcomes required to successfully pass the course.</a:t>
            </a:r>
          </a:p>
        </p:txBody>
      </p:sp>
    </p:spTree>
    <p:extLst>
      <p:ext uri="{BB962C8B-B14F-4D97-AF65-F5344CB8AC3E}">
        <p14:creationId xmlns:p14="http://schemas.microsoft.com/office/powerpoint/2010/main" val="2979494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Course Level SLO Assessment</a:t>
            </a:r>
          </a:p>
        </p:txBody>
      </p:sp>
      <p:sp>
        <p:nvSpPr>
          <p:cNvPr id="3" name="Content Placeholder 2"/>
          <p:cNvSpPr>
            <a:spLocks noGrp="1"/>
          </p:cNvSpPr>
          <p:nvPr>
            <p:ph idx="1"/>
          </p:nvPr>
        </p:nvSpPr>
        <p:spPr/>
        <p:txBody>
          <a:bodyPr>
            <a:normAutofit/>
          </a:bodyPr>
          <a:lstStyle/>
          <a:p>
            <a:pPr marL="0" indent="0">
              <a:buNone/>
            </a:pPr>
            <a:r>
              <a:rPr lang="en-US" dirty="0"/>
              <a:t>Possible methods…</a:t>
            </a:r>
          </a:p>
          <a:p>
            <a:pPr marL="514350" indent="-514350">
              <a:buAutoNum type="arabicPeriod"/>
            </a:pPr>
            <a:r>
              <a:rPr lang="en-US" dirty="0"/>
              <a:t>Map assessments of student learning with SLOs:</a:t>
            </a:r>
          </a:p>
          <a:p>
            <a:pPr marL="971550" lvl="1" indent="-514350">
              <a:buFont typeface="+mj-lt"/>
              <a:buAutoNum type="alphaLcPeriod"/>
            </a:pPr>
            <a:r>
              <a:rPr lang="en-US" dirty="0"/>
              <a:t>Graded Homework</a:t>
            </a:r>
          </a:p>
          <a:p>
            <a:pPr marL="971550" lvl="1" indent="-514350">
              <a:buFont typeface="+mj-lt"/>
              <a:buAutoNum type="alphaLcPeriod"/>
            </a:pPr>
            <a:r>
              <a:rPr lang="en-US" dirty="0"/>
              <a:t>Exams</a:t>
            </a:r>
          </a:p>
          <a:p>
            <a:pPr marL="971550" lvl="1" indent="-514350">
              <a:buFont typeface="+mj-lt"/>
              <a:buAutoNum type="alphaLcPeriod"/>
            </a:pPr>
            <a:r>
              <a:rPr lang="en-US" dirty="0"/>
              <a:t>Quizzes</a:t>
            </a:r>
          </a:p>
          <a:p>
            <a:pPr marL="971550" lvl="1" indent="-514350">
              <a:buFont typeface="+mj-lt"/>
              <a:buAutoNum type="alphaLcPeriod"/>
            </a:pPr>
            <a:r>
              <a:rPr lang="en-US" dirty="0"/>
              <a:t>Projects</a:t>
            </a:r>
          </a:p>
          <a:p>
            <a:pPr marL="971550" lvl="1" indent="-514350">
              <a:buFont typeface="+mj-lt"/>
              <a:buAutoNum type="alphaLcPeriod"/>
            </a:pPr>
            <a:r>
              <a:rPr lang="en-US" dirty="0"/>
              <a:t>Papers</a:t>
            </a:r>
          </a:p>
          <a:p>
            <a:pPr marL="971550" lvl="1" indent="-514350">
              <a:buFont typeface="+mj-lt"/>
              <a:buAutoNum type="alphaLcPeriod"/>
            </a:pPr>
            <a:r>
              <a:rPr lang="en-US" dirty="0"/>
              <a:t>Other…</a:t>
            </a:r>
          </a:p>
          <a:p>
            <a:pPr marL="514350" indent="-514350">
              <a:buAutoNum type="arabicPeriod"/>
            </a:pPr>
            <a:r>
              <a:rPr lang="en-US" dirty="0"/>
              <a:t>Create “weighting of assessments” so that students must “pass” all SLOs to pass the class.</a:t>
            </a:r>
          </a:p>
          <a:p>
            <a:pPr marL="514350" indent="-514350">
              <a:buAutoNum type="arabicPeriod"/>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91613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Grading vs. Assessment of Learning Outcomes: What’s the difference? </a:t>
            </a:r>
          </a:p>
        </p:txBody>
      </p:sp>
      <p:sp>
        <p:nvSpPr>
          <p:cNvPr id="3" name="Content Placeholder 2"/>
          <p:cNvSpPr>
            <a:spLocks noGrp="1"/>
          </p:cNvSpPr>
          <p:nvPr>
            <p:ph idx="1"/>
          </p:nvPr>
        </p:nvSpPr>
        <p:spPr/>
        <p:txBody>
          <a:bodyPr/>
          <a:lstStyle/>
          <a:p>
            <a:r>
              <a:rPr lang="en-US" dirty="0"/>
              <a:t>“Assessment of learning can and should rely on or relate to grades, and so far as they do, grades can be a major source of data for assessment. To use grades as the basis for learning outcomes:</a:t>
            </a:r>
          </a:p>
          <a:p>
            <a:r>
              <a:rPr lang="en-US" dirty="0"/>
              <a:t>Decomposed grades into the learning outcomes  components and indicators of other behaviors</a:t>
            </a:r>
          </a:p>
          <a:p>
            <a:r>
              <a:rPr lang="en-US" dirty="0"/>
              <a:t>Grades must be based on clearly articulated criteria that are consistently applied and represent learning outcomes</a:t>
            </a:r>
          </a:p>
          <a:p>
            <a:r>
              <a:rPr lang="en-US" dirty="0"/>
              <a:t>Separate or weight grades indicating final, major components of knowledge and skills </a:t>
            </a:r>
          </a:p>
        </p:txBody>
      </p:sp>
      <p:sp>
        <p:nvSpPr>
          <p:cNvPr id="4" name="TextBox 3"/>
          <p:cNvSpPr txBox="1"/>
          <p:nvPr/>
        </p:nvSpPr>
        <p:spPr>
          <a:xfrm>
            <a:off x="616225" y="5872526"/>
            <a:ext cx="11400183" cy="1200329"/>
          </a:xfrm>
          <a:prstGeom prst="rect">
            <a:avLst/>
          </a:prstGeom>
          <a:noFill/>
        </p:spPr>
        <p:txBody>
          <a:bodyPr wrap="square" rtlCol="0">
            <a:spAutoFit/>
          </a:bodyPr>
          <a:lstStyle/>
          <a:p>
            <a:r>
              <a:rPr lang="en-US" dirty="0" err="1"/>
              <a:t>VillaNova</a:t>
            </a:r>
            <a:r>
              <a:rPr lang="en-US" dirty="0"/>
              <a:t> University -</a:t>
            </a:r>
            <a:r>
              <a:rPr lang="en-US" dirty="0">
                <a:hlinkClick r:id="rId2"/>
              </a:rPr>
              <a:t>https://www1.villanova.edu/content/dam/villanova/vital/vitalinks/gradingvsassessmentoflearningoutcomessheridan.pdf</a:t>
            </a:r>
            <a:endParaRPr lang="en-US" dirty="0"/>
          </a:p>
          <a:p>
            <a:r>
              <a:rPr lang="en-US" dirty="0"/>
              <a:t>Carnegie Melon University </a:t>
            </a:r>
            <a:r>
              <a:rPr lang="en-US" dirty="0">
                <a:hlinkClick r:id="rId3"/>
              </a:rPr>
              <a:t>https://www.cmu.edu/teaching/assessment/basics/grading-assessment.html</a:t>
            </a:r>
            <a:endParaRPr lang="en-US" dirty="0"/>
          </a:p>
          <a:p>
            <a:endParaRPr lang="en-US" dirty="0"/>
          </a:p>
        </p:txBody>
      </p:sp>
    </p:spTree>
    <p:extLst>
      <p:ext uri="{BB962C8B-B14F-4D97-AF65-F5344CB8AC3E}">
        <p14:creationId xmlns:p14="http://schemas.microsoft.com/office/powerpoint/2010/main" val="2762612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365125"/>
            <a:ext cx="11993217" cy="1325563"/>
          </a:xfrm>
        </p:spPr>
        <p:txBody>
          <a:bodyPr/>
          <a:lstStyle/>
          <a:p>
            <a:pPr algn="ctr"/>
            <a:r>
              <a:rPr lang="en-US" dirty="0"/>
              <a:t>A Process to Convert Grading to Measure Outcomes – not all work is equal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3961540"/>
              </p:ext>
            </p:extLst>
          </p:nvPr>
        </p:nvGraphicFramePr>
        <p:xfrm>
          <a:off x="1278702" y="4476152"/>
          <a:ext cx="9674352" cy="2205170"/>
        </p:xfrm>
        <a:graphic>
          <a:graphicData uri="http://schemas.openxmlformats.org/drawingml/2006/table">
            <a:tbl>
              <a:tblPr>
                <a:tableStyleId>{5C22544A-7EE6-4342-B048-85BDC9FD1C3A}</a:tableStyleId>
              </a:tblPr>
              <a:tblGrid>
                <a:gridCol w="1257666">
                  <a:extLst>
                    <a:ext uri="{9D8B030D-6E8A-4147-A177-3AD203B41FA5}">
                      <a16:colId xmlns:a16="http://schemas.microsoft.com/office/drawing/2014/main" val="20000"/>
                    </a:ext>
                  </a:extLst>
                </a:gridCol>
                <a:gridCol w="6288329">
                  <a:extLst>
                    <a:ext uri="{9D8B030D-6E8A-4147-A177-3AD203B41FA5}">
                      <a16:colId xmlns:a16="http://schemas.microsoft.com/office/drawing/2014/main" val="20001"/>
                    </a:ext>
                  </a:extLst>
                </a:gridCol>
                <a:gridCol w="2128357">
                  <a:extLst>
                    <a:ext uri="{9D8B030D-6E8A-4147-A177-3AD203B41FA5}">
                      <a16:colId xmlns:a16="http://schemas.microsoft.com/office/drawing/2014/main" val="20002"/>
                    </a:ext>
                  </a:extLst>
                </a:gridCol>
              </a:tblGrid>
              <a:tr h="0">
                <a:tc>
                  <a:txBody>
                    <a:bodyPr/>
                    <a:lstStyle/>
                    <a:p>
                      <a:pPr marL="0" marR="0" algn="ctr">
                        <a:lnSpc>
                          <a:spcPct val="115000"/>
                        </a:lnSpc>
                        <a:spcBef>
                          <a:spcPts val="0"/>
                        </a:spcBef>
                        <a:spcAft>
                          <a:spcPts val="1000"/>
                        </a:spcAft>
                      </a:pPr>
                      <a:r>
                        <a:rPr lang="en-US" sz="1100">
                          <a:effectLst/>
                        </a:rPr>
                        <a:t>Number</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100">
                          <a:effectLst/>
                        </a:rPr>
                        <a:t>Assessment Type and Value</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100">
                          <a:effectLst/>
                        </a:rPr>
                        <a:t>Total Points</a:t>
                      </a:r>
                      <a:endParaRPr lang="en-US" sz="110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0"/>
                  </a:ext>
                </a:extLst>
              </a:tr>
              <a:tr h="0">
                <a:tc>
                  <a:txBody>
                    <a:bodyPr/>
                    <a:lstStyle/>
                    <a:p>
                      <a:pPr marL="0" marR="0" algn="ctr">
                        <a:lnSpc>
                          <a:spcPct val="115000"/>
                        </a:lnSpc>
                        <a:spcBef>
                          <a:spcPts val="0"/>
                        </a:spcBef>
                        <a:spcAft>
                          <a:spcPts val="1000"/>
                        </a:spcAft>
                      </a:pPr>
                      <a:r>
                        <a:rPr lang="en-US" sz="1100">
                          <a:effectLst/>
                        </a:rPr>
                        <a:t>3</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100">
                          <a:effectLst/>
                        </a:rPr>
                        <a:t>Exams @ 100pts (SLOs 1,2,3,4,5)</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100">
                          <a:effectLst/>
                        </a:rPr>
                        <a:t>300 </a:t>
                      </a:r>
                      <a:endParaRPr lang="en-US" sz="110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1"/>
                  </a:ext>
                </a:extLst>
              </a:tr>
              <a:tr h="0">
                <a:tc>
                  <a:txBody>
                    <a:bodyPr/>
                    <a:lstStyle/>
                    <a:p>
                      <a:pPr marL="0" marR="0" algn="ctr">
                        <a:lnSpc>
                          <a:spcPct val="115000"/>
                        </a:lnSpc>
                        <a:spcBef>
                          <a:spcPts val="0"/>
                        </a:spcBef>
                        <a:spcAft>
                          <a:spcPts val="1000"/>
                        </a:spcAft>
                      </a:pPr>
                      <a:r>
                        <a:rPr lang="en-US" sz="1100">
                          <a:effectLst/>
                        </a:rPr>
                        <a:t>1</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100">
                          <a:effectLst/>
                        </a:rPr>
                        <a:t>Final @ 200 pts. (SLOs 3,4,5)</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100">
                          <a:effectLst/>
                        </a:rPr>
                        <a:t>200</a:t>
                      </a:r>
                      <a:endParaRPr lang="en-US" sz="110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2"/>
                  </a:ext>
                </a:extLst>
              </a:tr>
              <a:tr h="0">
                <a:tc>
                  <a:txBody>
                    <a:bodyPr/>
                    <a:lstStyle/>
                    <a:p>
                      <a:pPr marL="0" marR="0" algn="ctr">
                        <a:lnSpc>
                          <a:spcPct val="115000"/>
                        </a:lnSpc>
                        <a:spcBef>
                          <a:spcPts val="0"/>
                        </a:spcBef>
                        <a:spcAft>
                          <a:spcPts val="1000"/>
                        </a:spcAft>
                      </a:pPr>
                      <a:r>
                        <a:rPr lang="en-US" sz="1100">
                          <a:effectLst/>
                        </a:rPr>
                        <a:t>1</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100">
                          <a:effectLst/>
                        </a:rPr>
                        <a:t>Skills Test (SLOs 1,2)</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100">
                          <a:effectLst/>
                        </a:rPr>
                        <a:t>20</a:t>
                      </a:r>
                      <a:endParaRPr lang="en-US" sz="110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3"/>
                  </a:ext>
                </a:extLst>
              </a:tr>
              <a:tr h="0">
                <a:tc>
                  <a:txBody>
                    <a:bodyPr/>
                    <a:lstStyle/>
                    <a:p>
                      <a:pPr marL="0" marR="0" algn="ctr">
                        <a:lnSpc>
                          <a:spcPct val="115000"/>
                        </a:lnSpc>
                        <a:spcBef>
                          <a:spcPts val="0"/>
                        </a:spcBef>
                        <a:spcAft>
                          <a:spcPts val="1000"/>
                        </a:spcAft>
                      </a:pPr>
                      <a:r>
                        <a:rPr lang="en-US" sz="1100">
                          <a:effectLst/>
                        </a:rPr>
                        <a:t>7</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100">
                          <a:effectLst/>
                        </a:rPr>
                        <a:t>Quizzes @ 10pts (lowest dropped) (SLOS 1,2,3,4,5)</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100">
                          <a:effectLst/>
                        </a:rPr>
                        <a:t>70</a:t>
                      </a:r>
                      <a:endParaRPr lang="en-US" sz="110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4"/>
                  </a:ext>
                </a:extLst>
              </a:tr>
              <a:tr h="0">
                <a:tc>
                  <a:txBody>
                    <a:bodyPr/>
                    <a:lstStyle/>
                    <a:p>
                      <a:pPr marL="0" marR="0" algn="ctr">
                        <a:lnSpc>
                          <a:spcPct val="115000"/>
                        </a:lnSpc>
                        <a:spcBef>
                          <a:spcPts val="0"/>
                        </a:spcBef>
                        <a:spcAft>
                          <a:spcPts val="1000"/>
                        </a:spcAft>
                      </a:pPr>
                      <a:r>
                        <a:rPr lang="en-US" sz="1100">
                          <a:effectLst/>
                        </a:rPr>
                        <a:t>20</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100">
                          <a:effectLst/>
                        </a:rPr>
                        <a:t>Short Reports @10 pts. Each (SLOS 1,2,3,4,5)</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100">
                          <a:effectLst/>
                        </a:rPr>
                        <a:t>200</a:t>
                      </a:r>
                      <a:endParaRPr lang="en-US" sz="110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5"/>
                  </a:ext>
                </a:extLst>
              </a:tr>
              <a:tr h="0">
                <a:tc>
                  <a:txBody>
                    <a:bodyPr/>
                    <a:lstStyle/>
                    <a:p>
                      <a:pPr marL="0" marR="0" algn="ctr">
                        <a:lnSpc>
                          <a:spcPct val="115000"/>
                        </a:lnSpc>
                        <a:spcBef>
                          <a:spcPts val="0"/>
                        </a:spcBef>
                        <a:spcAft>
                          <a:spcPts val="1000"/>
                        </a:spcAft>
                      </a:pPr>
                      <a:r>
                        <a:rPr lang="en-US" sz="1100">
                          <a:effectLst/>
                        </a:rPr>
                        <a:t>3</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100">
                          <a:effectLst/>
                        </a:rPr>
                        <a:t>Case Studies @ 30 (SLOs 3,4,5)</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100">
                          <a:effectLst/>
                        </a:rPr>
                        <a:t>90</a:t>
                      </a:r>
                      <a:endParaRPr lang="en-US" sz="110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6"/>
                  </a:ext>
                </a:extLst>
              </a:tr>
              <a:tr h="0">
                <a:tc>
                  <a:txBody>
                    <a:bodyPr/>
                    <a:lstStyle/>
                    <a:p>
                      <a:pPr marL="0" marR="0" algn="ctr">
                        <a:lnSpc>
                          <a:spcPct val="115000"/>
                        </a:lnSpc>
                        <a:spcBef>
                          <a:spcPts val="0"/>
                        </a:spcBef>
                        <a:spcAft>
                          <a:spcPts val="1000"/>
                        </a:spcAft>
                      </a:pPr>
                      <a:r>
                        <a:rPr lang="en-US" sz="1100">
                          <a:effectLst/>
                        </a:rPr>
                        <a:t>1</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100" dirty="0">
                          <a:effectLst/>
                        </a:rPr>
                        <a:t>Projects @ 50 pts. (SLOs 4,5)</a:t>
                      </a:r>
                      <a:endParaRPr lang="en-US" sz="1100"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100">
                          <a:effectLst/>
                        </a:rPr>
                        <a:t>50</a:t>
                      </a:r>
                      <a:endParaRPr lang="en-US" sz="110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7"/>
                  </a:ext>
                </a:extLst>
              </a:tr>
              <a:tr h="0">
                <a:tc>
                  <a:txBody>
                    <a:bodyPr/>
                    <a:lstStyle/>
                    <a:p>
                      <a:pPr marL="0" marR="0" algn="ctr">
                        <a:lnSpc>
                          <a:spcPct val="115000"/>
                        </a:lnSpc>
                        <a:spcBef>
                          <a:spcPts val="0"/>
                        </a:spcBef>
                        <a:spcAft>
                          <a:spcPts val="1000"/>
                        </a:spcAft>
                      </a:pPr>
                      <a:r>
                        <a:rPr lang="en-US" sz="1100">
                          <a:effectLst/>
                        </a:rPr>
                        <a:t>1</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100">
                          <a:effectLst/>
                        </a:rPr>
                        <a:t>Final Skills test	 (SLOS 1,2)</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100">
                          <a:effectLst/>
                        </a:rPr>
                        <a:t>50</a:t>
                      </a:r>
                      <a:endParaRPr lang="en-US" sz="110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8"/>
                  </a:ext>
                </a:extLst>
              </a:tr>
              <a:tr h="0">
                <a:tc>
                  <a:txBody>
                    <a:bodyPr/>
                    <a:lstStyle/>
                    <a:p>
                      <a:pPr marL="0" marR="0" algn="ctr">
                        <a:lnSpc>
                          <a:spcPct val="115000"/>
                        </a:lnSpc>
                        <a:spcBef>
                          <a:spcPts val="0"/>
                        </a:spcBef>
                        <a:spcAft>
                          <a:spcPts val="1000"/>
                        </a:spcAft>
                      </a:pPr>
                      <a:r>
                        <a:rPr lang="en-US" sz="1100">
                          <a:effectLst/>
                        </a:rPr>
                        <a:t>1</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100">
                          <a:effectLst/>
                        </a:rPr>
                        <a:t>Final Team project</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100">
                          <a:effectLst/>
                        </a:rPr>
                        <a:t>20</a:t>
                      </a:r>
                      <a:endParaRPr lang="en-US" sz="110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9"/>
                  </a:ext>
                </a:extLst>
              </a:tr>
              <a:tr h="0">
                <a:tc>
                  <a:txBody>
                    <a:bodyPr/>
                    <a:lstStyle/>
                    <a:p>
                      <a:pPr marL="0" marR="0" algn="ctr">
                        <a:lnSpc>
                          <a:spcPct val="115000"/>
                        </a:lnSpc>
                        <a:spcBef>
                          <a:spcPts val="0"/>
                        </a:spcBef>
                        <a:spcAft>
                          <a:spcPts val="1000"/>
                        </a:spcAft>
                      </a:pPr>
                      <a:r>
                        <a:rPr lang="en-US" sz="1100">
                          <a:effectLst/>
                        </a:rPr>
                        <a:t> </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100">
                          <a:effectLst/>
                        </a:rPr>
                        <a:t>Total Points Possible</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100" dirty="0">
                          <a:effectLst/>
                        </a:rPr>
                        <a:t>1000</a:t>
                      </a:r>
                      <a:endParaRPr lang="en-US" sz="1100" dirty="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10"/>
                  </a:ext>
                </a:extLst>
              </a:tr>
            </a:tbl>
          </a:graphicData>
        </a:graphic>
      </p:graphicFrame>
      <p:sp>
        <p:nvSpPr>
          <p:cNvPr id="5" name="Rectangle 1"/>
          <p:cNvSpPr>
            <a:spLocks noChangeArrowheads="1"/>
          </p:cNvSpPr>
          <p:nvPr/>
        </p:nvSpPr>
        <p:spPr bwMode="auto">
          <a:xfrm>
            <a:off x="679174" y="1822837"/>
            <a:ext cx="936604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ea typeface="Times New Roman" pitchFamily="18" charset="0"/>
                <a:cs typeface="Calibri" pitchFamily="34" charset="0"/>
              </a:rPr>
              <a:t>Process to convert to Outcomes grading</a:t>
            </a:r>
            <a:endParaRPr kumimoji="0" lang="en-US" altLang="en-US" sz="1400" b="0" i="0" u="none" strike="noStrike" cap="none" normalizeH="0" baseline="0" dirty="0">
              <a:ln>
                <a:noFill/>
              </a:ln>
              <a:solidFill>
                <a:schemeClr val="tx1"/>
              </a:solidFill>
              <a:effectLst/>
              <a:cs typeface="Arial" pitchFamily="34" charset="0"/>
            </a:endParaRPr>
          </a:p>
          <a:p>
            <a:pPr eaLnBrk="0" fontAlgn="base" hangingPunct="0">
              <a:spcBef>
                <a:spcPct val="0"/>
              </a:spcBef>
              <a:spcAft>
                <a:spcPct val="0"/>
              </a:spcAft>
            </a:pPr>
            <a:r>
              <a:rPr lang="en-US" altLang="en-US" sz="2800" dirty="0">
                <a:ea typeface="Times New Roman" pitchFamily="18" charset="0"/>
                <a:cs typeface="Arial" pitchFamily="34" charset="0"/>
              </a:rPr>
              <a:t>Developmental                                                                 Final </a:t>
            </a:r>
            <a:endParaRPr lang="en-US" altLang="en-US" sz="1400" dirty="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ea typeface="Times New Roman" pitchFamily="18" charset="0"/>
                <a:cs typeface="Arial" pitchFamily="34" charset="0"/>
              </a:rPr>
              <a:t>Formative </a:t>
            </a:r>
            <a:r>
              <a:rPr kumimoji="0" lang="en-US" altLang="en-US" sz="2800" b="0" i="0" u="none" strike="noStrike" cap="none" normalizeH="0" dirty="0">
                <a:ln>
                  <a:noFill/>
                </a:ln>
                <a:solidFill>
                  <a:schemeClr val="tx1"/>
                </a:solidFill>
                <a:effectLst/>
                <a:ea typeface="Times New Roman" pitchFamily="18" charset="0"/>
                <a:cs typeface="Arial" pitchFamily="34" charset="0"/>
              </a:rPr>
              <a:t>                                                                         </a:t>
            </a:r>
            <a:r>
              <a:rPr kumimoji="0" lang="en-US" altLang="en-US" sz="2800" b="0" i="0" u="none" strike="noStrike" cap="none" normalizeH="0" baseline="0" dirty="0">
                <a:ln>
                  <a:noFill/>
                </a:ln>
                <a:solidFill>
                  <a:schemeClr val="tx1"/>
                </a:solidFill>
                <a:effectLst/>
                <a:ea typeface="Times New Roman" pitchFamily="18" charset="0"/>
                <a:cs typeface="Arial" pitchFamily="34" charset="0"/>
              </a:rPr>
              <a:t>Summative </a:t>
            </a:r>
            <a:endParaRPr kumimoji="0" lang="en-US" altLang="en-US" sz="14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ea typeface="Times New Roman" pitchFamily="18" charset="0"/>
                <a:cs typeface="Arial" pitchFamily="34" charset="0"/>
              </a:rPr>
              <a:t>Informal                                                                             Formal </a:t>
            </a:r>
            <a:endParaRPr kumimoji="0" lang="en-US" altLang="en-US" sz="14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ea typeface="Times New Roman" pitchFamily="18" charset="0"/>
                <a:cs typeface="Arial" pitchFamily="34" charset="0"/>
              </a:rPr>
              <a:t>Process                                                                              Product </a:t>
            </a:r>
            <a:endParaRPr kumimoji="0" lang="en-US" altLang="en-US" sz="14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Times New Roman" pitchFamily="18" charset="0"/>
                <a:cs typeface="Calibri" pitchFamily="34" charset="0"/>
              </a:rPr>
              <a:t>Sample Weighting for Grading</a:t>
            </a:r>
            <a:endParaRPr kumimoji="0" lang="en-US" altLang="en-US" sz="14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chemeClr val="tx1"/>
              </a:solidFill>
              <a:effectLst/>
              <a:cs typeface="Arial" pitchFamily="34" charset="0"/>
            </a:endParaRPr>
          </a:p>
        </p:txBody>
      </p:sp>
      <p:sp>
        <p:nvSpPr>
          <p:cNvPr id="6" name="Left-Right Arrow 5"/>
          <p:cNvSpPr/>
          <p:nvPr/>
        </p:nvSpPr>
        <p:spPr>
          <a:xfrm>
            <a:off x="3157328" y="2345634"/>
            <a:ext cx="4595194" cy="27829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Review/Foundational versus Ultimate </a:t>
            </a:r>
          </a:p>
        </p:txBody>
      </p:sp>
      <p:sp>
        <p:nvSpPr>
          <p:cNvPr id="7" name="Left-Right Arrow 6"/>
          <p:cNvSpPr/>
          <p:nvPr/>
        </p:nvSpPr>
        <p:spPr>
          <a:xfrm>
            <a:off x="3157329" y="2693505"/>
            <a:ext cx="4595193" cy="31142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Steps versus Assimilated </a:t>
            </a:r>
          </a:p>
        </p:txBody>
      </p:sp>
      <p:sp>
        <p:nvSpPr>
          <p:cNvPr id="8" name="Left-Right Arrow 7"/>
          <p:cNvSpPr/>
          <p:nvPr/>
        </p:nvSpPr>
        <p:spPr>
          <a:xfrm>
            <a:off x="3157329" y="3130827"/>
            <a:ext cx="4674706" cy="31350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Unpolished, Casual versus Completed</a:t>
            </a:r>
          </a:p>
        </p:txBody>
      </p:sp>
      <p:sp>
        <p:nvSpPr>
          <p:cNvPr id="9" name="Left-Right Arrow 8"/>
          <p:cNvSpPr/>
          <p:nvPr/>
        </p:nvSpPr>
        <p:spPr>
          <a:xfrm>
            <a:off x="3157329" y="3578086"/>
            <a:ext cx="4674706" cy="31805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Practice versus End Result, Performance </a:t>
            </a:r>
          </a:p>
        </p:txBody>
      </p:sp>
    </p:spTree>
    <p:extLst>
      <p:ext uri="{BB962C8B-B14F-4D97-AF65-F5344CB8AC3E}">
        <p14:creationId xmlns:p14="http://schemas.microsoft.com/office/powerpoint/2010/main" val="3851574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xfrm>
            <a:off x="1981200" y="533400"/>
            <a:ext cx="8229600" cy="9906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rgbClr val="0070C0"/>
              </a:buClr>
              <a:buSzPts val="4800"/>
            </a:pPr>
            <a:r>
              <a:rPr lang="en-US" sz="4800" b="1" cap="none" dirty="0">
                <a:solidFill>
                  <a:srgbClr val="000000"/>
                </a:solidFill>
                <a:latin typeface="Times New Roman" panose="02020603050405020304" pitchFamily="18" charset="0"/>
                <a:cs typeface="Times New Roman" panose="02020603050405020304" pitchFamily="18" charset="0"/>
              </a:rPr>
              <a:t>Questions and Comments</a:t>
            </a:r>
            <a:endParaRPr dirty="0">
              <a:solidFill>
                <a:srgbClr val="000000"/>
              </a:solidFill>
              <a:latin typeface="Times New Roman" panose="02020603050405020304" pitchFamily="18" charset="0"/>
              <a:cs typeface="Times New Roman" panose="02020603050405020304" pitchFamily="18" charset="0"/>
            </a:endParaRPr>
          </a:p>
        </p:txBody>
      </p:sp>
      <p:pic>
        <p:nvPicPr>
          <p:cNvPr id="1031" name="Picture 7" descr="C:\Users\Janet\AppData\Local\Microsoft\Windows\INetCache\IE\J38KXPRD\Man-With-Question-04[1].pn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566556" y="1433946"/>
            <a:ext cx="5008419" cy="500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00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88423"/>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Additional Resources</a:t>
            </a:r>
          </a:p>
        </p:txBody>
      </p:sp>
      <p:sp>
        <p:nvSpPr>
          <p:cNvPr id="5" name="Content Placeholder 4"/>
          <p:cNvSpPr>
            <a:spLocks noGrp="1"/>
          </p:cNvSpPr>
          <p:nvPr>
            <p:ph idx="1"/>
          </p:nvPr>
        </p:nvSpPr>
        <p:spPr>
          <a:xfrm>
            <a:off x="660284" y="1050160"/>
            <a:ext cx="10515600" cy="4351338"/>
          </a:xfrm>
        </p:spPr>
        <p:txBody>
          <a:bodyPr>
            <a:noAutofit/>
          </a:bodyPr>
          <a:lstStyle/>
          <a:p>
            <a:r>
              <a:rPr lang="en-US" sz="1800" dirty="0">
                <a:latin typeface="Times New Roman" panose="02020603050405020304" pitchFamily="18" charset="0"/>
                <a:cs typeface="Times New Roman" panose="02020603050405020304" pitchFamily="18" charset="0"/>
              </a:rPr>
              <a:t>ACCC paper Awarding Credit Where Credit is Due: Effective Practices for the Implementation of Credit by Exam (Spring 2014) </a:t>
            </a:r>
            <a:r>
              <a:rPr lang="en-US" sz="1800" u="sng" dirty="0">
                <a:latin typeface="Times New Roman" panose="02020603050405020304" pitchFamily="18" charset="0"/>
                <a:cs typeface="Times New Roman" panose="02020603050405020304" pitchFamily="18" charset="0"/>
                <a:hlinkClick r:id="rId2"/>
              </a:rPr>
              <a:t>https://www.asccc.org/sites/default/files/Awarding%20Credit%20Where%20Credit%20is%20Due.pdf</a:t>
            </a:r>
            <a:endParaRPr lang="en-US" sz="1800" u="sng" dirty="0">
              <a:latin typeface="Times New Roman" panose="02020603050405020304" pitchFamily="18" charset="0"/>
              <a:cs typeface="Times New Roman" panose="02020603050405020304" pitchFamily="18" charset="0"/>
            </a:endParaRPr>
          </a:p>
          <a:p>
            <a:r>
              <a:rPr lang="en-US" sz="1800" u="sng" dirty="0">
                <a:latin typeface="Times New Roman" panose="02020603050405020304" pitchFamily="18" charset="0"/>
                <a:cs typeface="Times New Roman" panose="02020603050405020304" pitchFamily="18" charset="0"/>
              </a:rPr>
              <a:t>Resolution </a:t>
            </a:r>
            <a:r>
              <a:rPr lang="en-US" sz="1800" dirty="0">
                <a:latin typeface="Times New Roman" panose="02020603050405020304" pitchFamily="18" charset="0"/>
                <a:cs typeface="Times New Roman" panose="02020603050405020304" pitchFamily="18" charset="0"/>
              </a:rPr>
              <a:t>09.05 F08 Ensuring the Integrity of Credit by Exam Processes</a:t>
            </a:r>
          </a:p>
          <a:p>
            <a:r>
              <a:rPr lang="en-US" sz="1800" dirty="0">
                <a:latin typeface="Times New Roman" panose="02020603050405020304" pitchFamily="18" charset="0"/>
                <a:cs typeface="Times New Roman" panose="02020603050405020304" pitchFamily="18" charset="0"/>
              </a:rPr>
              <a:t>Rostrum Issues Regarding Academic Credit for Veterans and Military Service Members: Doing What Is Best for Students December 2012 Kawaguchi and Short </a:t>
            </a:r>
            <a:r>
              <a:rPr lang="en-US" sz="1800" dirty="0">
                <a:latin typeface="Times New Roman" panose="02020603050405020304" pitchFamily="18" charset="0"/>
                <a:cs typeface="Times New Roman" panose="02020603050405020304" pitchFamily="18" charset="0"/>
                <a:hlinkClick r:id="rId3"/>
              </a:rPr>
              <a:t>https://asccc.org/content/issues-regarding-academic-credit-veterans-and-military-service-members-doing-what-best</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ACCJC Eligibility Requirements for Accreditation </a:t>
            </a:r>
            <a:r>
              <a:rPr lang="en-US" sz="1800" dirty="0">
                <a:latin typeface="Times New Roman" panose="02020603050405020304" pitchFamily="18" charset="0"/>
                <a:cs typeface="Times New Roman" panose="02020603050405020304" pitchFamily="18" charset="0"/>
                <a:hlinkClick r:id="rId4"/>
              </a:rPr>
              <a:t>https://accjc.org/wp-content/uploads/Eligibility-Requirements-Adopted-June-2014.pdf</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ACCJC Accreditation Standards 2014  </a:t>
            </a:r>
            <a:r>
              <a:rPr lang="en-US" sz="1800" dirty="0">
                <a:latin typeface="Times New Roman" panose="02020603050405020304" pitchFamily="18" charset="0"/>
                <a:cs typeface="Times New Roman" panose="02020603050405020304" pitchFamily="18" charset="0"/>
                <a:hlinkClick r:id="rId5"/>
              </a:rPr>
              <a:t>https://accjc.org/wp-content/uploads/Accreditation-Standards_-Adopted-June-2014.pdf</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Grading Versus Assess of Learning Outcomes: What’s the Difference? (</a:t>
            </a:r>
            <a:r>
              <a:rPr lang="en-US" sz="1800" dirty="0" err="1">
                <a:latin typeface="Times New Roman" panose="02020603050405020304" pitchFamily="18" charset="0"/>
                <a:cs typeface="Times New Roman" panose="02020603050405020304" pitchFamily="18" charset="0"/>
              </a:rPr>
              <a:t>VillaNova</a:t>
            </a:r>
            <a:r>
              <a:rPr lang="en-US" sz="1800" dirty="0">
                <a:latin typeface="Times New Roman" panose="02020603050405020304" pitchFamily="18" charset="0"/>
                <a:cs typeface="Times New Roman" panose="02020603050405020304" pitchFamily="18" charset="0"/>
              </a:rPr>
              <a:t> University) </a:t>
            </a:r>
            <a:r>
              <a:rPr lang="en-US" sz="1800" dirty="0">
                <a:latin typeface="Times New Roman" panose="02020603050405020304" pitchFamily="18" charset="0"/>
                <a:cs typeface="Times New Roman" panose="02020603050405020304" pitchFamily="18" charset="0"/>
                <a:hlinkClick r:id="rId6"/>
              </a:rPr>
              <a:t>https://www1.villanova.edu/content/dam/villanova/vital/vitalinks/gradingvsassessmentoflearningoutcomessheridan.pdf</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Carnegie Melon University What is the difference between assessment and grading? Carnegie Melon University </a:t>
            </a:r>
            <a:r>
              <a:rPr lang="en-US" sz="1800" dirty="0">
                <a:latin typeface="Times New Roman" panose="02020603050405020304" pitchFamily="18" charset="0"/>
                <a:cs typeface="Times New Roman" panose="02020603050405020304" pitchFamily="18" charset="0"/>
                <a:hlinkClick r:id="rId7"/>
              </a:rPr>
              <a:t>https://www.cmu.edu/teaching/assessment/basics/grading-assessment.html</a:t>
            </a: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pic>
        <p:nvPicPr>
          <p:cNvPr id="6" name="Picture 5" descr="ASCCC_Logo"/>
          <p:cNvPicPr/>
          <p:nvPr/>
        </p:nvPicPr>
        <p:blipFill>
          <a:blip r:embed="rId8"/>
          <a:srcRect/>
          <a:stretch>
            <a:fillRect/>
          </a:stretch>
        </p:blipFill>
        <p:spPr bwMode="auto">
          <a:xfrm>
            <a:off x="4456171" y="5927698"/>
            <a:ext cx="3434033" cy="768404"/>
          </a:xfrm>
          <a:prstGeom prst="rect">
            <a:avLst/>
          </a:prstGeom>
          <a:noFill/>
          <a:ln w="9525">
            <a:noFill/>
            <a:miter lim="800000"/>
            <a:headEnd/>
            <a:tailEnd/>
          </a:ln>
        </p:spPr>
      </p:pic>
      <p:sp>
        <p:nvSpPr>
          <p:cNvPr id="2" name="Rectangle 1"/>
          <p:cNvSpPr/>
          <p:nvPr/>
        </p:nvSpPr>
        <p:spPr>
          <a:xfrm>
            <a:off x="2331522" y="1413165"/>
            <a:ext cx="7683335" cy="2031325"/>
          </a:xfrm>
          <a:prstGeom prst="rect">
            <a:avLst/>
          </a:prstGeom>
        </p:spPr>
        <p:txBody>
          <a:bodyPr wrap="square">
            <a:spAutoFit/>
          </a:bodyPr>
          <a:lstStyle/>
          <a:p>
            <a:endParaRPr lang="en-US" dirty="0">
              <a:latin typeface="Times New Roman Regular" panose="02020603050405020304" pitchFamily="18" charset="0"/>
            </a:endParaRPr>
          </a:p>
          <a:p>
            <a:endParaRPr lang="en-US" dirty="0">
              <a:latin typeface="Times New Roman Regular" panose="02020603050405020304" pitchFamily="18" charset="0"/>
            </a:endParaRPr>
          </a:p>
          <a:p>
            <a:endParaRPr lang="en-US" dirty="0">
              <a:latin typeface="Times New Roman Regular" panose="02020603050405020304" pitchFamily="18" charset="0"/>
            </a:endParaRPr>
          </a:p>
          <a:p>
            <a:endParaRPr lang="en-US" dirty="0">
              <a:latin typeface="Times New Roman Regular" panose="02020603050405020304" pitchFamily="18" charset="0"/>
            </a:endParaRPr>
          </a:p>
          <a:p>
            <a:endParaRPr lang="en-US" dirty="0">
              <a:latin typeface="Times New Roman Regular" panose="02020603050405020304" pitchFamily="18" charset="0"/>
            </a:endParaRPr>
          </a:p>
          <a:p>
            <a:endParaRPr lang="en-US" dirty="0">
              <a:latin typeface="Times New Roman Regular" panose="02020603050405020304" pitchFamily="18" charset="0"/>
            </a:endParaRPr>
          </a:p>
          <a:p>
            <a:r>
              <a:rPr lang="en-US" dirty="0">
                <a:latin typeface="Times New Roman Regular" panose="02020603050405020304" pitchFamily="18" charset="0"/>
              </a:rPr>
              <a:t> </a:t>
            </a:r>
          </a:p>
        </p:txBody>
      </p:sp>
    </p:spTree>
    <p:extLst>
      <p:ext uri="{BB962C8B-B14F-4D97-AF65-F5344CB8AC3E}">
        <p14:creationId xmlns:p14="http://schemas.microsoft.com/office/powerpoint/2010/main" val="3375255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Description</a:t>
            </a:r>
          </a:p>
        </p:txBody>
      </p:sp>
      <p:sp>
        <p:nvSpPr>
          <p:cNvPr id="5" name="Content Placeholder 4"/>
          <p:cNvSpPr>
            <a:spLocks noGrp="1"/>
          </p:cNvSpPr>
          <p:nvPr>
            <p:ph idx="1"/>
          </p:nvPr>
        </p:nvSpPr>
        <p:spPr>
          <a:xfrm>
            <a:off x="838200" y="1690688"/>
            <a:ext cx="10374441" cy="4515240"/>
          </a:xfrm>
        </p:spPr>
        <p:txBody>
          <a:bodyPr>
            <a:normAutofit/>
          </a:bodyPr>
          <a:lstStyle/>
          <a:p>
            <a:pPr marL="0" indent="0">
              <a:buNone/>
            </a:pPr>
            <a:r>
              <a:rPr lang="en-US" sz="2800" dirty="0">
                <a:latin typeface="Times New Roman" panose="02020603050405020304" pitchFamily="18" charset="0"/>
              </a:rPr>
              <a:t>ACCJC Standard II.A.9 requires that course credit, degrees, and certificates are awarded based on attainment of learning outcomes. </a:t>
            </a:r>
          </a:p>
          <a:p>
            <a:r>
              <a:rPr lang="en-US" sz="2800" dirty="0">
                <a:latin typeface="Times New Roman" panose="02020603050405020304" pitchFamily="18" charset="0"/>
              </a:rPr>
              <a:t>How does your college meet this standard? </a:t>
            </a:r>
          </a:p>
          <a:p>
            <a:r>
              <a:rPr lang="en-US" sz="2800" dirty="0">
                <a:latin typeface="Times New Roman" panose="02020603050405020304" pitchFamily="18" charset="0"/>
              </a:rPr>
              <a:t>Do you know? </a:t>
            </a:r>
          </a:p>
          <a:p>
            <a:r>
              <a:rPr lang="en-US" sz="2800" dirty="0">
                <a:latin typeface="Times New Roman" panose="02020603050405020304" pitchFamily="18" charset="0"/>
              </a:rPr>
              <a:t>How do you (or your college) document evidence of meeting the standard and translate that work into professional development across the institution? </a:t>
            </a:r>
          </a:p>
          <a:p>
            <a:pPr marL="0" indent="0">
              <a:buNone/>
            </a:pPr>
            <a:r>
              <a:rPr lang="en-US" sz="2800" dirty="0">
                <a:latin typeface="Times New Roman" panose="02020603050405020304" pitchFamily="18" charset="0"/>
              </a:rPr>
              <a:t>Join us as we discuss and explore the ways in which colleges are meeting this standard.</a:t>
            </a:r>
          </a:p>
        </p:txBody>
      </p:sp>
    </p:spTree>
    <p:extLst>
      <p:ext uri="{BB962C8B-B14F-4D97-AF65-F5344CB8AC3E}">
        <p14:creationId xmlns:p14="http://schemas.microsoft.com/office/powerpoint/2010/main" val="176099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ACCJC Eligibility Requirements for Accreditation (June 2014) </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675" y="2225615"/>
            <a:ext cx="9607634" cy="2417015"/>
          </a:xfrm>
        </p:spPr>
      </p:pic>
      <p:sp>
        <p:nvSpPr>
          <p:cNvPr id="5" name="TextBox 4"/>
          <p:cNvSpPr txBox="1"/>
          <p:nvPr/>
        </p:nvSpPr>
        <p:spPr>
          <a:xfrm>
            <a:off x="1069675" y="5262113"/>
            <a:ext cx="9903125" cy="369332"/>
          </a:xfrm>
          <a:prstGeom prst="rect">
            <a:avLst/>
          </a:prstGeom>
          <a:noFill/>
        </p:spPr>
        <p:txBody>
          <a:bodyPr wrap="square" rtlCol="0">
            <a:spAutoFit/>
          </a:bodyPr>
          <a:lstStyle/>
          <a:p>
            <a:pPr algn="ctr"/>
            <a:r>
              <a:rPr lang="en-US" dirty="0">
                <a:hlinkClick r:id="rId3"/>
              </a:rPr>
              <a:t>https://accjc.org/wp-content/uploads/Eligibility-Requirements-Adopted-June-2014.pdf</a:t>
            </a:r>
            <a:endParaRPr lang="en-US" dirty="0"/>
          </a:p>
        </p:txBody>
      </p:sp>
    </p:spTree>
    <p:extLst>
      <p:ext uri="{BB962C8B-B14F-4D97-AF65-F5344CB8AC3E}">
        <p14:creationId xmlns:p14="http://schemas.microsoft.com/office/powerpoint/2010/main" val="303594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Concern about “attendance versus learning”</a:t>
            </a:r>
          </a:p>
        </p:txBody>
      </p:sp>
      <p:sp>
        <p:nvSpPr>
          <p:cNvPr id="3" name="Content Placeholder 2"/>
          <p:cNvSpPr>
            <a:spLocks noGrp="1"/>
          </p:cNvSpPr>
          <p:nvPr>
            <p:ph idx="1"/>
          </p:nvPr>
        </p:nvSpPr>
        <p:spPr>
          <a:xfrm>
            <a:off x="838200" y="2053087"/>
            <a:ext cx="10456653" cy="3933645"/>
          </a:xfrm>
        </p:spPr>
        <p:txBody>
          <a:bodyPr>
            <a:normAutofit/>
          </a:bodyPr>
          <a:lstStyle/>
          <a:p>
            <a:pPr marL="0" indent="0">
              <a:buNone/>
            </a:pPr>
            <a:r>
              <a:rPr lang="en-US" dirty="0"/>
              <a:t>Inside Higher Ed</a:t>
            </a:r>
          </a:p>
          <a:p>
            <a:pPr marL="0" indent="0">
              <a:buNone/>
            </a:pPr>
            <a:r>
              <a:rPr lang="en-US" i="1" dirty="0">
                <a:latin typeface="Times New Roman" panose="02020603050405020304" pitchFamily="18" charset="0"/>
                <a:cs typeface="Times New Roman" panose="02020603050405020304" pitchFamily="18" charset="0"/>
              </a:rPr>
              <a:t>Hour by Hour </a:t>
            </a:r>
            <a:r>
              <a:rPr lang="en-US" dirty="0"/>
              <a:t>by Paul Fain Sept 2012 (</a:t>
            </a:r>
            <a:r>
              <a:rPr lang="en-US" dirty="0">
                <a:hlinkClick r:id="rId3"/>
              </a:rPr>
              <a:t>https://www.insidehighered.com/news/2012/09/05/credit-hour-causes-many-higher-educations-problems-report-finds</a:t>
            </a:r>
            <a:r>
              <a:rPr lang="en-US" dirty="0"/>
              <a:t>)</a:t>
            </a:r>
          </a:p>
          <a:p>
            <a:pPr marL="0" indent="0">
              <a:buNone/>
            </a:pPr>
            <a:endParaRPr lang="en-US" dirty="0"/>
          </a:p>
          <a:p>
            <a:r>
              <a:rPr lang="en-US" dirty="0"/>
              <a:t>The credit hour was not designed to measure or validate learning</a:t>
            </a:r>
          </a:p>
          <a:p>
            <a:r>
              <a:rPr lang="en-US" dirty="0"/>
              <a:t>If we give credit based on time…how do we reject transfer units from other colleges or experience or exams.</a:t>
            </a:r>
          </a:p>
        </p:txBody>
      </p:sp>
    </p:spTree>
    <p:extLst>
      <p:ext uri="{BB962C8B-B14F-4D97-AF65-F5344CB8AC3E}">
        <p14:creationId xmlns:p14="http://schemas.microsoft.com/office/powerpoint/2010/main" val="358375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Title 5 §55050 Credit by Examination </a:t>
            </a:r>
          </a:p>
        </p:txBody>
      </p:sp>
      <p:sp>
        <p:nvSpPr>
          <p:cNvPr id="3" name="Content Placeholder 2"/>
          <p:cNvSpPr>
            <a:spLocks noGrp="1"/>
          </p:cNvSpPr>
          <p:nvPr>
            <p:ph idx="1"/>
          </p:nvPr>
        </p:nvSpPr>
        <p:spPr/>
        <p:txBody>
          <a:bodyPr>
            <a:normAutofit lnSpcReduction="10000"/>
          </a:bodyPr>
          <a:lstStyle/>
          <a:p>
            <a:r>
              <a:rPr lang="en-US" dirty="0"/>
              <a:t> (a) The governing board of each community college district shall adopt and publish policies and procedures pertaining to credit by examination in accordance with the provisions of this section; </a:t>
            </a:r>
          </a:p>
          <a:p>
            <a:r>
              <a:rPr lang="en-US" dirty="0"/>
              <a:t>(b) The governing board may grant credit to any student who satisfactorily passes an examination approved or conducted by proper authorities of the college. Such credit may be granted only to a student who is registered at the college and in good standing and only for a course listed in the catalog of the community college; and </a:t>
            </a:r>
          </a:p>
          <a:p>
            <a:r>
              <a:rPr lang="en-US" dirty="0"/>
              <a:t>(c) The nature and content of the examination shall be determined solely by faculty in the discipline who normally teach the course for which credit is to be granted; </a:t>
            </a:r>
          </a:p>
          <a:p>
            <a:endParaRPr lang="en-US" dirty="0"/>
          </a:p>
        </p:txBody>
      </p:sp>
    </p:spTree>
    <p:extLst>
      <p:ext uri="{BB962C8B-B14F-4D97-AF65-F5344CB8AC3E}">
        <p14:creationId xmlns:p14="http://schemas.microsoft.com/office/powerpoint/2010/main" val="2734636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34" y="123675"/>
            <a:ext cx="10515600" cy="1325563"/>
          </a:xfrm>
        </p:spPr>
        <p:txBody>
          <a:bodyPr/>
          <a:lstStyle/>
          <a:p>
            <a:r>
              <a:rPr lang="en-US" dirty="0"/>
              <a:t>Learning versus Seat-time</a:t>
            </a:r>
          </a:p>
        </p:txBody>
      </p:sp>
      <p:sp>
        <p:nvSpPr>
          <p:cNvPr id="3" name="Content Placeholder 2"/>
          <p:cNvSpPr>
            <a:spLocks noGrp="1"/>
          </p:cNvSpPr>
          <p:nvPr>
            <p:ph idx="1"/>
          </p:nvPr>
        </p:nvSpPr>
        <p:spPr>
          <a:xfrm>
            <a:off x="268856" y="1224952"/>
            <a:ext cx="5735129" cy="5020572"/>
          </a:xfrm>
        </p:spPr>
        <p:txBody>
          <a:bodyPr>
            <a:normAutofit/>
          </a:bodyPr>
          <a:lstStyle/>
          <a:p>
            <a:r>
              <a:rPr lang="en-US" dirty="0"/>
              <a:t>Some colleges have experimented with credit by competency-based education</a:t>
            </a:r>
          </a:p>
          <a:p>
            <a:r>
              <a:rPr lang="en-US" dirty="0"/>
              <a:t>Current learning opportunities are broader, more diverse and accessible than ever in history</a:t>
            </a:r>
          </a:p>
          <a:p>
            <a:r>
              <a:rPr lang="en-US" dirty="0"/>
              <a:t>Performance-based credit</a:t>
            </a:r>
          </a:p>
          <a:p>
            <a:r>
              <a:rPr lang="en-US" dirty="0"/>
              <a:t>Competencies are applied to “direct assessment”</a:t>
            </a:r>
          </a:p>
          <a:p>
            <a:r>
              <a:rPr lang="en-US" dirty="0"/>
              <a:t>Now the problem is the test (assessment)</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049" y="983412"/>
            <a:ext cx="5362630" cy="5262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299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ASCCC paper Awarding Credit Where Credit is Due: Effective Practices for the Implementation of Credit by Exam (Spring 2014) </a:t>
            </a:r>
          </a:p>
        </p:txBody>
      </p:sp>
      <p:sp>
        <p:nvSpPr>
          <p:cNvPr id="3" name="Content Placeholder 2"/>
          <p:cNvSpPr>
            <a:spLocks noGrp="1"/>
          </p:cNvSpPr>
          <p:nvPr>
            <p:ph idx="1"/>
          </p:nvPr>
        </p:nvSpPr>
        <p:spPr>
          <a:xfrm>
            <a:off x="838200" y="2101670"/>
            <a:ext cx="10515600" cy="4351338"/>
          </a:xfrm>
        </p:spPr>
        <p:txBody>
          <a:bodyPr>
            <a:normAutofit lnSpcReduction="10000"/>
          </a:bodyPr>
          <a:lstStyle/>
          <a:p>
            <a:pPr marL="0" indent="0">
              <a:buNone/>
            </a:pPr>
            <a:r>
              <a:rPr lang="en-US" dirty="0"/>
              <a:t>Credit by exam is a viable way for students to earn college credit. Discipline faculty must be the ones to determine the courses for which credit by exam is available and the means of assessing student mastery of the course content, objectives, and outcomes. Credit by exam is a particularly useful tool for students who have already mastered college course content through previous non-collegiate experiences such as work, life experiences, or military training. Finally, in helping students reach their goals and attain success, it is critical to create pathways whether to four-year institutions, careers, or better jobs, and credit by exam is one possible option.</a:t>
            </a:r>
          </a:p>
          <a:p>
            <a:r>
              <a:rPr lang="en-US" u="sng" dirty="0">
                <a:hlinkClick r:id="rId2"/>
              </a:rPr>
              <a:t>https://www.asccc.org/sites/default/files/Awarding%20Credit%20Where%20Credit%20is%20Due.pdf</a:t>
            </a:r>
            <a:endParaRPr lang="en-US" dirty="0"/>
          </a:p>
        </p:txBody>
      </p:sp>
    </p:spTree>
    <p:extLst>
      <p:ext uri="{BB962C8B-B14F-4D97-AF65-F5344CB8AC3E}">
        <p14:creationId xmlns:p14="http://schemas.microsoft.com/office/powerpoint/2010/main" val="811482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8" y="434715"/>
            <a:ext cx="10163331" cy="1109272"/>
          </a:xfrm>
        </p:spPr>
        <p:txBody>
          <a:bodyPr>
            <a:noAutofit/>
          </a:bodyPr>
          <a:lstStyle/>
          <a:p>
            <a:pPr algn="ctr"/>
            <a:r>
              <a:rPr lang="en-US" b="1" dirty="0">
                <a:latin typeface="Times New Roman" panose="02020603050405020304" pitchFamily="18" charset="0"/>
                <a:cs typeface="Times New Roman" panose="02020603050405020304" pitchFamily="18" charset="0"/>
              </a:rPr>
              <a:t>ACCJC Standard I</a:t>
            </a:r>
          </a:p>
        </p:txBody>
      </p:sp>
      <p:sp>
        <p:nvSpPr>
          <p:cNvPr id="3" name="Content Placeholder 2"/>
          <p:cNvSpPr>
            <a:spLocks noGrp="1"/>
          </p:cNvSpPr>
          <p:nvPr>
            <p:ph idx="1"/>
          </p:nvPr>
        </p:nvSpPr>
        <p:spPr>
          <a:xfrm>
            <a:off x="1124259" y="1706610"/>
            <a:ext cx="9743607" cy="4632367"/>
          </a:xfrm>
        </p:spPr>
        <p:txBody>
          <a:bodyPr>
            <a:normAutofit fontScale="77500" lnSpcReduction="20000"/>
          </a:bodyPr>
          <a:lstStyle/>
          <a:p>
            <a:pPr marL="0" indent="0">
              <a:lnSpc>
                <a:spcPct val="120000"/>
              </a:lnSpc>
              <a:spcBef>
                <a:spcPts val="0"/>
              </a:spcBef>
              <a:buNone/>
            </a:pPr>
            <a:r>
              <a:rPr lang="en-US" b="1" dirty="0">
                <a:latin typeface="Times New Roman" panose="02020603050405020304" pitchFamily="18" charset="0"/>
                <a:cs typeface="Times New Roman" panose="02020603050405020304" pitchFamily="18" charset="0"/>
              </a:rPr>
              <a:t>SLOs: Key to Mission, Quality, Institutional Effectiveness and Integrity…</a:t>
            </a:r>
            <a:br>
              <a:rPr lang="en-US" b="1" dirty="0"/>
            </a:br>
            <a:endParaRPr lang="en-US" b="1" dirty="0"/>
          </a:p>
          <a:p>
            <a:pPr marL="0" indent="0">
              <a:lnSpc>
                <a:spcPct val="120000"/>
              </a:lnSpc>
              <a:spcBef>
                <a:spcPts val="0"/>
              </a:spcBef>
              <a:buNone/>
            </a:pPr>
            <a:r>
              <a:rPr lang="en-US" dirty="0"/>
              <a:t>I.B.1 The institution demonstrates a sustained, substantive and collegial dialog about student outcomes, student equity, academic quality, institutional effectiveness, and continuous improvement of student learning and achievement. </a:t>
            </a:r>
          </a:p>
          <a:p>
            <a:pPr marL="0" indent="0">
              <a:lnSpc>
                <a:spcPct val="120000"/>
              </a:lnSpc>
              <a:spcBef>
                <a:spcPts val="0"/>
              </a:spcBef>
              <a:buNone/>
            </a:pPr>
            <a:endParaRPr lang="en-US" dirty="0"/>
          </a:p>
          <a:p>
            <a:pPr marL="0" indent="0">
              <a:lnSpc>
                <a:spcPct val="120000"/>
              </a:lnSpc>
              <a:spcBef>
                <a:spcPts val="0"/>
              </a:spcBef>
              <a:buNone/>
            </a:pPr>
            <a:r>
              <a:rPr lang="en-US" dirty="0"/>
              <a:t>I.B.2 The institution defines and assesses student learning outcomes for all instructional programs and student and learning support services. (ER 11) </a:t>
            </a:r>
          </a:p>
          <a:p>
            <a:pPr marL="0" indent="0">
              <a:lnSpc>
                <a:spcPct val="120000"/>
              </a:lnSpc>
              <a:spcBef>
                <a:spcPts val="0"/>
              </a:spcBef>
              <a:buNone/>
            </a:pPr>
            <a:endParaRPr lang="en-US" dirty="0"/>
          </a:p>
          <a:p>
            <a:pPr marL="0" indent="0">
              <a:lnSpc>
                <a:spcPct val="120000"/>
              </a:lnSpc>
              <a:spcBef>
                <a:spcPts val="0"/>
              </a:spcBef>
              <a:buNone/>
            </a:pPr>
            <a:r>
              <a:rPr lang="en-US" dirty="0"/>
              <a:t>I.B.5 The institution assesses accomplishment of its mission through program review and evaluation of goals and objectives, student learning outcomes, and student achievement. Quantitative and qualitative data are disaggregated for analysis by program type and mode of delivery. </a:t>
            </a:r>
          </a:p>
        </p:txBody>
      </p:sp>
    </p:spTree>
    <p:extLst>
      <p:ext uri="{BB962C8B-B14F-4D97-AF65-F5344CB8AC3E}">
        <p14:creationId xmlns:p14="http://schemas.microsoft.com/office/powerpoint/2010/main" val="3989993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ACCJC Standard 2</a:t>
            </a:r>
          </a:p>
        </p:txBody>
      </p:sp>
      <p:sp>
        <p:nvSpPr>
          <p:cNvPr id="3" name="Content Placeholder 2"/>
          <p:cNvSpPr>
            <a:spLocks noGrp="1"/>
          </p:cNvSpPr>
          <p:nvPr>
            <p:ph idx="1"/>
          </p:nvPr>
        </p:nvSpPr>
        <p:spPr>
          <a:xfrm>
            <a:off x="1209206" y="1690688"/>
            <a:ext cx="9773588" cy="4452079"/>
          </a:xfrm>
        </p:spPr>
        <p:txBody>
          <a:bodyPr>
            <a:normAutofit fontScale="77500" lnSpcReduction="20000"/>
          </a:bodyPr>
          <a:lstStyle/>
          <a:p>
            <a:pPr marL="0" indent="0">
              <a:lnSpc>
                <a:spcPct val="120000"/>
              </a:lnSpc>
              <a:spcBef>
                <a:spcPts val="0"/>
              </a:spcBef>
              <a:buNone/>
            </a:pPr>
            <a:r>
              <a:rPr lang="en-US" b="1" dirty="0">
                <a:latin typeface="Times New Roman" panose="02020603050405020304" pitchFamily="18" charset="0"/>
                <a:cs typeface="Times New Roman" panose="02020603050405020304" pitchFamily="18" charset="0"/>
              </a:rPr>
              <a:t>SLOs: Foundational Component of Learning Assessment… </a:t>
            </a:r>
          </a:p>
          <a:p>
            <a:pPr marL="0" indent="0">
              <a:lnSpc>
                <a:spcPct val="120000"/>
              </a:lnSpc>
              <a:spcBef>
                <a:spcPts val="0"/>
              </a:spcBef>
              <a:buNone/>
            </a:pPr>
            <a:endParaRPr lang="en-US"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dirty="0">
                <a:latin typeface="Times New Roman" panose="02020603050405020304" pitchFamily="18" charset="0"/>
                <a:cs typeface="Times New Roman" panose="02020603050405020304" pitchFamily="18" charset="0"/>
              </a:rPr>
              <a:t>II.A.3 The institution identifies and regularly assesses learning outcomes for courses, programs, certificates and degrees using established institutional procedures. The institution has officially approved and current course outlines that include student learning outcomes. In every class section students receive a course syllabus that includes learning outcomes from the institution’s officially approved course outline. </a:t>
            </a:r>
          </a:p>
          <a:p>
            <a:pPr marL="0" indent="0">
              <a:lnSpc>
                <a:spcPct val="120000"/>
              </a:lnSpc>
              <a:spcBef>
                <a:spcPts val="0"/>
              </a:spcBef>
              <a:buNone/>
            </a:pPr>
            <a:endParaRPr lang="en-US"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dirty="0">
                <a:latin typeface="Times New Roman" panose="02020603050405020304" pitchFamily="18" charset="0"/>
                <a:cs typeface="Times New Roman" panose="02020603050405020304" pitchFamily="18" charset="0"/>
              </a:rPr>
              <a:t>II.A.9 </a:t>
            </a:r>
            <a:r>
              <a:rPr lang="en-US" b="1" dirty="0">
                <a:latin typeface="Times New Roman" panose="02020603050405020304" pitchFamily="18" charset="0"/>
                <a:cs typeface="Times New Roman" panose="02020603050405020304" pitchFamily="18" charset="0"/>
              </a:rPr>
              <a:t>The institution awards course credit, degrees and certificates based on student attainment of learning outcomes</a:t>
            </a:r>
            <a:r>
              <a:rPr lang="en-US" dirty="0">
                <a:latin typeface="Times New Roman" panose="02020603050405020304" pitchFamily="18" charset="0"/>
                <a:cs typeface="Times New Roman" panose="02020603050405020304" pitchFamily="18" charset="0"/>
              </a:rPr>
              <a:t>. Units of credit awarded are consistent with institutional policies that reflect generally accepted norms or equivalencies in higher education. If the institution offers courses based on clock hours, it follows Federal standards for clock-to-credit-hour conversions. (ER 10)</a:t>
            </a:r>
          </a:p>
          <a:p>
            <a:pPr>
              <a:lnSpc>
                <a:spcPct val="120000"/>
              </a:lnSpc>
              <a:spcBef>
                <a:spcPts val="0"/>
              </a:spcBef>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79400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452</TotalTime>
  <Words>1748</Words>
  <Application>Microsoft Macintosh PowerPoint</Application>
  <PresentationFormat>Widescreen</PresentationFormat>
  <Paragraphs>171</Paragraphs>
  <Slides>17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Times New Roman Regular</vt:lpstr>
      <vt:lpstr>Office Theme</vt:lpstr>
      <vt:lpstr>Awarding Course and Program Credit Based on Student Attainment of Learning Outcomes</vt:lpstr>
      <vt:lpstr>Description</vt:lpstr>
      <vt:lpstr>ACCJC Eligibility Requirements for Accreditation (June 2014) </vt:lpstr>
      <vt:lpstr>Concern about “attendance versus learning”</vt:lpstr>
      <vt:lpstr>Title 5 §55050 Credit by Examination </vt:lpstr>
      <vt:lpstr>Learning versus Seat-time</vt:lpstr>
      <vt:lpstr>ASCCC paper Awarding Credit Where Credit is Due: Effective Practices for the Implementation of Credit by Exam (Spring 2014) </vt:lpstr>
      <vt:lpstr>ACCJC Standard I</vt:lpstr>
      <vt:lpstr>ACCJC Standard 2</vt:lpstr>
      <vt:lpstr>Activity - Homework</vt:lpstr>
      <vt:lpstr>Faculty Data on Using the Syllabus for SLOs</vt:lpstr>
      <vt:lpstr>Sample Syllabus statement</vt:lpstr>
      <vt:lpstr>Course Level SLO Assessment</vt:lpstr>
      <vt:lpstr>Grading vs. Assessment of Learning Outcomes: What’s the difference? </vt:lpstr>
      <vt:lpstr>A Process to Convert Grading to Measure Outcomes – not all work is equal</vt:lpstr>
      <vt:lpstr>Questions and Comments</vt:lpstr>
      <vt:lpstr>Additional Resources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 Changing curriculum Updates on Changes from 5C</dc:title>
  <dc:creator>Virginia May</dc:creator>
  <cp:lastModifiedBy>Virginia May</cp:lastModifiedBy>
  <cp:revision>79</cp:revision>
  <dcterms:created xsi:type="dcterms:W3CDTF">2018-06-26T17:23:05Z</dcterms:created>
  <dcterms:modified xsi:type="dcterms:W3CDTF">2019-01-24T03:04:17Z</dcterms:modified>
</cp:coreProperties>
</file>