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398" r:id="rId3"/>
    <p:sldId id="399" r:id="rId4"/>
    <p:sldId id="464" r:id="rId5"/>
    <p:sldId id="480" r:id="rId6"/>
    <p:sldId id="400" r:id="rId7"/>
    <p:sldId id="401" r:id="rId8"/>
    <p:sldId id="402" r:id="rId9"/>
    <p:sldId id="403" r:id="rId10"/>
    <p:sldId id="404" r:id="rId11"/>
    <p:sldId id="405" r:id="rId12"/>
    <p:sldId id="407" r:id="rId13"/>
    <p:sldId id="408" r:id="rId14"/>
    <p:sldId id="409" r:id="rId15"/>
    <p:sldId id="410" r:id="rId16"/>
    <p:sldId id="411" r:id="rId17"/>
    <p:sldId id="412" r:id="rId18"/>
    <p:sldId id="413" r:id="rId19"/>
    <p:sldId id="414" r:id="rId20"/>
    <p:sldId id="415" r:id="rId21"/>
    <p:sldId id="423" r:id="rId22"/>
    <p:sldId id="424" r:id="rId23"/>
    <p:sldId id="425" r:id="rId24"/>
    <p:sldId id="426" r:id="rId25"/>
    <p:sldId id="427" r:id="rId26"/>
    <p:sldId id="428" r:id="rId27"/>
    <p:sldId id="438" r:id="rId28"/>
    <p:sldId id="440" r:id="rId29"/>
    <p:sldId id="441" r:id="rId30"/>
    <p:sldId id="442" r:id="rId31"/>
    <p:sldId id="443" r:id="rId32"/>
    <p:sldId id="447" r:id="rId33"/>
    <p:sldId id="448" r:id="rId34"/>
    <p:sldId id="457" r:id="rId35"/>
    <p:sldId id="477" r:id="rId36"/>
    <p:sldId id="458" r:id="rId37"/>
    <p:sldId id="460" r:id="rId38"/>
    <p:sldId id="479" r:id="rId39"/>
    <p:sldId id="465" r:id="rId40"/>
    <p:sldId id="344" r:id="rId41"/>
    <p:sldId id="469" r:id="rId42"/>
    <p:sldId id="466" r:id="rId43"/>
    <p:sldId id="389" r:id="rId44"/>
    <p:sldId id="470" r:id="rId45"/>
    <p:sldId id="471" r:id="rId46"/>
    <p:sldId id="481" r:id="rId47"/>
    <p:sldId id="482" r:id="rId48"/>
    <p:sldId id="474" r:id="rId49"/>
    <p:sldId id="475" r:id="rId50"/>
    <p:sldId id="47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2"/>
    <p:restoredTop sz="94610"/>
  </p:normalViewPr>
  <p:slideViewPr>
    <p:cSldViewPr snapToGrid="0" snapToObjects="1">
      <p:cViewPr varScale="1">
        <p:scale>
          <a:sx n="83" d="100"/>
          <a:sy n="83" d="100"/>
        </p:scale>
        <p:origin x="224" y="2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10/30/18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B0854B79-17D1-584F-B94E-ED2CDEE792A4}" type="slidenum">
              <a:rPr lang="en-US">
                <a:solidFill>
                  <a:schemeClr val="bg1"/>
                </a:solidFill>
              </a:rPr>
              <a:pPr/>
              <a:t>11</a:t>
            </a:fld>
            <a:endParaRPr lang="en-US" dirty="0">
              <a:solidFill>
                <a:schemeClr val="bg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921" y="4343713"/>
            <a:ext cx="4814627" cy="270505"/>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2363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5321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824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895B1-79A5-4F1B-B7E6-C54AD27270EC}" type="slidenum">
              <a:rPr lang="en-US" smtClean="0"/>
              <a:t>31</a:t>
            </a:fld>
            <a:endParaRPr lang="en-US" dirty="0"/>
          </a:p>
        </p:txBody>
      </p:sp>
    </p:spTree>
    <p:extLst>
      <p:ext uri="{BB962C8B-B14F-4D97-AF65-F5344CB8AC3E}">
        <p14:creationId xmlns:p14="http://schemas.microsoft.com/office/powerpoint/2010/main" val="314652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Jackie</a:t>
            </a: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6C6EB77-C777-4EC5-9705-3289D92982F0}" type="slidenum">
              <a:rPr lang="en-US" altLang="en-US" smtClean="0">
                <a:latin typeface="Calibri" panose="020F0502020204030204" pitchFamily="34" charset="0"/>
              </a:rPr>
              <a:pPr/>
              <a:t>40</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6642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45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52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867144A3-ED80-214B-AF27-1575A92122AD}" type="slidenum">
              <a:rPr lang="en-US">
                <a:solidFill>
                  <a:schemeClr val="bg1"/>
                </a:solidFill>
              </a:rPr>
              <a:pPr/>
              <a:t>12</a:t>
            </a:fld>
            <a:endParaRPr lang="en-US" dirty="0">
              <a:solidFill>
                <a:schemeClr val="bg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920" y="4343713"/>
            <a:ext cx="5699933" cy="1677756"/>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5546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0AC12CD-CF41-1D4B-9613-9991E3B7A313}" type="slidenum">
              <a:rPr lang="en-US">
                <a:solidFill>
                  <a:schemeClr val="bg1"/>
                </a:solidFill>
              </a:rPr>
              <a:pPr/>
              <a:t>14</a:t>
            </a:fld>
            <a:endParaRPr lang="en-US" dirty="0">
              <a:solidFill>
                <a:schemeClr val="bg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2614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6A533065-B613-734F-8075-9E6FB2769605}" type="slidenum">
              <a:rPr lang="en-US">
                <a:solidFill>
                  <a:schemeClr val="bg1"/>
                </a:solidFill>
              </a:rPr>
              <a:pPr/>
              <a:t>15</a:t>
            </a:fld>
            <a:endParaRPr lang="en-US" dirty="0">
              <a:solidFill>
                <a:schemeClr val="bg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920" y="4343713"/>
            <a:ext cx="6091151" cy="9741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7409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EBD349BE-DAD0-3A42-9D72-CAEADD966558}" type="slidenum">
              <a:rPr lang="en-US">
                <a:solidFill>
                  <a:schemeClr val="bg1"/>
                </a:solidFill>
              </a:rPr>
              <a:pPr/>
              <a:t>16</a:t>
            </a:fld>
            <a:endParaRPr lang="en-US" dirty="0">
              <a:solidFill>
                <a:schemeClr val="bg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920" y="4343713"/>
            <a:ext cx="5760720" cy="7395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165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207452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1265242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338647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Craig</a:t>
            </a:r>
          </a:p>
        </p:txBody>
      </p:sp>
    </p:spTree>
    <p:extLst>
      <p:ext uri="{BB962C8B-B14F-4D97-AF65-F5344CB8AC3E}">
        <p14:creationId xmlns:p14="http://schemas.microsoft.com/office/powerpoint/2010/main" val="407731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10/30/18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govt.westlaw.com/calregs/Document/IAC158694734046EDAAA1179BB5181FA9?viewType=FullText&amp;originationContext=documenttoc&amp;transitionType=CategoryPageItem&amp;contextData=(sc.Default)" TargetMode="External"/><Relationship Id="rId2" Type="http://schemas.openxmlformats.org/officeDocument/2006/relationships/hyperlink" Target="https://asccc.org/sites/default/files/PCAH6thEditionJuly_FINAL.pdf" TargetMode="External"/><Relationship Id="rId1" Type="http://schemas.openxmlformats.org/officeDocument/2006/relationships/slideLayout" Target="../slideLayouts/slideLayout2.xml"/><Relationship Id="rId4" Type="http://schemas.openxmlformats.org/officeDocument/2006/relationships/hyperlink" Target="http://extranet.cccco.edu/Divisions/FinanceFacilities/StudentCenteredFundingFormula.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5776"/>
            <a:ext cx="9144000" cy="1689270"/>
          </a:xfrm>
        </p:spPr>
        <p:txBody>
          <a:bodyPr anchor="ctr">
            <a:normAutofit fontScale="90000"/>
          </a:bodyPr>
          <a:lstStyle/>
          <a:p>
            <a:r>
              <a:rPr lang="en-US" dirty="0">
                <a:latin typeface="Times New Roman" charset="0"/>
                <a:ea typeface="Times New Roman" charset="0"/>
                <a:cs typeface="Times New Roman" charset="0"/>
              </a:rPr>
              <a:t>Degrees, Certificates, and Curricular Processes with the New Funding Formula!</a:t>
            </a:r>
          </a:p>
        </p:txBody>
      </p:sp>
      <p:sp>
        <p:nvSpPr>
          <p:cNvPr id="3" name="Subtitle 2"/>
          <p:cNvSpPr>
            <a:spLocks noGrp="1"/>
          </p:cNvSpPr>
          <p:nvPr>
            <p:ph type="subTitle" idx="1"/>
          </p:nvPr>
        </p:nvSpPr>
        <p:spPr>
          <a:xfrm>
            <a:off x="960895" y="4416816"/>
            <a:ext cx="10352868" cy="1980350"/>
          </a:xfrm>
        </p:spPr>
        <p:txBody>
          <a:bodyPr>
            <a:normAutofit fontScale="92500" lnSpcReduction="10000"/>
          </a:bodyPr>
          <a:lstStyle/>
          <a:p>
            <a:pPr algn="l"/>
            <a:r>
              <a:rPr lang="en-US" sz="2800" b="1" i="1" dirty="0">
                <a:latin typeface="Times New Roman" charset="0"/>
                <a:ea typeface="Times New Roman" charset="0"/>
                <a:cs typeface="Times New Roman" charset="0"/>
              </a:rPr>
              <a:t>Jackie </a:t>
            </a:r>
            <a:r>
              <a:rPr lang="en-US" sz="2800" b="1" i="1" dirty="0" err="1">
                <a:latin typeface="Times New Roman" charset="0"/>
                <a:ea typeface="Times New Roman" charset="0"/>
                <a:cs typeface="Times New Roman" charset="0"/>
              </a:rPr>
              <a:t>Escajeda</a:t>
            </a:r>
            <a:r>
              <a:rPr lang="en-US" sz="2800" dirty="0">
                <a:latin typeface="Times New Roman" charset="0"/>
                <a:ea typeface="Times New Roman" charset="0"/>
                <a:cs typeface="Times New Roman" charset="0"/>
              </a:rPr>
              <a:t>, CCCCO</a:t>
            </a:r>
          </a:p>
          <a:p>
            <a:pPr algn="l"/>
            <a:r>
              <a:rPr lang="en-US" sz="2800" b="1" i="1" dirty="0" err="1">
                <a:latin typeface="Times New Roman" charset="0"/>
                <a:ea typeface="Times New Roman" charset="0"/>
                <a:cs typeface="Times New Roman" charset="0"/>
              </a:rPr>
              <a:t>Ginni</a:t>
            </a:r>
            <a:r>
              <a:rPr lang="en-US" sz="2800" b="1" i="1" dirty="0">
                <a:latin typeface="Times New Roman" charset="0"/>
                <a:ea typeface="Times New Roman" charset="0"/>
                <a:cs typeface="Times New Roman" charset="0"/>
              </a:rPr>
              <a:t> May</a:t>
            </a:r>
            <a:r>
              <a:rPr lang="en-US" sz="2800" dirty="0">
                <a:latin typeface="Times New Roman" charset="0"/>
                <a:ea typeface="Times New Roman" charset="0"/>
                <a:cs typeface="Times New Roman" charset="0"/>
              </a:rPr>
              <a:t>, ASCCC</a:t>
            </a:r>
          </a:p>
          <a:p>
            <a:endParaRPr lang="en-US" dirty="0">
              <a:latin typeface="Times New Roman" charset="0"/>
              <a:ea typeface="Times New Roman" charset="0"/>
              <a:cs typeface="Times New Roman" charset="0"/>
            </a:endParaRPr>
          </a:p>
          <a:p>
            <a:r>
              <a:rPr lang="en-US" sz="2000" dirty="0">
                <a:solidFill>
                  <a:srgbClr val="FF0000"/>
                </a:solidFill>
                <a:latin typeface="Times New Roman" charset="0"/>
                <a:ea typeface="Times New Roman" charset="0"/>
                <a:cs typeface="Times New Roman" charset="0"/>
              </a:rPr>
              <a:t>Fall Plenary Session</a:t>
            </a:r>
          </a:p>
          <a:p>
            <a:r>
              <a:rPr lang="en-US" sz="2000" dirty="0">
                <a:solidFill>
                  <a:srgbClr val="FF0000"/>
                </a:solidFill>
                <a:latin typeface="Times New Roman" charset="0"/>
                <a:ea typeface="Times New Roman" charset="0"/>
                <a:cs typeface="Times New Roman" charset="0"/>
              </a:rPr>
              <a:t>November 1, 2018</a:t>
            </a:r>
          </a:p>
        </p:txBody>
      </p:sp>
      <p:pic>
        <p:nvPicPr>
          <p:cNvPr id="4" name="Picture 3" descr="ASCCC_Logo"/>
          <p:cNvPicPr/>
          <p:nvPr/>
        </p:nvPicPr>
        <p:blipFill>
          <a:blip r:embed="rId2"/>
          <a:srcRect/>
          <a:stretch>
            <a:fillRect/>
          </a:stretch>
        </p:blipFill>
        <p:spPr bwMode="auto">
          <a:xfrm>
            <a:off x="3980165" y="577536"/>
            <a:ext cx="4231670" cy="78647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rot="1855567">
            <a:off x="9138435" y="3731153"/>
            <a:ext cx="2036240" cy="2564817"/>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3F28-CEC6-AA4C-B29F-2C20E88D2E62}"/>
              </a:ext>
            </a:extLst>
          </p:cNvPr>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Roles and Responsibilities</a:t>
            </a:r>
            <a:br>
              <a:rPr lang="en-US" dirty="0">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Title 5 §53200 aka The “10+1”</a:t>
            </a:r>
          </a:p>
        </p:txBody>
      </p:sp>
      <p:sp>
        <p:nvSpPr>
          <p:cNvPr id="3" name="Content Placeholder 2">
            <a:extLst>
              <a:ext uri="{FF2B5EF4-FFF2-40B4-BE49-F238E27FC236}">
                <a16:creationId xmlns:a16="http://schemas.microsoft.com/office/drawing/2014/main" id="{74E9DDEB-BF51-5D48-9A6A-588D0E649FD1}"/>
              </a:ext>
            </a:extLst>
          </p:cNvPr>
          <p:cNvSpPr>
            <a:spLocks noGrp="1"/>
          </p:cNvSpPr>
          <p:nvPr>
            <p:ph idx="1"/>
          </p:nvPr>
        </p:nvSpPr>
        <p:spPr/>
        <p:txBody>
          <a:bodyPr numCol="2">
            <a:noAutofit/>
          </a:bodyPr>
          <a:lstStyle/>
          <a:p>
            <a:pPr marL="514350" indent="-514350">
              <a:spcBef>
                <a:spcPct val="0"/>
              </a:spcBef>
              <a:buAutoNum type="arabicPeriod"/>
            </a:pPr>
            <a:r>
              <a:rPr lang="en-US" sz="2400" b="1" dirty="0">
                <a:solidFill>
                  <a:srgbClr val="FF0000"/>
                </a:solidFill>
                <a:latin typeface="Times New Roman" panose="02020603050405020304" pitchFamily="18" charset="0"/>
                <a:ea typeface="Times New Roman" charset="0"/>
                <a:cs typeface="Times New Roman" panose="02020603050405020304" pitchFamily="18" charset="0"/>
              </a:rPr>
              <a:t>Curriculum</a:t>
            </a:r>
            <a:r>
              <a:rPr lang="en-US" sz="2400" dirty="0">
                <a:latin typeface="Times New Roman" panose="02020603050405020304" pitchFamily="18" charset="0"/>
                <a:ea typeface="Times New Roman" charset="0"/>
                <a:cs typeface="Times New Roman" panose="02020603050405020304" pitchFamily="18" charset="0"/>
              </a:rPr>
              <a:t>, including establishing prerequisites</a:t>
            </a:r>
          </a:p>
          <a:p>
            <a:pPr marL="514350" indent="-514350">
              <a:spcBef>
                <a:spcPct val="0"/>
              </a:spcBef>
              <a:buAutoNum type="arabicPeriod"/>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AutoNum type="arabicPeriod"/>
            </a:pPr>
            <a:r>
              <a:rPr lang="en-US" sz="2400" dirty="0">
                <a:latin typeface="Times New Roman" panose="02020603050405020304" pitchFamily="18" charset="0"/>
                <a:ea typeface="Times New Roman" charset="0"/>
                <a:cs typeface="Times New Roman" panose="02020603050405020304" pitchFamily="18" charset="0"/>
              </a:rPr>
              <a:t>Degree &amp; Certificate Requirements</a:t>
            </a:r>
          </a:p>
          <a:p>
            <a:pPr marL="514350" indent="-514350">
              <a:spcBef>
                <a:spcPct val="0"/>
              </a:spcBef>
              <a:buFont typeface="+mj-lt"/>
              <a:buAutoNum type="arabicPeriod"/>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a:pPr>
            <a:r>
              <a:rPr lang="en-US" sz="2400" dirty="0">
                <a:latin typeface="Times New Roman" panose="02020603050405020304" pitchFamily="18" charset="0"/>
                <a:ea typeface="Times New Roman" charset="0"/>
                <a:cs typeface="Times New Roman" panose="02020603050405020304" pitchFamily="18" charset="0"/>
              </a:rPr>
              <a:t>Grading Policies</a:t>
            </a:r>
          </a:p>
          <a:p>
            <a:pPr marL="514350" indent="-514350">
              <a:spcBef>
                <a:spcPct val="0"/>
              </a:spcBef>
              <a:buFont typeface="+mj-lt"/>
              <a:buAutoNum type="arabicPeriod"/>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a:pPr>
            <a:r>
              <a:rPr lang="en-US" sz="2400" dirty="0">
                <a:latin typeface="Times New Roman" panose="02020603050405020304" pitchFamily="18" charset="0"/>
                <a:ea typeface="Times New Roman" charset="0"/>
                <a:cs typeface="Times New Roman" panose="02020603050405020304" pitchFamily="18" charset="0"/>
              </a:rPr>
              <a:t>Educational Program Development</a:t>
            </a:r>
          </a:p>
          <a:p>
            <a:pPr marL="514350" indent="-514350">
              <a:spcBef>
                <a:spcPct val="0"/>
              </a:spcBef>
              <a:buFont typeface="+mj-lt"/>
              <a:buAutoNum type="arabicPeriod"/>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a:pPr>
            <a:r>
              <a:rPr lang="en-US" sz="2400" dirty="0">
                <a:latin typeface="Times New Roman" panose="02020603050405020304" pitchFamily="18" charset="0"/>
                <a:ea typeface="Times New Roman" charset="0"/>
                <a:cs typeface="Times New Roman" panose="02020603050405020304" pitchFamily="18" charset="0"/>
              </a:rPr>
              <a:t>Standards &amp; Policies regarding Student Preparation and Success</a:t>
            </a:r>
          </a:p>
          <a:p>
            <a:pPr marL="0" indent="0">
              <a:spcBef>
                <a:spcPct val="0"/>
              </a:spcBef>
              <a:buNone/>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College governance structures, as related to faculty roles</a:t>
            </a:r>
          </a:p>
          <a:p>
            <a:pPr marL="514350" indent="-514350">
              <a:spcBef>
                <a:spcPct val="0"/>
              </a:spcBef>
              <a:buFont typeface="+mj-lt"/>
              <a:buAutoNum type="arabicPeriod" startAt="6"/>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Faculty roles and involvement in accreditation process </a:t>
            </a:r>
          </a:p>
          <a:p>
            <a:pPr marL="514350" indent="-514350">
              <a:spcBef>
                <a:spcPct val="0"/>
              </a:spcBef>
              <a:buFont typeface="+mj-lt"/>
              <a:buAutoNum type="arabicPeriod" startAt="6"/>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Policies for faculty professional development activities</a:t>
            </a:r>
          </a:p>
          <a:p>
            <a:pPr marL="514350" indent="-514350">
              <a:spcBef>
                <a:spcPct val="0"/>
              </a:spcBef>
              <a:buFont typeface="+mj-lt"/>
              <a:buAutoNum type="arabicPeriod" startAt="6"/>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Processes for program review </a:t>
            </a:r>
          </a:p>
          <a:p>
            <a:pPr marL="514350" indent="-514350">
              <a:spcBef>
                <a:spcPct val="0"/>
              </a:spcBef>
              <a:buFont typeface="+mj-lt"/>
              <a:buAutoNum type="arabicPeriod" startAt="6"/>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Processes for institutional planning and budget development</a:t>
            </a:r>
          </a:p>
          <a:p>
            <a:pPr marL="514350" indent="-514350">
              <a:spcBef>
                <a:spcPct val="0"/>
              </a:spcBef>
              <a:buFont typeface="+mj-lt"/>
              <a:buAutoNum type="arabicPeriod" startAt="6"/>
            </a:pPr>
            <a:endParaRPr lang="en-US" sz="2400" dirty="0">
              <a:latin typeface="Times New Roman" panose="02020603050405020304" pitchFamily="18" charset="0"/>
              <a:ea typeface="Times New Roman" charset="0"/>
              <a:cs typeface="Times New Roman" panose="02020603050405020304" pitchFamily="18" charset="0"/>
            </a:endParaRPr>
          </a:p>
          <a:p>
            <a:pPr marL="514350" indent="-514350">
              <a:spcBef>
                <a:spcPct val="0"/>
              </a:spcBef>
              <a:buFont typeface="+mj-lt"/>
              <a:buAutoNum type="arabicPeriod" startAt="6"/>
            </a:pPr>
            <a:r>
              <a:rPr lang="en-US" sz="2400" dirty="0">
                <a:latin typeface="Times New Roman" panose="02020603050405020304" pitchFamily="18" charset="0"/>
                <a:ea typeface="Times New Roman" charset="0"/>
                <a:cs typeface="Times New Roman" panose="02020603050405020304" pitchFamily="18" charset="0"/>
              </a:rPr>
              <a:t>Other academic and professional matters as mutually agreed upon</a:t>
            </a:r>
          </a:p>
        </p:txBody>
      </p:sp>
    </p:spTree>
    <p:extLst>
      <p:ext uri="{BB962C8B-B14F-4D97-AF65-F5344CB8AC3E}">
        <p14:creationId xmlns:p14="http://schemas.microsoft.com/office/powerpoint/2010/main" val="153248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lgn="ctr">
              <a:defRPr/>
            </a:pPr>
            <a:br>
              <a:rPr lang="en-US" dirty="0">
                <a:latin typeface="Times New Roman" charset="0"/>
                <a:ea typeface="Times New Roman" charset="0"/>
                <a:cs typeface="Times New Roman" charset="0"/>
              </a:rPr>
            </a:br>
            <a:r>
              <a:rPr lang="en-US" sz="5400" b="1" dirty="0">
                <a:latin typeface="Times New Roman" panose="02020603050405020304" pitchFamily="18" charset="0"/>
                <a:cs typeface="Times New Roman" panose="02020603050405020304" pitchFamily="18" charset="0"/>
              </a:rPr>
              <a:t>Roles and Responsibilities</a:t>
            </a:r>
            <a:br>
              <a:rPr lang="en-US" sz="4900" b="1" dirty="0">
                <a:latin typeface="Times New Roman" charset="0"/>
                <a:ea typeface="Times New Roman" charset="0"/>
                <a:cs typeface="Times New Roman" charset="0"/>
              </a:rPr>
            </a:br>
            <a:endParaRPr lang="en-US" sz="2200" b="1" dirty="0">
              <a:latin typeface="Times New Roman" charset="0"/>
              <a:ea typeface="Times New Roman" charset="0"/>
              <a:cs typeface="Times New Roman" charset="0"/>
            </a:endParaRPr>
          </a:p>
        </p:txBody>
      </p:sp>
      <p:sp>
        <p:nvSpPr>
          <p:cNvPr id="21507" name="Rectangle 3"/>
          <p:cNvSpPr>
            <a:spLocks noGrp="1" noChangeArrowheads="1"/>
          </p:cNvSpPr>
          <p:nvPr>
            <p:ph idx="1"/>
          </p:nvPr>
        </p:nvSpPr>
        <p:spPr>
          <a:xfrm>
            <a:off x="838200" y="2002088"/>
            <a:ext cx="10515600" cy="4351338"/>
          </a:xfrm>
        </p:spPr>
        <p:txBody>
          <a:bodyPr>
            <a:normAutofit/>
          </a:bodyPr>
          <a:lstStyle/>
          <a:p>
            <a:pPr>
              <a:spcBef>
                <a:spcPct val="0"/>
              </a:spcBef>
              <a:buNone/>
            </a:pPr>
            <a:r>
              <a:rPr lang="en-US" sz="3600" dirty="0">
                <a:latin typeface="Times New Roman" charset="0"/>
                <a:ea typeface="Times New Roman" charset="0"/>
                <a:cs typeface="Times New Roman" charset="0"/>
              </a:rPr>
              <a:t>Title 5 §53200 (d)</a:t>
            </a:r>
            <a:r>
              <a:rPr lang="en-US" sz="3300" dirty="0">
                <a:latin typeface="Times New Roman" charset="0"/>
                <a:ea typeface="Times New Roman" charset="0"/>
                <a:cs typeface="Times New Roman" charset="0"/>
              </a:rPr>
              <a:t>...the district governing board shall develop policies on academic and professional matters through either or both of:</a:t>
            </a:r>
          </a:p>
          <a:p>
            <a:pPr eaLnBrk="1" hangingPunct="1">
              <a:lnSpc>
                <a:spcPct val="90000"/>
              </a:lnSpc>
              <a:spcBef>
                <a:spcPct val="0"/>
              </a:spcBef>
              <a:buFont typeface="Wingdings" charset="0"/>
              <a:buNone/>
            </a:pPr>
            <a:endParaRPr lang="en-US" sz="3300" dirty="0">
              <a:latin typeface="Times New Roman" charset="0"/>
              <a:ea typeface="Times New Roman" charset="0"/>
              <a:cs typeface="Times New Roman" charset="0"/>
            </a:endParaRPr>
          </a:p>
          <a:p>
            <a:pPr marL="742950" indent="-742950">
              <a:spcBef>
                <a:spcPct val="0"/>
              </a:spcBef>
              <a:buFont typeface="+mj-lt"/>
              <a:buAutoNum type="arabicPeriod"/>
            </a:pPr>
            <a:r>
              <a:rPr lang="en-US" sz="3300" b="1" dirty="0">
                <a:latin typeface="Times New Roman" charset="0"/>
                <a:ea typeface="Times New Roman" charset="0"/>
                <a:cs typeface="Times New Roman" charset="0"/>
              </a:rPr>
              <a:t>Rely primarily </a:t>
            </a:r>
            <a:r>
              <a:rPr lang="en-US" sz="3300" dirty="0">
                <a:latin typeface="Times New Roman" charset="0"/>
                <a:ea typeface="Times New Roman" charset="0"/>
                <a:cs typeface="Times New Roman" charset="0"/>
              </a:rPr>
              <a:t>upon the advice and judgment of the Academic Senate</a:t>
            </a:r>
          </a:p>
          <a:p>
            <a:pPr marL="742950" indent="-742950">
              <a:spcBef>
                <a:spcPct val="0"/>
              </a:spcBef>
              <a:buFont typeface="+mj-lt"/>
              <a:buAutoNum type="arabicPeriod"/>
            </a:pPr>
            <a:endParaRPr lang="en-US" sz="3300" dirty="0">
              <a:latin typeface="Times New Roman" charset="0"/>
              <a:ea typeface="Times New Roman" charset="0"/>
              <a:cs typeface="Times New Roman" charset="0"/>
            </a:endParaRPr>
          </a:p>
          <a:p>
            <a:pPr marL="742950" indent="-742950">
              <a:spcBef>
                <a:spcPct val="0"/>
              </a:spcBef>
              <a:buFont typeface="+mj-lt"/>
              <a:buAutoNum type="arabicPeriod"/>
            </a:pPr>
            <a:r>
              <a:rPr lang="en-US" sz="3300" b="1" dirty="0">
                <a:latin typeface="Times New Roman" charset="0"/>
                <a:ea typeface="Times New Roman" charset="0"/>
                <a:cs typeface="Times New Roman" charset="0"/>
              </a:rPr>
              <a:t>Reach mutual agreement </a:t>
            </a:r>
            <a:r>
              <a:rPr lang="en-US" sz="3300" dirty="0">
                <a:latin typeface="Times New Roman" charset="0"/>
                <a:ea typeface="Times New Roman" charset="0"/>
                <a:cs typeface="Times New Roman" charset="0"/>
              </a:rPr>
              <a:t>with the Academic Senate by written resolution, regulation, or policy</a:t>
            </a:r>
          </a:p>
          <a:p>
            <a:pPr marL="742950" indent="-742950">
              <a:spcBef>
                <a:spcPct val="0"/>
              </a:spcBef>
              <a:buFont typeface="+mj-lt"/>
              <a:buAutoNum type="arabicPeriod"/>
            </a:pPr>
            <a:endParaRPr lang="en-US" sz="3300" dirty="0">
              <a:latin typeface="Times New Roman" charset="0"/>
              <a:ea typeface="Times New Roman" charset="0"/>
              <a:cs typeface="Times New Roman" charset="0"/>
            </a:endParaRPr>
          </a:p>
          <a:p>
            <a:pPr eaLnBrk="1" hangingPunct="1">
              <a:lnSpc>
                <a:spcPct val="90000"/>
              </a:lnSpc>
              <a:spcBef>
                <a:spcPct val="0"/>
              </a:spcBef>
              <a:buFont typeface="Wingdings" charset="0"/>
              <a:buNone/>
            </a:pPr>
            <a:endParaRPr lang="en-US" sz="3800" dirty="0">
              <a:latin typeface="Times New Roman" charset="0"/>
              <a:ea typeface="Times New Roman" charset="0"/>
              <a:cs typeface="Times New Roman" charset="0"/>
            </a:endParaRPr>
          </a:p>
          <a:p>
            <a:pPr eaLnBrk="1" hangingPunct="1">
              <a:lnSpc>
                <a:spcPct val="90000"/>
              </a:lnSpc>
              <a:spcBef>
                <a:spcPct val="0"/>
              </a:spcBef>
              <a:buFont typeface="Wingdings" charset="0"/>
              <a:buNone/>
            </a:pPr>
            <a:endParaRPr lang="en-US" sz="3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87839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838200" y="336550"/>
            <a:ext cx="10515600" cy="996951"/>
          </a:xfrm>
        </p:spPr>
        <p:txBody>
          <a:bodyPr>
            <a:normAutofit fontScale="90000"/>
          </a:bodyPr>
          <a:lstStyle/>
          <a:p>
            <a:pPr algn="ctr" eaLnBrk="1" hangingPunct="1"/>
            <a:r>
              <a:rPr lang="en-US" sz="4000" b="1" dirty="0">
                <a:latin typeface="Times New Roman" charset="0"/>
                <a:ea typeface="Times New Roman" charset="0"/>
                <a:cs typeface="Times New Roman" charset="0"/>
              </a:rPr>
              <a:t>Roles and Responsibilities</a:t>
            </a:r>
            <a:br>
              <a:rPr lang="en-US" sz="4000" b="1" dirty="0">
                <a:solidFill>
                  <a:srgbClr val="0070C0"/>
                </a:solidFill>
                <a:latin typeface="Times New Roman" charset="0"/>
                <a:ea typeface="Times New Roman" charset="0"/>
                <a:cs typeface="Times New Roman" charset="0"/>
              </a:rPr>
            </a:br>
            <a:r>
              <a:rPr lang="en-US" sz="4000" dirty="0">
                <a:solidFill>
                  <a:srgbClr val="0070C0"/>
                </a:solidFill>
                <a:latin typeface="Times New Roman" charset="0"/>
                <a:ea typeface="Times New Roman" charset="0"/>
                <a:cs typeface="Times New Roman" charset="0"/>
              </a:rPr>
              <a:t>Title 5 §53203</a:t>
            </a:r>
          </a:p>
        </p:txBody>
      </p:sp>
      <p:sp>
        <p:nvSpPr>
          <p:cNvPr id="14339" name="Rectangle 1027"/>
          <p:cNvSpPr>
            <a:spLocks noGrp="1" noChangeArrowheads="1"/>
          </p:cNvSpPr>
          <p:nvPr>
            <p:ph idx="1"/>
          </p:nvPr>
        </p:nvSpPr>
        <p:spPr>
          <a:xfrm>
            <a:off x="838200" y="1627321"/>
            <a:ext cx="10515600" cy="4633993"/>
          </a:xfrm>
        </p:spPr>
        <p:txBody>
          <a:bodyPr>
            <a:normAutofit fontScale="92500" lnSpcReduction="10000"/>
          </a:bodyPr>
          <a:lstStyle/>
          <a:p>
            <a:pPr marL="0" indent="0" eaLnBrk="1" hangingPunct="1">
              <a:spcBef>
                <a:spcPct val="0"/>
              </a:spcBef>
              <a:buNone/>
            </a:pPr>
            <a:endParaRPr lang="en-US" sz="3400" dirty="0">
              <a:latin typeface="Times New Roman" charset="0"/>
              <a:ea typeface="Times New Roman" charset="0"/>
              <a:cs typeface="Times New Roman" charset="0"/>
            </a:endParaRPr>
          </a:p>
          <a:p>
            <a:pPr marL="514350" indent="-514350" eaLnBrk="1" hangingPunct="1">
              <a:spcBef>
                <a:spcPct val="0"/>
              </a:spcBef>
              <a:buFont typeface="Wingdings" charset="0"/>
              <a:buAutoNum type="alphaLcParenBoth"/>
            </a:pPr>
            <a:r>
              <a:rPr lang="en-US" sz="3400" dirty="0">
                <a:latin typeface="Times New Roman" charset="0"/>
                <a:ea typeface="Times New Roman" charset="0"/>
                <a:cs typeface="Times New Roman" charset="0"/>
              </a:rPr>
              <a:t>Governing Board shall adopt policies for appropriate delegation of authority and responsibility to its academic senate and requires </a:t>
            </a:r>
            <a:r>
              <a:rPr lang="en-US" sz="3400" b="1" dirty="0">
                <a:latin typeface="Times New Roman" charset="0"/>
                <a:ea typeface="Times New Roman" charset="0"/>
                <a:cs typeface="Times New Roman" charset="0"/>
              </a:rPr>
              <a:t>collegial consultation</a:t>
            </a:r>
            <a:r>
              <a:rPr lang="en-US" sz="3400" dirty="0">
                <a:latin typeface="Times New Roman" charset="0"/>
                <a:ea typeface="Times New Roman" charset="0"/>
                <a:cs typeface="Times New Roman" charset="0"/>
              </a:rPr>
              <a:t>.</a:t>
            </a:r>
          </a:p>
          <a:p>
            <a:pPr marL="514350" indent="-514350" eaLnBrk="1" hangingPunct="1">
              <a:spcBef>
                <a:spcPct val="0"/>
              </a:spcBef>
              <a:buFont typeface="Wingdings" charset="0"/>
              <a:buAutoNum type="alphaLcParenBoth"/>
            </a:pPr>
            <a:endParaRPr lang="en-US" sz="3400" dirty="0">
              <a:latin typeface="Times New Roman" charset="0"/>
              <a:ea typeface="Times New Roman" charset="0"/>
              <a:cs typeface="Times New Roman" charset="0"/>
            </a:endParaRPr>
          </a:p>
          <a:p>
            <a:pPr eaLnBrk="1" hangingPunct="1">
              <a:spcBef>
                <a:spcPct val="0"/>
              </a:spcBef>
              <a:buFont typeface="Wingdings" charset="0"/>
              <a:buNone/>
            </a:pPr>
            <a:r>
              <a:rPr lang="en-US" sz="3400" dirty="0">
                <a:latin typeface="Times New Roman" charset="0"/>
                <a:ea typeface="Times New Roman" charset="0"/>
                <a:cs typeface="Times New Roman" charset="0"/>
              </a:rPr>
              <a:t>(b) Policies in (a) shall be adopted through </a:t>
            </a:r>
            <a:r>
              <a:rPr lang="en-US" sz="3400" b="1" dirty="0">
                <a:latin typeface="Times New Roman" charset="0"/>
                <a:ea typeface="Times New Roman" charset="0"/>
                <a:cs typeface="Times New Roman" charset="0"/>
              </a:rPr>
              <a:t>collegial consultation</a:t>
            </a:r>
            <a:r>
              <a:rPr lang="en-US" sz="3400" i="1" dirty="0">
                <a:latin typeface="Times New Roman" charset="0"/>
                <a:ea typeface="Times New Roman" charset="0"/>
                <a:cs typeface="Times New Roman" charset="0"/>
              </a:rPr>
              <a:t> </a:t>
            </a:r>
            <a:r>
              <a:rPr lang="en-US" sz="3400" dirty="0">
                <a:latin typeface="Times New Roman" charset="0"/>
                <a:ea typeface="Times New Roman" charset="0"/>
                <a:cs typeface="Times New Roman" charset="0"/>
              </a:rPr>
              <a:t>with the academic senate.</a:t>
            </a:r>
          </a:p>
          <a:p>
            <a:pPr eaLnBrk="1" hangingPunct="1">
              <a:spcBef>
                <a:spcPct val="0"/>
              </a:spcBef>
              <a:buFont typeface="Wingdings" charset="0"/>
              <a:buNone/>
            </a:pPr>
            <a:endParaRPr lang="en-US" sz="3400" dirty="0">
              <a:latin typeface="Times New Roman" charset="0"/>
              <a:ea typeface="Times New Roman" charset="0"/>
              <a:cs typeface="Times New Roman" charset="0"/>
            </a:endParaRPr>
          </a:p>
          <a:p>
            <a:pPr eaLnBrk="1" hangingPunct="1">
              <a:spcBef>
                <a:spcPct val="0"/>
              </a:spcBef>
              <a:buFont typeface="Wingdings" charset="0"/>
              <a:buNone/>
            </a:pPr>
            <a:r>
              <a:rPr lang="en-US" sz="3400" dirty="0">
                <a:latin typeface="Times New Roman" charset="0"/>
                <a:ea typeface="Times New Roman" charset="0"/>
                <a:cs typeface="Times New Roman" charset="0"/>
              </a:rPr>
              <a:t>(c) Guarantees the academic senate the right to meet with or appear before the board while in the process of </a:t>
            </a:r>
            <a:r>
              <a:rPr lang="en-US" sz="3400" b="1" dirty="0">
                <a:latin typeface="Times New Roman" charset="0"/>
                <a:ea typeface="Times New Roman" charset="0"/>
                <a:cs typeface="Times New Roman" charset="0"/>
              </a:rPr>
              <a:t>consulting collegially</a:t>
            </a:r>
            <a:r>
              <a:rPr lang="en-US" sz="3400" dirty="0">
                <a:latin typeface="Times New Roman" charset="0"/>
                <a:ea typeface="Times New Roman" charset="0"/>
                <a:cs typeface="Times New Roman" charset="0"/>
              </a:rPr>
              <a:t>.</a:t>
            </a:r>
          </a:p>
        </p:txBody>
      </p:sp>
    </p:spTree>
    <p:extLst>
      <p:ext uri="{BB962C8B-B14F-4D97-AF65-F5344CB8AC3E}">
        <p14:creationId xmlns:p14="http://schemas.microsoft.com/office/powerpoint/2010/main" val="30258789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Roles and Responsibilities</a:t>
            </a:r>
            <a:br>
              <a:rPr lang="en-US" b="1" dirty="0">
                <a:solidFill>
                  <a:srgbClr val="0070C0"/>
                </a:solidFill>
                <a:latin typeface="Times New Roman" charset="0"/>
                <a:ea typeface="Times New Roman" charset="0"/>
                <a:cs typeface="Times New Roman" charset="0"/>
              </a:rPr>
            </a:br>
            <a:r>
              <a:rPr lang="en-US" dirty="0">
                <a:solidFill>
                  <a:srgbClr val="0070C0"/>
                </a:solidFill>
                <a:latin typeface="Times New Roman" charset="0"/>
                <a:ea typeface="Times New Roman" charset="0"/>
                <a:cs typeface="Times New Roman" charset="0"/>
              </a:rPr>
              <a:t>Title 5 §53203</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dirty="0">
                <a:latin typeface="Times New Roman" charset="0"/>
                <a:ea typeface="Times New Roman" charset="0"/>
                <a:cs typeface="Times New Roman" charset="0"/>
              </a:rPr>
              <a:t>(d) The governing board of a district shall adopt procedures for responding to recommendations of the academic senate that incorporate the following:</a:t>
            </a:r>
          </a:p>
          <a:p>
            <a:pPr marL="0" indent="0">
              <a:lnSpc>
                <a:spcPct val="120000"/>
              </a:lnSpc>
              <a:spcBef>
                <a:spcPts val="0"/>
              </a:spcBef>
              <a:buNone/>
            </a:pPr>
            <a:endParaRPr lang="en-US" dirty="0">
              <a:latin typeface="Times New Roman" charset="0"/>
              <a:ea typeface="Times New Roman" charset="0"/>
              <a:cs typeface="Times New Roman" charset="0"/>
            </a:endParaRPr>
          </a:p>
          <a:p>
            <a:pPr marL="0" indent="0">
              <a:lnSpc>
                <a:spcPct val="120000"/>
              </a:lnSpc>
              <a:spcBef>
                <a:spcPts val="0"/>
              </a:spcBef>
              <a:buNone/>
            </a:pPr>
            <a:r>
              <a:rPr lang="en-US" dirty="0">
                <a:latin typeface="Times New Roman" charset="0"/>
                <a:ea typeface="Times New Roman" charset="0"/>
                <a:cs typeface="Times New Roman" charset="0"/>
              </a:rPr>
              <a:t> </a:t>
            </a:r>
          </a:p>
          <a:p>
            <a:pPr marL="0" indent="0">
              <a:lnSpc>
                <a:spcPct val="120000"/>
              </a:lnSpc>
              <a:spcBef>
                <a:spcPts val="0"/>
              </a:spcBef>
              <a:buNone/>
            </a:pPr>
            <a:endParaRPr lang="en-US" dirty="0">
              <a:latin typeface="Times New Roman" charset="0"/>
              <a:ea typeface="Times New Roman" charset="0"/>
              <a:cs typeface="Times New Roman" charset="0"/>
            </a:endParaRPr>
          </a:p>
        </p:txBody>
      </p:sp>
      <p:pic>
        <p:nvPicPr>
          <p:cNvPr id="5" name="Picture 4">
            <a:extLst>
              <a:ext uri="{FF2B5EF4-FFF2-40B4-BE49-F238E27FC236}">
                <a16:creationId xmlns:a16="http://schemas.microsoft.com/office/drawing/2014/main" id="{236FEB29-4EF0-A743-A3A9-9E982D0D8E70}"/>
              </a:ext>
            </a:extLst>
          </p:cNvPr>
          <p:cNvPicPr>
            <a:picLocks noChangeAspect="1"/>
          </p:cNvPicPr>
          <p:nvPr/>
        </p:nvPicPr>
        <p:blipFill>
          <a:blip r:embed="rId2"/>
          <a:stretch>
            <a:fillRect/>
          </a:stretch>
        </p:blipFill>
        <p:spPr>
          <a:xfrm>
            <a:off x="4417124" y="4176735"/>
            <a:ext cx="3301031" cy="1682054"/>
          </a:xfrm>
          <a:prstGeom prst="rect">
            <a:avLst/>
          </a:prstGeom>
        </p:spPr>
      </p:pic>
    </p:spTree>
    <p:extLst>
      <p:ext uri="{BB962C8B-B14F-4D97-AF65-F5344CB8AC3E}">
        <p14:creationId xmlns:p14="http://schemas.microsoft.com/office/powerpoint/2010/main" val="34563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sz="4000" b="1" dirty="0">
                <a:latin typeface="Times New Roman" charset="0"/>
                <a:ea typeface="Times New Roman" charset="0"/>
                <a:cs typeface="Times New Roman" charset="0"/>
              </a:rPr>
              <a:t>Roles and Responsibilities</a:t>
            </a:r>
            <a:br>
              <a:rPr lang="en-US" sz="4000" b="1" dirty="0">
                <a:solidFill>
                  <a:srgbClr val="0070C0"/>
                </a:solidFill>
                <a:latin typeface="Times New Roman" charset="0"/>
                <a:ea typeface="Times New Roman" charset="0"/>
                <a:cs typeface="Times New Roman" charset="0"/>
              </a:rPr>
            </a:br>
            <a:r>
              <a:rPr lang="en-US" sz="4000" dirty="0">
                <a:solidFill>
                  <a:srgbClr val="0070C0"/>
                </a:solidFill>
                <a:latin typeface="Times New Roman" charset="0"/>
                <a:ea typeface="Times New Roman" charset="0"/>
                <a:cs typeface="Times New Roman" charset="0"/>
              </a:rPr>
              <a:t>Title 5 §53203</a:t>
            </a:r>
            <a:endParaRPr lang="en-US" sz="2000" b="1" dirty="0">
              <a:latin typeface="Times New Roman" charset="0"/>
              <a:ea typeface="Times New Roman" charset="0"/>
              <a:cs typeface="Times New Roman" charset="0"/>
            </a:endParaRPr>
          </a:p>
        </p:txBody>
      </p:sp>
      <p:sp>
        <p:nvSpPr>
          <p:cNvPr id="23555" name="Rectangle 3"/>
          <p:cNvSpPr>
            <a:spLocks noGrp="1" noChangeArrowheads="1"/>
          </p:cNvSpPr>
          <p:nvPr>
            <p:ph idx="1"/>
          </p:nvPr>
        </p:nvSpPr>
        <p:spPr>
          <a:xfrm>
            <a:off x="838200" y="1525588"/>
            <a:ext cx="10515600" cy="4351338"/>
          </a:xfrm>
        </p:spPr>
        <p:txBody>
          <a:bodyPr>
            <a:normAutofit/>
          </a:bodyPr>
          <a:lstStyle/>
          <a:p>
            <a:pPr eaLnBrk="1" hangingPunct="1">
              <a:lnSpc>
                <a:spcPct val="80000"/>
              </a:lnSpc>
              <a:spcBef>
                <a:spcPct val="0"/>
              </a:spcBef>
              <a:buFont typeface="Wingdings" charset="0"/>
              <a:buNone/>
            </a:pPr>
            <a:endParaRPr lang="en-US" dirty="0">
              <a:solidFill>
                <a:schemeClr val="tx2"/>
              </a:solidFill>
              <a:latin typeface="Times New Roman" charset="0"/>
              <a:ea typeface="Times New Roman" charset="0"/>
              <a:cs typeface="Times New Roman" charset="0"/>
            </a:endParaRPr>
          </a:p>
          <a:p>
            <a:pPr eaLnBrk="1" hangingPunct="1">
              <a:lnSpc>
                <a:spcPct val="80000"/>
              </a:lnSpc>
              <a:spcBef>
                <a:spcPct val="0"/>
              </a:spcBef>
              <a:buFont typeface="Wingdings" charset="0"/>
              <a:buNone/>
            </a:pPr>
            <a:r>
              <a:rPr lang="en-US" dirty="0">
                <a:latin typeface="Times New Roman" charset="0"/>
                <a:ea typeface="Times New Roman" charset="0"/>
                <a:cs typeface="Times New Roman" charset="0"/>
              </a:rPr>
              <a:t>(1) When </a:t>
            </a:r>
            <a:r>
              <a:rPr lang="en-US" b="1" i="1" dirty="0">
                <a:latin typeface="Times New Roman" charset="0"/>
                <a:ea typeface="Times New Roman" charset="0"/>
                <a:cs typeface="Times New Roman" charset="0"/>
              </a:rPr>
              <a:t>rely primarily</a:t>
            </a:r>
            <a:r>
              <a:rPr lang="en-US" dirty="0">
                <a:latin typeface="Times New Roman" charset="0"/>
                <a:ea typeface="Times New Roman" charset="0"/>
                <a:cs typeface="Times New Roman" charset="0"/>
              </a:rPr>
              <a:t>:</a:t>
            </a:r>
          </a:p>
          <a:p>
            <a:pPr eaLnBrk="1" hangingPunct="1">
              <a:lnSpc>
                <a:spcPct val="80000"/>
              </a:lnSpc>
              <a:spcBef>
                <a:spcPct val="0"/>
              </a:spcBef>
              <a:buFont typeface="Wingdings" charset="0"/>
              <a:buNone/>
            </a:pPr>
            <a:endParaRPr lang="en-US" dirty="0">
              <a:latin typeface="Times New Roman" charset="0"/>
              <a:ea typeface="Times New Roman" charset="0"/>
              <a:cs typeface="Times New Roman" charset="0"/>
            </a:endParaRPr>
          </a:p>
          <a:p>
            <a:pPr eaLnBrk="1" hangingPunct="1">
              <a:lnSpc>
                <a:spcPct val="80000"/>
              </a:lnSpc>
              <a:spcBef>
                <a:spcPct val="0"/>
              </a:spcBef>
              <a:buFont typeface="Wingdings" charset="0"/>
              <a:buNone/>
            </a:pPr>
            <a:r>
              <a:rPr lang="en-US" dirty="0">
                <a:latin typeface="Times New Roman" charset="0"/>
                <a:ea typeface="Times New Roman" charset="0"/>
                <a:cs typeface="Times New Roman" charset="0"/>
              </a:rPr>
              <a:t>   the recommendations of the senate will normally be accepted, and only in </a:t>
            </a:r>
            <a:r>
              <a:rPr lang="en-US" b="1" dirty="0">
                <a:latin typeface="Times New Roman" charset="0"/>
                <a:ea typeface="Times New Roman" charset="0"/>
                <a:cs typeface="Times New Roman" charset="0"/>
              </a:rPr>
              <a:t>exceptional circumstances and for compelling reasons </a:t>
            </a:r>
            <a:r>
              <a:rPr lang="en-US" dirty="0">
                <a:latin typeface="Times New Roman" charset="0"/>
                <a:ea typeface="Times New Roman" charset="0"/>
                <a:cs typeface="Times New Roman" charset="0"/>
              </a:rPr>
              <a:t>will the recommendations not be accepted. If a recommendation is not accepted, the governing board or its designee, upon request of the academic senate, shall promptly communicate its reasons in writing to the academic senate.	 </a:t>
            </a:r>
          </a:p>
          <a:p>
            <a:pPr eaLnBrk="1" hangingPunct="1">
              <a:lnSpc>
                <a:spcPct val="80000"/>
              </a:lnSpc>
              <a:spcBef>
                <a:spcPct val="0"/>
              </a:spcBef>
              <a:buFont typeface="Wingdings" charse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923242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lgn="ctr"/>
            <a:r>
              <a:rPr lang="en-US" b="1" dirty="0">
                <a:latin typeface="Times New Roman" charset="0"/>
                <a:ea typeface="Times New Roman" charset="0"/>
                <a:cs typeface="Times New Roman" charset="0"/>
              </a:rPr>
              <a:t>Roles and Responsibilities</a:t>
            </a:r>
            <a:br>
              <a:rPr lang="en-US" b="1" dirty="0">
                <a:solidFill>
                  <a:srgbClr val="0070C0"/>
                </a:solidFill>
                <a:latin typeface="Times New Roman" charset="0"/>
                <a:ea typeface="Times New Roman" charset="0"/>
                <a:cs typeface="Times New Roman" charset="0"/>
              </a:rPr>
            </a:br>
            <a:r>
              <a:rPr lang="en-US" dirty="0">
                <a:solidFill>
                  <a:srgbClr val="0070C0"/>
                </a:solidFill>
                <a:latin typeface="Times New Roman" charset="0"/>
                <a:ea typeface="Times New Roman" charset="0"/>
                <a:cs typeface="Times New Roman" charset="0"/>
              </a:rPr>
              <a:t>Title 5 §53203</a:t>
            </a:r>
            <a:br>
              <a:rPr lang="en-US" b="1" dirty="0">
                <a:latin typeface="Times New Roman" charset="0"/>
                <a:ea typeface="Times New Roman" charset="0"/>
                <a:cs typeface="Times New Roman" charset="0"/>
              </a:rPr>
            </a:br>
            <a:endParaRPr lang="en-US" sz="3300" dirty="0">
              <a:latin typeface="Times New Roman" charset="0"/>
              <a:ea typeface="Times New Roman" charset="0"/>
              <a:cs typeface="Times New Roman" charset="0"/>
            </a:endParaRPr>
          </a:p>
        </p:txBody>
      </p:sp>
      <p:sp>
        <p:nvSpPr>
          <p:cNvPr id="24579" name="Rectangle 3"/>
          <p:cNvSpPr>
            <a:spLocks noGrp="1" noChangeArrowheads="1"/>
          </p:cNvSpPr>
          <p:nvPr>
            <p:ph idx="1"/>
          </p:nvPr>
        </p:nvSpPr>
        <p:spPr>
          <a:xfrm>
            <a:off x="838200" y="1690688"/>
            <a:ext cx="10515600" cy="4525963"/>
          </a:xfrm>
        </p:spPr>
        <p:txBody>
          <a:bodyPr/>
          <a:lstStyle/>
          <a:p>
            <a:pPr eaLnBrk="1" hangingPunct="1">
              <a:lnSpc>
                <a:spcPct val="80000"/>
              </a:lnSpc>
              <a:spcBef>
                <a:spcPct val="0"/>
              </a:spcBef>
              <a:buFont typeface="Wingdings" charset="0"/>
              <a:buNone/>
            </a:pPr>
            <a:endParaRPr lang="en-US" sz="1900" dirty="0">
              <a:solidFill>
                <a:schemeClr val="tx2"/>
              </a:solidFill>
              <a:latin typeface="Times New Roman" charset="0"/>
              <a:ea typeface="Times New Roman" charset="0"/>
              <a:cs typeface="Times New Roman" charset="0"/>
            </a:endParaRPr>
          </a:p>
          <a:p>
            <a:pPr eaLnBrk="1" hangingPunct="1">
              <a:lnSpc>
                <a:spcPct val="80000"/>
              </a:lnSpc>
              <a:spcBef>
                <a:spcPct val="0"/>
              </a:spcBef>
              <a:buFont typeface="Wingdings" charset="0"/>
              <a:buNone/>
            </a:pPr>
            <a:r>
              <a:rPr lang="en-US" sz="2900" dirty="0">
                <a:latin typeface="Times New Roman" charset="0"/>
                <a:ea typeface="Times New Roman" charset="0"/>
                <a:cs typeface="Times New Roman" charset="0"/>
              </a:rPr>
              <a:t>(2) When </a:t>
            </a:r>
            <a:r>
              <a:rPr lang="en-US" sz="2900" b="1" i="1" dirty="0">
                <a:latin typeface="Times New Roman" charset="0"/>
                <a:ea typeface="Times New Roman" charset="0"/>
                <a:cs typeface="Times New Roman" charset="0"/>
              </a:rPr>
              <a:t>mutually agree (and an agreement has not been reached)</a:t>
            </a:r>
            <a:r>
              <a:rPr lang="en-US" sz="2900" dirty="0">
                <a:latin typeface="Times New Roman" charset="0"/>
                <a:ea typeface="Times New Roman" charset="0"/>
                <a:cs typeface="Times New Roman" charset="0"/>
              </a:rPr>
              <a:t>:</a:t>
            </a:r>
          </a:p>
          <a:p>
            <a:pPr marL="0" indent="0" eaLnBrk="1" hangingPunct="1">
              <a:lnSpc>
                <a:spcPct val="80000"/>
              </a:lnSpc>
              <a:spcBef>
                <a:spcPct val="0"/>
              </a:spcBef>
              <a:buNone/>
            </a:pPr>
            <a:endParaRPr lang="en-US" sz="2900" dirty="0">
              <a:latin typeface="Times New Roman" charset="0"/>
              <a:ea typeface="Times New Roman" charset="0"/>
              <a:cs typeface="Times New Roman" charset="0"/>
            </a:endParaRPr>
          </a:p>
          <a:p>
            <a:pPr marL="0" indent="0" eaLnBrk="1" hangingPunct="1">
              <a:lnSpc>
                <a:spcPct val="80000"/>
              </a:lnSpc>
              <a:spcBef>
                <a:spcPct val="0"/>
              </a:spcBef>
              <a:buNone/>
            </a:pPr>
            <a:r>
              <a:rPr lang="en-US" sz="2900" dirty="0">
                <a:latin typeface="Times New Roman" charset="0"/>
                <a:ea typeface="Times New Roman" charset="0"/>
                <a:cs typeface="Times New Roman" charset="0"/>
              </a:rPr>
              <a:t>Existing policy shall remain in effect </a:t>
            </a:r>
            <a:r>
              <a:rPr lang="en-US" sz="2900" u="sng" dirty="0">
                <a:latin typeface="Times New Roman" charset="0"/>
                <a:ea typeface="Times New Roman" charset="0"/>
                <a:cs typeface="Times New Roman" charset="0"/>
              </a:rPr>
              <a:t>except</a:t>
            </a:r>
            <a:r>
              <a:rPr lang="en-US" sz="2900" dirty="0">
                <a:latin typeface="Times New Roman" charset="0"/>
                <a:ea typeface="Times New Roman" charset="0"/>
                <a:cs typeface="Times New Roman" charset="0"/>
              </a:rPr>
              <a:t> in cases of legal liability or fiscal hardship. </a:t>
            </a:r>
          </a:p>
          <a:p>
            <a:pPr eaLnBrk="1" hangingPunct="1">
              <a:lnSpc>
                <a:spcPct val="80000"/>
              </a:lnSpc>
              <a:spcBef>
                <a:spcPct val="0"/>
              </a:spcBef>
            </a:pPr>
            <a:endParaRPr lang="en-US" sz="2900" dirty="0">
              <a:latin typeface="Times New Roman" charset="0"/>
              <a:ea typeface="Times New Roman" charset="0"/>
              <a:cs typeface="Times New Roman" charset="0"/>
            </a:endParaRPr>
          </a:p>
          <a:p>
            <a:pPr marL="0" indent="0" eaLnBrk="1" hangingPunct="1">
              <a:lnSpc>
                <a:spcPct val="80000"/>
              </a:lnSpc>
              <a:spcBef>
                <a:spcPct val="0"/>
              </a:spcBef>
              <a:buNone/>
            </a:pPr>
            <a:r>
              <a:rPr lang="en-US" sz="2900" dirty="0">
                <a:latin typeface="Times New Roman" charset="0"/>
                <a:ea typeface="Times New Roman" charset="0"/>
                <a:cs typeface="Times New Roman" charset="0"/>
              </a:rPr>
              <a:t>Board may act, after a good faith effort to reach agreement, only for compelling legal, fiscal, or organizational reasons.</a:t>
            </a:r>
            <a:r>
              <a:rPr lang="en-US" sz="3400" dirty="0">
                <a:latin typeface="Times New Roman" charset="0"/>
                <a:ea typeface="Times New Roman" charset="0"/>
                <a:cs typeface="Times New Roman" charset="0"/>
              </a:rPr>
              <a:t>	 	 </a:t>
            </a:r>
          </a:p>
          <a:p>
            <a:pPr eaLnBrk="1" hangingPunct="1">
              <a:lnSpc>
                <a:spcPct val="80000"/>
              </a:lnSpc>
              <a:spcBef>
                <a:spcPct val="0"/>
              </a:spcBef>
              <a:buFont typeface="Wingdings" charset="0"/>
              <a:buNone/>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60618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r>
              <a:rPr lang="en-US" sz="4800" b="1" dirty="0">
                <a:latin typeface="Times New Roman" charset="0"/>
                <a:ea typeface="Times New Roman" charset="0"/>
                <a:cs typeface="Times New Roman" charset="0"/>
              </a:rPr>
              <a:t>Roles and Responsibilities</a:t>
            </a:r>
            <a:br>
              <a:rPr lang="en-US" sz="4800" b="1" dirty="0">
                <a:solidFill>
                  <a:srgbClr val="0070C0"/>
                </a:solidFill>
                <a:latin typeface="Times New Roman" charset="0"/>
                <a:ea typeface="Times New Roman" charset="0"/>
                <a:cs typeface="Times New Roman" charset="0"/>
              </a:rPr>
            </a:br>
            <a:r>
              <a:rPr lang="en-US" sz="4800" dirty="0">
                <a:solidFill>
                  <a:srgbClr val="0070C0"/>
                </a:solidFill>
                <a:latin typeface="Times New Roman" charset="0"/>
                <a:ea typeface="Times New Roman" charset="0"/>
                <a:cs typeface="Times New Roman" charset="0"/>
              </a:rPr>
              <a:t>Title 5 §53203</a:t>
            </a:r>
            <a:endParaRPr lang="en-US" sz="4800" b="1" dirty="0">
              <a:solidFill>
                <a:schemeClr val="accent2"/>
              </a:solidFill>
              <a:latin typeface="Times New Roman" charset="0"/>
              <a:ea typeface="Times New Roman" charset="0"/>
              <a:cs typeface="Times New Roman" charset="0"/>
            </a:endParaRPr>
          </a:p>
        </p:txBody>
      </p:sp>
      <p:sp>
        <p:nvSpPr>
          <p:cNvPr id="46083" name="Rectangle 3"/>
          <p:cNvSpPr>
            <a:spLocks noGrp="1" noChangeArrowheads="1"/>
          </p:cNvSpPr>
          <p:nvPr>
            <p:ph idx="1"/>
          </p:nvPr>
        </p:nvSpPr>
        <p:spPr>
          <a:xfrm>
            <a:off x="838200" y="1690688"/>
            <a:ext cx="10515600" cy="4725610"/>
          </a:xfrm>
        </p:spPr>
        <p:txBody>
          <a:bodyPr>
            <a:normAutofit fontScale="92500" lnSpcReduction="10000"/>
          </a:bodyPr>
          <a:lstStyle/>
          <a:p>
            <a:pPr marL="274320" indent="-274320">
              <a:spcBef>
                <a:spcPct val="0"/>
              </a:spcBef>
              <a:buNone/>
              <a:defRPr/>
            </a:pPr>
            <a:r>
              <a:rPr lang="en-US" sz="3400" dirty="0">
                <a:latin typeface="Times New Roman" charset="0"/>
                <a:ea typeface="Times New Roman" charset="0"/>
                <a:cs typeface="Times New Roman" charset="0"/>
              </a:rPr>
              <a:t>(e) Academic Senate may assume responsibilities and perform functions as may be delegated by the Governing Board.</a:t>
            </a:r>
          </a:p>
          <a:p>
            <a:pPr marL="274320" indent="-274320">
              <a:spcBef>
                <a:spcPct val="0"/>
              </a:spcBef>
              <a:buNone/>
              <a:defRPr/>
            </a:pPr>
            <a:endParaRPr lang="en-US" sz="3400" dirty="0">
              <a:latin typeface="Times New Roman" charset="0"/>
              <a:ea typeface="Times New Roman" charset="0"/>
              <a:cs typeface="Times New Roman" charset="0"/>
            </a:endParaRPr>
          </a:p>
          <a:p>
            <a:pPr marL="274320" indent="-274320">
              <a:spcBef>
                <a:spcPct val="0"/>
              </a:spcBef>
              <a:buNone/>
              <a:defRPr/>
            </a:pPr>
            <a:r>
              <a:rPr lang="en-US" sz="3400" dirty="0">
                <a:latin typeface="Times New Roman" charset="0"/>
                <a:ea typeface="Times New Roman" charset="0"/>
                <a:cs typeface="Times New Roman" charset="0"/>
              </a:rPr>
              <a:t>(f) Appointment of faculty members to college committees </a:t>
            </a:r>
            <a:r>
              <a:rPr lang="en-US" sz="3400" b="1" dirty="0">
                <a:latin typeface="Times New Roman" charset="0"/>
                <a:ea typeface="Times New Roman" charset="0"/>
                <a:cs typeface="Times New Roman" charset="0"/>
              </a:rPr>
              <a:t>shall be made by the Academic Senate in consultation* with CEO or designee</a:t>
            </a:r>
            <a:r>
              <a:rPr lang="en-US" sz="3400" dirty="0">
                <a:latin typeface="Times New Roman" charset="0"/>
                <a:ea typeface="Times New Roman" charset="0"/>
                <a:cs typeface="Times New Roman" charset="0"/>
              </a:rPr>
              <a:t>; collective bargaining agent may seek to appoint faculty (per local policies and collective bargaining agreements).</a:t>
            </a:r>
          </a:p>
          <a:p>
            <a:pPr marL="274320" indent="-274320">
              <a:spcBef>
                <a:spcPct val="0"/>
              </a:spcBef>
              <a:buNone/>
              <a:defRPr/>
            </a:pPr>
            <a:endParaRPr lang="en-US" sz="3400" dirty="0">
              <a:latin typeface="Times New Roman" charset="0"/>
              <a:ea typeface="Times New Roman" charset="0"/>
              <a:cs typeface="Times New Roman" charset="0"/>
            </a:endParaRPr>
          </a:p>
          <a:p>
            <a:pPr marL="274320" indent="-274320">
              <a:spcBef>
                <a:spcPct val="0"/>
              </a:spcBef>
              <a:buNone/>
              <a:defRPr/>
            </a:pPr>
            <a:r>
              <a:rPr lang="en-US" sz="3600" i="1" dirty="0">
                <a:latin typeface="Times New Roman" charset="0"/>
                <a:ea typeface="Times New Roman" charset="0"/>
                <a:cs typeface="Times New Roman" charset="0"/>
              </a:rPr>
              <a:t>	</a:t>
            </a:r>
          </a:p>
          <a:p>
            <a:pPr marL="274320" indent="-274320">
              <a:spcBef>
                <a:spcPct val="0"/>
              </a:spcBef>
              <a:buNone/>
              <a:defRPr/>
            </a:pPr>
            <a:r>
              <a:rPr lang="en-US" sz="3600" i="1" dirty="0">
                <a:latin typeface="Times New Roman" charset="0"/>
                <a:ea typeface="Times New Roman" charset="0"/>
                <a:cs typeface="Times New Roman" charset="0"/>
              </a:rPr>
              <a:t>*Note that “consultation” with the president is not the same as “consult collegially”.</a:t>
            </a:r>
          </a:p>
          <a:p>
            <a:pPr marL="274320" indent="-274320">
              <a:spcBef>
                <a:spcPct val="0"/>
              </a:spcBef>
              <a:buNone/>
              <a:defRPr/>
            </a:pPr>
            <a:endParaRPr lang="en-US" sz="3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739981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Roles and Responsibilities</a:t>
            </a:r>
            <a:br>
              <a:rPr lang="en-US" b="1" dirty="0">
                <a:solidFill>
                  <a:srgbClr val="0070C0"/>
                </a:solidFill>
                <a:latin typeface="Times New Roman" charset="0"/>
                <a:ea typeface="Times New Roman" charset="0"/>
                <a:cs typeface="Times New Roman" charset="0"/>
              </a:rPr>
            </a:br>
            <a:r>
              <a:rPr lang="en-US" dirty="0">
                <a:solidFill>
                  <a:srgbClr val="0070C0"/>
                </a:solidFill>
                <a:latin typeface="Times New Roman" charset="0"/>
                <a:ea typeface="Times New Roman" charset="0"/>
                <a:cs typeface="Times New Roman" charset="0"/>
              </a:rPr>
              <a:t>Title 5 §53206</a:t>
            </a:r>
            <a:endParaRPr lang="en-US"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2309247"/>
            <a:ext cx="10515600" cy="3867716"/>
          </a:xfrm>
        </p:spPr>
        <p:txBody>
          <a:bodyPr/>
          <a:lstStyle/>
          <a:p>
            <a:pPr marL="0" indent="0">
              <a:buNone/>
            </a:pPr>
            <a:r>
              <a:rPr lang="en-US" dirty="0">
                <a:latin typeface="Times New Roman" panose="02020603050405020304" pitchFamily="18" charset="0"/>
                <a:cs typeface="Times New Roman" panose="02020603050405020304" pitchFamily="18" charset="0"/>
              </a:rPr>
              <a:t>Title 5 §53206 establishes the Academic Senate for California Community Colleges: </a:t>
            </a:r>
          </a:p>
          <a:p>
            <a:r>
              <a:rPr lang="en-US" dirty="0">
                <a:latin typeface="Times New Roman" panose="02020603050405020304" pitchFamily="18" charset="0"/>
                <a:cs typeface="Times New Roman" panose="02020603050405020304" pitchFamily="18" charset="0"/>
              </a:rPr>
              <a:t>“so that the community college faculty of California may have a formal and effective procedure for participating in the formation of state policies on academic and professional matters” and </a:t>
            </a:r>
          </a:p>
          <a:p>
            <a:r>
              <a:rPr lang="en-US" dirty="0">
                <a:latin typeface="Times New Roman" panose="02020603050405020304" pitchFamily="18" charset="0"/>
                <a:cs typeface="Times New Roman" panose="02020603050405020304" pitchFamily="18" charset="0"/>
              </a:rPr>
              <a:t>“The Board of Governors recognizes the Academic Senate for California Community Colleges as the representative…before the Board of Governors and Chancellor’s Office” </a:t>
            </a: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135855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5CB3-43A9-1F4E-BF78-A002376E13C1}"/>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Roles and Responsibilities</a:t>
            </a:r>
            <a:endParaRPr lang="en-US" dirty="0"/>
          </a:p>
        </p:txBody>
      </p:sp>
      <p:sp>
        <p:nvSpPr>
          <p:cNvPr id="3" name="Content Placeholder 2">
            <a:extLst>
              <a:ext uri="{FF2B5EF4-FFF2-40B4-BE49-F238E27FC236}">
                <a16:creationId xmlns:a16="http://schemas.microsoft.com/office/drawing/2014/main" id="{630E4DF8-BCF3-6B46-824C-6D2839B8E192}"/>
              </a:ext>
            </a:extLst>
          </p:cNvPr>
          <p:cNvSpPr>
            <a:spLocks noGrp="1"/>
          </p:cNvSpPr>
          <p:nvPr>
            <p:ph idx="1"/>
          </p:nvPr>
        </p:nvSpPr>
        <p:spPr/>
        <p:txBody>
          <a:bodyPr/>
          <a:lstStyle/>
          <a:p>
            <a:pPr marL="0" indent="0" algn="ctr">
              <a:buNone/>
            </a:pPr>
            <a:r>
              <a:rPr lang="en-US" b="1" dirty="0">
                <a:latin typeface="Times New Roman" panose="02020603050405020304" pitchFamily="18" charset="0"/>
                <a:cs typeface="Times New Roman" panose="02020603050405020304" pitchFamily="18" charset="0"/>
              </a:rPr>
              <a:t>Composition of the Curriculum Committee</a:t>
            </a:r>
          </a:p>
          <a:p>
            <a:r>
              <a:rPr lang="en-US" dirty="0">
                <a:latin typeface="Times New Roman" panose="02020603050405020304" pitchFamily="18" charset="0"/>
                <a:cs typeface="Times New Roman" panose="02020603050405020304" pitchFamily="18" charset="0"/>
              </a:rPr>
              <a:t>The Curriculum Chair/Co-chairs</a:t>
            </a:r>
          </a:p>
          <a:p>
            <a:r>
              <a:rPr lang="en-US" dirty="0">
                <a:latin typeface="Times New Roman" panose="02020603050405020304" pitchFamily="18" charset="0"/>
                <a:cs typeface="Times New Roman" panose="02020603050405020304" pitchFamily="18" charset="0"/>
              </a:rPr>
              <a:t>Discipline Faculty</a:t>
            </a:r>
          </a:p>
          <a:p>
            <a:r>
              <a:rPr lang="en-US" dirty="0">
                <a:latin typeface="Times New Roman" panose="02020603050405020304" pitchFamily="18" charset="0"/>
                <a:cs typeface="Times New Roman" panose="02020603050405020304" pitchFamily="18" charset="0"/>
              </a:rPr>
              <a:t>Administrators </a:t>
            </a:r>
          </a:p>
          <a:p>
            <a:r>
              <a:rPr lang="en-US" dirty="0">
                <a:latin typeface="Times New Roman" panose="02020603050405020304" pitchFamily="18" charset="0"/>
                <a:cs typeface="Times New Roman" panose="02020603050405020304" pitchFamily="18" charset="0"/>
              </a:rPr>
              <a:t>Classified Staff</a:t>
            </a:r>
          </a:p>
          <a:p>
            <a:r>
              <a:rPr lang="en-US" dirty="0">
                <a:latin typeface="Times New Roman" panose="02020603050405020304" pitchFamily="18" charset="0"/>
                <a:cs typeface="Times New Roman" panose="02020603050405020304" pitchFamily="18" charset="0"/>
              </a:rPr>
              <a:t>Counseling Faculty </a:t>
            </a:r>
          </a:p>
          <a:p>
            <a:r>
              <a:rPr lang="en-US" dirty="0">
                <a:latin typeface="Times New Roman" panose="02020603050405020304" pitchFamily="18" charset="0"/>
                <a:cs typeface="Times New Roman" panose="02020603050405020304" pitchFamily="18" charset="0"/>
              </a:rPr>
              <a:t>Articulation Officers</a:t>
            </a:r>
          </a:p>
          <a:p>
            <a:r>
              <a:rPr lang="en-US" dirty="0">
                <a:latin typeface="Times New Roman" panose="02020603050405020304" pitchFamily="18" charset="0"/>
                <a:cs typeface="Times New Roman" panose="02020603050405020304" pitchFamily="18" charset="0"/>
              </a:rPr>
              <a:t>Student Representatives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23C819C-3F36-9C45-B41D-0A2A4146A736}"/>
              </a:ext>
            </a:extLst>
          </p:cNvPr>
          <p:cNvPicPr>
            <a:picLocks noChangeAspect="1"/>
          </p:cNvPicPr>
          <p:nvPr/>
        </p:nvPicPr>
        <p:blipFill>
          <a:blip r:embed="rId2"/>
          <a:stretch>
            <a:fillRect/>
          </a:stretch>
        </p:blipFill>
        <p:spPr>
          <a:xfrm>
            <a:off x="7245135" y="3144962"/>
            <a:ext cx="2844262" cy="2138709"/>
          </a:xfrm>
          <a:prstGeom prst="rect">
            <a:avLst/>
          </a:prstGeom>
        </p:spPr>
      </p:pic>
    </p:spTree>
    <p:extLst>
      <p:ext uri="{BB962C8B-B14F-4D97-AF65-F5344CB8AC3E}">
        <p14:creationId xmlns:p14="http://schemas.microsoft.com/office/powerpoint/2010/main" val="409371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0F0F-6FED-2D47-9D13-2FFAC9295CED}"/>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Roles and Responsibilities</a:t>
            </a:r>
            <a:br>
              <a:rPr lang="en-US" b="1" dirty="0">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Faculty Curriculum Chair</a:t>
            </a:r>
            <a:endParaRPr lang="en-US" sz="4000" dirty="0"/>
          </a:p>
        </p:txBody>
      </p:sp>
      <p:sp>
        <p:nvSpPr>
          <p:cNvPr id="3" name="Content Placeholder 2">
            <a:extLst>
              <a:ext uri="{FF2B5EF4-FFF2-40B4-BE49-F238E27FC236}">
                <a16:creationId xmlns:a16="http://schemas.microsoft.com/office/drawing/2014/main" id="{2C8391C7-348C-FA45-8A90-70B3B181FB3E}"/>
              </a:ext>
            </a:extLst>
          </p:cNvPr>
          <p:cNvSpPr>
            <a:spLocks noGrp="1"/>
          </p:cNvSpPr>
          <p:nvPr>
            <p:ph idx="1"/>
          </p:nvPr>
        </p:nvSpPr>
        <p:spPr/>
        <p:txBody>
          <a:bodyPr numCol="2">
            <a:normAutofit/>
          </a:bodyPr>
          <a:lstStyle/>
          <a:p>
            <a:r>
              <a:rPr lang="en-US" dirty="0">
                <a:latin typeface="Times New Roman" panose="02020603050405020304" pitchFamily="18" charset="0"/>
                <a:cs typeface="Times New Roman" panose="02020603050405020304" pitchFamily="18" charset="0"/>
              </a:rPr>
              <a:t>Leadership Role </a:t>
            </a:r>
          </a:p>
          <a:p>
            <a:r>
              <a:rPr lang="en-US" dirty="0">
                <a:latin typeface="Times New Roman" panose="02020603050405020304" pitchFamily="18" charset="0"/>
                <a:cs typeface="Times New Roman" panose="02020603050405020304" pitchFamily="18" charset="0"/>
              </a:rPr>
              <a:t>Liaison to Academic Senate, CIO, Program Review, Accreditation, Board of Trustees, etc. </a:t>
            </a:r>
          </a:p>
          <a:p>
            <a:r>
              <a:rPr lang="en-US" dirty="0">
                <a:latin typeface="Times New Roman" panose="02020603050405020304" pitchFamily="18" charset="0"/>
                <a:cs typeface="Times New Roman" panose="02020603050405020304" pitchFamily="18" charset="0"/>
              </a:rPr>
              <a:t>Arbitrator</a:t>
            </a:r>
          </a:p>
          <a:p>
            <a:r>
              <a:rPr lang="en-US" dirty="0">
                <a:latin typeface="Times New Roman" panose="02020603050405020304" pitchFamily="18" charset="0"/>
                <a:cs typeface="Times New Roman" panose="02020603050405020304" pitchFamily="18" charset="0"/>
              </a:rPr>
              <a:t>Mediator </a:t>
            </a:r>
          </a:p>
          <a:p>
            <a:r>
              <a:rPr lang="en-US" dirty="0">
                <a:latin typeface="Times New Roman" panose="02020603050405020304" pitchFamily="18" charset="0"/>
                <a:cs typeface="Times New Roman" panose="02020603050405020304" pitchFamily="18" charset="0"/>
              </a:rPr>
              <a:t>Negotiator </a:t>
            </a:r>
          </a:p>
          <a:p>
            <a:r>
              <a:rPr lang="en-US" dirty="0">
                <a:latin typeface="Times New Roman" panose="02020603050405020304" pitchFamily="18" charset="0"/>
                <a:cs typeface="Times New Roman" panose="02020603050405020304" pitchFamily="18" charset="0"/>
              </a:rPr>
              <a:t>Guide Curriculum Review process </a:t>
            </a:r>
          </a:p>
          <a:p>
            <a:r>
              <a:rPr lang="en-US" dirty="0">
                <a:latin typeface="Times New Roman" panose="02020603050405020304" pitchFamily="18" charset="0"/>
                <a:cs typeface="Times New Roman" panose="02020603050405020304" pitchFamily="18" charset="0"/>
              </a:rPr>
              <a:t>Meet with discipline faculty </a:t>
            </a:r>
          </a:p>
          <a:p>
            <a:r>
              <a:rPr lang="en-US" dirty="0">
                <a:latin typeface="Times New Roman" panose="02020603050405020304" pitchFamily="18" charset="0"/>
                <a:cs typeface="Times New Roman" panose="02020603050405020304" pitchFamily="18" charset="0"/>
              </a:rPr>
              <a:t>Assist in the development of new courses </a:t>
            </a:r>
          </a:p>
          <a:p>
            <a:r>
              <a:rPr lang="en-US" dirty="0">
                <a:latin typeface="Times New Roman" panose="02020603050405020304" pitchFamily="18" charset="0"/>
                <a:cs typeface="Times New Roman" panose="02020603050405020304" pitchFamily="18" charset="0"/>
              </a:rPr>
              <a:t>Facilitate technical review </a:t>
            </a:r>
          </a:p>
          <a:p>
            <a:r>
              <a:rPr lang="en-US" dirty="0">
                <a:latin typeface="Times New Roman" panose="02020603050405020304" pitchFamily="18" charset="0"/>
                <a:cs typeface="Times New Roman" panose="02020603050405020304" pitchFamily="18" charset="0"/>
              </a:rPr>
              <a:t>Build the agenda </a:t>
            </a:r>
          </a:p>
          <a:p>
            <a:r>
              <a:rPr lang="en-US" dirty="0">
                <a:latin typeface="Times New Roman" panose="02020603050405020304" pitchFamily="18" charset="0"/>
                <a:cs typeface="Times New Roman" panose="02020603050405020304" pitchFamily="18" charset="0"/>
              </a:rPr>
              <a:t>Prepare for the meeting </a:t>
            </a:r>
          </a:p>
          <a:p>
            <a:r>
              <a:rPr lang="en-US" dirty="0">
                <a:latin typeface="Times New Roman" panose="02020603050405020304" pitchFamily="18" charset="0"/>
                <a:cs typeface="Times New Roman" panose="02020603050405020304" pitchFamily="18" charset="0"/>
              </a:rPr>
              <a:t>Chair the meeting </a:t>
            </a:r>
          </a:p>
          <a:p>
            <a:r>
              <a:rPr lang="en-US" dirty="0">
                <a:latin typeface="Times New Roman" panose="02020603050405020304" pitchFamily="18" charset="0"/>
                <a:cs typeface="Times New Roman" panose="02020603050405020304" pitchFamily="18" charset="0"/>
              </a:rPr>
              <a:t>Follow up work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50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549831"/>
            <a:ext cx="6662980" cy="5005952"/>
          </a:xfrm>
        </p:spPr>
        <p:txBody>
          <a:bodyPr>
            <a:normAutofit/>
          </a:bodyPr>
          <a:lstStyle/>
          <a:p>
            <a:r>
              <a:rPr lang="en-US" dirty="0">
                <a:latin typeface="Times New Roman" panose="02020603050405020304" pitchFamily="18" charset="0"/>
                <a:cs typeface="Times New Roman" panose="02020603050405020304" pitchFamily="18" charset="0"/>
              </a:rPr>
              <a:t>Student Centered Funding Formula</a:t>
            </a:r>
          </a:p>
          <a:p>
            <a:r>
              <a:rPr lang="en-US" dirty="0">
                <a:latin typeface="Times New Roman" panose="02020603050405020304" pitchFamily="18" charset="0"/>
                <a:cs typeface="Times New Roman" panose="02020603050405020304" pitchFamily="18" charset="0"/>
              </a:rPr>
              <a:t>Scenarios to Consider</a:t>
            </a:r>
          </a:p>
          <a:p>
            <a:r>
              <a:rPr lang="en-US" dirty="0">
                <a:latin typeface="Times New Roman" panose="02020603050405020304" pitchFamily="18" charset="0"/>
                <a:cs typeface="Times New Roman" panose="02020603050405020304" pitchFamily="18" charset="0"/>
              </a:rPr>
              <a:t>Roles and Responsibilities</a:t>
            </a:r>
          </a:p>
          <a:p>
            <a:r>
              <a:rPr lang="en-US" dirty="0">
                <a:latin typeface="Times New Roman" panose="02020603050405020304" pitchFamily="18" charset="0"/>
                <a:cs typeface="Times New Roman" panose="02020603050405020304" pitchFamily="18" charset="0"/>
              </a:rPr>
              <a:t>Curriculum Streamlining</a:t>
            </a:r>
          </a:p>
          <a:p>
            <a:r>
              <a:rPr lang="en-US" dirty="0">
                <a:latin typeface="Times New Roman" panose="02020603050405020304" pitchFamily="18" charset="0"/>
                <a:cs typeface="Times New Roman" panose="02020603050405020304" pitchFamily="18" charset="0"/>
              </a:rPr>
              <a:t>Credit Hour Calculation and Cooperative Work Experience</a:t>
            </a:r>
          </a:p>
          <a:p>
            <a:r>
              <a:rPr lang="en-US" dirty="0">
                <a:latin typeface="Times New Roman" panose="02020603050405020304" pitchFamily="18" charset="0"/>
                <a:cs typeface="Times New Roman" panose="02020603050405020304" pitchFamily="18" charset="0"/>
              </a:rPr>
              <a:t>Certificates and Degrees</a:t>
            </a:r>
          </a:p>
          <a:p>
            <a:r>
              <a:rPr lang="en-US" dirty="0">
                <a:latin typeface="Times New Roman" panose="02020603050405020304" pitchFamily="18" charset="0"/>
                <a:cs typeface="Times New Roman" panose="02020603050405020304" pitchFamily="18" charset="0"/>
              </a:rPr>
              <a:t>More…</a:t>
            </a:r>
          </a:p>
          <a:p>
            <a:r>
              <a:rPr lang="en-US" dirty="0">
                <a:latin typeface="Times New Roman" panose="02020603050405020304" pitchFamily="18" charset="0"/>
                <a:cs typeface="Times New Roman" panose="02020603050405020304" pitchFamily="18" charset="0"/>
              </a:rPr>
              <a:t>Scenarios for discussion…</a:t>
            </a:r>
          </a:p>
          <a:p>
            <a:r>
              <a:rPr lang="en-US" dirty="0">
                <a:latin typeface="Times New Roman" panose="02020603050405020304" pitchFamily="18" charset="0"/>
                <a:cs typeface="Times New Roman" panose="02020603050405020304" pitchFamily="18" charset="0"/>
              </a:rPr>
              <a:t>Questions?</a:t>
            </a:r>
          </a:p>
        </p:txBody>
      </p:sp>
      <p:pic>
        <p:nvPicPr>
          <p:cNvPr id="4" name="Picture 3">
            <a:extLst>
              <a:ext uri="{FF2B5EF4-FFF2-40B4-BE49-F238E27FC236}">
                <a16:creationId xmlns:a16="http://schemas.microsoft.com/office/drawing/2014/main" id="{E58168C6-9FBC-AE41-B18C-E337FA7A4792}"/>
              </a:ext>
            </a:extLst>
          </p:cNvPr>
          <p:cNvPicPr>
            <a:picLocks noChangeAspect="1"/>
          </p:cNvPicPr>
          <p:nvPr/>
        </p:nvPicPr>
        <p:blipFill>
          <a:blip r:embed="rId2"/>
          <a:stretch>
            <a:fillRect/>
          </a:stretch>
        </p:blipFill>
        <p:spPr>
          <a:xfrm>
            <a:off x="7354660" y="2489761"/>
            <a:ext cx="3999140" cy="2656363"/>
          </a:xfrm>
          <a:prstGeom prst="rect">
            <a:avLst/>
          </a:prstGeom>
        </p:spPr>
      </p:pic>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E692F-26F5-184D-B901-986D64C8EAD4}"/>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Roles and Responsibilities</a:t>
            </a:r>
            <a:endParaRPr lang="en-US" dirty="0"/>
          </a:p>
        </p:txBody>
      </p:sp>
      <p:sp>
        <p:nvSpPr>
          <p:cNvPr id="3" name="Content Placeholder 2">
            <a:extLst>
              <a:ext uri="{FF2B5EF4-FFF2-40B4-BE49-F238E27FC236}">
                <a16:creationId xmlns:a16="http://schemas.microsoft.com/office/drawing/2014/main" id="{68548D54-E4AC-A447-ACC7-8587B1A5F79C}"/>
              </a:ext>
            </a:extLst>
          </p:cNvPr>
          <p:cNvSpPr>
            <a:spLocks noGrp="1"/>
          </p:cNvSpPr>
          <p:nvPr>
            <p:ph idx="1"/>
          </p:nvPr>
        </p:nvSpPr>
        <p:spPr/>
        <p:txBody>
          <a:bodyPr>
            <a:normAutofit fontScale="92500" lnSpcReduction="10000"/>
          </a:bodyPr>
          <a:lstStyle/>
          <a:p>
            <a:pPr marL="0" indent="0" algn="ctr">
              <a:buNone/>
            </a:pPr>
            <a:r>
              <a:rPr lang="en-US" b="1" dirty="0">
                <a:latin typeface="Times New Roman" panose="02020603050405020304" pitchFamily="18" charset="0"/>
                <a:cs typeface="Times New Roman" panose="02020603050405020304" pitchFamily="18" charset="0"/>
              </a:rPr>
              <a:t>The Curriculum Committee is subject to the requirements of the </a:t>
            </a:r>
          </a:p>
          <a:p>
            <a:pPr marL="0" indent="0" algn="ctr">
              <a:buNone/>
            </a:pPr>
            <a:r>
              <a:rPr lang="en-US" b="1" dirty="0">
                <a:latin typeface="Times New Roman" panose="02020603050405020304" pitchFamily="18" charset="0"/>
                <a:cs typeface="Times New Roman" panose="02020603050405020304" pitchFamily="18" charset="0"/>
              </a:rPr>
              <a:t>Brown Act. </a:t>
            </a:r>
          </a:p>
          <a:p>
            <a:r>
              <a:rPr lang="en-US" dirty="0">
                <a:latin typeface="Times New Roman" panose="02020603050405020304" pitchFamily="18" charset="0"/>
                <a:cs typeface="Times New Roman" panose="02020603050405020304" pitchFamily="18" charset="0"/>
              </a:rPr>
              <a:t>All meetings must be open to anyone who wishes to attend. </a:t>
            </a:r>
          </a:p>
          <a:p>
            <a:r>
              <a:rPr lang="en-US" dirty="0">
                <a:latin typeface="Times New Roman" panose="02020603050405020304" pitchFamily="18" charset="0"/>
                <a:cs typeface="Times New Roman" panose="02020603050405020304" pitchFamily="18" charset="0"/>
              </a:rPr>
              <a:t>The public must be allowed to make comments. </a:t>
            </a:r>
          </a:p>
          <a:p>
            <a:r>
              <a:rPr lang="en-US" dirty="0">
                <a:latin typeface="Times New Roman" panose="02020603050405020304" pitchFamily="18" charset="0"/>
                <a:cs typeface="Times New Roman" panose="02020603050405020304" pitchFamily="18" charset="0"/>
              </a:rPr>
              <a:t>All items being voted on must be included on an agenda that is posted at least 72 hours prior to the meeting. </a:t>
            </a:r>
          </a:p>
          <a:p>
            <a:r>
              <a:rPr lang="en-US" dirty="0">
                <a:latin typeface="Times New Roman" panose="02020603050405020304" pitchFamily="18" charset="0"/>
                <a:cs typeface="Times New Roman" panose="02020603050405020304" pitchFamily="18" charset="0"/>
              </a:rPr>
              <a:t>Only a single reading is required but many colleges have two readings. </a:t>
            </a:r>
          </a:p>
          <a:p>
            <a:r>
              <a:rPr lang="en-US" dirty="0">
                <a:latin typeface="Times New Roman" panose="02020603050405020304" pitchFamily="18" charset="0"/>
                <a:cs typeface="Times New Roman" panose="02020603050405020304" pitchFamily="18" charset="0"/>
              </a:rPr>
              <a:t>Action can only be taken on items listed for action. </a:t>
            </a:r>
          </a:p>
          <a:p>
            <a:r>
              <a:rPr lang="en-US" dirty="0">
                <a:latin typeface="Times New Roman" panose="02020603050405020304" pitchFamily="18" charset="0"/>
                <a:cs typeface="Times New Roman" panose="02020603050405020304" pitchFamily="18" charset="0"/>
              </a:rPr>
              <a:t>Items listed for discussion or from public comments can only be acted on after a motion has passed to suspend the rules.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453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905B-303C-2A4B-9742-8DA87ACE8249}"/>
              </a:ext>
            </a:extLst>
          </p:cNvPr>
          <p:cNvSpPr>
            <a:spLocks noGrp="1"/>
          </p:cNvSpPr>
          <p:nvPr>
            <p:ph type="title" idx="4294967295"/>
          </p:nvPr>
        </p:nvSpPr>
        <p:spPr>
          <a:xfrm>
            <a:off x="782517" y="0"/>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Curriculum Streamlining</a:t>
            </a:r>
          </a:p>
        </p:txBody>
      </p:sp>
      <p:pic>
        <p:nvPicPr>
          <p:cNvPr id="4" name="Picture 3"/>
          <p:cNvPicPr>
            <a:picLocks noChangeAspect="1"/>
          </p:cNvPicPr>
          <p:nvPr/>
        </p:nvPicPr>
        <p:blipFill>
          <a:blip r:embed="rId2"/>
          <a:stretch>
            <a:fillRect/>
          </a:stretch>
        </p:blipFill>
        <p:spPr>
          <a:xfrm>
            <a:off x="3057237" y="2524124"/>
            <a:ext cx="5772728" cy="3571875"/>
          </a:xfrm>
          <a:prstGeom prst="rect">
            <a:avLst/>
          </a:prstGeom>
        </p:spPr>
      </p:pic>
    </p:spTree>
    <p:extLst>
      <p:ext uri="{BB962C8B-B14F-4D97-AF65-F5344CB8AC3E}">
        <p14:creationId xmlns:p14="http://schemas.microsoft.com/office/powerpoint/2010/main" val="320694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FB3869-1A1C-DF4A-AB33-6B601586DF3D}"/>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96716" y="105508"/>
            <a:ext cx="12095284" cy="6642467"/>
          </a:xfrm>
        </p:spPr>
      </p:pic>
    </p:spTree>
    <p:extLst>
      <p:ext uri="{BB962C8B-B14F-4D97-AF65-F5344CB8AC3E}">
        <p14:creationId xmlns:p14="http://schemas.microsoft.com/office/powerpoint/2010/main" val="111386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6529"/>
            <a:ext cx="9144000" cy="678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131" y="264458"/>
            <a:ext cx="9445869" cy="6781800"/>
          </a:xfrm>
          <a:prstGeom prst="rect">
            <a:avLst/>
          </a:prstGeom>
        </p:spPr>
      </p:pic>
      <p:sp>
        <p:nvSpPr>
          <p:cNvPr id="4" name="TextBox 3"/>
          <p:cNvSpPr txBox="1"/>
          <p:nvPr/>
        </p:nvSpPr>
        <p:spPr>
          <a:xfrm>
            <a:off x="2177143" y="5087686"/>
            <a:ext cx="7486810" cy="954107"/>
          </a:xfrm>
          <a:prstGeom prst="rect">
            <a:avLst/>
          </a:prstGeom>
          <a:solidFill>
            <a:srgbClr val="FFC000"/>
          </a:solidFill>
        </p:spPr>
        <p:txBody>
          <a:bodyPr wrap="square" rtlCol="0">
            <a:spAutoFit/>
          </a:bodyPr>
          <a:lstStyle/>
          <a:p>
            <a:pPr algn="ctr"/>
            <a:r>
              <a:rPr lang="en-US" sz="2800" dirty="0"/>
              <a:t>Senate President/Curriculum Chair/CEO/CIO Certification</a:t>
            </a:r>
          </a:p>
        </p:txBody>
      </p:sp>
    </p:spTree>
    <p:extLst>
      <p:ext uri="{BB962C8B-B14F-4D97-AF65-F5344CB8AC3E}">
        <p14:creationId xmlns:p14="http://schemas.microsoft.com/office/powerpoint/2010/main" val="163680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Annual Credit Course and Program Certification</a:t>
            </a:r>
            <a:br>
              <a:rPr lang="en-US" sz="4000" dirty="0">
                <a:latin typeface="Times New Roman" panose="02020603050405020304" pitchFamily="18"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Certification Memo</a:t>
            </a:r>
          </a:p>
          <a:p>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Certification was due Fall 2017</a:t>
            </a:r>
          </a:p>
          <a:p>
            <a:r>
              <a:rPr lang="en-US" sz="2400" dirty="0">
                <a:latin typeface="Times New Roman" panose="02020603050405020304" pitchFamily="18" charset="0"/>
                <a:cs typeface="Times New Roman" panose="02020603050405020304" pitchFamily="18" charset="0"/>
              </a:rPr>
              <a:t>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Certification was due October 16, 2018</a:t>
            </a:r>
          </a:p>
          <a:p>
            <a:pPr marL="0" indent="0">
              <a:buNone/>
            </a:pPr>
            <a:r>
              <a:rPr lang="en-US" sz="2400" dirty="0">
                <a:latin typeface="Times New Roman" panose="02020603050405020304" pitchFamily="18" charset="0"/>
                <a:cs typeface="Times New Roman" panose="02020603050405020304" pitchFamily="18" charset="0"/>
              </a:rPr>
              <a:t>The Curriculum Chair, CIO,  Academic Senate President, and CEO certify and submit the following to the Chancellor’s Office for Chaptering:</a:t>
            </a:r>
          </a:p>
          <a:p>
            <a:pPr lvl="1"/>
            <a:r>
              <a:rPr lang="en-US" sz="2400" dirty="0">
                <a:latin typeface="Times New Roman" panose="02020603050405020304" pitchFamily="18" charset="0"/>
                <a:cs typeface="Times New Roman" panose="02020603050405020304" pitchFamily="18" charset="0"/>
              </a:rPr>
              <a:t>All credit courses </a:t>
            </a:r>
          </a:p>
          <a:p>
            <a:pPr lvl="1"/>
            <a:r>
              <a:rPr lang="en-US" sz="2400" dirty="0">
                <a:latin typeface="Times New Roman" panose="02020603050405020304" pitchFamily="18" charset="0"/>
                <a:cs typeface="Times New Roman" panose="02020603050405020304" pitchFamily="18" charset="0"/>
              </a:rPr>
              <a:t>Modified credit programs with the exception of ADTs </a:t>
            </a:r>
          </a:p>
          <a:p>
            <a:pPr lvl="1"/>
            <a:r>
              <a:rPr lang="en-US" sz="2400"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 </a:t>
            </a: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503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Annual Credit Course and Program Certification</a:t>
            </a:r>
            <a:br>
              <a:rPr lang="en-US" sz="4000" dirty="0">
                <a:latin typeface="Times New Roman" panose="02020603050405020304" pitchFamily="18"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What is the difference between Chancellor’s Office approval and Chancellor’s Office Chaptering? </a:t>
            </a:r>
          </a:p>
          <a:p>
            <a:pPr marL="0" indent="0">
              <a:buNone/>
            </a:pPr>
            <a:r>
              <a:rPr lang="en-US" sz="2400" i="1" dirty="0">
                <a:latin typeface="Times New Roman" panose="02020603050405020304" pitchFamily="18" charset="0"/>
                <a:cs typeface="Times New Roman" panose="02020603050405020304" pitchFamily="18" charset="0"/>
              </a:rPr>
              <a:t>All courses and programs that receive Chancellor’s Office approval whether through Chancellor’s Office review or the Annual Course and Program Certification are Chaptered at the Chancellor’s Office.</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92C734-6039-D74D-A4B5-6C0D7616CBE5}"/>
              </a:ext>
            </a:extLst>
          </p:cNvPr>
          <p:cNvPicPr>
            <a:picLocks noChangeAspect="1"/>
          </p:cNvPicPr>
          <p:nvPr/>
        </p:nvPicPr>
        <p:blipFill>
          <a:blip r:embed="rId2"/>
          <a:stretch>
            <a:fillRect/>
          </a:stretch>
        </p:blipFill>
        <p:spPr>
          <a:xfrm>
            <a:off x="5291809" y="4366994"/>
            <a:ext cx="1883905" cy="1883905"/>
          </a:xfrm>
          <a:prstGeom prst="rect">
            <a:avLst/>
          </a:prstGeom>
        </p:spPr>
      </p:pic>
    </p:spTree>
    <p:extLst>
      <p:ext uri="{BB962C8B-B14F-4D97-AF65-F5344CB8AC3E}">
        <p14:creationId xmlns:p14="http://schemas.microsoft.com/office/powerpoint/2010/main" val="3472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BBCB-0B0C-B54E-AE3E-CC189607901A}"/>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Requirements of Certification</a:t>
            </a:r>
          </a:p>
        </p:txBody>
      </p:sp>
      <p:sp>
        <p:nvSpPr>
          <p:cNvPr id="3" name="Content Placeholder 2">
            <a:extLst>
              <a:ext uri="{FF2B5EF4-FFF2-40B4-BE49-F238E27FC236}">
                <a16:creationId xmlns:a16="http://schemas.microsoft.com/office/drawing/2014/main" id="{00915E2D-4359-7648-9225-592DFC98ACF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Colleges are certifying that all approved curriculum will align with all requirements outlines in Education Code, Title 5, and the 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edition of the Program and Course Approval Handbook</a:t>
            </a:r>
          </a:p>
          <a:p>
            <a:r>
              <a:rPr lang="en-US" dirty="0">
                <a:latin typeface="Times New Roman" panose="02020603050405020304" pitchFamily="18" charset="0"/>
                <a:cs typeface="Times New Roman" panose="02020603050405020304" pitchFamily="18" charset="0"/>
              </a:rPr>
              <a:t>College must have a board policy related to the credit hour. Policy must be submitted to the CO with the certification memo.</a:t>
            </a:r>
          </a:p>
          <a:p>
            <a:r>
              <a:rPr lang="en-US" dirty="0">
                <a:latin typeface="Times New Roman" panose="02020603050405020304" pitchFamily="18" charset="0"/>
                <a:cs typeface="Times New Roman" panose="02020603050405020304" pitchFamily="18" charset="0"/>
              </a:rPr>
              <a:t>College must have a cooperative work experience plan that has been approved by the local governing board (plan does not need to be submitted to the CO)</a:t>
            </a:r>
          </a:p>
        </p:txBody>
      </p:sp>
    </p:spTree>
    <p:extLst>
      <p:ext uri="{BB962C8B-B14F-4D97-AF65-F5344CB8AC3E}">
        <p14:creationId xmlns:p14="http://schemas.microsoft.com/office/powerpoint/2010/main" val="92656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title" idx="4294967295"/>
          </p:nvPr>
        </p:nvSpPr>
        <p:spPr>
          <a:xfrm>
            <a:off x="848414" y="45822"/>
            <a:ext cx="10515600" cy="2852737"/>
          </a:xfrm>
          <a:prstGeom prst="rect">
            <a:avLst/>
          </a:prstGeom>
        </p:spPr>
        <p:txBody>
          <a:bodyPr>
            <a:normAutofit/>
          </a:bodyPr>
          <a:lstStyle/>
          <a:p>
            <a:pPr algn="ctr"/>
            <a:r>
              <a:rPr sz="5400" b="1" dirty="0">
                <a:solidFill>
                  <a:srgbClr val="C00000"/>
                </a:solidFill>
                <a:latin typeface="Times New Roman" panose="02020603050405020304" pitchFamily="18" charset="0"/>
                <a:cs typeface="Times New Roman" panose="02020603050405020304" pitchFamily="18" charset="0"/>
              </a:rPr>
              <a:t>Credit Hour Calculation</a:t>
            </a:r>
            <a:br>
              <a:rPr lang="en-US" sz="5400" b="1" dirty="0">
                <a:solidFill>
                  <a:srgbClr val="C00000"/>
                </a:solidFill>
                <a:latin typeface="Times New Roman" panose="02020603050405020304" pitchFamily="18" charset="0"/>
                <a:cs typeface="Times New Roman" panose="02020603050405020304" pitchFamily="18" charset="0"/>
              </a:rPr>
            </a:br>
            <a:r>
              <a:rPr lang="en-US" sz="5400" b="1" dirty="0">
                <a:solidFill>
                  <a:srgbClr val="C00000"/>
                </a:solidFill>
                <a:latin typeface="Times New Roman" panose="02020603050405020304" pitchFamily="18" charset="0"/>
                <a:cs typeface="Times New Roman" panose="02020603050405020304" pitchFamily="18" charset="0"/>
              </a:rPr>
              <a:t>and</a:t>
            </a:r>
            <a:br>
              <a:rPr lang="en-US" sz="5400" b="1" dirty="0">
                <a:solidFill>
                  <a:srgbClr val="C00000"/>
                </a:solidFill>
                <a:latin typeface="Times New Roman" panose="02020603050405020304" pitchFamily="18" charset="0"/>
                <a:cs typeface="Times New Roman" panose="02020603050405020304" pitchFamily="18" charset="0"/>
              </a:rPr>
            </a:br>
            <a:r>
              <a:rPr lang="en-US" sz="5400" b="1" dirty="0">
                <a:solidFill>
                  <a:srgbClr val="C00000"/>
                </a:solidFill>
                <a:latin typeface="Times New Roman" panose="02020603050405020304" pitchFamily="18" charset="0"/>
                <a:cs typeface="Times New Roman" panose="02020603050405020304" pitchFamily="18" charset="0"/>
              </a:rPr>
              <a:t>Cooperative Work Experience</a:t>
            </a:r>
            <a:endParaRPr sz="5400" b="1"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357799" y="3200617"/>
            <a:ext cx="3496829" cy="2978510"/>
          </a:xfrm>
          <a:prstGeom prst="rect">
            <a:avLst/>
          </a:prstGeom>
        </p:spPr>
      </p:pic>
    </p:spTree>
    <p:extLst>
      <p:ext uri="{BB962C8B-B14F-4D97-AF65-F5344CB8AC3E}">
        <p14:creationId xmlns:p14="http://schemas.microsoft.com/office/powerpoint/2010/main" val="3349511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itle 1"/>
          <p:cNvSpPr txBox="1">
            <a:spLocks noGrp="1"/>
          </p:cNvSpPr>
          <p:nvPr>
            <p:ph type="title"/>
          </p:nvPr>
        </p:nvSpPr>
        <p:spPr>
          <a:xfrm>
            <a:off x="1856509" y="533400"/>
            <a:ext cx="8474364" cy="990600"/>
          </a:xfrm>
          <a:prstGeom prst="rect">
            <a:avLst/>
          </a:prstGeom>
        </p:spPr>
        <p:txBody>
          <a:bodyPr>
            <a:noAutofit/>
          </a:bodyPr>
          <a:lstStyle/>
          <a:p>
            <a:pPr algn="ctr"/>
            <a:r>
              <a:rPr b="1" dirty="0">
                <a:latin typeface="Times New Roman" panose="02020603050405020304" pitchFamily="18" charset="0"/>
                <a:cs typeface="Times New Roman" panose="02020603050405020304" pitchFamily="18" charset="0"/>
              </a:rPr>
              <a:t>New: Local Governing Board Policy</a:t>
            </a:r>
          </a:p>
        </p:txBody>
      </p:sp>
      <p:sp>
        <p:nvSpPr>
          <p:cNvPr id="450" name="Content Placeholder 2"/>
          <p:cNvSpPr txBox="1">
            <a:spLocks noGrp="1"/>
          </p:cNvSpPr>
          <p:nvPr>
            <p:ph idx="1"/>
          </p:nvPr>
        </p:nvSpPr>
        <p:spPr>
          <a:xfrm>
            <a:off x="480447" y="1813301"/>
            <a:ext cx="11205275" cy="4742482"/>
          </a:xfrm>
          <a:prstGeom prst="rect">
            <a:avLst/>
          </a:prstGeom>
        </p:spPr>
        <p:txBody>
          <a:bodyPr/>
          <a:lstStyle/>
          <a:p>
            <a:pPr marL="0" indent="0" algn="ctr">
              <a:spcBef>
                <a:spcPts val="400"/>
              </a:spcBef>
              <a:buNone/>
              <a:defRPr sz="1800" b="1"/>
            </a:pPr>
            <a:r>
              <a:rPr dirty="0">
                <a:latin typeface="Times New Roman" panose="02020603050405020304" pitchFamily="18" charset="0"/>
                <a:cs typeface="Times New Roman" panose="02020603050405020304" pitchFamily="18" charset="0"/>
              </a:rPr>
              <a:t>Now REQUIRED by new title 5 regulations - §55002.5(f</a:t>
            </a:r>
            <a:r>
              <a:rPr b="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a:p>
            <a:pPr marL="0" indent="0">
              <a:buNone/>
              <a:defRPr sz="2000"/>
            </a:pPr>
            <a:endParaRPr sz="2200" dirty="0">
              <a:latin typeface="Times New Roman" panose="02020603050405020304" pitchFamily="18" charset="0"/>
              <a:cs typeface="Times New Roman" panose="02020603050405020304" pitchFamily="18" charset="0"/>
            </a:endParaRPr>
          </a:p>
          <a:p>
            <a:pPr marL="0" indent="0">
              <a:spcBef>
                <a:spcPts val="400"/>
              </a:spcBef>
              <a:buNone/>
              <a:defRPr sz="1800"/>
            </a:pPr>
            <a:r>
              <a:rPr sz="2000" dirty="0">
                <a:latin typeface="Times New Roman" panose="02020603050405020304" pitchFamily="18" charset="0"/>
                <a:cs typeface="Times New Roman" panose="02020603050405020304" pitchFamily="18" charset="0"/>
              </a:rPr>
              <a:t>District policy shall specify:</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the credit hour calculation method for all academic activities (lecture, activity, lab, clinical, discussion, studio, work experience, etc.) </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expected ratios of in-class to </a:t>
            </a:r>
            <a:r>
              <a:rPr sz="2000" b="1" dirty="0">
                <a:latin typeface="Times New Roman" panose="02020603050405020304" pitchFamily="18" charset="0"/>
                <a:cs typeface="Times New Roman" panose="02020603050405020304" pitchFamily="18" charset="0"/>
              </a:rPr>
              <a:t>outside-of class hours </a:t>
            </a:r>
            <a:r>
              <a:rPr sz="2000" dirty="0">
                <a:latin typeface="Times New Roman" panose="02020603050405020304" pitchFamily="18" charset="0"/>
                <a:cs typeface="Times New Roman" panose="02020603050405020304" pitchFamily="18" charset="0"/>
              </a:rPr>
              <a:t>for each type of academic activity </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standards for incremental award of credit</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standard term length (number used to determine divisor in calculation) </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calculation methods for short term and extended term courses </a:t>
            </a:r>
          </a:p>
          <a:p>
            <a:pPr marL="457200" lvl="1" indent="-182879">
              <a:spcBef>
                <a:spcPts val="400"/>
              </a:spcBef>
              <a:defRPr sz="1800"/>
            </a:pPr>
            <a:r>
              <a:rPr sz="2000" dirty="0">
                <a:latin typeface="Times New Roman" panose="02020603050405020304" pitchFamily="18" charset="0"/>
                <a:cs typeface="Times New Roman" panose="02020603050405020304" pitchFamily="18" charset="0"/>
              </a:rPr>
              <a:t>provisions for monitoring compliance with state and federal regulations related to credit hour calculations</a:t>
            </a:r>
          </a:p>
          <a:p>
            <a:pPr marL="0" indent="0">
              <a:buNone/>
              <a:defRPr sz="1400"/>
            </a:pPr>
            <a:endParaRPr dirty="0">
              <a:latin typeface="Times New Roman" panose="02020603050405020304" pitchFamily="18" charset="0"/>
              <a:cs typeface="Times New Roman" panose="02020603050405020304" pitchFamily="18" charset="0"/>
            </a:endParaRPr>
          </a:p>
          <a:p>
            <a:pPr marL="0" indent="0">
              <a:buNone/>
              <a:defRPr sz="2200" b="1"/>
            </a:pPr>
            <a:r>
              <a:rPr dirty="0">
                <a:latin typeface="Times New Roman" panose="02020603050405020304" pitchFamily="18" charset="0"/>
                <a:cs typeface="Times New Roman" panose="02020603050405020304" pitchFamily="18" charset="0"/>
              </a:rPr>
              <a:t>Local policy is an academic and professional matter and should fall under your 10+1 process.</a:t>
            </a:r>
          </a:p>
        </p:txBody>
      </p:sp>
    </p:spTree>
    <p:extLst>
      <p:ext uri="{BB962C8B-B14F-4D97-AF65-F5344CB8AC3E}">
        <p14:creationId xmlns:p14="http://schemas.microsoft.com/office/powerpoint/2010/main" val="43652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lstStyle/>
          <a:p>
            <a:pPr algn="ctr"/>
            <a:r>
              <a:rPr b="1" dirty="0">
                <a:latin typeface="Times New Roman" panose="02020603050405020304" pitchFamily="18" charset="0"/>
                <a:cs typeface="Times New Roman" panose="02020603050405020304" pitchFamily="18" charset="0"/>
              </a:rPr>
              <a:t>Standards for Credit Hour</a:t>
            </a:r>
          </a:p>
        </p:txBody>
      </p:sp>
      <p:sp>
        <p:nvSpPr>
          <p:cNvPr id="432" name="Content Placeholder 2"/>
          <p:cNvSpPr txBox="1">
            <a:spLocks noGrp="1"/>
          </p:cNvSpPr>
          <p:nvPr>
            <p:ph idx="1"/>
          </p:nvPr>
        </p:nvSpPr>
        <p:spPr>
          <a:prstGeom prst="rect">
            <a:avLst/>
          </a:prstGeom>
        </p:spPr>
        <p:txBody>
          <a:bodyPr/>
          <a:lstStyle/>
          <a:p>
            <a:pPr marL="0" indent="0">
              <a:buNone/>
              <a:defRPr b="1"/>
            </a:pPr>
            <a:r>
              <a:rPr dirty="0">
                <a:latin typeface="Times New Roman" panose="02020603050405020304" pitchFamily="18" charset="0"/>
                <a:cs typeface="Times New Roman" panose="02020603050405020304" pitchFamily="18" charset="0"/>
              </a:rPr>
              <a:t>California Code of Regulations, title 5 §55002.5(a)</a:t>
            </a:r>
          </a:p>
          <a:p>
            <a:pPr marL="0" indent="0">
              <a:buNone/>
              <a:defRPr b="1"/>
            </a:pPr>
            <a:endParaRPr dirty="0">
              <a:latin typeface="Times New Roman" panose="02020603050405020304" pitchFamily="18" charset="0"/>
              <a:cs typeface="Times New Roman" panose="02020603050405020304" pitchFamily="18" charset="0"/>
            </a:endParaRPr>
          </a:p>
          <a:p>
            <a:pPr marL="0" indent="0">
              <a:buNone/>
            </a:pPr>
            <a:r>
              <a:rPr sz="3600" dirty="0">
                <a:latin typeface="Times New Roman" panose="02020603050405020304" pitchFamily="18" charset="0"/>
                <a:cs typeface="Times New Roman" panose="02020603050405020304" pitchFamily="18" charset="0"/>
              </a:rPr>
              <a:t>“(a) One credit hour of community college work (one unit of credit) shall require a minimum of 48 semester hours of total student work or 33 quarter hours of total student work which may include inside and/or outside-of-class hours.”</a:t>
            </a:r>
          </a:p>
          <a:p>
            <a:pPr marL="0" indent="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3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85799" y="470023"/>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Student Centered </a:t>
            </a:r>
            <a:br>
              <a:rPr lang="en-US" sz="5400" b="1" dirty="0">
                <a:solidFill>
                  <a:srgbClr val="C00000"/>
                </a:solidFill>
                <a:latin typeface="Times New Roman" panose="02020603050405020304" pitchFamily="18" charset="0"/>
                <a:cs typeface="Times New Roman" panose="02020603050405020304" pitchFamily="18" charset="0"/>
              </a:rPr>
            </a:br>
            <a:r>
              <a:rPr lang="en-US" sz="5400" b="1" dirty="0">
                <a:solidFill>
                  <a:srgbClr val="C00000"/>
                </a:solidFill>
                <a:latin typeface="Times New Roman" panose="02020603050405020304" pitchFamily="18" charset="0"/>
                <a:cs typeface="Times New Roman" panose="02020603050405020304" pitchFamily="18" charset="0"/>
              </a:rPr>
              <a:t>Funding Formula</a:t>
            </a:r>
          </a:p>
        </p:txBody>
      </p:sp>
      <p:pic>
        <p:nvPicPr>
          <p:cNvPr id="6" name="Picture 5"/>
          <p:cNvPicPr>
            <a:picLocks noChangeAspect="1"/>
          </p:cNvPicPr>
          <p:nvPr/>
        </p:nvPicPr>
        <p:blipFill>
          <a:blip r:embed="rId2"/>
          <a:stretch>
            <a:fillRect/>
          </a:stretch>
        </p:blipFill>
        <p:spPr>
          <a:xfrm>
            <a:off x="4248727" y="2927926"/>
            <a:ext cx="3620655" cy="3168073"/>
          </a:xfrm>
          <a:prstGeom prst="rect">
            <a:avLst/>
          </a:prstGeom>
        </p:spPr>
      </p:pic>
    </p:spTree>
    <p:extLst>
      <p:ext uri="{BB962C8B-B14F-4D97-AF65-F5344CB8AC3E}">
        <p14:creationId xmlns:p14="http://schemas.microsoft.com/office/powerpoint/2010/main" val="411785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AAFC-5660-7C4D-BC2B-B558B7A177B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Sample Credit Hour Calculation</a:t>
            </a:r>
          </a:p>
        </p:txBody>
      </p:sp>
      <p:sp>
        <p:nvSpPr>
          <p:cNvPr id="3" name="Content Placeholder 2">
            <a:extLst>
              <a:ext uri="{FF2B5EF4-FFF2-40B4-BE49-F238E27FC236}">
                <a16:creationId xmlns:a16="http://schemas.microsoft.com/office/drawing/2014/main" id="{C54B1FF1-0878-1E43-9FD5-EC5032BBE62F}"/>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To Calculate Units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54 is used for this example based on the recommendation from the Chancellor’s Office that local districts use an 18 week semester as the basis for calculating hour to unit ratios on Course Outlines of Record. Likewise, . . </a:t>
            </a:r>
            <a:endParaRPr lang="en-US" sz="2000" b="1"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8676E27-BA2A-E041-B61F-AF87D2BCA5EB}"/>
              </a:ext>
            </a:extLst>
          </p:cNvPr>
          <p:cNvGraphicFramePr>
            <a:graphicFrameLocks noChangeAspect="1"/>
          </p:cNvGraphicFramePr>
          <p:nvPr>
            <p:extLst>
              <p:ext uri="{D42A27DB-BD31-4B8C-83A1-F6EECF244321}">
                <p14:modId xmlns:p14="http://schemas.microsoft.com/office/powerpoint/2010/main" val="317218073"/>
              </p:ext>
            </p:extLst>
          </p:nvPr>
        </p:nvGraphicFramePr>
        <p:xfrm>
          <a:off x="2477313" y="2942864"/>
          <a:ext cx="7237373" cy="1058430"/>
        </p:xfrm>
        <a:graphic>
          <a:graphicData uri="http://schemas.openxmlformats.org/presentationml/2006/ole">
            <mc:AlternateContent xmlns:mc="http://schemas.openxmlformats.org/markup-compatibility/2006">
              <mc:Choice xmlns:v="urn:schemas-microsoft-com:vml" Requires="v">
                <p:oleObj spid="_x0000_s2082" name="Equation" r:id="rId4" imgW="3213100" imgH="469900" progId="">
                  <p:embed/>
                </p:oleObj>
              </mc:Choice>
              <mc:Fallback>
                <p:oleObj name="Equation" r:id="rId4" imgW="3213100" imgH="469900" progId="">
                  <p:embed/>
                  <p:pic>
                    <p:nvPicPr>
                      <p:cNvPr id="4" name="Object 3">
                        <a:extLst>
                          <a:ext uri="{FF2B5EF4-FFF2-40B4-BE49-F238E27FC236}">
                            <a16:creationId xmlns:a16="http://schemas.microsoft.com/office/drawing/2014/main" id="{48676E27-BA2A-E041-B61F-AF87D2BCA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313" y="2942864"/>
                        <a:ext cx="7237373" cy="10584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010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029918" y="394855"/>
            <a:ext cx="8229600" cy="990600"/>
          </a:xfrm>
        </p:spPr>
        <p:txBody>
          <a:bodyPr>
            <a:normAutofit/>
          </a:bodyPr>
          <a:lstStyle/>
          <a:p>
            <a:pPr algn="ctr"/>
            <a:r>
              <a:rPr lang="en-US" b="1" dirty="0">
                <a:latin typeface="Times New Roman" panose="02020603050405020304" pitchFamily="18" charset="0"/>
                <a:cs typeface="Times New Roman" panose="02020603050405020304" pitchFamily="18" charset="0"/>
              </a:rPr>
              <a:t>Cooperative Work Experience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898902" y="2045775"/>
            <a:ext cx="10383864" cy="4200041"/>
          </a:xfrm>
        </p:spPr>
        <p:txBody>
          <a:bodyPr>
            <a:normAutofit fontScale="92500" lnSpcReduction="20000"/>
          </a:bodyPr>
          <a:lstStyle/>
          <a:p>
            <a:pPr>
              <a:lnSpc>
                <a:spcPct val="120000"/>
              </a:lnSpc>
              <a:spcBef>
                <a:spcPts val="400"/>
              </a:spcBef>
            </a:pPr>
            <a:r>
              <a:rPr lang="en-US" b="1" dirty="0">
                <a:latin typeface="Times New Roman" panose="02020603050405020304" pitchFamily="18" charset="0"/>
                <a:cs typeface="Times New Roman" panose="02020603050405020304" pitchFamily="18" charset="0"/>
              </a:rPr>
              <a:t>APPROVED PLAN REQUIRED - § 55250</a:t>
            </a:r>
            <a:endParaRPr lang="en-US" dirty="0">
              <a:latin typeface="Times New Roman" panose="02020603050405020304" pitchFamily="18" charset="0"/>
              <a:cs typeface="Times New Roman" panose="02020603050405020304" pitchFamily="18" charset="0"/>
            </a:endParaRPr>
          </a:p>
          <a:p>
            <a:pPr>
              <a:lnSpc>
                <a:spcPct val="120000"/>
              </a:lnSpc>
              <a:spcBef>
                <a:spcPts val="400"/>
              </a:spcBef>
            </a:pPr>
            <a:r>
              <a:rPr lang="en-US" b="1" dirty="0">
                <a:latin typeface="Times New Roman" panose="02020603050405020304" pitchFamily="18" charset="0"/>
                <a:cs typeface="Times New Roman" panose="02020603050405020304" pitchFamily="18" charset="0"/>
              </a:rPr>
              <a:t>REQUIREMENTS OF THE PLAN - § 55251</a:t>
            </a:r>
            <a:endParaRPr lang="en-US" dirty="0">
              <a:latin typeface="Times New Roman" panose="02020603050405020304" pitchFamily="18" charset="0"/>
              <a:cs typeface="Times New Roman" panose="02020603050405020304" pitchFamily="18" charset="0"/>
            </a:endParaRPr>
          </a:p>
          <a:p>
            <a:pPr>
              <a:lnSpc>
                <a:spcPct val="120000"/>
              </a:lnSpc>
              <a:spcBef>
                <a:spcPts val="400"/>
              </a:spcBef>
            </a:pPr>
            <a:r>
              <a:rPr lang="en-US" b="1" dirty="0">
                <a:latin typeface="Times New Roman" panose="02020603050405020304" pitchFamily="18" charset="0"/>
                <a:cs typeface="Times New Roman" panose="02020603050405020304" pitchFamily="18" charset="0"/>
              </a:rPr>
              <a:t>WORK EXPERIENCE CREDIT - § 55265.5</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400"/>
              </a:spcBef>
              <a:buNone/>
            </a:pPr>
            <a:endParaRPr lang="en-US" dirty="0">
              <a:latin typeface="Times New Roman" panose="02020603050405020304" pitchFamily="18" charset="0"/>
              <a:cs typeface="Times New Roman" panose="02020603050405020304" pitchFamily="18" charset="0"/>
            </a:endParaRPr>
          </a:p>
          <a:p>
            <a:pPr>
              <a:lnSpc>
                <a:spcPct val="120000"/>
              </a:lnSpc>
              <a:spcBef>
                <a:spcPts val="400"/>
              </a:spcBef>
            </a:pPr>
            <a:r>
              <a:rPr lang="en-US" dirty="0">
                <a:latin typeface="Times New Roman" panose="02020603050405020304" pitchFamily="18" charset="0"/>
                <a:cs typeface="Times New Roman" panose="02020603050405020304" pitchFamily="18" charset="0"/>
              </a:rPr>
              <a:t>Approved at the July Board of Governor’s meeting and the revisions to regulations for CWE plans and courses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a:t>
            </a:r>
          </a:p>
          <a:p>
            <a:pPr>
              <a:lnSpc>
                <a:spcPct val="120000"/>
              </a:lnSpc>
              <a:spcBef>
                <a:spcPts val="400"/>
              </a:spcBef>
            </a:pPr>
            <a:r>
              <a:rPr lang="en-US" dirty="0">
                <a:latin typeface="Times New Roman" panose="02020603050405020304" pitchFamily="18" charset="0"/>
                <a:cs typeface="Times New Roman" panose="02020603050405020304" pitchFamily="18" charset="0"/>
              </a:rPr>
              <a:t>Support the streamlining of curriculum by transferring authority from the Chancellor’s Office to local districts to approve CWE plans and courses.</a:t>
            </a:r>
          </a:p>
          <a:p>
            <a:pPr>
              <a:lnSpc>
                <a:spcPct val="120000"/>
              </a:lnSpc>
              <a:spcBef>
                <a:spcPts val="400"/>
              </a:spcBef>
            </a:pPr>
            <a:r>
              <a:rPr lang="en-US" dirty="0">
                <a:latin typeface="Times New Roman" panose="02020603050405020304" pitchFamily="18" charset="0"/>
                <a:cs typeface="Times New Roman" panose="02020603050405020304" pitchFamily="18" charset="0"/>
              </a:rPr>
              <a:t>Allow colleges to incremental units.</a:t>
            </a:r>
          </a:p>
          <a:p>
            <a:pPr>
              <a:lnSpc>
                <a:spcPct val="120000"/>
              </a:lnSpc>
              <a:spcBef>
                <a:spcPts val="400"/>
              </a:spcBef>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79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6D21-0F06-9541-A690-8F11D5B59F35}"/>
              </a:ext>
            </a:extLst>
          </p:cNvPr>
          <p:cNvSpPr>
            <a:spLocks noGrp="1"/>
          </p:cNvSpPr>
          <p:nvPr>
            <p:ph type="title" idx="4294967295"/>
          </p:nvPr>
        </p:nvSpPr>
        <p:spPr>
          <a:xfrm>
            <a:off x="659423" y="267800"/>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Certificates and Degrees</a:t>
            </a:r>
          </a:p>
        </p:txBody>
      </p:sp>
      <p:pic>
        <p:nvPicPr>
          <p:cNvPr id="3" name="Picture 2"/>
          <p:cNvPicPr>
            <a:picLocks noChangeAspect="1"/>
          </p:cNvPicPr>
          <p:nvPr/>
        </p:nvPicPr>
        <p:blipFill>
          <a:blip r:embed="rId2"/>
          <a:stretch>
            <a:fillRect/>
          </a:stretch>
        </p:blipFill>
        <p:spPr>
          <a:xfrm>
            <a:off x="1047462" y="2746231"/>
            <a:ext cx="2190750" cy="3091152"/>
          </a:xfrm>
          <a:prstGeom prst="rect">
            <a:avLst/>
          </a:prstGeom>
        </p:spPr>
      </p:pic>
      <p:pic>
        <p:nvPicPr>
          <p:cNvPr id="4" name="Picture 3"/>
          <p:cNvPicPr>
            <a:picLocks noChangeAspect="1"/>
          </p:cNvPicPr>
          <p:nvPr/>
        </p:nvPicPr>
        <p:blipFill>
          <a:blip r:embed="rId3"/>
          <a:stretch>
            <a:fillRect/>
          </a:stretch>
        </p:blipFill>
        <p:spPr>
          <a:xfrm>
            <a:off x="9131188" y="2746231"/>
            <a:ext cx="2109466" cy="3091152"/>
          </a:xfrm>
          <a:prstGeom prst="rect">
            <a:avLst/>
          </a:prstGeom>
        </p:spPr>
      </p:pic>
      <p:pic>
        <p:nvPicPr>
          <p:cNvPr id="5" name="Picture 4"/>
          <p:cNvPicPr>
            <a:picLocks noChangeAspect="1"/>
          </p:cNvPicPr>
          <p:nvPr/>
        </p:nvPicPr>
        <p:blipFill>
          <a:blip r:embed="rId4"/>
          <a:stretch>
            <a:fillRect/>
          </a:stretch>
        </p:blipFill>
        <p:spPr>
          <a:xfrm>
            <a:off x="4972050" y="2746952"/>
            <a:ext cx="2247900" cy="3090431"/>
          </a:xfrm>
          <a:prstGeom prst="rect">
            <a:avLst/>
          </a:prstGeom>
        </p:spPr>
      </p:pic>
    </p:spTree>
    <p:extLst>
      <p:ext uri="{BB962C8B-B14F-4D97-AF65-F5344CB8AC3E}">
        <p14:creationId xmlns:p14="http://schemas.microsoft.com/office/powerpoint/2010/main" val="148813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Attention…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Changes to Title 5 §55070: Certificate of Achievement unit requirements modified by the Board of Governors in July 2018</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All programs should be based on:</a:t>
            </a:r>
          </a:p>
          <a:p>
            <a:pPr lvl="1">
              <a:buClr>
                <a:srgbClr val="0070C0"/>
              </a:buClr>
            </a:pPr>
            <a:r>
              <a:rPr lang="en-US" sz="2200" dirty="0">
                <a:solidFill>
                  <a:srgbClr val="262626"/>
                </a:solidFill>
                <a:latin typeface="Times New Roman" panose="02020603050405020304" pitchFamily="18" charset="0"/>
                <a:cs typeface="Times New Roman" panose="02020603050405020304" pitchFamily="18" charset="0"/>
              </a:rPr>
              <a:t>Appropriate to Mission</a:t>
            </a:r>
          </a:p>
          <a:p>
            <a:pPr lvl="1">
              <a:buClr>
                <a:srgbClr val="0070C0"/>
              </a:buClr>
            </a:pPr>
            <a:r>
              <a:rPr lang="en-US" sz="2200" dirty="0">
                <a:solidFill>
                  <a:srgbClr val="262626"/>
                </a:solidFill>
                <a:latin typeface="Times New Roman" panose="02020603050405020304" pitchFamily="18" charset="0"/>
                <a:cs typeface="Times New Roman" panose="02020603050405020304" pitchFamily="18" charset="0"/>
              </a:rPr>
              <a:t>Need</a:t>
            </a:r>
          </a:p>
          <a:p>
            <a:pPr lvl="1">
              <a:buClr>
                <a:srgbClr val="0070C0"/>
              </a:buClr>
            </a:pPr>
            <a:r>
              <a:rPr lang="en-US" sz="2200" dirty="0">
                <a:solidFill>
                  <a:srgbClr val="262626"/>
                </a:solidFill>
                <a:latin typeface="Times New Roman" panose="02020603050405020304" pitchFamily="18" charset="0"/>
                <a:cs typeface="Times New Roman" panose="02020603050405020304" pitchFamily="18" charset="0"/>
              </a:rPr>
              <a:t>Curriculum Standards</a:t>
            </a:r>
          </a:p>
          <a:p>
            <a:pPr lvl="1">
              <a:buClr>
                <a:srgbClr val="0070C0"/>
              </a:buClr>
            </a:pPr>
            <a:r>
              <a:rPr lang="en-US" sz="2200" dirty="0">
                <a:solidFill>
                  <a:srgbClr val="262626"/>
                </a:solidFill>
                <a:latin typeface="Times New Roman" panose="02020603050405020304" pitchFamily="18" charset="0"/>
                <a:cs typeface="Times New Roman" panose="02020603050405020304" pitchFamily="18" charset="0"/>
              </a:rPr>
              <a:t>Adequate Resources</a:t>
            </a:r>
          </a:p>
          <a:p>
            <a:pPr lvl="1">
              <a:buClr>
                <a:srgbClr val="0070C0"/>
              </a:buClr>
            </a:pPr>
            <a:r>
              <a:rPr lang="en-US" sz="2200" dirty="0">
                <a:solidFill>
                  <a:srgbClr val="262626"/>
                </a:solidFill>
                <a:latin typeface="Times New Roman" panose="02020603050405020304" pitchFamily="18" charset="0"/>
                <a:cs typeface="Times New Roman" panose="02020603050405020304" pitchFamily="18" charset="0"/>
              </a:rPr>
              <a:t>Compliance</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107BEB4-38C1-7A49-984E-2CAA0D4CE8E7}"/>
              </a:ext>
            </a:extLst>
          </p:cNvPr>
          <p:cNvPicPr>
            <a:picLocks noChangeAspect="1"/>
          </p:cNvPicPr>
          <p:nvPr/>
        </p:nvPicPr>
        <p:blipFill>
          <a:blip r:embed="rId2"/>
          <a:stretch>
            <a:fillRect/>
          </a:stretch>
        </p:blipFill>
        <p:spPr>
          <a:xfrm>
            <a:off x="7076375" y="2732662"/>
            <a:ext cx="2503044" cy="3328790"/>
          </a:xfrm>
          <a:prstGeom prst="rect">
            <a:avLst/>
          </a:prstGeom>
        </p:spPr>
      </p:pic>
    </p:spTree>
    <p:extLst>
      <p:ext uri="{BB962C8B-B14F-4D97-AF65-F5344CB8AC3E}">
        <p14:creationId xmlns:p14="http://schemas.microsoft.com/office/powerpoint/2010/main" val="981924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4000" b="1" dirty="0">
                <a:latin typeface="Times New Roman" panose="02020603050405020304" pitchFamily="18" charset="0"/>
                <a:cs typeface="Times New Roman" panose="02020603050405020304" pitchFamily="18" charset="0"/>
              </a:rPr>
              <a:t>Certificates of Achievement</a:t>
            </a:r>
            <a:br>
              <a:rPr lang="en-US" sz="4000" b="1"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Title 5 §55070 – Unit Thresholds Change</a:t>
            </a:r>
            <a:endParaRPr lang="en-US" sz="3600" dirty="0">
              <a:solidFill>
                <a:srgbClr val="FF0000"/>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Certificates of 16 semester/24 quarter units or more must be submitted to the Chancellor’s Officer for chaptering;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Certificates of 8 semester/12 quarter units or more, but less than 16 semester (24 quarter) units may be submitted to Chancellor’s Office for chaptering;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Certificates of less than 8 semester/12 quarter units may </a:t>
            </a:r>
            <a:r>
              <a:rPr lang="en-US" sz="2400" b="1" dirty="0">
                <a:solidFill>
                  <a:srgbClr val="262626"/>
                </a:solidFill>
                <a:latin typeface="Times New Roman" panose="02020603050405020304" pitchFamily="18" charset="0"/>
                <a:cs typeface="Times New Roman" panose="02020603050405020304" pitchFamily="18" charset="0"/>
              </a:rPr>
              <a:t>not</a:t>
            </a:r>
            <a:r>
              <a:rPr lang="en-US" sz="2400" dirty="0">
                <a:solidFill>
                  <a:srgbClr val="262626"/>
                </a:solidFill>
                <a:latin typeface="Times New Roman" panose="02020603050405020304" pitchFamily="18" charset="0"/>
                <a:cs typeface="Times New Roman" panose="02020603050405020304" pitchFamily="18" charset="0"/>
              </a:rPr>
              <a:t> be submitted to Chancellor’s Office for chaptering;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If one low-unit certificate (&lt; 16 semester/24 quarter units) is a prerequisite to another low-unit certificate, then both certificates must go through the approval process and submitted to the Chancellor’s Office for Chaptering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Only certificates that have been chaptered by the Chancellor’s Office may be listed on a student’s transcript.</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616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Certificates of Achievement</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lnSpcReduction="10000"/>
          </a:bodyPr>
          <a:lstStyle/>
          <a:p>
            <a:pPr marL="457200" indent="-457200">
              <a:buClr>
                <a:srgbClr val="0070C0"/>
              </a:buClr>
              <a:buAutoNum type="arabicPeriod"/>
            </a:pPr>
            <a:r>
              <a:rPr lang="en-US" sz="2400" dirty="0">
                <a:solidFill>
                  <a:srgbClr val="262626"/>
                </a:solidFill>
                <a:latin typeface="Times New Roman" panose="02020603050405020304" pitchFamily="18" charset="0"/>
                <a:cs typeface="Times New Roman" panose="02020603050405020304" pitchFamily="18" charset="0"/>
              </a:rPr>
              <a:t>CSU GE Breadth or IGETC Certificate</a:t>
            </a:r>
          </a:p>
          <a:p>
            <a:pPr marL="457200" indent="-457200">
              <a:buClr>
                <a:srgbClr val="0070C0"/>
              </a:buClr>
              <a:buAutoNum type="arabicPeriod"/>
            </a:pPr>
            <a:r>
              <a:rPr lang="en-US" sz="2400" dirty="0">
                <a:solidFill>
                  <a:srgbClr val="262626"/>
                </a:solidFill>
                <a:latin typeface="Times New Roman" panose="02020603050405020304" pitchFamily="18" charset="0"/>
                <a:cs typeface="Times New Roman" panose="02020603050405020304" pitchFamily="18" charset="0"/>
              </a:rPr>
              <a:t>Career and Technical Education (CTE) Certificate</a:t>
            </a:r>
          </a:p>
          <a:p>
            <a:pPr lvl="1">
              <a:buClr>
                <a:srgbClr val="0070C0"/>
              </a:buClr>
            </a:pPr>
            <a:r>
              <a:rPr lang="en-US" sz="2000" dirty="0">
                <a:solidFill>
                  <a:srgbClr val="262626"/>
                </a:solidFill>
                <a:latin typeface="Times New Roman" panose="02020603050405020304" pitchFamily="18" charset="0"/>
                <a:cs typeface="Times New Roman" panose="02020603050405020304" pitchFamily="18" charset="0"/>
              </a:rPr>
              <a:t>Labor Market Information (LMI) and analysis</a:t>
            </a:r>
          </a:p>
          <a:p>
            <a:pPr lvl="1">
              <a:buClr>
                <a:srgbClr val="0070C0"/>
              </a:buClr>
            </a:pPr>
            <a:r>
              <a:rPr lang="en-US" sz="2000" dirty="0">
                <a:solidFill>
                  <a:srgbClr val="262626"/>
                </a:solidFill>
                <a:latin typeface="Times New Roman" panose="02020603050405020304" pitchFamily="18" charset="0"/>
                <a:cs typeface="Times New Roman" panose="02020603050405020304" pitchFamily="18" charset="0"/>
              </a:rPr>
              <a:t>Advisory Committee Recommendation</a:t>
            </a:r>
          </a:p>
          <a:p>
            <a:pPr lvl="1">
              <a:buClr>
                <a:srgbClr val="0070C0"/>
              </a:buClr>
            </a:pPr>
            <a:r>
              <a:rPr lang="en-US" sz="2000" dirty="0">
                <a:solidFill>
                  <a:srgbClr val="262626"/>
                </a:solidFill>
                <a:latin typeface="Times New Roman" panose="02020603050405020304" pitchFamily="18" charset="0"/>
                <a:cs typeface="Times New Roman" panose="02020603050405020304" pitchFamily="18" charset="0"/>
              </a:rPr>
              <a:t>Regional Consortia Approval [Endorsement*] approval meeting minutes</a:t>
            </a:r>
          </a:p>
          <a:p>
            <a:pPr marL="457200" indent="-457200">
              <a:buClr>
                <a:srgbClr val="0070C0"/>
              </a:buClr>
              <a:buFont typeface="+mj-lt"/>
              <a:buAutoNum type="arabicPeriod"/>
            </a:pPr>
            <a:r>
              <a:rPr lang="en-US" sz="2400" dirty="0">
                <a:solidFill>
                  <a:srgbClr val="262626"/>
                </a:solidFill>
                <a:latin typeface="Times New Roman" panose="02020603050405020304" pitchFamily="18" charset="0"/>
                <a:cs typeface="Times New Roman" panose="02020603050405020304" pitchFamily="18" charset="0"/>
              </a:rPr>
              <a:t>Local (non-CTE) Certificate</a:t>
            </a:r>
          </a:p>
          <a:p>
            <a:pPr marL="0" indent="0">
              <a:buClr>
                <a:srgbClr val="0070C0"/>
              </a:buClr>
              <a:buNone/>
            </a:pPr>
            <a:endParaRPr lang="en-US" sz="2400" dirty="0">
              <a:latin typeface="Times New Roman" panose="02020603050405020304" pitchFamily="18" charset="0"/>
              <a:cs typeface="Times New Roman" panose="02020603050405020304" pitchFamily="18" charset="0"/>
            </a:endParaRPr>
          </a:p>
          <a:p>
            <a:pPr marL="0" indent="0">
              <a:buClr>
                <a:srgbClr val="0070C0"/>
              </a:buClr>
              <a:buNone/>
            </a:pPr>
            <a:r>
              <a:rPr lang="en-US" sz="2400" dirty="0">
                <a:latin typeface="Times New Roman" panose="02020603050405020304" pitchFamily="18" charset="0"/>
                <a:cs typeface="Times New Roman" panose="02020603050405020304" pitchFamily="18" charset="0"/>
              </a:rPr>
              <a:t>NOTE: </a:t>
            </a:r>
          </a:p>
          <a:p>
            <a:pPr>
              <a:buClr>
                <a:srgbClr val="0070C0"/>
              </a:buClr>
            </a:pPr>
            <a:r>
              <a:rPr lang="en-US" sz="2400" dirty="0">
                <a:latin typeface="Times New Roman" panose="02020603050405020304" pitchFamily="18" charset="0"/>
                <a:cs typeface="Times New Roman" panose="02020603050405020304" pitchFamily="18" charset="0"/>
              </a:rPr>
              <a:t>Certificates of Achievement that consist </a:t>
            </a:r>
            <a:r>
              <a:rPr lang="en-US" sz="2400" b="1" dirty="0">
                <a:latin typeface="Times New Roman" panose="02020603050405020304" pitchFamily="18" charset="0"/>
                <a:cs typeface="Times New Roman" panose="02020603050405020304" pitchFamily="18" charset="0"/>
              </a:rPr>
              <a:t>solely</a:t>
            </a:r>
            <a:r>
              <a:rPr lang="en-US" sz="2400" dirty="0">
                <a:latin typeface="Times New Roman" panose="02020603050405020304" pitchFamily="18" charset="0"/>
                <a:cs typeface="Times New Roman" panose="02020603050405020304" pitchFamily="18" charset="0"/>
              </a:rPr>
              <a:t> of basic skills and/or ESL courses are not permitted. </a:t>
            </a:r>
            <a:endParaRPr lang="en-US" sz="2200" b="1" dirty="0">
              <a:solidFill>
                <a:srgbClr val="262626"/>
              </a:solidFill>
              <a:latin typeface="Times New Roman" panose="02020603050405020304" pitchFamily="18" charset="0"/>
              <a:cs typeface="Times New Roman" panose="02020603050405020304" pitchFamily="18" charset="0"/>
            </a:endParaRP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The PCAH does NOT reflect the changes to Title 5 regarding unit thresholds!</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66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Local Low Unit Certificates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marL="0" indent="0" algn="ctr">
              <a:buClr>
                <a:srgbClr val="0070C0"/>
              </a:buClr>
              <a:buNone/>
            </a:pPr>
            <a:r>
              <a:rPr lang="en-US" sz="2800" dirty="0">
                <a:solidFill>
                  <a:srgbClr val="262626"/>
                </a:solidFill>
                <a:latin typeface="Times New Roman" panose="02020603050405020304" pitchFamily="18" charset="0"/>
                <a:cs typeface="Times New Roman" panose="02020603050405020304" pitchFamily="18" charset="0"/>
              </a:rPr>
              <a:t>Can</a:t>
            </a:r>
            <a:r>
              <a:rPr lang="en-US" sz="2800" b="1" dirty="0">
                <a:solidFill>
                  <a:srgbClr val="262626"/>
                </a:solidFill>
                <a:latin typeface="Times New Roman" panose="02020603050405020304" pitchFamily="18" charset="0"/>
                <a:cs typeface="Times New Roman" panose="02020603050405020304" pitchFamily="18" charset="0"/>
              </a:rPr>
              <a:t>not</a:t>
            </a:r>
            <a:r>
              <a:rPr lang="en-US" sz="2800" dirty="0">
                <a:solidFill>
                  <a:srgbClr val="262626"/>
                </a:solidFill>
                <a:latin typeface="Times New Roman" panose="02020603050405020304" pitchFamily="18" charset="0"/>
                <a:cs typeface="Times New Roman" panose="02020603050405020304" pitchFamily="18" charset="0"/>
              </a:rPr>
              <a:t> be called…</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 of Achievement </a:t>
            </a:r>
            <a:r>
              <a:rPr lang="en-US" sz="2400" i="1" dirty="0">
                <a:solidFill>
                  <a:srgbClr val="262626"/>
                </a:solidFill>
                <a:latin typeface="Times New Roman" panose="02020603050405020304" pitchFamily="18" charset="0"/>
                <a:cs typeface="Times New Roman" panose="02020603050405020304" pitchFamily="18" charset="0"/>
              </a:rPr>
              <a:t>unless</a:t>
            </a:r>
            <a:r>
              <a:rPr lang="en-US" sz="2400" dirty="0">
                <a:solidFill>
                  <a:srgbClr val="262626"/>
                </a:solidFill>
                <a:latin typeface="Times New Roman" panose="02020603050405020304" pitchFamily="18" charset="0"/>
                <a:cs typeface="Times New Roman" panose="02020603050405020304" pitchFamily="18" charset="0"/>
              </a:rPr>
              <a:t> submitted to Chancellor’s Office for chaptering </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 of Completion (reserved for noncredit)</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 of Competency (reserved for noncredit)</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marL="0" indent="0" algn="ctr">
              <a:buClr>
                <a:srgbClr val="0070C0"/>
              </a:buClr>
              <a:buNone/>
            </a:pPr>
            <a:r>
              <a:rPr lang="en-US" sz="2400" dirty="0">
                <a:solidFill>
                  <a:srgbClr val="262626"/>
                </a:solidFill>
                <a:latin typeface="Times New Roman" panose="02020603050405020304" pitchFamily="18" charset="0"/>
                <a:cs typeface="Times New Roman" panose="02020603050405020304" pitchFamily="18" charset="0"/>
              </a:rPr>
              <a:t>Examples of Low Unit Certificate Titles:</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Certificate of Accomplishment</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Skills Certificate</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Other…</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19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98657" y="694869"/>
            <a:ext cx="7729728" cy="1188720"/>
          </a:xfrm>
        </p:spPr>
        <p:txBody>
          <a:bodyPr>
            <a:normAutofit/>
          </a:bodyPr>
          <a:lstStyle/>
          <a:p>
            <a:pPr algn="ctr"/>
            <a:r>
              <a:rPr lang="en-US" sz="4000" b="1" dirty="0">
                <a:latin typeface="Times New Roman" panose="02020603050405020304" pitchFamily="18" charset="0"/>
                <a:cs typeface="Times New Roman" panose="02020603050405020304" pitchFamily="18" charset="0"/>
              </a:rPr>
              <a:t>Title 5 §55151</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526942" y="1883589"/>
            <a:ext cx="11174278" cy="4667113"/>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Career Development and College Preparation </a:t>
            </a:r>
          </a:p>
          <a:p>
            <a:pPr marL="0" indent="0" algn="ctr">
              <a:buNone/>
            </a:pPr>
            <a:r>
              <a:rPr lang="en-US" sz="3200" dirty="0">
                <a:latin typeface="Times New Roman" panose="02020603050405020304" pitchFamily="18" charset="0"/>
                <a:cs typeface="Times New Roman" panose="02020603050405020304" pitchFamily="18" charset="0"/>
              </a:rPr>
              <a:t>(CDCP) Programs </a:t>
            </a:r>
          </a:p>
          <a:p>
            <a:r>
              <a:rPr lang="en-US" sz="2800" b="1" dirty="0">
                <a:latin typeface="Times New Roman" panose="02020603050405020304" pitchFamily="18" charset="0"/>
                <a:cs typeface="Times New Roman" panose="02020603050405020304" pitchFamily="18" charset="0"/>
              </a:rPr>
              <a:t>Ce</a:t>
            </a:r>
            <a:r>
              <a:rPr lang="en-US" sz="2400" b="1" dirty="0">
                <a:latin typeface="Times New Roman" panose="02020603050405020304" pitchFamily="18" charset="0"/>
                <a:cs typeface="Times New Roman" panose="02020603050405020304" pitchFamily="18" charset="0"/>
              </a:rPr>
              <a:t>rtificate of Competency</a:t>
            </a:r>
            <a:r>
              <a:rPr lang="en-US" sz="24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certificate in a recognized career field articulated with degree-applicable coursework, completion of an associate degree, or transfer to a baccalaureate institution (Basic Skills, ESL)</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Certificate of Completion</a:t>
            </a:r>
            <a:r>
              <a:rPr lang="en-US" sz="24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certificate leading to improved employability or job opportunities (Short-term Vocational, Workforce Preparation)</a:t>
            </a: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953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98657" y="694869"/>
            <a:ext cx="7729728" cy="1188720"/>
          </a:xfrm>
        </p:spPr>
        <p:txBody>
          <a:bodyPr>
            <a:normAutofit/>
          </a:bodyPr>
          <a:lstStyle/>
          <a:p>
            <a:pPr algn="ctr"/>
            <a:r>
              <a:rPr lang="en-US" sz="4000" b="1" dirty="0">
                <a:latin typeface="Times New Roman" panose="02020603050405020304" pitchFamily="18" charset="0"/>
                <a:cs typeface="Times New Roman" panose="02020603050405020304" pitchFamily="18" charset="0"/>
              </a:rPr>
              <a:t>CDCP Program Submission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04434" y="2123268"/>
            <a:ext cx="10941803" cy="4427434"/>
          </a:xfrm>
        </p:spPr>
        <p:txBody>
          <a:bodyPr>
            <a:normAutofit/>
          </a:bodyPr>
          <a:lstStyle/>
          <a:p>
            <a:pPr defTabSz="977900">
              <a:spcBef>
                <a:spcPct val="0"/>
              </a:spcBef>
              <a:spcAft>
                <a:spcPct val="35000"/>
              </a:spcAft>
            </a:pPr>
            <a:r>
              <a:rPr lang="en-US" dirty="0">
                <a:latin typeface="Times New Roman" panose="02020603050405020304" pitchFamily="18" charset="0"/>
                <a:cs typeface="Times New Roman" panose="02020603050405020304" pitchFamily="18" charset="0"/>
              </a:rPr>
              <a:t>Courses must first be approved before the college can submit a proposal for a new CDCP program  </a:t>
            </a:r>
          </a:p>
          <a:p>
            <a:pPr marL="0" indent="0" defTabSz="977900">
              <a:spcBef>
                <a:spcPct val="0"/>
              </a:spcBef>
              <a:spcAft>
                <a:spcPct val="35000"/>
              </a:spcAft>
              <a:buNone/>
            </a:pPr>
            <a:endParaRPr lang="en-US" dirty="0">
              <a:latin typeface="Times New Roman" panose="02020603050405020304" pitchFamily="18" charset="0"/>
              <a:cs typeface="Times New Roman" panose="02020603050405020304" pitchFamily="18" charset="0"/>
            </a:endParaRPr>
          </a:p>
          <a:p>
            <a:pPr defTabSz="977900">
              <a:spcBef>
                <a:spcPct val="0"/>
              </a:spcBef>
              <a:spcAft>
                <a:spcPct val="35000"/>
              </a:spcAft>
            </a:pPr>
            <a:r>
              <a:rPr lang="en-US" dirty="0">
                <a:latin typeface="Times New Roman" panose="02020603050405020304" pitchFamily="18" charset="0"/>
                <a:cs typeface="Times New Roman" panose="02020603050405020304" pitchFamily="18" charset="0"/>
              </a:rPr>
              <a:t>CDCP funding for courses that are part of a CDCP program cannot be received until the program is approved </a:t>
            </a:r>
          </a:p>
          <a:p>
            <a:pPr marL="0" indent="0" defTabSz="977900">
              <a:spcBef>
                <a:spcPct val="0"/>
              </a:spcBef>
              <a:spcAft>
                <a:spcPct val="35000"/>
              </a:spcAft>
              <a:buNone/>
            </a:pPr>
            <a:endParaRPr lang="en-US" dirty="0">
              <a:latin typeface="Times New Roman" panose="02020603050405020304" pitchFamily="18" charset="0"/>
              <a:cs typeface="Times New Roman" panose="02020603050405020304" pitchFamily="18" charset="0"/>
            </a:endParaRPr>
          </a:p>
          <a:p>
            <a:pPr defTabSz="977900">
              <a:spcBef>
                <a:spcPct val="0"/>
              </a:spcBef>
              <a:spcAft>
                <a:spcPct val="35000"/>
              </a:spcAft>
            </a:pPr>
            <a:r>
              <a:rPr lang="en-US" dirty="0">
                <a:latin typeface="Times New Roman" panose="02020603050405020304" pitchFamily="18" charset="0"/>
                <a:cs typeface="Times New Roman" panose="02020603050405020304" pitchFamily="18" charset="0"/>
              </a:rPr>
              <a:t>Cannot divide a class that is 110 hours or less into two courses to create a certificate </a:t>
            </a:r>
          </a:p>
          <a:p>
            <a:pPr defTabSz="977900">
              <a:spcBef>
                <a:spcPct val="0"/>
              </a:spcBef>
              <a:spcAft>
                <a:spcPct val="35000"/>
              </a:spcAft>
            </a:pPr>
            <a:endParaRPr lang="en-US" dirty="0">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88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Certificates summary</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B96B4A9-CD18-E64D-825E-0877BDE63FAF}"/>
              </a:ext>
            </a:extLst>
          </p:cNvPr>
          <p:cNvGraphicFramePr>
            <a:graphicFrameLocks noGrp="1"/>
          </p:cNvGraphicFramePr>
          <p:nvPr>
            <p:extLst>
              <p:ext uri="{D42A27DB-BD31-4B8C-83A1-F6EECF244321}">
                <p14:modId xmlns:p14="http://schemas.microsoft.com/office/powerpoint/2010/main" val="381419436"/>
              </p:ext>
            </p:extLst>
          </p:nvPr>
        </p:nvGraphicFramePr>
        <p:xfrm>
          <a:off x="906651" y="1763668"/>
          <a:ext cx="10328730" cy="4487230"/>
        </p:xfrm>
        <a:graphic>
          <a:graphicData uri="http://schemas.openxmlformats.org/drawingml/2006/table">
            <a:tbl>
              <a:tblPr firstRow="1" bandRow="1">
                <a:tableStyleId>{5C22544A-7EE6-4342-B048-85BDC9FD1C3A}</a:tableStyleId>
              </a:tblPr>
              <a:tblGrid>
                <a:gridCol w="2473858">
                  <a:extLst>
                    <a:ext uri="{9D8B030D-6E8A-4147-A177-3AD203B41FA5}">
                      <a16:colId xmlns:a16="http://schemas.microsoft.com/office/drawing/2014/main" val="2218654548"/>
                    </a:ext>
                  </a:extLst>
                </a:gridCol>
                <a:gridCol w="4411962">
                  <a:extLst>
                    <a:ext uri="{9D8B030D-6E8A-4147-A177-3AD203B41FA5}">
                      <a16:colId xmlns:a16="http://schemas.microsoft.com/office/drawing/2014/main" val="4224204356"/>
                    </a:ext>
                  </a:extLst>
                </a:gridCol>
                <a:gridCol w="3442910">
                  <a:extLst>
                    <a:ext uri="{9D8B030D-6E8A-4147-A177-3AD203B41FA5}">
                      <a16:colId xmlns:a16="http://schemas.microsoft.com/office/drawing/2014/main" val="653625678"/>
                    </a:ext>
                  </a:extLst>
                </a:gridCol>
              </a:tblGrid>
              <a:tr h="443106">
                <a:tc>
                  <a:txBody>
                    <a:bodyPr/>
                    <a:lstStyle/>
                    <a:p>
                      <a:r>
                        <a:rPr lang="en-US" sz="2000" baseline="0" dirty="0">
                          <a:latin typeface="Times New Roman" panose="02020603050405020304" pitchFamily="18" charset="0"/>
                          <a:cs typeface="Times New Roman" panose="02020603050405020304" pitchFamily="18" charset="0"/>
                        </a:rPr>
                        <a:t>Units</a:t>
                      </a:r>
                    </a:p>
                  </a:txBody>
                  <a:tcPr/>
                </a:tc>
                <a:tc>
                  <a:txBody>
                    <a:bodyPr/>
                    <a:lstStyle/>
                    <a:p>
                      <a:endParaRPr lang="en-US" sz="2000" baseline="0" dirty="0">
                        <a:latin typeface="Times New Roman" panose="02020603050405020304" pitchFamily="18" charset="0"/>
                        <a:cs typeface="Times New Roman" panose="02020603050405020304" pitchFamily="18" charset="0"/>
                      </a:endParaRPr>
                    </a:p>
                  </a:txBody>
                  <a:tcPr/>
                </a:tc>
                <a:tc>
                  <a:txBody>
                    <a:bodyPr/>
                    <a:lstStyle/>
                    <a:p>
                      <a:r>
                        <a:rPr lang="en-US" sz="2000" baseline="0" dirty="0">
                          <a:latin typeface="Times New Roman" panose="02020603050405020304" pitchFamily="18" charset="0"/>
                          <a:cs typeface="Times New Roman" panose="02020603050405020304" pitchFamily="18" charset="0"/>
                        </a:rPr>
                        <a:t>Certificate Name</a:t>
                      </a:r>
                    </a:p>
                  </a:txBody>
                  <a:tcPr/>
                </a:tc>
                <a:extLst>
                  <a:ext uri="{0D108BD9-81ED-4DB2-BD59-A6C34878D82A}">
                    <a16:rowId xmlns:a16="http://schemas.microsoft.com/office/drawing/2014/main" val="2427863268"/>
                  </a:ext>
                </a:extLst>
              </a:tr>
              <a:tr h="775435">
                <a:tc>
                  <a:txBody>
                    <a:bodyPr/>
                    <a:lstStyle/>
                    <a:p>
                      <a:r>
                        <a:rPr lang="en-US" sz="2000" baseline="0" dirty="0">
                          <a:latin typeface="Times New Roman" panose="02020603050405020304" pitchFamily="18" charset="0"/>
                          <a:cs typeface="Times New Roman" panose="02020603050405020304" pitchFamily="18" charset="0"/>
                        </a:rPr>
                        <a:t>16 semester/24quarter or more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Times New Roman" panose="02020603050405020304" pitchFamily="18" charset="0"/>
                          <a:ea typeface="+mn-ea"/>
                          <a:cs typeface="Times New Roman" panose="02020603050405020304" pitchFamily="18" charset="0"/>
                        </a:rPr>
                        <a:t>Must be submitted to CO for chaptering, counts in SCFF</a:t>
                      </a:r>
                    </a:p>
                  </a:txBody>
                  <a:tcPr/>
                </a:tc>
                <a:tc>
                  <a:txBody>
                    <a:bodyPr/>
                    <a:lstStyle/>
                    <a:p>
                      <a:r>
                        <a:rPr lang="en-US" sz="2000" baseline="0" dirty="0">
                          <a:latin typeface="Times New Roman" panose="02020603050405020304" pitchFamily="18" charset="0"/>
                          <a:cs typeface="Times New Roman" panose="02020603050405020304" pitchFamily="18" charset="0"/>
                        </a:rPr>
                        <a:t>Certificate of Achievement</a:t>
                      </a:r>
                    </a:p>
                  </a:txBody>
                  <a:tcPr/>
                </a:tc>
                <a:extLst>
                  <a:ext uri="{0D108BD9-81ED-4DB2-BD59-A6C34878D82A}">
                    <a16:rowId xmlns:a16="http://schemas.microsoft.com/office/drawing/2014/main" val="4100182184"/>
                  </a:ext>
                </a:extLst>
              </a:tr>
              <a:tr h="1107765">
                <a:tc>
                  <a:txBody>
                    <a:bodyPr/>
                    <a:lstStyle/>
                    <a:p>
                      <a:r>
                        <a:rPr lang="en-US" sz="2000" baseline="0" dirty="0">
                          <a:latin typeface="Times New Roman" panose="02020603050405020304" pitchFamily="18" charset="0"/>
                          <a:cs typeface="Times New Roman" panose="02020603050405020304" pitchFamily="18" charset="0"/>
                        </a:rPr>
                        <a:t>8 semester/12 quarter to less than 16 semester/24 quarter</a:t>
                      </a:r>
                    </a:p>
                  </a:txBody>
                  <a:tcPr/>
                </a:tc>
                <a:tc>
                  <a:txBody>
                    <a:bodyPr/>
                    <a:lstStyle/>
                    <a:p>
                      <a:r>
                        <a:rPr lang="en-US" sz="2000" baseline="0" dirty="0">
                          <a:latin typeface="Times New Roman" panose="02020603050405020304" pitchFamily="18" charset="0"/>
                          <a:cs typeface="Times New Roman" panose="02020603050405020304" pitchFamily="18" charset="0"/>
                        </a:rPr>
                        <a:t>May be submitted to CO for chaptering, does </a:t>
                      </a:r>
                      <a:r>
                        <a:rPr lang="en-US" sz="2000" b="1" baseline="0" dirty="0">
                          <a:latin typeface="Times New Roman" panose="02020603050405020304" pitchFamily="18" charset="0"/>
                          <a:cs typeface="Times New Roman" panose="02020603050405020304" pitchFamily="18" charset="0"/>
                        </a:rPr>
                        <a:t>not</a:t>
                      </a:r>
                      <a:r>
                        <a:rPr lang="en-US" sz="2000" baseline="0" dirty="0">
                          <a:latin typeface="Times New Roman" panose="02020603050405020304" pitchFamily="18" charset="0"/>
                          <a:cs typeface="Times New Roman" panose="02020603050405020304" pitchFamily="18" charset="0"/>
                        </a:rPr>
                        <a:t> count in SCFF</a:t>
                      </a:r>
                    </a:p>
                  </a:txBody>
                  <a:tcPr/>
                </a:tc>
                <a:tc>
                  <a:txBody>
                    <a:bodyPr/>
                    <a:lstStyle/>
                    <a:p>
                      <a:r>
                        <a:rPr lang="en-US" sz="2000" baseline="0" dirty="0">
                          <a:latin typeface="Times New Roman" panose="02020603050405020304" pitchFamily="18" charset="0"/>
                          <a:cs typeface="Times New Roman" panose="02020603050405020304" pitchFamily="18" charset="0"/>
                        </a:rPr>
                        <a:t>Certificate of Achievement if and only if submitted to CO for chaptering</a:t>
                      </a:r>
                    </a:p>
                  </a:txBody>
                  <a:tcPr/>
                </a:tc>
                <a:extLst>
                  <a:ext uri="{0D108BD9-81ED-4DB2-BD59-A6C34878D82A}">
                    <a16:rowId xmlns:a16="http://schemas.microsoft.com/office/drawing/2014/main" val="3639911845"/>
                  </a:ext>
                </a:extLst>
              </a:tr>
              <a:tr h="1107765">
                <a:tc>
                  <a:txBody>
                    <a:bodyPr/>
                    <a:lstStyle/>
                    <a:p>
                      <a:r>
                        <a:rPr lang="en-US" sz="2000" baseline="0" dirty="0">
                          <a:latin typeface="Times New Roman" panose="02020603050405020304" pitchFamily="18" charset="0"/>
                          <a:cs typeface="Times New Roman" panose="02020603050405020304" pitchFamily="18" charset="0"/>
                        </a:rPr>
                        <a:t>Less than 8 semester/12 quarter</a:t>
                      </a:r>
                    </a:p>
                  </a:txBody>
                  <a:tcPr/>
                </a:tc>
                <a:tc>
                  <a:txBody>
                    <a:bodyPr/>
                    <a:lstStyle/>
                    <a:p>
                      <a:r>
                        <a:rPr lang="en-US" sz="2000" baseline="0" dirty="0">
                          <a:latin typeface="Times New Roman" panose="02020603050405020304" pitchFamily="18" charset="0"/>
                          <a:cs typeface="Times New Roman" panose="02020603050405020304" pitchFamily="18" charset="0"/>
                        </a:rPr>
                        <a:t>May not be submitted to CO for chaptering, does </a:t>
                      </a:r>
                      <a:r>
                        <a:rPr lang="en-US" sz="2000" b="1" baseline="0" dirty="0">
                          <a:latin typeface="Times New Roman" panose="02020603050405020304" pitchFamily="18" charset="0"/>
                          <a:cs typeface="Times New Roman" panose="02020603050405020304" pitchFamily="18" charset="0"/>
                        </a:rPr>
                        <a:t>not</a:t>
                      </a:r>
                      <a:r>
                        <a:rPr lang="en-US" sz="2000" baseline="0" dirty="0">
                          <a:latin typeface="Times New Roman" panose="02020603050405020304" pitchFamily="18" charset="0"/>
                          <a:cs typeface="Times New Roman" panose="02020603050405020304" pitchFamily="18" charset="0"/>
                        </a:rPr>
                        <a:t> count in SCFF</a:t>
                      </a:r>
                    </a:p>
                  </a:txBody>
                  <a:tcPr/>
                </a:tc>
                <a:tc>
                  <a:txBody>
                    <a:bodyPr/>
                    <a:lstStyle/>
                    <a:p>
                      <a:r>
                        <a:rPr lang="en-US" sz="2000" baseline="0" dirty="0">
                          <a:latin typeface="Times New Roman" panose="02020603050405020304" pitchFamily="18" charset="0"/>
                          <a:cs typeface="Times New Roman" panose="02020603050405020304" pitchFamily="18" charset="0"/>
                        </a:rPr>
                        <a:t>Skills Certificate, Certificate of Accomplishment, or other locally-named certificate</a:t>
                      </a:r>
                    </a:p>
                  </a:txBody>
                  <a:tcPr/>
                </a:tc>
                <a:extLst>
                  <a:ext uri="{0D108BD9-81ED-4DB2-BD59-A6C34878D82A}">
                    <a16:rowId xmlns:a16="http://schemas.microsoft.com/office/drawing/2014/main" val="2145532409"/>
                  </a:ext>
                </a:extLst>
              </a:tr>
              <a:tr h="1053159">
                <a:tc>
                  <a:txBody>
                    <a:bodyPr/>
                    <a:lstStyle/>
                    <a:p>
                      <a:r>
                        <a:rPr lang="en-US" sz="2000" dirty="0">
                          <a:latin typeface="Times New Roman" panose="02020603050405020304" pitchFamily="18" charset="0"/>
                          <a:cs typeface="Times New Roman" panose="02020603050405020304" pitchFamily="18" charset="0"/>
                        </a:rPr>
                        <a:t>0 - Noncredit</a:t>
                      </a:r>
                    </a:p>
                  </a:txBody>
                  <a:tcPr/>
                </a:tc>
                <a:tc>
                  <a:txBody>
                    <a:bodyPr/>
                    <a:lstStyle/>
                    <a:p>
                      <a:r>
                        <a:rPr lang="en-US" sz="2000" dirty="0">
                          <a:latin typeface="Times New Roman" panose="02020603050405020304" pitchFamily="18" charset="0"/>
                          <a:cs typeface="Times New Roman" panose="02020603050405020304" pitchFamily="18" charset="0"/>
                        </a:rPr>
                        <a:t>Must be submitted to CO for chaptering, does </a:t>
                      </a:r>
                      <a:r>
                        <a:rPr lang="en-US" sz="2000" b="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count in SCFF</a:t>
                      </a:r>
                    </a:p>
                  </a:txBody>
                  <a:tcPr/>
                </a:tc>
                <a:tc>
                  <a:txBody>
                    <a:bodyPr/>
                    <a:lstStyle/>
                    <a:p>
                      <a:r>
                        <a:rPr lang="en-US" sz="2000" dirty="0">
                          <a:latin typeface="Times New Roman" panose="02020603050405020304" pitchFamily="18" charset="0"/>
                          <a:cs typeface="Times New Roman" panose="02020603050405020304" pitchFamily="18" charset="0"/>
                        </a:rPr>
                        <a:t>Certificate of Completion or Certificate of Competency</a:t>
                      </a:r>
                    </a:p>
                  </a:txBody>
                  <a:tcPr/>
                </a:tc>
                <a:extLst>
                  <a:ext uri="{0D108BD9-81ED-4DB2-BD59-A6C34878D82A}">
                    <a16:rowId xmlns:a16="http://schemas.microsoft.com/office/drawing/2014/main" val="2789361424"/>
                  </a:ext>
                </a:extLst>
              </a:tr>
            </a:tbl>
          </a:graphicData>
        </a:graphic>
      </p:graphicFrame>
    </p:spTree>
    <p:extLst>
      <p:ext uri="{BB962C8B-B14F-4D97-AF65-F5344CB8AC3E}">
        <p14:creationId xmlns:p14="http://schemas.microsoft.com/office/powerpoint/2010/main" val="346717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27322" y="681925"/>
            <a:ext cx="8849531" cy="619933"/>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21AC1FB-C5C3-3942-948A-7839233D2267}"/>
              </a:ext>
            </a:extLst>
          </p:cNvPr>
          <p:cNvGraphicFramePr>
            <a:graphicFrameLocks noGrp="1"/>
          </p:cNvGraphicFramePr>
          <p:nvPr>
            <p:extLst>
              <p:ext uri="{D42A27DB-BD31-4B8C-83A1-F6EECF244321}">
                <p14:modId xmlns:p14="http://schemas.microsoft.com/office/powerpoint/2010/main" val="1056371997"/>
              </p:ext>
            </p:extLst>
          </p:nvPr>
        </p:nvGraphicFramePr>
        <p:xfrm>
          <a:off x="659567" y="1456842"/>
          <a:ext cx="10807908" cy="4436011"/>
        </p:xfrm>
        <a:graphic>
          <a:graphicData uri="http://schemas.openxmlformats.org/drawingml/2006/table">
            <a:tbl>
              <a:tblPr firstRow="1" firstCol="1" bandRow="1">
                <a:tableStyleId>{5C22544A-7EE6-4342-B048-85BDC9FD1C3A}</a:tableStyleId>
              </a:tblPr>
              <a:tblGrid>
                <a:gridCol w="8212855">
                  <a:extLst>
                    <a:ext uri="{9D8B030D-6E8A-4147-A177-3AD203B41FA5}">
                      <a16:colId xmlns:a16="http://schemas.microsoft.com/office/drawing/2014/main" val="533973173"/>
                    </a:ext>
                  </a:extLst>
                </a:gridCol>
                <a:gridCol w="2595053">
                  <a:extLst>
                    <a:ext uri="{9D8B030D-6E8A-4147-A177-3AD203B41FA5}">
                      <a16:colId xmlns:a16="http://schemas.microsoft.com/office/drawing/2014/main" val="3455894627"/>
                    </a:ext>
                  </a:extLst>
                </a:gridCol>
              </a:tblGrid>
              <a:tr h="805911">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Completion Benchmark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Points Awarded to College District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8358201"/>
                  </a:ext>
                </a:extLst>
              </a:tr>
              <a:tr h="663248">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Local Associate Degree or Baccalaureate Degree (excludes ADT)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3 (per degree)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402943"/>
                  </a:ext>
                </a:extLst>
              </a:tr>
              <a:tr h="406532">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Associate Degree for Transfer (ADT)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4 (per degree)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511465"/>
                  </a:ext>
                </a:extLst>
              </a:tr>
              <a:tr h="663248">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Certificate of Achievement (16 or more units)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2 (per certificate)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579928"/>
                  </a:ext>
                </a:extLst>
              </a:tr>
              <a:tr h="331624">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Transfer level math and English within 1</a:t>
                      </a:r>
                      <a:r>
                        <a:rPr lang="en-US" sz="2400" baseline="30000" dirty="0">
                          <a:effectLst/>
                          <a:latin typeface="Times New Roman" panose="02020603050405020304" pitchFamily="18" charset="0"/>
                          <a:cs typeface="Times New Roman" panose="02020603050405020304" pitchFamily="18" charset="0"/>
                        </a:rPr>
                        <a:t>st</a:t>
                      </a:r>
                      <a:r>
                        <a:rPr lang="en-US" sz="2400" dirty="0">
                          <a:effectLst/>
                          <a:latin typeface="Times New Roman" panose="02020603050405020304" pitchFamily="18" charset="0"/>
                          <a:cs typeface="Times New Roman" panose="02020603050405020304" pitchFamily="18" charset="0"/>
                        </a:rPr>
                        <a:t> year*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2 (per student)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499051"/>
                  </a:ext>
                </a:extLst>
              </a:tr>
              <a:tr h="331624">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Transfer to a four-year university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1.5 (per student)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34171"/>
                  </a:ext>
                </a:extLst>
              </a:tr>
              <a:tr h="331624">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Nine or more CTE units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1 (per student)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92606"/>
                  </a:ext>
                </a:extLst>
              </a:tr>
              <a:tr h="663248">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Obtains a regional living wage within one year of community college completion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1 (per student)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6633266"/>
                  </a:ext>
                </a:extLst>
              </a:tr>
            </a:tbl>
          </a:graphicData>
        </a:graphic>
      </p:graphicFrame>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1476934" y="6181370"/>
            <a:ext cx="9526711" cy="369332"/>
          </a:xfrm>
          <a:prstGeom prst="rect">
            <a:avLst/>
          </a:prstGeom>
          <a:noFill/>
        </p:spPr>
        <p:txBody>
          <a:bodyPr wrap="none" rtlCol="0">
            <a:spAutoFit/>
          </a:bodyPr>
          <a:lstStyle/>
          <a:p>
            <a:r>
              <a:rPr lang="en-US" dirty="0"/>
              <a:t>*</a:t>
            </a:r>
            <a:r>
              <a:rPr lang="en-US" b="1" dirty="0"/>
              <a:t>within the first academic year that the student enrolls, not necessarily the student’s first full year</a:t>
            </a:r>
          </a:p>
        </p:txBody>
      </p:sp>
    </p:spTree>
    <p:extLst>
      <p:ext uri="{BB962C8B-B14F-4D97-AF65-F5344CB8AC3E}">
        <p14:creationId xmlns:p14="http://schemas.microsoft.com/office/powerpoint/2010/main" val="3471411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a:latin typeface="Times New Roman" panose="02020603050405020304" pitchFamily="18" charset="0"/>
                <a:cs typeface="Times New Roman" panose="02020603050405020304" pitchFamily="18" charset="0"/>
              </a:rPr>
              <a:t>Requirements for Associate Degrees</a:t>
            </a:r>
          </a:p>
        </p:txBody>
      </p:sp>
      <p:sp>
        <p:nvSpPr>
          <p:cNvPr id="56323" name="Content Placeholder 2"/>
          <p:cNvSpPr>
            <a:spLocks noGrp="1"/>
          </p:cNvSpPr>
          <p:nvPr>
            <p:ph idx="1"/>
          </p:nvPr>
        </p:nvSpPr>
        <p:spPr>
          <a:xfrm>
            <a:off x="495946" y="1690688"/>
            <a:ext cx="11189776" cy="4896092"/>
          </a:xfrm>
        </p:spPr>
        <p:txBody>
          <a:bodyPr>
            <a:normAutofit fontScale="55000" lnSpcReduction="20000"/>
          </a:bodyPr>
          <a:lstStyle/>
          <a:p>
            <a:pPr>
              <a:lnSpc>
                <a:spcPct val="120000"/>
              </a:lnSpc>
              <a:spcBef>
                <a:spcPts val="600"/>
              </a:spcBef>
            </a:pPr>
            <a:r>
              <a:rPr lang="en-US" altLang="en-US" sz="4400" dirty="0">
                <a:latin typeface="Times New Roman" panose="02020603050405020304" pitchFamily="18" charset="0"/>
                <a:cs typeface="Times New Roman" panose="02020603050405020304" pitchFamily="18" charset="0"/>
              </a:rPr>
              <a:t>Minimum of 60 semester units</a:t>
            </a:r>
          </a:p>
          <a:p>
            <a:pPr>
              <a:lnSpc>
                <a:spcPct val="120000"/>
              </a:lnSpc>
              <a:spcBef>
                <a:spcPts val="600"/>
              </a:spcBef>
            </a:pPr>
            <a:r>
              <a:rPr lang="en-US" altLang="en-US" sz="4400" dirty="0">
                <a:latin typeface="Times New Roman" panose="02020603050405020304" pitchFamily="18" charset="0"/>
                <a:cs typeface="Times New Roman" panose="02020603050405020304" pitchFamily="18" charset="0"/>
              </a:rPr>
              <a:t>At least 18 semester units in a major or area of emphasis</a:t>
            </a:r>
          </a:p>
          <a:p>
            <a:pPr marL="0" indent="0">
              <a:lnSpc>
                <a:spcPct val="120000"/>
              </a:lnSpc>
              <a:spcBef>
                <a:spcPts val="600"/>
              </a:spcBef>
              <a:buNone/>
            </a:pPr>
            <a:endParaRPr lang="en-US" altLang="en-US" sz="320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en-US" altLang="en-US" sz="4400" dirty="0">
                <a:latin typeface="Times New Roman" panose="02020603050405020304" pitchFamily="18" charset="0"/>
                <a:cs typeface="Times New Roman" panose="02020603050405020304" pitchFamily="18" charset="0"/>
              </a:rPr>
              <a:t>Local Associate Degrees:</a:t>
            </a:r>
          </a:p>
          <a:p>
            <a:pPr lvl="1">
              <a:lnSpc>
                <a:spcPct val="120000"/>
              </a:lnSpc>
              <a:spcBef>
                <a:spcPts val="600"/>
              </a:spcBef>
            </a:pPr>
            <a:r>
              <a:rPr lang="en-US" altLang="en-US" sz="3600" dirty="0">
                <a:latin typeface="Times New Roman" panose="02020603050405020304" pitchFamily="18" charset="0"/>
                <a:cs typeface="Times New Roman" panose="02020603050405020304" pitchFamily="18" charset="0"/>
              </a:rPr>
              <a:t>Can use local GE pattern</a:t>
            </a:r>
          </a:p>
          <a:p>
            <a:pPr lvl="1">
              <a:lnSpc>
                <a:spcPct val="120000"/>
              </a:lnSpc>
              <a:spcBef>
                <a:spcPts val="600"/>
              </a:spcBef>
            </a:pPr>
            <a:r>
              <a:rPr lang="en-US" altLang="en-US" sz="3600" dirty="0">
                <a:latin typeface="Times New Roman" panose="02020603050405020304" pitchFamily="18" charset="0"/>
                <a:cs typeface="Times New Roman" panose="02020603050405020304" pitchFamily="18" charset="0"/>
              </a:rPr>
              <a:t>Chancellor’s Office approval if goal is </a:t>
            </a:r>
            <a:r>
              <a:rPr lang="en-US" altLang="en-US" sz="3600" b="1" dirty="0">
                <a:latin typeface="Times New Roman" panose="02020603050405020304" pitchFamily="18" charset="0"/>
                <a:cs typeface="Times New Roman" panose="02020603050405020304" pitchFamily="18" charset="0"/>
              </a:rPr>
              <a:t>CTE</a:t>
            </a:r>
            <a:r>
              <a:rPr lang="en-US" altLang="en-US" sz="3600" dirty="0">
                <a:latin typeface="Times New Roman" panose="02020603050405020304" pitchFamily="18" charset="0"/>
                <a:cs typeface="Times New Roman" panose="02020603050405020304" pitchFamily="18" charset="0"/>
              </a:rPr>
              <a:t>, Local approval (certification) if goal is </a:t>
            </a:r>
            <a:r>
              <a:rPr lang="en-US" altLang="en-US" sz="3600" b="1" dirty="0">
                <a:latin typeface="Times New Roman" panose="02020603050405020304" pitchFamily="18" charset="0"/>
                <a:cs typeface="Times New Roman" panose="02020603050405020304" pitchFamily="18" charset="0"/>
              </a:rPr>
              <a:t>Local</a:t>
            </a:r>
            <a:endParaRPr lang="en-US" altLang="en-US" sz="3600" dirty="0">
              <a:latin typeface="Times New Roman" panose="02020603050405020304" pitchFamily="18" charset="0"/>
              <a:cs typeface="Times New Roman" panose="02020603050405020304" pitchFamily="18" charset="0"/>
            </a:endParaRPr>
          </a:p>
          <a:p>
            <a:pPr lvl="1">
              <a:lnSpc>
                <a:spcPct val="120000"/>
              </a:lnSpc>
              <a:spcBef>
                <a:spcPts val="600"/>
              </a:spcBef>
            </a:pPr>
            <a:r>
              <a:rPr lang="en-US" altLang="en-US" sz="3600" dirty="0">
                <a:latin typeface="Times New Roman" panose="02020603050405020304" pitchFamily="18" charset="0"/>
                <a:cs typeface="Times New Roman" panose="02020603050405020304" pitchFamily="18" charset="0"/>
              </a:rPr>
              <a:t>All modified degrees are locally approved (certified)</a:t>
            </a:r>
          </a:p>
          <a:p>
            <a:pPr marL="0" indent="0">
              <a:lnSpc>
                <a:spcPct val="120000"/>
              </a:lnSpc>
              <a:spcBef>
                <a:spcPts val="600"/>
              </a:spcBef>
              <a:buNone/>
            </a:pPr>
            <a:endParaRPr lang="en-US" altLang="en-US" sz="3200" dirty="0">
              <a:latin typeface="Times New Roman" panose="02020603050405020304" pitchFamily="18" charset="0"/>
              <a:cs typeface="Times New Roman" panose="02020603050405020304" pitchFamily="18" charset="0"/>
            </a:endParaRPr>
          </a:p>
          <a:p>
            <a:pPr marL="0" indent="0">
              <a:lnSpc>
                <a:spcPct val="120000"/>
              </a:lnSpc>
              <a:spcBef>
                <a:spcPts val="600"/>
              </a:spcBef>
              <a:buNone/>
            </a:pPr>
            <a:r>
              <a:rPr lang="en-US" altLang="en-US" sz="4400" dirty="0">
                <a:latin typeface="Times New Roman" panose="02020603050405020304" pitchFamily="18" charset="0"/>
                <a:cs typeface="Times New Roman" panose="02020603050405020304" pitchFamily="18" charset="0"/>
              </a:rPr>
              <a:t>Associate Degrees for Transfer:</a:t>
            </a:r>
          </a:p>
          <a:p>
            <a:pPr lvl="1">
              <a:lnSpc>
                <a:spcPct val="120000"/>
              </a:lnSpc>
              <a:spcBef>
                <a:spcPts val="600"/>
              </a:spcBef>
              <a:defRPr/>
            </a:pPr>
            <a:r>
              <a:rPr lang="en-US" altLang="en-US" sz="3600" dirty="0">
                <a:latin typeface="Times New Roman" panose="02020603050405020304" pitchFamily="18" charset="0"/>
                <a:cs typeface="Times New Roman" panose="02020603050405020304" pitchFamily="18" charset="0"/>
              </a:rPr>
              <a:t>No more than 60 semester units may be required</a:t>
            </a:r>
          </a:p>
          <a:p>
            <a:pPr lvl="1">
              <a:lnSpc>
                <a:spcPct val="120000"/>
              </a:lnSpc>
              <a:spcBef>
                <a:spcPts val="600"/>
              </a:spcBef>
              <a:defRPr/>
            </a:pPr>
            <a:r>
              <a:rPr lang="en-US" altLang="en-US" sz="3600" dirty="0">
                <a:latin typeface="Times New Roman" panose="02020603050405020304" pitchFamily="18" charset="0"/>
                <a:cs typeface="Times New Roman" panose="02020603050405020304" pitchFamily="18" charset="0"/>
              </a:rPr>
              <a:t>General education limited to a CSU GE-Breadth or IGETC pattern </a:t>
            </a:r>
          </a:p>
          <a:p>
            <a:pPr lvl="1">
              <a:lnSpc>
                <a:spcPct val="120000"/>
              </a:lnSpc>
              <a:spcBef>
                <a:spcPts val="600"/>
              </a:spcBef>
              <a:defRPr/>
            </a:pPr>
            <a:r>
              <a:rPr lang="en-US" altLang="en-US" sz="3600" dirty="0">
                <a:latin typeface="Times New Roman" panose="02020603050405020304" pitchFamily="18" charset="0"/>
                <a:cs typeface="Times New Roman" panose="02020603050405020304" pitchFamily="18" charset="0"/>
              </a:rPr>
              <a:t>New and modified ADT’s require Chancellor’s Office approval</a:t>
            </a:r>
          </a:p>
          <a:p>
            <a:pPr>
              <a:lnSpc>
                <a:spcPct val="80000"/>
              </a:lnSpc>
              <a:spcBef>
                <a:spcPts val="600"/>
              </a:spcBef>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9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prstGeom prst="rect">
            <a:avLst/>
          </a:prstGeom>
        </p:spPr>
        <p:txBody>
          <a:bodyPr/>
          <a:lstStyle/>
          <a:p>
            <a:pPr algn="ctr"/>
            <a:r>
              <a:rPr lang="en-US" b="1" dirty="0">
                <a:latin typeface="Times New Roman" panose="02020603050405020304" pitchFamily="18" charset="0"/>
                <a:cs typeface="Times New Roman" panose="02020603050405020304" pitchFamily="18" charset="0"/>
              </a:rPr>
              <a:t>Certificates and Degrees…</a:t>
            </a:r>
            <a:endParaRPr b="1" dirty="0">
              <a:latin typeface="Times New Roman" panose="02020603050405020304" pitchFamily="18" charset="0"/>
              <a:cs typeface="Times New Roman" panose="02020603050405020304" pitchFamily="18" charset="0"/>
            </a:endParaRPr>
          </a:p>
        </p:txBody>
      </p:sp>
      <p:sp>
        <p:nvSpPr>
          <p:cNvPr id="186" name="Content Placeholder 2"/>
          <p:cNvSpPr txBox="1">
            <a:spLocks noGrp="1"/>
          </p:cNvSpPr>
          <p:nvPr>
            <p:ph idx="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Must be of value to the student</a:t>
            </a:r>
          </a:p>
          <a:p>
            <a:r>
              <a:rPr lang="en-US" dirty="0">
                <a:latin typeface="Times New Roman" panose="02020603050405020304" pitchFamily="18" charset="0"/>
                <a:cs typeface="Times New Roman" panose="02020603050405020304" pitchFamily="18" charset="0"/>
              </a:rPr>
              <a:t>Auto-awarding could lead to financial aid implications</a:t>
            </a:r>
          </a:p>
          <a:p>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Conclusion…</a:t>
            </a:r>
          </a:p>
          <a:p>
            <a:r>
              <a:rPr lang="en-US" dirty="0">
                <a:latin typeface="Times New Roman" panose="02020603050405020304" pitchFamily="18" charset="0"/>
                <a:cs typeface="Times New Roman" panose="02020603050405020304" pitchFamily="18" charset="0"/>
              </a:rPr>
              <a:t>Certificate and Degree programs should be truly Student Centered!</a:t>
            </a:r>
          </a:p>
        </p:txBody>
      </p:sp>
      <p:pic>
        <p:nvPicPr>
          <p:cNvPr id="2" name="Picture 1">
            <a:extLst>
              <a:ext uri="{FF2B5EF4-FFF2-40B4-BE49-F238E27FC236}">
                <a16:creationId xmlns:a16="http://schemas.microsoft.com/office/drawing/2014/main" id="{AF3D86B4-F111-C84F-9074-499FCAEE2079}"/>
              </a:ext>
            </a:extLst>
          </p:cNvPr>
          <p:cNvPicPr>
            <a:picLocks noChangeAspect="1"/>
          </p:cNvPicPr>
          <p:nvPr/>
        </p:nvPicPr>
        <p:blipFill>
          <a:blip r:embed="rId3"/>
          <a:stretch>
            <a:fillRect/>
          </a:stretch>
        </p:blipFill>
        <p:spPr>
          <a:xfrm>
            <a:off x="5117346" y="5019674"/>
            <a:ext cx="2600809" cy="1292226"/>
          </a:xfrm>
          <a:prstGeom prst="rect">
            <a:avLst/>
          </a:prstGeom>
        </p:spPr>
      </p:pic>
    </p:spTree>
    <p:extLst>
      <p:ext uri="{BB962C8B-B14F-4D97-AF65-F5344CB8AC3E}">
        <p14:creationId xmlns:p14="http://schemas.microsoft.com/office/powerpoint/2010/main" val="141173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5B22-B977-124D-833C-E85AE2E0D874}"/>
              </a:ext>
            </a:extLst>
          </p:cNvPr>
          <p:cNvSpPr>
            <a:spLocks noGrp="1"/>
          </p:cNvSpPr>
          <p:nvPr>
            <p:ph type="title" idx="4294967295"/>
          </p:nvPr>
        </p:nvSpPr>
        <p:spPr>
          <a:xfrm>
            <a:off x="615462" y="69607"/>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More…</a:t>
            </a:r>
          </a:p>
        </p:txBody>
      </p:sp>
      <p:pic>
        <p:nvPicPr>
          <p:cNvPr id="3" name="Picture 2"/>
          <p:cNvPicPr>
            <a:picLocks noChangeAspect="1"/>
          </p:cNvPicPr>
          <p:nvPr/>
        </p:nvPicPr>
        <p:blipFill>
          <a:blip r:embed="rId2"/>
          <a:stretch>
            <a:fillRect/>
          </a:stretch>
        </p:blipFill>
        <p:spPr>
          <a:xfrm>
            <a:off x="3260436" y="2540000"/>
            <a:ext cx="5283200" cy="3398981"/>
          </a:xfrm>
          <a:prstGeom prst="rect">
            <a:avLst/>
          </a:prstGeom>
        </p:spPr>
      </p:pic>
    </p:spTree>
    <p:extLst>
      <p:ext uri="{BB962C8B-B14F-4D97-AF65-F5344CB8AC3E}">
        <p14:creationId xmlns:p14="http://schemas.microsoft.com/office/powerpoint/2010/main" val="1666145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9B81-7CE3-2841-8A5F-61F2C4C831B3}"/>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On the Horizon…</a:t>
            </a:r>
          </a:p>
        </p:txBody>
      </p:sp>
      <p:sp>
        <p:nvSpPr>
          <p:cNvPr id="3" name="Content Placeholder 2">
            <a:extLst>
              <a:ext uri="{FF2B5EF4-FFF2-40B4-BE49-F238E27FC236}">
                <a16:creationId xmlns:a16="http://schemas.microsoft.com/office/drawing/2014/main" id="{E2323A78-1498-B047-A8AD-B732D7E799B2}"/>
              </a:ext>
            </a:extLst>
          </p:cNvPr>
          <p:cNvSpPr>
            <a:spLocks noGrp="1"/>
          </p:cNvSpPr>
          <p:nvPr>
            <p:ph idx="1"/>
          </p:nvPr>
        </p:nvSpPr>
        <p:spPr>
          <a:xfrm>
            <a:off x="838200" y="1825624"/>
            <a:ext cx="5671088" cy="5032376"/>
          </a:xfrm>
        </p:spPr>
        <p:txBody>
          <a:bodyPr>
            <a:normAutofit/>
          </a:bodyPr>
          <a:lstStyle/>
          <a:p>
            <a:r>
              <a:rPr lang="en-US" sz="3200" dirty="0">
                <a:latin typeface="Times New Roman" panose="02020603050405020304" pitchFamily="18" charset="0"/>
                <a:cs typeface="Times New Roman" panose="02020603050405020304" pitchFamily="18" charset="0"/>
              </a:rPr>
              <a:t>PCAH, 7</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Edition</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Title 5 Changes</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COCI Update</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ASCCC Curriculum Regionals,</a:t>
            </a:r>
          </a:p>
          <a:p>
            <a:pPr lvl="1"/>
            <a:r>
              <a:rPr lang="en-US" sz="2800" dirty="0">
                <a:latin typeface="Times New Roman" panose="02020603050405020304" pitchFamily="18" charset="0"/>
                <a:cs typeface="Times New Roman" panose="02020603050405020304" pitchFamily="18" charset="0"/>
              </a:rPr>
              <a:t>November 16 (Mission College)</a:t>
            </a:r>
          </a:p>
          <a:p>
            <a:pPr lvl="1"/>
            <a:r>
              <a:rPr lang="en-US" sz="2800" dirty="0">
                <a:latin typeface="Times New Roman" panose="02020603050405020304" pitchFamily="18" charset="0"/>
                <a:cs typeface="Times New Roman" panose="02020603050405020304" pitchFamily="18" charset="0"/>
              </a:rPr>
              <a:t>November 17 (Mt. SAC)</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60A7D4-7136-C245-82CE-E1E9ED43E7D7}"/>
              </a:ext>
            </a:extLst>
          </p:cNvPr>
          <p:cNvPicPr>
            <a:picLocks noChangeAspect="1"/>
          </p:cNvPicPr>
          <p:nvPr/>
        </p:nvPicPr>
        <p:blipFill>
          <a:blip r:embed="rId2"/>
          <a:stretch>
            <a:fillRect/>
          </a:stretch>
        </p:blipFill>
        <p:spPr>
          <a:xfrm>
            <a:off x="6756076" y="2615747"/>
            <a:ext cx="4418201" cy="2650920"/>
          </a:xfrm>
          <a:prstGeom prst="rect">
            <a:avLst/>
          </a:prstGeom>
        </p:spPr>
      </p:pic>
    </p:spTree>
    <p:extLst>
      <p:ext uri="{BB962C8B-B14F-4D97-AF65-F5344CB8AC3E}">
        <p14:creationId xmlns:p14="http://schemas.microsoft.com/office/powerpoint/2010/main" val="644082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9EE6-2343-1D4C-9744-D0310D1BC545}"/>
              </a:ext>
            </a:extLst>
          </p:cNvPr>
          <p:cNvSpPr>
            <a:spLocks noGrp="1"/>
          </p:cNvSpPr>
          <p:nvPr>
            <p:ph type="title"/>
          </p:nvPr>
        </p:nvSpPr>
        <p:spPr>
          <a:xfrm>
            <a:off x="1162373" y="511444"/>
            <a:ext cx="9934413" cy="1012556"/>
          </a:xfrm>
        </p:spPr>
        <p:txBody>
          <a:bodyPr>
            <a:noAutofit/>
          </a:bodyPr>
          <a:lstStyle/>
          <a:p>
            <a:pPr algn="ctr"/>
            <a:r>
              <a:rPr lang="en-US" b="1" dirty="0">
                <a:latin typeface="Times New Roman" panose="02020603050405020304" pitchFamily="18" charset="0"/>
                <a:cs typeface="Times New Roman" panose="02020603050405020304" pitchFamily="18" charset="0"/>
              </a:rPr>
              <a:t>Curriculum Periodic Review </a:t>
            </a: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by the Chancellor’s Office</a:t>
            </a:r>
          </a:p>
        </p:txBody>
      </p:sp>
      <p:sp>
        <p:nvSpPr>
          <p:cNvPr id="3" name="Content Placeholder 2">
            <a:extLst>
              <a:ext uri="{FF2B5EF4-FFF2-40B4-BE49-F238E27FC236}">
                <a16:creationId xmlns:a16="http://schemas.microsoft.com/office/drawing/2014/main" id="{CFFCFC88-B7C2-344B-8931-4EC28F8844AC}"/>
              </a:ext>
            </a:extLst>
          </p:cNvPr>
          <p:cNvSpPr>
            <a:spLocks noGrp="1"/>
          </p:cNvSpPr>
          <p:nvPr>
            <p:ph idx="1"/>
          </p:nvPr>
        </p:nvSpPr>
        <p:spPr>
          <a:xfrm>
            <a:off x="526941" y="1782305"/>
            <a:ext cx="11205275" cy="4394658"/>
          </a:xfrm>
        </p:spPr>
        <p:txBody>
          <a:bodyPr/>
          <a:lstStyle/>
          <a:p>
            <a:r>
              <a:rPr lang="en-US" dirty="0">
                <a:latin typeface="Times New Roman" panose="02020603050405020304" pitchFamily="18" charset="0"/>
                <a:cs typeface="Times New Roman" panose="02020603050405020304" pitchFamily="18" charset="0"/>
              </a:rPr>
              <a:t>Colleges will have their curriculum reviewed at least once every three years (and could be as frequently as once a year).</a:t>
            </a:r>
          </a:p>
          <a:p>
            <a:r>
              <a:rPr lang="en-US" dirty="0">
                <a:latin typeface="Times New Roman" panose="02020603050405020304" pitchFamily="18" charset="0"/>
                <a:cs typeface="Times New Roman" panose="02020603050405020304" pitchFamily="18" charset="0"/>
              </a:rPr>
              <a:t>Colleges that have been found to have curriculum that does not meet all requirements will be contacted by the CO.</a:t>
            </a:r>
          </a:p>
          <a:p>
            <a:r>
              <a:rPr lang="en-US" dirty="0">
                <a:latin typeface="Times New Roman" panose="02020603050405020304" pitchFamily="18" charset="0"/>
                <a:cs typeface="Times New Roman" panose="02020603050405020304" pitchFamily="18" charset="0"/>
              </a:rPr>
              <a:t>Colleges may be encouraged to have an assistance visit by representatives from the CO, CIOs, and ASCCC</a:t>
            </a:r>
          </a:p>
          <a:p>
            <a:r>
              <a:rPr lang="en-US" dirty="0">
                <a:latin typeface="Times New Roman" panose="02020603050405020304" pitchFamily="18" charset="0"/>
                <a:cs typeface="Times New Roman" panose="02020603050405020304" pitchFamily="18" charset="0"/>
              </a:rPr>
              <a:t>Colleges that refuse to follow the requirements for automated approval will have the approval disabled and all curriculum will need to be reviewed and approved by the Chancellor’s Office</a:t>
            </a:r>
          </a:p>
        </p:txBody>
      </p:sp>
    </p:spTree>
    <p:extLst>
      <p:ext uri="{BB962C8B-B14F-4D97-AF65-F5344CB8AC3E}">
        <p14:creationId xmlns:p14="http://schemas.microsoft.com/office/powerpoint/2010/main" val="1439078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3104-2147-2B44-AD36-EDB8B7C7C757}"/>
              </a:ext>
            </a:extLst>
          </p:cNvPr>
          <p:cNvSpPr>
            <a:spLocks noGrp="1"/>
          </p:cNvSpPr>
          <p:nvPr>
            <p:ph type="title" idx="4294967295"/>
          </p:nvPr>
        </p:nvSpPr>
        <p:spPr>
          <a:xfrm>
            <a:off x="791219" y="230676"/>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Scenarios for Discussion…</a:t>
            </a:r>
          </a:p>
        </p:txBody>
      </p:sp>
      <p:pic>
        <p:nvPicPr>
          <p:cNvPr id="3" name="Picture 2"/>
          <p:cNvPicPr>
            <a:picLocks noChangeAspect="1"/>
          </p:cNvPicPr>
          <p:nvPr/>
        </p:nvPicPr>
        <p:blipFill>
          <a:blip r:embed="rId2"/>
          <a:stretch>
            <a:fillRect/>
          </a:stretch>
        </p:blipFill>
        <p:spPr>
          <a:xfrm>
            <a:off x="3633710" y="3083413"/>
            <a:ext cx="4830617" cy="2305708"/>
          </a:xfrm>
          <a:prstGeom prst="rect">
            <a:avLst/>
          </a:prstGeom>
        </p:spPr>
      </p:pic>
    </p:spTree>
    <p:extLst>
      <p:ext uri="{BB962C8B-B14F-4D97-AF65-F5344CB8AC3E}">
        <p14:creationId xmlns:p14="http://schemas.microsoft.com/office/powerpoint/2010/main" val="46829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1</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Birch Tree College, faculty are embracing AB 705 and have written corequisite courses for each of the entry transfer level English and mathematics courses. For those students that are required to take the corequisite course, passing the corequisite course is contingent upon passing the parent course and vice versa. The corequisite courses range from 2 to 3 units and the parent courses from 3 to 5 units.</a:t>
            </a:r>
          </a:p>
          <a:p>
            <a:pPr marL="0" indent="0">
              <a:buNone/>
            </a:pPr>
            <a:endParaRPr lang="en-US" sz="2400" i="1"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with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else would you like to know about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options would you ask your colleagues to consider?</a:t>
            </a:r>
          </a:p>
        </p:txBody>
      </p:sp>
    </p:spTree>
    <p:extLst>
      <p:ext uri="{BB962C8B-B14F-4D97-AF65-F5344CB8AC3E}">
        <p14:creationId xmlns:p14="http://schemas.microsoft.com/office/powerpoint/2010/main" val="3423404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2</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Cedar Tree College, more students transfer to UC or private non-profit colleges than to CSU colleges. The Board of Trustees has asked the college to find ways: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encourage students to pursue ADT degrees over local degrees;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increase the number of CTE courses that have CSU GE-Breadth approval;</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ensure that all Certificates of Achievement are at least 16 units; and</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Implement auto-awarding of certificates and degrees.</a:t>
            </a:r>
          </a:p>
          <a:p>
            <a:pPr marL="514350" indent="-514350">
              <a:buFont typeface="+mj-lt"/>
              <a:buAutoNum type="alphaLcPeriod"/>
            </a:pPr>
            <a:endParaRPr lang="en-US" sz="2400"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of these requests?</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How would you address these requests?</a:t>
            </a:r>
          </a:p>
          <a:p>
            <a:pPr marL="514350" indent="-514350">
              <a:buAutoNum type="arabicPeriod"/>
            </a:pPr>
            <a:endParaRPr lang="en-US" sz="2400" dirty="0">
              <a:latin typeface="Times New Roman" panose="02020603050405020304" pitchFamily="18" charset="0"/>
              <a:cs typeface="Times New Roman" panose="02020603050405020304" pitchFamily="18" charset="0"/>
            </a:endParaRPr>
          </a:p>
          <a:p>
            <a:pPr marL="514350" indent="-51435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108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88F7-D9AF-BB4E-AAFF-5B181C484765}"/>
              </a:ext>
            </a:extLst>
          </p:cNvPr>
          <p:cNvSpPr>
            <a:spLocks noGrp="1"/>
          </p:cNvSpPr>
          <p:nvPr>
            <p:ph type="title" idx="4294967295"/>
          </p:nvPr>
        </p:nvSpPr>
        <p:spPr>
          <a:xfrm>
            <a:off x="773722" y="1"/>
            <a:ext cx="10515600" cy="211015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Questions?</a:t>
            </a:r>
          </a:p>
        </p:txBody>
      </p:sp>
      <p:sp>
        <p:nvSpPr>
          <p:cNvPr id="3" name="Text Placeholder 2">
            <a:extLst>
              <a:ext uri="{FF2B5EF4-FFF2-40B4-BE49-F238E27FC236}">
                <a16:creationId xmlns:a16="http://schemas.microsoft.com/office/drawing/2014/main" id="{CF9D8772-512A-7643-9804-6D90A6BE9CAF}"/>
              </a:ext>
            </a:extLst>
          </p:cNvPr>
          <p:cNvSpPr>
            <a:spLocks noGrp="1"/>
          </p:cNvSpPr>
          <p:nvPr>
            <p:ph type="body" idx="4294967295"/>
          </p:nvPr>
        </p:nvSpPr>
        <p:spPr>
          <a:xfrm>
            <a:off x="773722" y="5180714"/>
            <a:ext cx="10515600" cy="1500187"/>
          </a:xfrm>
        </p:spPr>
        <p:txBody>
          <a:bodyPr>
            <a:normAutofit/>
          </a:bodyPr>
          <a:lstStyle/>
          <a:p>
            <a:pPr marL="0" indent="0" algn="ctr">
              <a:buNone/>
            </a:pPr>
            <a:r>
              <a:rPr lang="en-US" sz="6600" dirty="0">
                <a:solidFill>
                  <a:srgbClr val="C00000"/>
                </a:solidFill>
                <a:latin typeface="Times New Roman" panose="02020603050405020304" pitchFamily="18" charset="0"/>
                <a:cs typeface="Times New Roman" panose="02020603050405020304" pitchFamily="18" charset="0"/>
              </a:rPr>
              <a:t>Thank You!</a:t>
            </a:r>
          </a:p>
        </p:txBody>
      </p:sp>
      <p:pic>
        <p:nvPicPr>
          <p:cNvPr id="5" name="Picture 4"/>
          <p:cNvPicPr>
            <a:picLocks noChangeAspect="1"/>
          </p:cNvPicPr>
          <p:nvPr/>
        </p:nvPicPr>
        <p:blipFill>
          <a:blip r:embed="rId2"/>
          <a:stretch>
            <a:fillRect/>
          </a:stretch>
        </p:blipFill>
        <p:spPr>
          <a:xfrm>
            <a:off x="3805382" y="1643400"/>
            <a:ext cx="4304145" cy="3355200"/>
          </a:xfrm>
          <a:prstGeom prst="rect">
            <a:avLst/>
          </a:prstGeom>
        </p:spPr>
      </p:pic>
    </p:spTree>
    <p:extLst>
      <p:ext uri="{BB962C8B-B14F-4D97-AF65-F5344CB8AC3E}">
        <p14:creationId xmlns:p14="http://schemas.microsoft.com/office/powerpoint/2010/main" val="151148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8584" y="529977"/>
            <a:ext cx="7715194" cy="699216"/>
          </a:xfrm>
        </p:spPr>
        <p:txBody>
          <a:bodyPr>
            <a:normAutofit/>
          </a:bodyPr>
          <a:lstStyle/>
          <a:p>
            <a:pPr algn="ctr"/>
            <a:r>
              <a:rPr lang="en-US" sz="4000" b="1" dirty="0">
                <a:latin typeface="Times New Roman" panose="02020603050405020304" pitchFamily="18" charset="0"/>
                <a:cs typeface="Times New Roman" panose="02020603050405020304" pitchFamily="18" charset="0"/>
              </a:rPr>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989351" y="1528997"/>
            <a:ext cx="10854304" cy="4766872"/>
          </a:xfrm>
        </p:spPr>
        <p:txBody>
          <a:bodyPr numCol="2">
            <a:noAutofit/>
          </a:bodyPr>
          <a:lstStyle/>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ASCCC – Academic Senate for California Community Colleges</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CCCCO or CO – California Community Colleges Chancellor’s Office or Chancellor’s Office</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CSU GE – California State University General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IGETC – Intersegmental General Education Transfer Curriculum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SCFF – Student Centered Funding Formula</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ADT – Associate Degree for Transfer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CTE – Career and Technical Education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LMI – Labor Market Information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PCAH – Program and Course Approval Handbook</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AAM – Articulation Agreement for Major</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SOC – Standard Occupational Classification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TOP – Taxonomy of Program</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EDD – Employment Development Department</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CDCP – Career Development and College Preparation</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COR – Course Outline of Record</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COCO – Chancellor’s Office Curriculum Inventory</a:t>
            </a:r>
          </a:p>
          <a:p>
            <a:pPr marL="0" indent="0">
              <a:buClr>
                <a:srgbClr val="0070C0"/>
              </a:buClr>
              <a:buNone/>
            </a:pPr>
            <a:r>
              <a:rPr lang="en-US" sz="2200" dirty="0">
                <a:solidFill>
                  <a:srgbClr val="262626"/>
                </a:solidFill>
                <a:latin typeface="Times New Roman" panose="02020603050405020304" pitchFamily="18" charset="0"/>
                <a:cs typeface="Times New Roman" panose="02020603050405020304" pitchFamily="18" charset="0"/>
              </a:rPr>
              <a:t>CWE – Cooperative Work Experience</a:t>
            </a:r>
          </a:p>
        </p:txBody>
      </p:sp>
    </p:spTree>
    <p:extLst>
      <p:ext uri="{BB962C8B-B14F-4D97-AF65-F5344CB8AC3E}">
        <p14:creationId xmlns:p14="http://schemas.microsoft.com/office/powerpoint/2010/main" val="196023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85799" y="470023"/>
            <a:ext cx="10515600" cy="2852737"/>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Scenarios to Consider…</a:t>
            </a:r>
          </a:p>
        </p:txBody>
      </p:sp>
      <p:pic>
        <p:nvPicPr>
          <p:cNvPr id="4" name="Picture 3"/>
          <p:cNvPicPr>
            <a:picLocks noChangeAspect="1"/>
          </p:cNvPicPr>
          <p:nvPr/>
        </p:nvPicPr>
        <p:blipFill>
          <a:blip r:embed="rId2"/>
          <a:stretch>
            <a:fillRect/>
          </a:stretch>
        </p:blipFill>
        <p:spPr>
          <a:xfrm>
            <a:off x="4632684" y="2789695"/>
            <a:ext cx="2621829" cy="3260437"/>
          </a:xfrm>
          <a:prstGeom prst="rect">
            <a:avLst/>
          </a:prstGeom>
        </p:spPr>
      </p:pic>
    </p:spTree>
    <p:extLst>
      <p:ext uri="{BB962C8B-B14F-4D97-AF65-F5344CB8AC3E}">
        <p14:creationId xmlns:p14="http://schemas.microsoft.com/office/powerpoint/2010/main" val="3829918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5153-BEDA-3C4F-8BC0-EA7C78BA7355}"/>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ABDF09E1-C009-EC47-A517-04C00B48CF0C}"/>
              </a:ext>
            </a:extLst>
          </p:cNvPr>
          <p:cNvSpPr>
            <a:spLocks noGrp="1"/>
          </p:cNvSpPr>
          <p:nvPr>
            <p:ph idx="1"/>
          </p:nvPr>
        </p:nvSpPr>
        <p:spPr>
          <a:xfrm>
            <a:off x="959370" y="2308484"/>
            <a:ext cx="10133352" cy="4047345"/>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Program and Course Approval Handbook (PCAH) 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Edition: </a:t>
            </a:r>
            <a:r>
              <a:rPr lang="en-US" dirty="0">
                <a:latin typeface="Times New Roman" panose="02020603050405020304" pitchFamily="18" charset="0"/>
                <a:cs typeface="Times New Roman" panose="02020603050405020304" pitchFamily="18" charset="0"/>
                <a:hlinkClick r:id="rId2"/>
              </a:rPr>
              <a:t>https://asccc.org/sites/default/files/PCAH6thEditionJuly_FINAL.pdf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Title 5 §55070 Credit Certificates: </a:t>
            </a:r>
            <a:r>
              <a:rPr lang="en-US" dirty="0">
                <a:latin typeface="Times New Roman" panose="02020603050405020304" pitchFamily="18" charset="0"/>
                <a:cs typeface="Times New Roman" panose="02020603050405020304" pitchFamily="18" charset="0"/>
                <a:hlinkClick r:id="rId3"/>
              </a:rPr>
              <a:t>https://govt.westlaw.com/calregs/Document/IAC158694734046EDAAA1179BB5181FA9?viewType=FullText&amp;originationContext=documenttoc&amp;transitionType=CategoryPageItem&amp;contextData=(sc.Default)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Title 5 §55155 Noncredit Certificates: </a:t>
            </a:r>
            <a:r>
              <a:rPr lang="en-US" dirty="0">
                <a:latin typeface="Times New Roman" panose="02020603050405020304" pitchFamily="18" charset="0"/>
                <a:cs typeface="Times New Roman" panose="02020603050405020304" pitchFamily="18" charset="0"/>
                <a:hlinkClick r:id="rId3"/>
              </a:rPr>
              <a:t>https://govt.westlaw.com/calregs/Document/IAC158694734046EDAAA1179BB5181FA9?viewType=FullText&amp;originationContext=documenttoc&amp;transitionType=CategoryPageItem&amp;contextData=(sc.Default)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 Centered Funding Formula Information: </a:t>
            </a:r>
            <a:r>
              <a:rPr lang="en-US" dirty="0">
                <a:latin typeface="Times New Roman" panose="02020603050405020304" pitchFamily="18" charset="0"/>
                <a:cs typeface="Times New Roman" panose="02020603050405020304" pitchFamily="18" charset="0"/>
                <a:hlinkClick r:id="rId4"/>
              </a:rPr>
              <a:t>http://extranet.cccco.edu/Divisions/FinanceFacilities/StudentCenteredFundingFormula.aspx</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16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1</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Birch Tree College, faculty are embracing AB 705 and have written corequisite courses for each of the entry transfer level English and mathematics courses. For those students that are required to take the corequisite course, passing the corequisite course is contingent upon passing the parent course and vice versa. The corequisite courses range from 2 to 3 units and the parent courses from 3 to 5 units.</a:t>
            </a:r>
          </a:p>
          <a:p>
            <a:pPr marL="0" indent="0">
              <a:buNone/>
            </a:pPr>
            <a:endParaRPr lang="en-US" sz="2400" i="1"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with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else would you like to know about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options would you ask your colleagues to consider?</a:t>
            </a:r>
          </a:p>
        </p:txBody>
      </p:sp>
    </p:spTree>
    <p:extLst>
      <p:ext uri="{BB962C8B-B14F-4D97-AF65-F5344CB8AC3E}">
        <p14:creationId xmlns:p14="http://schemas.microsoft.com/office/powerpoint/2010/main" val="305252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2</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Cedar Tree College, more students transfer to UC or private non-profit colleges than to CSU colleges. The Board of Trustees has asked the college to find ways: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encourage students to pursue ADT degrees over local degrees;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increase the number of CTE courses that have CSU GE-Breadth approval;</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ensure that all Certificates of Achievement are at least 16 units; and</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Implement auto-awarding of certificates and degrees.</a:t>
            </a:r>
          </a:p>
          <a:p>
            <a:pPr marL="514350" indent="-514350">
              <a:buFont typeface="+mj-lt"/>
              <a:buAutoNum type="alphaLcPeriod"/>
            </a:pPr>
            <a:endParaRPr lang="en-US" sz="2400"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of these requests?</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How would you address these requests?</a:t>
            </a:r>
          </a:p>
          <a:p>
            <a:pPr marL="514350" indent="-514350">
              <a:buAutoNum type="arabicPeriod"/>
            </a:pPr>
            <a:endParaRPr lang="en-US" sz="2400" dirty="0">
              <a:latin typeface="Times New Roman" panose="02020603050405020304" pitchFamily="18" charset="0"/>
              <a:cs typeface="Times New Roman" panose="02020603050405020304" pitchFamily="18" charset="0"/>
            </a:endParaRPr>
          </a:p>
          <a:p>
            <a:pPr marL="514350" indent="-51435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1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6F6D-35E8-FE4B-A598-FCADEF44B758}"/>
              </a:ext>
            </a:extLst>
          </p:cNvPr>
          <p:cNvSpPr>
            <a:spLocks noGrp="1"/>
          </p:cNvSpPr>
          <p:nvPr>
            <p:ph type="title" idx="4294967295"/>
          </p:nvPr>
        </p:nvSpPr>
        <p:spPr>
          <a:xfrm>
            <a:off x="780161" y="56349"/>
            <a:ext cx="10515600" cy="2852737"/>
          </a:xfrm>
        </p:spPr>
        <p:txBody>
          <a:bodyPr>
            <a:normAutofit fontScale="90000"/>
          </a:bodyPr>
          <a:lstStyle/>
          <a:p>
            <a:pPr algn="ctr"/>
            <a:r>
              <a:rPr lang="en-US" sz="6000" b="1" dirty="0">
                <a:solidFill>
                  <a:srgbClr val="C00000"/>
                </a:solidFill>
                <a:latin typeface="Times New Roman" panose="02020603050405020304" pitchFamily="18" charset="0"/>
                <a:cs typeface="Times New Roman" panose="02020603050405020304" pitchFamily="18" charset="0"/>
              </a:rPr>
              <a:t>Roles and Responsibilities</a:t>
            </a:r>
            <a:br>
              <a:rPr lang="en-US" sz="6000" b="1" dirty="0">
                <a:solidFill>
                  <a:srgbClr val="C00000"/>
                </a:solidFill>
                <a:latin typeface="Times New Roman" panose="02020603050405020304" pitchFamily="18" charset="0"/>
                <a:cs typeface="Times New Roman" panose="02020603050405020304" pitchFamily="18" charset="0"/>
              </a:rPr>
            </a:br>
            <a:r>
              <a:rPr lang="en-US" sz="4900" dirty="0">
                <a:solidFill>
                  <a:srgbClr val="C00000"/>
                </a:solidFill>
                <a:latin typeface="Times New Roman" panose="02020603050405020304" pitchFamily="18" charset="0"/>
                <a:cs typeface="Times New Roman" panose="02020603050405020304" pitchFamily="18" charset="0"/>
              </a:rPr>
              <a:t>Academic Senate and Curriculum Committee</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265483" y="2430095"/>
            <a:ext cx="7544955" cy="4192522"/>
          </a:xfrm>
          <a:prstGeom prst="rect">
            <a:avLst/>
          </a:prstGeom>
        </p:spPr>
      </p:pic>
    </p:spTree>
    <p:extLst>
      <p:ext uri="{BB962C8B-B14F-4D97-AF65-F5344CB8AC3E}">
        <p14:creationId xmlns:p14="http://schemas.microsoft.com/office/powerpoint/2010/main" val="9788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AFA2-CEDE-7048-A3A5-489A6947ECF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Roles and Responsibilities</a:t>
            </a:r>
          </a:p>
        </p:txBody>
      </p:sp>
      <p:sp>
        <p:nvSpPr>
          <p:cNvPr id="3" name="Content Placeholder 2">
            <a:extLst>
              <a:ext uri="{FF2B5EF4-FFF2-40B4-BE49-F238E27FC236}">
                <a16:creationId xmlns:a16="http://schemas.microsoft.com/office/drawing/2014/main" id="{097453E1-2160-8145-ADA5-E9F1946738C0}"/>
              </a:ext>
            </a:extLst>
          </p:cNvPr>
          <p:cNvSpPr>
            <a:spLocks noGrp="1"/>
          </p:cNvSpPr>
          <p:nvPr>
            <p:ph idx="1"/>
          </p:nvPr>
        </p:nvSpPr>
        <p:spPr/>
        <p:txBody>
          <a:bodyPr/>
          <a:lstStyle/>
          <a:p>
            <a:pPr marL="0" indent="0">
              <a:buNone/>
            </a:pPr>
            <a:r>
              <a:rPr lang="en-US" sz="3600" dirty="0">
                <a:latin typeface="Times New Roman"/>
                <a:cs typeface="Times New Roman"/>
              </a:rPr>
              <a:t>The </a:t>
            </a:r>
            <a:r>
              <a:rPr lang="en-US" sz="3600" b="1" dirty="0">
                <a:latin typeface="Times New Roman"/>
                <a:cs typeface="Times New Roman"/>
              </a:rPr>
              <a:t>curriculum committee</a:t>
            </a:r>
            <a:r>
              <a:rPr lang="en-US" sz="3600" dirty="0">
                <a:latin typeface="Times New Roman"/>
                <a:cs typeface="Times New Roman"/>
              </a:rPr>
              <a:t>—Title 5 §55002</a:t>
            </a:r>
            <a:r>
              <a:rPr lang="en-US" sz="3600" b="1" dirty="0">
                <a:latin typeface="Times New Roman"/>
                <a:cs typeface="Times New Roman"/>
              </a:rPr>
              <a:t>:</a:t>
            </a:r>
          </a:p>
          <a:p>
            <a:pPr marL="0" indent="0">
              <a:buNone/>
            </a:pPr>
            <a:r>
              <a:rPr lang="en-US" dirty="0">
                <a:latin typeface="Times New Roman" panose="02020603050405020304" pitchFamily="18" charset="0"/>
                <a:cs typeface="Times New Roman" panose="02020603050405020304" pitchFamily="18" charset="0"/>
              </a:rPr>
              <a:t>(1) Curriculum Committee. The college and/or district curriculum committee recommending the course shall be established by the mutual agreement of the college and/or district administration and the academic senate. The committee shall be either a committee of the academic senate or a committee that includes faculty and is otherwise comprised in a way that is mutually agreeable to the college and/or district administration and the academic senate.</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379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1292</TotalTime>
  <Words>2918</Words>
  <Application>Microsoft Macintosh PowerPoint</Application>
  <PresentationFormat>Widescreen</PresentationFormat>
  <Paragraphs>359</Paragraphs>
  <Slides>50</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ＭＳ Ｐゴシック</vt:lpstr>
      <vt:lpstr>ＭＳ Ｐゴシック</vt:lpstr>
      <vt:lpstr>Arial</vt:lpstr>
      <vt:lpstr>Calibri</vt:lpstr>
      <vt:lpstr>Calibri Light</vt:lpstr>
      <vt:lpstr>Times New Roman</vt:lpstr>
      <vt:lpstr>Wingdings</vt:lpstr>
      <vt:lpstr>Office Theme</vt:lpstr>
      <vt:lpstr>Equation</vt:lpstr>
      <vt:lpstr>Degrees, Certificates, and Curricular Processes with the New Funding Formula!</vt:lpstr>
      <vt:lpstr>Overview</vt:lpstr>
      <vt:lpstr>Student Centered  Funding Formula</vt:lpstr>
      <vt:lpstr>Student Centered Funding Formula</vt:lpstr>
      <vt:lpstr>Scenarios to Consider…</vt:lpstr>
      <vt:lpstr>Scenario 1</vt:lpstr>
      <vt:lpstr>Scenario 2</vt:lpstr>
      <vt:lpstr>Roles and Responsibilities Academic Senate and Curriculum Committee </vt:lpstr>
      <vt:lpstr>Roles and Responsibilities</vt:lpstr>
      <vt:lpstr>Roles and Responsibilities Title 5 §53200 aka The “10+1”</vt:lpstr>
      <vt:lpstr> Roles and Responsibilities </vt:lpstr>
      <vt:lpstr>Roles and Responsibilities Title 5 §53203</vt:lpstr>
      <vt:lpstr>Roles and Responsibilities Title 5 §53203</vt:lpstr>
      <vt:lpstr>Roles and Responsibilities Title 5 §53203</vt:lpstr>
      <vt:lpstr>Roles and Responsibilities Title 5 §53203 </vt:lpstr>
      <vt:lpstr>Roles and Responsibilities Title 5 §53203</vt:lpstr>
      <vt:lpstr>Roles and Responsibilities Title 5 §53206</vt:lpstr>
      <vt:lpstr>Roles and Responsibilities</vt:lpstr>
      <vt:lpstr>Roles and Responsibilities Faculty Curriculum Chair</vt:lpstr>
      <vt:lpstr>Roles and Responsibilities</vt:lpstr>
      <vt:lpstr>Curriculum Streamlining</vt:lpstr>
      <vt:lpstr>PowerPoint Presentation</vt:lpstr>
      <vt:lpstr>PowerPoint Presentation</vt:lpstr>
      <vt:lpstr>Annual Credit Course and Program Certification </vt:lpstr>
      <vt:lpstr>Annual Credit Course and Program Certification </vt:lpstr>
      <vt:lpstr>Requirements of Certification</vt:lpstr>
      <vt:lpstr>Credit Hour Calculation and Cooperative Work Experience</vt:lpstr>
      <vt:lpstr>New: Local Governing Board Policy</vt:lpstr>
      <vt:lpstr>Standards for Credit Hour</vt:lpstr>
      <vt:lpstr>Sample Credit Hour Calculation</vt:lpstr>
      <vt:lpstr>Cooperative Work Experience</vt:lpstr>
      <vt:lpstr>Certificates and Degrees</vt:lpstr>
      <vt:lpstr>Attention…</vt:lpstr>
      <vt:lpstr>Certificates of Achievement Title 5 §55070 – Unit Thresholds Change</vt:lpstr>
      <vt:lpstr>Certificates of Achievement</vt:lpstr>
      <vt:lpstr>Local Low Unit Certificates</vt:lpstr>
      <vt:lpstr>Title 5 §55151</vt:lpstr>
      <vt:lpstr>CDCP Program Submission</vt:lpstr>
      <vt:lpstr>Certificates summary</vt:lpstr>
      <vt:lpstr>Requirements for Associate Degrees</vt:lpstr>
      <vt:lpstr>Certificates and Degrees…</vt:lpstr>
      <vt:lpstr>More…</vt:lpstr>
      <vt:lpstr>On the Horizon…</vt:lpstr>
      <vt:lpstr>Curriculum Periodic Review  by the Chancellor’s Office</vt:lpstr>
      <vt:lpstr>Scenarios for Discussion…</vt:lpstr>
      <vt:lpstr>Scenario 1</vt:lpstr>
      <vt:lpstr>Scenario 2</vt:lpstr>
      <vt:lpstr>Questions?</vt:lpstr>
      <vt:lpstr>Acronyms</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128</cp:revision>
  <dcterms:created xsi:type="dcterms:W3CDTF">2017-10-02T12:56:57Z</dcterms:created>
  <dcterms:modified xsi:type="dcterms:W3CDTF">2018-10-30T18:28:48Z</dcterms:modified>
</cp:coreProperties>
</file>