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gXW7JRnYzsNSV1lzACSJjUHAc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 name="Google Shape;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76396dad66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76396dad66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ADD this orally,</a:t>
            </a:r>
            <a:endParaRPr/>
          </a:p>
          <a:p>
            <a:pPr indent="0" lvl="0" marL="0" rtl="0" algn="l">
              <a:spcBef>
                <a:spcPts val="360"/>
              </a:spcBef>
              <a:spcAft>
                <a:spcPts val="0"/>
              </a:spcAft>
              <a:buNone/>
            </a:pPr>
            <a:r>
              <a:rPr lang="en-US"/>
              <a:t>Inclusive teams make better business decisions up to 87% of the time, and </a:t>
            </a:r>
            <a:r>
              <a:rPr lang="en-US"/>
              <a:t>decisions</a:t>
            </a:r>
            <a:r>
              <a:rPr lang="en-US"/>
              <a:t> made and executed by diverse teams </a:t>
            </a:r>
            <a:r>
              <a:rPr lang="en-US"/>
              <a:t>delivered</a:t>
            </a:r>
            <a:r>
              <a:rPr lang="en-US"/>
              <a:t> 60% better results.</a:t>
            </a:r>
            <a:endParaRPr/>
          </a:p>
          <a:p>
            <a:pPr indent="0" lvl="0" marL="0" rtl="0" algn="l">
              <a:spcBef>
                <a:spcPts val="360"/>
              </a:spcBef>
              <a:spcAft>
                <a:spcPts val="0"/>
              </a:spcAft>
              <a:buNone/>
            </a:pPr>
            <a:r>
              <a:rPr lang="en-US"/>
              <a:t>Report on Inclusive decision making by Cloverpop</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03" name="Google Shape;103;g176396dad66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manuel?</a:t>
            </a:r>
            <a:endParaRPr/>
          </a:p>
        </p:txBody>
      </p:sp>
      <p:sp>
        <p:nvSpPr>
          <p:cNvPr id="112" name="Google Shape;1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794b9efa82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794b9efa82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1400"/>
              <a:t>“Effective, inclusive leadership within the field of education also requires the knowledge and wisdom to examine the systems and attitudes within an education system and challenge the policies and practices to ensure they are not biased, exclusionary, or harmful to children. Such leadership can impact school culture, student outcomes, and teacher morale and effectiveness.”</a:t>
            </a:r>
            <a:endParaRPr sz="1400"/>
          </a:p>
        </p:txBody>
      </p:sp>
      <p:sp>
        <p:nvSpPr>
          <p:cNvPr id="121" name="Google Shape;121;g1794b9efa82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9" name="Google Shape;1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76396dad6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76396dad66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g176396dad66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Depending on the size of your college, what ways do we provide orientation for new faculty members?</a:t>
            </a:r>
            <a:endParaRPr/>
          </a:p>
          <a:p>
            <a:pPr indent="-317500" lvl="0" marL="457200" rtl="0" algn="l">
              <a:spcBef>
                <a:spcPts val="360"/>
              </a:spcBef>
              <a:spcAft>
                <a:spcPts val="0"/>
              </a:spcAft>
              <a:buSzPts val="1400"/>
              <a:buChar char="●"/>
            </a:pPr>
            <a:r>
              <a:rPr lang="en-US"/>
              <a:t>What is it like coming into a new organization without any orientation? A lot of unknowns, assumptions about past practice and applying it in a new context (could that be a problem?) Benefit, makes a new faculty member feel supported, welcomed, and safe. - </a:t>
            </a:r>
            <a:r>
              <a:rPr lang="en-US"/>
              <a:t>especially</a:t>
            </a:r>
            <a:r>
              <a:rPr lang="en-US"/>
              <a:t> important for our BIPOC faculty</a:t>
            </a:r>
            <a:endParaRPr/>
          </a:p>
          <a:p>
            <a:pPr indent="-317500" lvl="0" marL="457200" rtl="0" algn="l">
              <a:spcBef>
                <a:spcPts val="0"/>
              </a:spcBef>
              <a:spcAft>
                <a:spcPts val="0"/>
              </a:spcAft>
              <a:buSzPts val="1400"/>
              <a:buChar char="●"/>
            </a:pPr>
            <a:r>
              <a:rPr lang="en-US"/>
              <a:t>Informal or formal program of orientation? How does new faculty learn the explicit norms of your organization….what about the </a:t>
            </a:r>
            <a:r>
              <a:rPr lang="en-US"/>
              <a:t>implicit</a:t>
            </a:r>
            <a:r>
              <a:rPr lang="en-US"/>
              <a:t> norms of your organization?</a:t>
            </a:r>
            <a:endParaRPr/>
          </a:p>
          <a:p>
            <a:pPr indent="-317500" lvl="0" marL="457200" rtl="0" algn="l">
              <a:spcBef>
                <a:spcPts val="0"/>
              </a:spcBef>
              <a:spcAft>
                <a:spcPts val="0"/>
              </a:spcAft>
              <a:buSzPts val="1400"/>
              <a:buChar char="●"/>
            </a:pPr>
            <a:r>
              <a:rPr lang="en-US"/>
              <a:t>mentorship (formal or informal) appointed, peer selected, is there a role for members on tenure evaluation committees to support the development of faculty? </a:t>
            </a:r>
            <a:endParaRPr/>
          </a:p>
          <a:p>
            <a:pPr indent="-317500" lvl="0" marL="457200" rtl="0" algn="l">
              <a:spcBef>
                <a:spcPts val="0"/>
              </a:spcBef>
              <a:spcAft>
                <a:spcPts val="0"/>
              </a:spcAft>
              <a:buSzPts val="1400"/>
              <a:buChar char="●"/>
            </a:pPr>
            <a:r>
              <a:rPr lang="en-US"/>
              <a:t>Helping new faculty understand the role of participatory governance and their voice in 10+1 as the senate is the </a:t>
            </a:r>
            <a:r>
              <a:rPr lang="en-US"/>
              <a:t>official voice of faculty for academic and professional matters, however, there may be questions that are more appropriate for their union reps. (is a collaboration in orientation possible?) Great opportunity to give out the 10+1 cards and invite new faculty to come observe open meetings…maybe an interactive punch card where once completed they get some college swag…does not have to feel stuffy and formal.</a:t>
            </a:r>
            <a:endParaRPr/>
          </a:p>
          <a:p>
            <a:pPr indent="-317500" lvl="0" marL="457200" rtl="0" algn="l">
              <a:spcBef>
                <a:spcPts val="0"/>
              </a:spcBef>
              <a:spcAft>
                <a:spcPts val="0"/>
              </a:spcAft>
              <a:buSzPts val="1400"/>
              <a:buChar char="●"/>
            </a:pPr>
            <a:r>
              <a:rPr lang="en-US"/>
              <a:t>Clear where they can go to get more clarification if needed.</a:t>
            </a:r>
            <a:endParaRPr/>
          </a:p>
          <a:p>
            <a:pPr indent="0" lvl="0" marL="914400" rtl="0" algn="l">
              <a:spcBef>
                <a:spcPts val="360"/>
              </a:spcBef>
              <a:spcAft>
                <a:spcPts val="0"/>
              </a:spcAft>
              <a:buNone/>
            </a:pPr>
            <a:r>
              <a:t/>
            </a:r>
            <a:endParaRPr/>
          </a:p>
        </p:txBody>
      </p:sp>
      <p:sp>
        <p:nvSpPr>
          <p:cNvPr id="147" name="Google Shape;1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1000"/>
              <a:t>Need to break barriers and encourage faculty</a:t>
            </a:r>
            <a:endParaRPr b="1" sz="1000"/>
          </a:p>
          <a:p>
            <a:pPr indent="-304800" lvl="0" marL="457200" rtl="0" algn="l">
              <a:spcBef>
                <a:spcPts val="360"/>
              </a:spcBef>
              <a:spcAft>
                <a:spcPts val="0"/>
              </a:spcAft>
              <a:buSzPts val="1200"/>
              <a:buChar char="●"/>
            </a:pPr>
            <a:r>
              <a:rPr b="1" lang="en-US" sz="1000"/>
              <a:t>Faculty Appointments:</a:t>
            </a:r>
            <a:r>
              <a:rPr lang="en-US" sz="1000"/>
              <a:t> Does your process promote diverse pools of interested faculty? Have you assessed the diversity of your past faculty appointments?  Does it seem that there are just a handful of key faculty that seem to be on everything?  When appointing faculty is it open to the </a:t>
            </a:r>
            <a:r>
              <a:rPr lang="en-US" sz="1000"/>
              <a:t>whole</a:t>
            </a:r>
            <a:r>
              <a:rPr lang="en-US" sz="1000"/>
              <a:t> senate or just an individual representative of the senate to make the appointment? could there be bias? Do you ask for just a name to be submitted if interested in serving or do you request other information to make a more informed appointment? Extra consideration when appointing to search/hiring committees?</a:t>
            </a:r>
            <a:endParaRPr sz="1000"/>
          </a:p>
          <a:p>
            <a:pPr indent="-292100" lvl="0" marL="457200" rtl="0" algn="l">
              <a:spcBef>
                <a:spcPts val="0"/>
              </a:spcBef>
              <a:spcAft>
                <a:spcPts val="0"/>
              </a:spcAft>
              <a:buSzPts val="1000"/>
              <a:buChar char="●"/>
            </a:pPr>
            <a:r>
              <a:rPr b="1" lang="en-US" sz="1000"/>
              <a:t>Succession Planning: </a:t>
            </a:r>
            <a:r>
              <a:rPr lang="en-US" sz="1000"/>
              <a:t>What is the diversity on your senate and as terms expire or opportunities emerge how is your senate actively recruiting and encouraging diverse faculty to consider applying for the experience? Typically senate leadership emerges from senators who have experience..how do we make experience opportunities early so that there can be succession planning?</a:t>
            </a:r>
            <a:endParaRPr sz="1000"/>
          </a:p>
          <a:p>
            <a:pPr indent="-292100" lvl="0" marL="457200" rtl="0" algn="l">
              <a:spcBef>
                <a:spcPts val="0"/>
              </a:spcBef>
              <a:spcAft>
                <a:spcPts val="0"/>
              </a:spcAft>
              <a:buSzPts val="1000"/>
              <a:buChar char="●"/>
            </a:pPr>
            <a:r>
              <a:rPr b="1" lang="en-US" sz="1000"/>
              <a:t>Collecting Input:</a:t>
            </a:r>
            <a:r>
              <a:rPr lang="en-US" sz="1000"/>
              <a:t> As your senate seeks input from faculty on various plans, processes are you actively seeking those voices who are not at the table or offering opportunities for additional input? What about the ways you seek input from your part-time faculty (often times more diverse than your ft ranks)?</a:t>
            </a:r>
            <a:endParaRPr sz="1000"/>
          </a:p>
          <a:p>
            <a:pPr indent="-292100" lvl="0" marL="457200" rtl="0" algn="l">
              <a:spcBef>
                <a:spcPts val="0"/>
              </a:spcBef>
              <a:spcAft>
                <a:spcPts val="0"/>
              </a:spcAft>
              <a:buSzPts val="1000"/>
              <a:buChar char="●"/>
            </a:pPr>
            <a:r>
              <a:rPr lang="en-US" sz="1000"/>
              <a:t>What voices are missing?</a:t>
            </a:r>
            <a:endParaRPr sz="1000"/>
          </a:p>
          <a:p>
            <a:pPr indent="-292100" lvl="0" marL="457200" rtl="0" algn="l">
              <a:spcBef>
                <a:spcPts val="0"/>
              </a:spcBef>
              <a:spcAft>
                <a:spcPts val="0"/>
              </a:spcAft>
              <a:buSzPts val="1000"/>
              <a:buChar char="●"/>
            </a:pPr>
            <a:r>
              <a:rPr b="1" lang="en-US" sz="1000"/>
              <a:t>Resources:</a:t>
            </a:r>
            <a:r>
              <a:rPr lang="en-US" sz="1000"/>
              <a:t> What </a:t>
            </a:r>
            <a:r>
              <a:rPr lang="en-US" sz="1000"/>
              <a:t>resources</a:t>
            </a:r>
            <a:r>
              <a:rPr lang="en-US" sz="1000"/>
              <a:t> does your senate make </a:t>
            </a:r>
            <a:r>
              <a:rPr lang="en-US" sz="1000"/>
              <a:t>available</a:t>
            </a:r>
            <a:r>
              <a:rPr lang="en-US" sz="1000"/>
              <a:t> to faculty who do step up to be involved with </a:t>
            </a:r>
            <a:r>
              <a:rPr lang="en-US" sz="1000"/>
              <a:t>participatory</a:t>
            </a:r>
            <a:r>
              <a:rPr lang="en-US" sz="1000"/>
              <a:t> </a:t>
            </a:r>
            <a:r>
              <a:rPr lang="en-US" sz="1000"/>
              <a:t>governance</a:t>
            </a:r>
            <a:r>
              <a:rPr lang="en-US" sz="1000"/>
              <a:t>? formal or informal support?</a:t>
            </a:r>
            <a:endParaRPr sz="1000"/>
          </a:p>
        </p:txBody>
      </p:sp>
      <p:sp>
        <p:nvSpPr>
          <p:cNvPr id="155" name="Google Shape;1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76396dad66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76396dad66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Share caution as it relates to the element of “pushback”, playing the “long game”, finding allies and support within the members of your team to help change culture if needed. Also, how to hold our leaders accountable for these ideals…These are the challenges!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Remember no one is powerless.</a:t>
            </a:r>
            <a:endParaRPr/>
          </a:p>
        </p:txBody>
      </p:sp>
      <p:sp>
        <p:nvSpPr>
          <p:cNvPr id="163" name="Google Shape;163;g176396dad66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9" name="Google Shape;1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76396dad66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76396dad66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7" name="Google Shape;177;g176396dad66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 name="Google Shape;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Each of us will take a turn introducing ourselves in this order.</a:t>
            </a:r>
            <a:endParaRPr/>
          </a:p>
        </p:txBody>
      </p:sp>
      <p:sp>
        <p:nvSpPr>
          <p:cNvPr id="52" name="Google Shape;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254000" lvl="0" marL="342900" rtl="0" algn="l">
              <a:lnSpc>
                <a:spcPct val="90000"/>
              </a:lnSpc>
              <a:spcBef>
                <a:spcPts val="0"/>
              </a:spcBef>
              <a:spcAft>
                <a:spcPts val="0"/>
              </a:spcAft>
              <a:buClr>
                <a:srgbClr val="404040"/>
              </a:buClr>
              <a:buSzPts val="1000"/>
              <a:buAutoNum type="arabicPeriod"/>
            </a:pPr>
            <a:r>
              <a:rPr lang="en-US" sz="1000">
                <a:solidFill>
                  <a:srgbClr val="404040"/>
                </a:solidFill>
                <a:latin typeface="Arial"/>
                <a:ea typeface="Arial"/>
                <a:cs typeface="Arial"/>
                <a:sym typeface="Arial"/>
              </a:rPr>
              <a:t>Ways to encourage diverse faculty to participate in college governance</a:t>
            </a:r>
            <a:endParaRPr sz="1000">
              <a:solidFill>
                <a:srgbClr val="404040"/>
              </a:solidFill>
              <a:latin typeface="Arial"/>
              <a:ea typeface="Arial"/>
              <a:cs typeface="Arial"/>
              <a:sym typeface="Arial"/>
            </a:endParaRPr>
          </a:p>
          <a:p>
            <a:pPr indent="-254000" lvl="0" marL="342900" rtl="0" algn="l">
              <a:lnSpc>
                <a:spcPct val="90000"/>
              </a:lnSpc>
              <a:spcBef>
                <a:spcPts val="1000"/>
              </a:spcBef>
              <a:spcAft>
                <a:spcPts val="0"/>
              </a:spcAft>
              <a:buClr>
                <a:srgbClr val="404040"/>
              </a:buClr>
              <a:buSzPts val="1000"/>
              <a:buAutoNum type="arabicPeriod"/>
            </a:pPr>
            <a:r>
              <a:rPr lang="en-US" sz="1000">
                <a:solidFill>
                  <a:srgbClr val="404040"/>
                </a:solidFill>
                <a:latin typeface="Arial"/>
                <a:ea typeface="Arial"/>
                <a:cs typeface="Arial"/>
                <a:sym typeface="Arial"/>
              </a:rPr>
              <a:t>Strategies to promote authentic participation </a:t>
            </a:r>
            <a:r>
              <a:rPr b="1" lang="en-US" sz="1000">
                <a:solidFill>
                  <a:srgbClr val="404040"/>
                </a:solidFill>
                <a:latin typeface="Arial"/>
                <a:ea typeface="Arial"/>
                <a:cs typeface="Arial"/>
                <a:sym typeface="Arial"/>
              </a:rPr>
              <a:t>(for yourself as a leader and making space for others to feel comfortable to do so) </a:t>
            </a:r>
            <a:endParaRPr b="1" sz="1000">
              <a:solidFill>
                <a:srgbClr val="404040"/>
              </a:solidFill>
              <a:latin typeface="Arial"/>
              <a:ea typeface="Arial"/>
              <a:cs typeface="Arial"/>
              <a:sym typeface="Arial"/>
            </a:endParaRPr>
          </a:p>
          <a:p>
            <a:pPr indent="-254000" lvl="0" marL="342900" rtl="0" algn="l">
              <a:lnSpc>
                <a:spcPct val="90000"/>
              </a:lnSpc>
              <a:spcBef>
                <a:spcPts val="1000"/>
              </a:spcBef>
              <a:spcAft>
                <a:spcPts val="0"/>
              </a:spcAft>
              <a:buClr>
                <a:srgbClr val="404040"/>
              </a:buClr>
              <a:buSzPts val="1000"/>
              <a:buAutoNum type="arabicPeriod"/>
            </a:pPr>
            <a:r>
              <a:rPr lang="en-US" sz="1000">
                <a:solidFill>
                  <a:srgbClr val="404040"/>
                </a:solidFill>
                <a:latin typeface="Arial"/>
                <a:ea typeface="Arial"/>
                <a:cs typeface="Arial"/>
                <a:sym typeface="Arial"/>
              </a:rPr>
              <a:t>Creating leadership paths for new faculty or those who have been disengaged</a:t>
            </a:r>
            <a:endParaRPr sz="1000">
              <a:solidFill>
                <a:srgbClr val="404040"/>
              </a:solidFill>
              <a:latin typeface="Arial"/>
              <a:ea typeface="Arial"/>
              <a:cs typeface="Arial"/>
              <a:sym typeface="Arial"/>
            </a:endParaRPr>
          </a:p>
          <a:p>
            <a:pPr indent="-254000" lvl="0" marL="342900" rtl="0" algn="l">
              <a:lnSpc>
                <a:spcPct val="90000"/>
              </a:lnSpc>
              <a:spcBef>
                <a:spcPts val="1000"/>
              </a:spcBef>
              <a:spcAft>
                <a:spcPts val="0"/>
              </a:spcAft>
              <a:buClr>
                <a:srgbClr val="404040"/>
              </a:buClr>
              <a:buSzPts val="1000"/>
              <a:buAutoNum type="arabicPeriod"/>
            </a:pPr>
            <a:r>
              <a:rPr lang="en-US" sz="1000">
                <a:solidFill>
                  <a:srgbClr val="404040"/>
                </a:solidFill>
                <a:latin typeface="Arial"/>
                <a:ea typeface="Arial"/>
                <a:cs typeface="Arial"/>
                <a:sym typeface="Arial"/>
              </a:rPr>
              <a:t>Orientation of new faculty to promote future faculty leaders - SM?</a:t>
            </a:r>
            <a:endParaRPr sz="1000">
              <a:solidFill>
                <a:srgbClr val="404040"/>
              </a:solidFill>
              <a:latin typeface="Arial"/>
              <a:ea typeface="Arial"/>
              <a:cs typeface="Arial"/>
              <a:sym typeface="Arial"/>
            </a:endParaRPr>
          </a:p>
          <a:p>
            <a:pPr indent="-254000" lvl="0" marL="342900" rtl="0" algn="l">
              <a:lnSpc>
                <a:spcPct val="90000"/>
              </a:lnSpc>
              <a:spcBef>
                <a:spcPts val="1000"/>
              </a:spcBef>
              <a:spcAft>
                <a:spcPts val="0"/>
              </a:spcAft>
              <a:buClr>
                <a:srgbClr val="404040"/>
              </a:buClr>
              <a:buSzPts val="1000"/>
              <a:buAutoNum type="arabicPeriod"/>
            </a:pPr>
            <a:r>
              <a:rPr lang="en-US" sz="1000">
                <a:solidFill>
                  <a:srgbClr val="404040"/>
                </a:solidFill>
                <a:latin typeface="Arial"/>
                <a:ea typeface="Arial"/>
                <a:cs typeface="Arial"/>
                <a:sym typeface="Arial"/>
              </a:rPr>
              <a:t>Assessing your own structures for barriers</a:t>
            </a:r>
            <a:endParaRPr sz="1000">
              <a:solidFill>
                <a:srgbClr val="404040"/>
              </a:solidFill>
              <a:latin typeface="Arial"/>
              <a:ea typeface="Arial"/>
              <a:cs typeface="Arial"/>
              <a:sym typeface="Arial"/>
            </a:endParaRPr>
          </a:p>
          <a:p>
            <a:pPr indent="0" lvl="0" marL="0" rtl="0" algn="l">
              <a:lnSpc>
                <a:spcPct val="90000"/>
              </a:lnSpc>
              <a:spcBef>
                <a:spcPts val="1000"/>
              </a:spcBef>
              <a:spcAft>
                <a:spcPts val="0"/>
              </a:spcAft>
              <a:buNone/>
            </a:pPr>
            <a:r>
              <a:t/>
            </a:r>
            <a:endParaRPr sz="1000">
              <a:solidFill>
                <a:srgbClr val="404040"/>
              </a:solidFill>
              <a:latin typeface="Arial"/>
              <a:ea typeface="Arial"/>
              <a:cs typeface="Arial"/>
              <a:sym typeface="Arial"/>
            </a:endParaRPr>
          </a:p>
          <a:p>
            <a:pPr indent="0" lvl="0" marL="0" rtl="0" algn="l">
              <a:lnSpc>
                <a:spcPct val="90000"/>
              </a:lnSpc>
              <a:spcBef>
                <a:spcPts val="1000"/>
              </a:spcBef>
              <a:spcAft>
                <a:spcPts val="0"/>
              </a:spcAft>
              <a:buNone/>
            </a:pPr>
            <a:r>
              <a:rPr lang="en-US" sz="1000">
                <a:solidFill>
                  <a:srgbClr val="404040"/>
                </a:solidFill>
                <a:latin typeface="Arial"/>
                <a:ea typeface="Arial"/>
                <a:cs typeface="Arial"/>
                <a:sym typeface="Arial"/>
              </a:rPr>
              <a:t>Transition: One of the barriers to active (let alone authentic) participation is “meeting hate” and negative perceptions people may have of meetings.</a:t>
            </a:r>
            <a:endParaRPr sz="1000">
              <a:solidFill>
                <a:srgbClr val="404040"/>
              </a:solidFill>
              <a:latin typeface="Arial"/>
              <a:ea typeface="Arial"/>
              <a:cs typeface="Arial"/>
              <a:sym typeface="Arial"/>
            </a:endParaRPr>
          </a:p>
          <a:p>
            <a:pPr indent="0" lvl="0" marL="0" rtl="0" algn="l">
              <a:lnSpc>
                <a:spcPct val="90000"/>
              </a:lnSpc>
              <a:spcBef>
                <a:spcPts val="1000"/>
              </a:spcBef>
              <a:spcAft>
                <a:spcPts val="0"/>
              </a:spcAft>
              <a:buNone/>
            </a:pPr>
            <a:r>
              <a:rPr lang="en-US" sz="1000">
                <a:solidFill>
                  <a:srgbClr val="404040"/>
                </a:solidFill>
                <a:latin typeface="Arial"/>
                <a:ea typeface="Arial"/>
                <a:cs typeface="Arial"/>
                <a:sym typeface="Arial"/>
              </a:rPr>
              <a:t>Poll the audience: By a show of hands, how many of you LOVE going to meetings? or when you see a meeting invite pop up on your calendar you get that giddy feeling of excitement?</a:t>
            </a:r>
            <a:endParaRPr sz="1000">
              <a:solidFill>
                <a:srgbClr val="404040"/>
              </a:solidFill>
              <a:latin typeface="Arial"/>
              <a:ea typeface="Arial"/>
              <a:cs typeface="Arial"/>
              <a:sym typeface="Arial"/>
            </a:endParaRPr>
          </a:p>
        </p:txBody>
      </p:sp>
      <p:sp>
        <p:nvSpPr>
          <p:cNvPr id="59" name="Google Shape;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joining these groups can be very intimidating. Often there are linguistic barriers with </a:t>
            </a:r>
            <a:r>
              <a:rPr lang="en-US"/>
              <a:t>acronyms, jargon, or other specialized vocabulary.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Is the perception the reality? Based on past negative meeting experiences, some marginalized voices may elect not to even participate.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Some of the complaints about meetings include:</a:t>
            </a:r>
            <a:endParaRPr/>
          </a:p>
          <a:p>
            <a:pPr indent="0" lvl="0" marL="0" rtl="0" algn="l">
              <a:spcBef>
                <a:spcPts val="360"/>
              </a:spcBef>
              <a:spcAft>
                <a:spcPts val="0"/>
              </a:spcAft>
              <a:buNone/>
            </a:pPr>
            <a:r>
              <a:rPr lang="en-US"/>
              <a:t>Complaint 1: One or two people do all the talking, Complaint 2: Meetings aren’t run effectively</a:t>
            </a:r>
            <a:endParaRPr/>
          </a:p>
          <a:p>
            <a:pPr indent="0" lvl="0" marL="0" rtl="0" algn="l">
              <a:spcBef>
                <a:spcPts val="360"/>
              </a:spcBef>
              <a:spcAft>
                <a:spcPts val="0"/>
              </a:spcAft>
              <a:buNone/>
            </a:pPr>
            <a:r>
              <a:rPr lang="en-US"/>
              <a:t>Complaint 3: The meeting should have been an email</a:t>
            </a:r>
            <a:endParaRPr/>
          </a:p>
          <a:p>
            <a:pPr indent="0" lvl="0" marL="0" rtl="0" algn="l">
              <a:spcBef>
                <a:spcPts val="360"/>
              </a:spcBef>
              <a:spcAft>
                <a:spcPts val="0"/>
              </a:spcAft>
              <a:buNone/>
            </a:pPr>
            <a:r>
              <a:rPr lang="en-US"/>
              <a:t>Complaint 4: Everyone is on their phones</a:t>
            </a:r>
            <a:endParaRPr/>
          </a:p>
          <a:p>
            <a:pPr indent="0" lvl="0" marL="0" rtl="0" algn="l">
              <a:spcBef>
                <a:spcPts val="360"/>
              </a:spcBef>
              <a:spcAft>
                <a:spcPts val="0"/>
              </a:spcAft>
              <a:buNone/>
            </a:pPr>
            <a:r>
              <a:rPr lang="en-US"/>
              <a:t>Complaint 5: The meetings are redundant</a:t>
            </a:r>
            <a:endParaRPr/>
          </a:p>
          <a:p>
            <a:pPr indent="0" lvl="0" marL="0" rtl="0" algn="l">
              <a:spcBef>
                <a:spcPts val="360"/>
              </a:spcBef>
              <a:spcAft>
                <a:spcPts val="0"/>
              </a:spcAft>
              <a:buNone/>
            </a:pPr>
            <a:r>
              <a:rPr lang="en-US"/>
              <a:t>Other complaints include: competitive interrupting, not respectful of individual contributions, being spoken down to, or mansplaning, gaslighting, not trusting my expertise in my field, etc.  others from the room?</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66" name="Google Shape;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 name="Google Shape;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9" name="Google Shape;7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note that even in these fun examples/memes….who’s leading…a white man. The white voice?</a:t>
            </a:r>
            <a:endParaRPr/>
          </a:p>
        </p:txBody>
      </p:sp>
      <p:sp>
        <p:nvSpPr>
          <p:cNvPr id="86" name="Google Shape;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Suman</a:t>
            </a:r>
            <a:endParaRPr/>
          </a:p>
          <a:p>
            <a:pPr indent="0" lvl="0" marL="0" rtl="0" algn="l">
              <a:spcBef>
                <a:spcPts val="360"/>
              </a:spcBef>
              <a:spcAft>
                <a:spcPts val="0"/>
              </a:spcAft>
              <a:buNone/>
            </a:pPr>
            <a:r>
              <a:rPr lang="en-US"/>
              <a:t>Leader authentic voice - </a:t>
            </a:r>
            <a:r>
              <a:rPr lang="en-US">
                <a:latin typeface="Arial"/>
                <a:ea typeface="Arial"/>
                <a:cs typeface="Arial"/>
                <a:sym typeface="Arial"/>
              </a:rPr>
              <a:t>Requires emotional openness and Builds bridges and increase trust</a:t>
            </a:r>
            <a:endParaRPr/>
          </a:p>
          <a:p>
            <a:pPr indent="0" lvl="0" marL="0" rtl="0" algn="l">
              <a:spcBef>
                <a:spcPts val="360"/>
              </a:spcBef>
              <a:spcAft>
                <a:spcPts val="0"/>
              </a:spcAft>
              <a:buNone/>
            </a:pPr>
            <a:r>
              <a:rPr lang="en-US"/>
              <a:t>Your values -  </a:t>
            </a:r>
            <a:r>
              <a:rPr lang="en-US">
                <a:latin typeface="Arial"/>
                <a:ea typeface="Arial"/>
                <a:cs typeface="Arial"/>
                <a:sym typeface="Arial"/>
              </a:rPr>
              <a:t>(communicate our values and how we advocate/connect with others because of these). Staying grounded and aware of yourself</a:t>
            </a:r>
            <a:endParaRPr/>
          </a:p>
          <a:p>
            <a:pPr indent="0" lvl="0" marL="0" rtl="0" algn="l">
              <a:spcBef>
                <a:spcPts val="360"/>
              </a:spcBef>
              <a:spcAft>
                <a:spcPts val="0"/>
              </a:spcAft>
              <a:buNone/>
            </a:pPr>
            <a:r>
              <a:rPr lang="en-US"/>
              <a:t>Member authentic voice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latin typeface="Arial"/>
                <a:ea typeface="Arial"/>
                <a:cs typeface="Arial"/>
                <a:sym typeface="Arial"/>
              </a:rPr>
              <a:t>(What is your why behind the choices you make?). Including various voices in decision making. Staying open to all perspectives and experiences. Validating another's experience even if you don't understand.</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94" name="Google Shape;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6"/>
          <p:cNvSpPr txBox="1"/>
          <p:nvPr>
            <p:ph type="title"/>
          </p:nvPr>
        </p:nvSpPr>
        <p:spPr>
          <a:xfrm>
            <a:off x="959005" y="4323806"/>
            <a:ext cx="10432249" cy="216053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15" name="Shape 15"/>
        <p:cNvGrpSpPr/>
        <p:nvPr/>
      </p:nvGrpSpPr>
      <p:grpSpPr>
        <a:xfrm>
          <a:off x="0" y="0"/>
          <a:ext cx="0" cy="0"/>
          <a:chOff x="0" y="0"/>
          <a:chExt cx="0" cy="0"/>
        </a:xfrm>
      </p:grpSpPr>
      <p:sp>
        <p:nvSpPr>
          <p:cNvPr id="16" name="Google Shape;16;p17"/>
          <p:cNvSpPr/>
          <p:nvPr/>
        </p:nvSpPr>
        <p:spPr>
          <a:xfrm>
            <a:off x="0" y="0"/>
            <a:ext cx="12192000" cy="2272937"/>
          </a:xfrm>
          <a:prstGeom prst="rect">
            <a:avLst/>
          </a:prstGeom>
          <a:solidFill>
            <a:schemeClr val="accent1"/>
          </a:solidFill>
          <a:ln cap="flat" cmpd="sng" w="12700">
            <a:solidFill>
              <a:srgbClr val="1F1A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17"/>
          <p:cNvPicPr preferRelativeResize="0"/>
          <p:nvPr/>
        </p:nvPicPr>
        <p:blipFill rotWithShape="1">
          <a:blip r:embed="rId2">
            <a:alphaModFix/>
          </a:blip>
          <a:srcRect b="0" l="0" r="0" t="0"/>
          <a:stretch/>
        </p:blipFill>
        <p:spPr>
          <a:xfrm>
            <a:off x="830263" y="6376988"/>
            <a:ext cx="377825" cy="377825"/>
          </a:xfrm>
          <a:prstGeom prst="rect">
            <a:avLst/>
          </a:prstGeom>
          <a:noFill/>
          <a:ln>
            <a:noFill/>
          </a:ln>
        </p:spPr>
      </p:pic>
      <p:sp>
        <p:nvSpPr>
          <p:cNvPr id="18" name="Google Shape;18;p17"/>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8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7"/>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81000" lvl="1" marL="914400" algn="l">
              <a:lnSpc>
                <a:spcPct val="90000"/>
              </a:lnSpc>
              <a:spcBef>
                <a:spcPts val="500"/>
              </a:spcBef>
              <a:spcAft>
                <a:spcPts val="0"/>
              </a:spcAft>
              <a:buClr>
                <a:srgbClr val="404040"/>
              </a:buClr>
              <a:buSzPts val="2400"/>
              <a:buChar char="•"/>
              <a:defRPr sz="24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 name="Google Shape;20;p17"/>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17"/>
          <p:cNvPicPr preferRelativeResize="0"/>
          <p:nvPr/>
        </p:nvPicPr>
        <p:blipFill rotWithShape="1">
          <a:blip r:embed="rId3">
            <a:alphaModFix/>
          </a:blip>
          <a:srcRect b="0" l="0" r="0" t="0"/>
          <a:stretch/>
        </p:blipFill>
        <p:spPr>
          <a:xfrm>
            <a:off x="0" y="0"/>
            <a:ext cx="2575995" cy="227293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22" name="Shape 22"/>
        <p:cNvGrpSpPr/>
        <p:nvPr/>
      </p:nvGrpSpPr>
      <p:grpSpPr>
        <a:xfrm>
          <a:off x="0" y="0"/>
          <a:ext cx="0" cy="0"/>
          <a:chOff x="0" y="0"/>
          <a:chExt cx="0" cy="0"/>
        </a:xfrm>
      </p:grpSpPr>
      <p:pic>
        <p:nvPicPr>
          <p:cNvPr id="23" name="Google Shape;23;p18"/>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24" name="Google Shape;24;p18"/>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8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8"/>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8"/>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p18"/>
          <p:cNvPicPr preferRelativeResize="0"/>
          <p:nvPr/>
        </p:nvPicPr>
        <p:blipFill rotWithShape="1">
          <a:blip r:embed="rId3">
            <a:alphaModFix/>
          </a:blip>
          <a:srcRect b="0" l="0" r="0" t="0"/>
          <a:stretch/>
        </p:blipFill>
        <p:spPr>
          <a:xfrm>
            <a:off x="-7112" y="5463"/>
            <a:ext cx="820736" cy="6847074"/>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pic>
        <p:nvPicPr>
          <p:cNvPr id="29" name="Google Shape;29;p19"/>
          <p:cNvPicPr preferRelativeResize="0"/>
          <p:nvPr/>
        </p:nvPicPr>
        <p:blipFill rotWithShape="1">
          <a:blip r:embed="rId2">
            <a:alphaModFix/>
          </a:blip>
          <a:srcRect b="0" l="0" r="0" t="0"/>
          <a:stretch/>
        </p:blipFill>
        <p:spPr>
          <a:xfrm>
            <a:off x="830263" y="6376988"/>
            <a:ext cx="377825" cy="377825"/>
          </a:xfrm>
          <a:prstGeom prst="rect">
            <a:avLst/>
          </a:prstGeom>
          <a:noFill/>
          <a:ln>
            <a:noFill/>
          </a:ln>
        </p:spPr>
      </p:pic>
      <p:sp>
        <p:nvSpPr>
          <p:cNvPr id="30" name="Google Shape;30;p19"/>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31" name="Shape 31"/>
        <p:cNvGrpSpPr/>
        <p:nvPr/>
      </p:nvGrpSpPr>
      <p:grpSpPr>
        <a:xfrm>
          <a:off x="0" y="0"/>
          <a:ext cx="0" cy="0"/>
          <a:chOff x="0" y="0"/>
          <a:chExt cx="0" cy="0"/>
        </a:xfrm>
      </p:grpSpPr>
      <p:pic>
        <p:nvPicPr>
          <p:cNvPr id="32" name="Google Shape;32;p20"/>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33" name="Google Shape;33;p20"/>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8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 name="Google Shape;34;p20"/>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0"/>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 name="Google Shape;37;p20"/>
          <p:cNvPicPr preferRelativeResize="0"/>
          <p:nvPr/>
        </p:nvPicPr>
        <p:blipFill rotWithShape="1">
          <a:blip r:embed="rId3">
            <a:alphaModFix/>
          </a:blip>
          <a:srcRect b="0" l="0" r="0" t="0"/>
          <a:stretch/>
        </p:blipFill>
        <p:spPr>
          <a:xfrm>
            <a:off x="-7112" y="5463"/>
            <a:ext cx="820736" cy="6847074"/>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1277938" y="365125"/>
            <a:ext cx="10075862"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Georgia"/>
                <a:ea typeface="Georgia"/>
                <a:cs typeface="Georgia"/>
                <a:sym typeface="Georgia"/>
              </a:defRPr>
            </a:lvl1pPr>
            <a:lvl2pPr lvl="1"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p15"/>
          <p:cNvSpPr txBox="1"/>
          <p:nvPr>
            <p:ph idx="1" type="body"/>
          </p:nvPr>
        </p:nvSpPr>
        <p:spPr>
          <a:xfrm>
            <a:off x="1289050" y="1825625"/>
            <a:ext cx="1006475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asccc.org/papers/handbook2015" TargetMode="External"/><Relationship Id="rId4" Type="http://schemas.openxmlformats.org/officeDocument/2006/relationships/hyperlink" Target="https://asccc.org/papers/mentorship-handbook" TargetMode="External"/><Relationship Id="rId5" Type="http://schemas.openxmlformats.org/officeDocument/2006/relationships/hyperlink" Target="https://asccc.org/communities/local-senates/leadership-resourc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ph type="title"/>
          </p:nvPr>
        </p:nvSpPr>
        <p:spPr>
          <a:xfrm>
            <a:off x="389965" y="4235825"/>
            <a:ext cx="11362764" cy="2184026"/>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None/>
            </a:pPr>
            <a:r>
              <a:rPr lang="en-US"/>
              <a:t>Developing Faculty Leaders and Empowering Diverse Voices in Local Academic Senate Matters</a:t>
            </a:r>
            <a:br>
              <a:rPr lang="en-US"/>
            </a:br>
            <a:r>
              <a:rPr lang="en-US" sz="2200"/>
              <a:t>Thursday November 3, 2022 </a:t>
            </a:r>
            <a:r>
              <a:rPr lang="en-US" sz="2200">
                <a:solidFill>
                  <a:schemeClr val="accent2"/>
                </a:solidFill>
                <a:latin typeface="Arial"/>
                <a:ea typeface="Arial"/>
                <a:cs typeface="Arial"/>
                <a:sym typeface="Arial"/>
              </a:rPr>
              <a:t>ǀ</a:t>
            </a:r>
            <a:r>
              <a:rPr lang="en-US" sz="2200">
                <a:latin typeface="Arial"/>
                <a:ea typeface="Arial"/>
                <a:cs typeface="Arial"/>
                <a:sym typeface="Arial"/>
              </a:rPr>
              <a:t> </a:t>
            </a:r>
            <a:r>
              <a:rPr lang="en-US" sz="2200"/>
              <a:t>3:30pm – 4:45pm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04" name="Shape 104"/>
        <p:cNvGrpSpPr/>
        <p:nvPr/>
      </p:nvGrpSpPr>
      <p:grpSpPr>
        <a:xfrm>
          <a:off x="0" y="0"/>
          <a:ext cx="0" cy="0"/>
          <a:chOff x="0" y="0"/>
          <a:chExt cx="0" cy="0"/>
        </a:xfrm>
      </p:grpSpPr>
      <p:sp>
        <p:nvSpPr>
          <p:cNvPr id="105" name="Google Shape;105;g176396dad66_0_4"/>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06" name="Google Shape;106;g176396dad66_0_4"/>
          <p:cNvSpPr/>
          <p:nvPr/>
        </p:nvSpPr>
        <p:spPr>
          <a:xfrm>
            <a:off x="919650" y="265000"/>
            <a:ext cx="10550100" cy="1786500"/>
          </a:xfrm>
          <a:prstGeom prst="wedgeRoundRectCallout">
            <a:avLst>
              <a:gd fmla="val -46340" name="adj1"/>
              <a:gd fmla="val 87051"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176396dad66_0_4"/>
          <p:cNvSpPr txBox="1"/>
          <p:nvPr/>
        </p:nvSpPr>
        <p:spPr>
          <a:xfrm>
            <a:off x="1387800" y="529800"/>
            <a:ext cx="94164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700"/>
              <a:t>“A diverse mix of voices leads to better discussions, decisions, and outcomes for </a:t>
            </a:r>
            <a:r>
              <a:rPr b="1" lang="en-US" sz="2700"/>
              <a:t>everyone</a:t>
            </a:r>
            <a:r>
              <a:rPr b="1" lang="en-US" sz="2700"/>
              <a:t>.” </a:t>
            </a:r>
            <a:endParaRPr b="1" sz="2700"/>
          </a:p>
          <a:p>
            <a:pPr indent="0" lvl="0" marL="0" rtl="0" algn="r">
              <a:spcBef>
                <a:spcPts val="0"/>
              </a:spcBef>
              <a:spcAft>
                <a:spcPts val="0"/>
              </a:spcAft>
              <a:buNone/>
            </a:pPr>
            <a:r>
              <a:rPr b="1" lang="en-US" sz="1700"/>
              <a:t>-Sundar Pichai (Google CEO)</a:t>
            </a:r>
            <a:endParaRPr b="1" sz="1700"/>
          </a:p>
        </p:txBody>
      </p:sp>
      <p:sp>
        <p:nvSpPr>
          <p:cNvPr id="108" name="Google Shape;108;g176396dad66_0_4"/>
          <p:cNvSpPr/>
          <p:nvPr/>
        </p:nvSpPr>
        <p:spPr>
          <a:xfrm>
            <a:off x="1149625" y="2497863"/>
            <a:ext cx="10654200" cy="3207300"/>
          </a:xfrm>
          <a:prstGeom prst="wedgeEllipseCallout">
            <a:avLst>
              <a:gd fmla="val 48585" name="adj1"/>
              <a:gd fmla="val 7902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176396dad66_0_4"/>
          <p:cNvSpPr txBox="1"/>
          <p:nvPr/>
        </p:nvSpPr>
        <p:spPr>
          <a:xfrm>
            <a:off x="2048700" y="3157225"/>
            <a:ext cx="8292000" cy="2093400"/>
          </a:xfrm>
          <a:prstGeom prst="rect">
            <a:avLst/>
          </a:prstGeom>
          <a:noFill/>
          <a:ln>
            <a:noFill/>
          </a:ln>
        </p:spPr>
        <p:txBody>
          <a:bodyPr anchorCtr="0" anchor="t" bIns="91425" lIns="91425" spcFirstLastPara="1" rIns="91425" wrap="square" tIns="91425">
            <a:spAutoFit/>
          </a:bodyPr>
          <a:lstStyle/>
          <a:p>
            <a:pPr indent="0" lvl="0" marL="0" rtl="0" algn="l">
              <a:spcBef>
                <a:spcPts val="360"/>
              </a:spcBef>
              <a:spcAft>
                <a:spcPts val="0"/>
              </a:spcAft>
              <a:buNone/>
            </a:pPr>
            <a:r>
              <a:rPr b="1" lang="en-US" sz="2800">
                <a:latin typeface="Calibri"/>
                <a:ea typeface="Calibri"/>
                <a:cs typeface="Calibri"/>
                <a:sym typeface="Calibri"/>
              </a:rPr>
              <a:t>“Creating a more diverse workplace will help to keep your team members’ biases in check and make them question their assumptions.”</a:t>
            </a:r>
            <a:endParaRPr b="1" sz="2800">
              <a:latin typeface="Calibri"/>
              <a:ea typeface="Calibri"/>
              <a:cs typeface="Calibri"/>
              <a:sym typeface="Calibri"/>
            </a:endParaRPr>
          </a:p>
          <a:p>
            <a:pPr indent="0" lvl="0" marL="0" rtl="0" algn="r">
              <a:spcBef>
                <a:spcPts val="360"/>
              </a:spcBef>
              <a:spcAft>
                <a:spcPts val="0"/>
              </a:spcAft>
              <a:buNone/>
            </a:pPr>
            <a:r>
              <a:rPr b="1" lang="en-US" sz="1700">
                <a:latin typeface="Calibri"/>
                <a:ea typeface="Calibri"/>
                <a:cs typeface="Calibri"/>
                <a:sym typeface="Calibri"/>
              </a:rPr>
              <a:t>-David Rock and Heidi Grant </a:t>
            </a:r>
            <a:endParaRPr b="1" sz="1700">
              <a:latin typeface="Calibri"/>
              <a:ea typeface="Calibri"/>
              <a:cs typeface="Calibri"/>
              <a:sym typeface="Calibri"/>
            </a:endParaRPr>
          </a:p>
          <a:p>
            <a:pPr indent="0" lvl="0" marL="0" rtl="0" algn="r">
              <a:spcBef>
                <a:spcPts val="360"/>
              </a:spcBef>
              <a:spcAft>
                <a:spcPts val="0"/>
              </a:spcAft>
              <a:buNone/>
            </a:pPr>
            <a:r>
              <a:rPr b="1" lang="en-US" sz="1700">
                <a:latin typeface="Calibri"/>
                <a:ea typeface="Calibri"/>
                <a:cs typeface="Calibri"/>
                <a:sym typeface="Calibri"/>
              </a:rPr>
              <a:t>(Why Diverse Teams are Smarter) Harvard Business Review Nov. 04, 2016</a:t>
            </a:r>
            <a:endParaRPr b="1"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Cultivating Diverse Faculty Leadership</a:t>
            </a:r>
            <a:endParaRPr/>
          </a:p>
        </p:txBody>
      </p:sp>
      <p:sp>
        <p:nvSpPr>
          <p:cNvPr id="115" name="Google Shape;115;p9"/>
          <p:cNvSpPr txBox="1"/>
          <p:nvPr>
            <p:ph idx="1" type="body"/>
          </p:nvPr>
        </p:nvSpPr>
        <p:spPr>
          <a:xfrm>
            <a:off x="306550" y="2478400"/>
            <a:ext cx="8677200" cy="3726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a:t>Commitment to diverse leadership requires intentional and organized efforts that focus on a long-term shift towards inclusive and welcoming environments.  Faculty leadership can foster inclusive </a:t>
            </a:r>
            <a:r>
              <a:rPr lang="en-US"/>
              <a:t>environments</a:t>
            </a:r>
            <a:r>
              <a:rPr lang="en-US"/>
              <a:t> in the following ways:</a:t>
            </a:r>
            <a:endParaRPr/>
          </a:p>
          <a:p>
            <a:pPr indent="-381000" lvl="0" marL="457200" marR="0" rtl="0" algn="l">
              <a:lnSpc>
                <a:spcPct val="90000"/>
              </a:lnSpc>
              <a:spcBef>
                <a:spcPts val="1000"/>
              </a:spcBef>
              <a:spcAft>
                <a:spcPts val="0"/>
              </a:spcAft>
              <a:buSzPts val="2400"/>
              <a:buChar char="●"/>
            </a:pPr>
            <a:r>
              <a:rPr lang="en-US"/>
              <a:t>Host Diversity-Themed Campus/Faculty Forums</a:t>
            </a:r>
            <a:endParaRPr/>
          </a:p>
          <a:p>
            <a:pPr indent="-381000" lvl="0" marL="457200" marR="0" rtl="0" algn="l">
              <a:lnSpc>
                <a:spcPct val="90000"/>
              </a:lnSpc>
              <a:spcBef>
                <a:spcPts val="1000"/>
              </a:spcBef>
              <a:spcAft>
                <a:spcPts val="0"/>
              </a:spcAft>
              <a:buSzPts val="2400"/>
              <a:buChar char="●"/>
            </a:pPr>
            <a:r>
              <a:rPr lang="en-US"/>
              <a:t>Diversity Audits/Assessment</a:t>
            </a:r>
            <a:endParaRPr/>
          </a:p>
          <a:p>
            <a:pPr indent="-381000" lvl="0" marL="457200" marR="0" rtl="0" algn="l">
              <a:lnSpc>
                <a:spcPct val="90000"/>
              </a:lnSpc>
              <a:spcBef>
                <a:spcPts val="1000"/>
              </a:spcBef>
              <a:spcAft>
                <a:spcPts val="0"/>
              </a:spcAft>
              <a:buSzPts val="2400"/>
              <a:buChar char="●"/>
            </a:pPr>
            <a:r>
              <a:rPr lang="en-US"/>
              <a:t>Professional Development</a:t>
            </a:r>
            <a:endParaRPr/>
          </a:p>
          <a:p>
            <a:pPr indent="-381000" lvl="0" marL="457200" marR="0" rtl="0" algn="l">
              <a:lnSpc>
                <a:spcPct val="90000"/>
              </a:lnSpc>
              <a:spcBef>
                <a:spcPts val="1000"/>
              </a:spcBef>
              <a:spcAft>
                <a:spcPts val="0"/>
              </a:spcAft>
              <a:buSzPts val="2400"/>
              <a:buChar char="●"/>
            </a:pPr>
            <a:r>
              <a:rPr lang="en-US"/>
              <a:t>Diversity-Themed Mentorship Programs</a:t>
            </a:r>
            <a:endParaRPr/>
          </a:p>
          <a:p>
            <a:pPr indent="-381000" lvl="0" marL="457200" marR="0" rtl="0" algn="l">
              <a:lnSpc>
                <a:spcPct val="90000"/>
              </a:lnSpc>
              <a:spcBef>
                <a:spcPts val="1000"/>
              </a:spcBef>
              <a:spcAft>
                <a:spcPts val="1000"/>
              </a:spcAft>
              <a:buSzPts val="2400"/>
              <a:buChar char="●"/>
            </a:pPr>
            <a:r>
              <a:rPr lang="en-US"/>
              <a:t>Adopt a Cultural Humility Framework</a:t>
            </a:r>
            <a:endParaRPr/>
          </a:p>
        </p:txBody>
      </p:sp>
      <p:sp>
        <p:nvSpPr>
          <p:cNvPr id="116" name="Google Shape;116;p9"/>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17" name="Google Shape;117;p9"/>
          <p:cNvPicPr preferRelativeResize="0"/>
          <p:nvPr/>
        </p:nvPicPr>
        <p:blipFill>
          <a:blip r:embed="rId3">
            <a:alphaModFix/>
          </a:blip>
          <a:stretch>
            <a:fillRect/>
          </a:stretch>
        </p:blipFill>
        <p:spPr>
          <a:xfrm>
            <a:off x="8983750" y="2589133"/>
            <a:ext cx="2777926" cy="37020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g1794b9efa82_0_3"/>
          <p:cNvPicPr preferRelativeResize="0"/>
          <p:nvPr/>
        </p:nvPicPr>
        <p:blipFill>
          <a:blip r:embed="rId3">
            <a:alphaModFix/>
          </a:blip>
          <a:stretch>
            <a:fillRect/>
          </a:stretch>
        </p:blipFill>
        <p:spPr>
          <a:xfrm>
            <a:off x="8390700" y="2680175"/>
            <a:ext cx="3721350" cy="3629300"/>
          </a:xfrm>
          <a:prstGeom prst="rect">
            <a:avLst/>
          </a:prstGeom>
          <a:noFill/>
          <a:ln>
            <a:noFill/>
          </a:ln>
        </p:spPr>
      </p:pic>
      <p:sp>
        <p:nvSpPr>
          <p:cNvPr id="124" name="Google Shape;124;g1794b9efa82_0_3"/>
          <p:cNvSpPr txBox="1"/>
          <p:nvPr>
            <p:ph type="title"/>
          </p:nvPr>
        </p:nvSpPr>
        <p:spPr>
          <a:xfrm>
            <a:off x="2795450" y="403412"/>
            <a:ext cx="8558400" cy="168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The Inclusive Leadership Framework</a:t>
            </a:r>
            <a:endParaRPr/>
          </a:p>
        </p:txBody>
      </p:sp>
      <p:sp>
        <p:nvSpPr>
          <p:cNvPr id="125" name="Google Shape;125;g1794b9efa82_0_3"/>
          <p:cNvSpPr txBox="1"/>
          <p:nvPr>
            <p:ph idx="1" type="body"/>
          </p:nvPr>
        </p:nvSpPr>
        <p:spPr>
          <a:xfrm>
            <a:off x="151800" y="2617500"/>
            <a:ext cx="8478900" cy="3738900"/>
          </a:xfrm>
          <a:prstGeom prst="rect">
            <a:avLst/>
          </a:prstGeom>
        </p:spPr>
        <p:txBody>
          <a:bodyPr anchorCtr="0" anchor="t" bIns="45700" lIns="91425" spcFirstLastPara="1" rIns="91425" wrap="square" tIns="45700">
            <a:normAutofit fontScale="62500" lnSpcReduction="10000"/>
          </a:bodyPr>
          <a:lstStyle/>
          <a:p>
            <a:pPr indent="0" lvl="0" marL="0" rtl="0" algn="l">
              <a:lnSpc>
                <a:spcPct val="100000"/>
              </a:lnSpc>
              <a:spcBef>
                <a:spcPts val="1000"/>
              </a:spcBef>
              <a:spcAft>
                <a:spcPts val="0"/>
              </a:spcAft>
              <a:buNone/>
            </a:pPr>
            <a:r>
              <a:rPr lang="en-US"/>
              <a:t>According to the </a:t>
            </a:r>
            <a:r>
              <a:rPr i="1" lang="en-US"/>
              <a:t>Inclusive Leadership Handbook</a:t>
            </a:r>
            <a:r>
              <a:rPr lang="en-US"/>
              <a:t>, an inclusive leadership approach “appreciates diversity, invites and welcomes everyone’s individual contribution, and encourages full engagement with the processes of decision-making and shaping reality. The following traits are important for creating an inclusive environment</a:t>
            </a:r>
            <a:endParaRPr/>
          </a:p>
          <a:p>
            <a:pPr indent="0" lvl="0" marL="0" rtl="0" algn="l">
              <a:spcBef>
                <a:spcPts val="1000"/>
              </a:spcBef>
              <a:spcAft>
                <a:spcPts val="0"/>
              </a:spcAft>
              <a:buNone/>
            </a:pPr>
            <a:r>
              <a:rPr lang="en-US"/>
              <a:t>● </a:t>
            </a:r>
            <a:r>
              <a:rPr b="1" lang="en-US"/>
              <a:t>Visible commitment:</a:t>
            </a:r>
            <a:r>
              <a:rPr lang="en-US"/>
              <a:t> Leaders articulate a genuine commitment to diversity, challenge the status quo, hold others accountable, and make diversity and inclusion a personal priority. </a:t>
            </a:r>
            <a:endParaRPr/>
          </a:p>
          <a:p>
            <a:pPr indent="0" lvl="0" marL="0" rtl="0" algn="l">
              <a:spcBef>
                <a:spcPts val="1000"/>
              </a:spcBef>
              <a:spcAft>
                <a:spcPts val="0"/>
              </a:spcAft>
              <a:buNone/>
            </a:pPr>
            <a:r>
              <a:rPr lang="en-US"/>
              <a:t>● </a:t>
            </a:r>
            <a:r>
              <a:rPr b="1" lang="en-US"/>
              <a:t>Humility:</a:t>
            </a:r>
            <a:r>
              <a:rPr lang="en-US"/>
              <a:t> Leaders are modest about capabilities, admit mistakes, and create the space for others to contribute. </a:t>
            </a:r>
            <a:endParaRPr/>
          </a:p>
          <a:p>
            <a:pPr indent="0" lvl="0" marL="0" rtl="0" algn="l">
              <a:spcBef>
                <a:spcPts val="1000"/>
              </a:spcBef>
              <a:spcAft>
                <a:spcPts val="0"/>
              </a:spcAft>
              <a:buNone/>
            </a:pPr>
            <a:r>
              <a:rPr lang="en-US"/>
              <a:t>● </a:t>
            </a:r>
            <a:r>
              <a:rPr b="1" lang="en-US"/>
              <a:t>Awareness of bias:</a:t>
            </a:r>
            <a:r>
              <a:rPr lang="en-US"/>
              <a:t> Leaders show awareness of personal blind spots and flaws in the system and work hard to ensure meritocracy [value based on their own abilities]. </a:t>
            </a:r>
            <a:endParaRPr/>
          </a:p>
          <a:p>
            <a:pPr indent="0" lvl="0" marL="0" rtl="0" algn="l">
              <a:spcBef>
                <a:spcPts val="1000"/>
              </a:spcBef>
              <a:spcAft>
                <a:spcPts val="0"/>
              </a:spcAft>
              <a:buNone/>
            </a:pPr>
            <a:r>
              <a:rPr lang="en-US"/>
              <a:t>● </a:t>
            </a:r>
            <a:r>
              <a:rPr b="1" lang="en-US"/>
              <a:t>Curiosity about others:</a:t>
            </a:r>
            <a:r>
              <a:rPr lang="en-US"/>
              <a:t> Leaders demonstrate an open mindset and deep curiosity about others, listen without judgment, and seek empathy to understand those around them. </a:t>
            </a:r>
            <a:endParaRPr/>
          </a:p>
          <a:p>
            <a:pPr indent="0" lvl="0" marL="0" rtl="0" algn="l">
              <a:spcBef>
                <a:spcPts val="1000"/>
              </a:spcBef>
              <a:spcAft>
                <a:spcPts val="0"/>
              </a:spcAft>
              <a:buNone/>
            </a:pPr>
            <a:r>
              <a:rPr lang="en-US"/>
              <a:t>● </a:t>
            </a:r>
            <a:r>
              <a:rPr b="1" lang="en-US"/>
              <a:t>Cultural intelligence</a:t>
            </a:r>
            <a:r>
              <a:rPr lang="en-US"/>
              <a:t>: Leaders are attentive to others’ cultures and adapt as required. </a:t>
            </a:r>
            <a:endParaRPr/>
          </a:p>
          <a:p>
            <a:pPr indent="0" lvl="0" marL="0" rtl="0" algn="l">
              <a:spcBef>
                <a:spcPts val="1000"/>
              </a:spcBef>
              <a:spcAft>
                <a:spcPts val="0"/>
              </a:spcAft>
              <a:buNone/>
            </a:pPr>
            <a:r>
              <a:rPr lang="en-US"/>
              <a:t>●</a:t>
            </a:r>
            <a:r>
              <a:rPr b="1" lang="en-US"/>
              <a:t> Effective collaboration:</a:t>
            </a:r>
            <a:r>
              <a:rPr lang="en-US"/>
              <a:t> Leaders empower others, pay attention to the diversity of thinking and psychological safety, and focus on team cohesion</a:t>
            </a:r>
            <a:endParaRPr sz="2000"/>
          </a:p>
        </p:txBody>
      </p:sp>
      <p:sp>
        <p:nvSpPr>
          <p:cNvPr id="126" name="Google Shape;126;g1794b9efa82_0_3"/>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1"/>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Creating Leadership Paths</a:t>
            </a:r>
            <a:endParaRPr/>
          </a:p>
        </p:txBody>
      </p:sp>
      <p:sp>
        <p:nvSpPr>
          <p:cNvPr id="132" name="Google Shape;132;p11"/>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381000" lvl="0" marL="457200" marR="0" rtl="0" algn="l">
              <a:lnSpc>
                <a:spcPct val="90000"/>
              </a:lnSpc>
              <a:spcBef>
                <a:spcPts val="0"/>
              </a:spcBef>
              <a:spcAft>
                <a:spcPts val="0"/>
              </a:spcAft>
              <a:buSzPts val="2400"/>
              <a:buChar char="●"/>
            </a:pPr>
            <a:r>
              <a:rPr lang="en-US"/>
              <a:t>Role of standing committee chairs, how are they chosen?</a:t>
            </a:r>
            <a:endParaRPr/>
          </a:p>
          <a:p>
            <a:pPr indent="-381000" lvl="1" marL="914400" marR="0" rtl="0" algn="l">
              <a:lnSpc>
                <a:spcPct val="90000"/>
              </a:lnSpc>
              <a:spcBef>
                <a:spcPts val="0"/>
              </a:spcBef>
              <a:spcAft>
                <a:spcPts val="0"/>
              </a:spcAft>
              <a:buSzPts val="2400"/>
              <a:buChar char="○"/>
            </a:pPr>
            <a:r>
              <a:rPr lang="en-US"/>
              <a:t>are there formal coordinator opportunities?</a:t>
            </a:r>
            <a:endParaRPr/>
          </a:p>
          <a:p>
            <a:pPr indent="-381000" lvl="1" marL="914400" marR="0" rtl="0" algn="l">
              <a:lnSpc>
                <a:spcPct val="90000"/>
              </a:lnSpc>
              <a:spcBef>
                <a:spcPts val="0"/>
              </a:spcBef>
              <a:spcAft>
                <a:spcPts val="0"/>
              </a:spcAft>
              <a:buSzPts val="2400"/>
              <a:buChar char="○"/>
            </a:pPr>
            <a:r>
              <a:rPr lang="en-US"/>
              <a:t>committee appointed?</a:t>
            </a:r>
            <a:endParaRPr/>
          </a:p>
          <a:p>
            <a:pPr indent="-381000" lvl="1" marL="914400" marR="0" rtl="0" algn="l">
              <a:lnSpc>
                <a:spcPct val="90000"/>
              </a:lnSpc>
              <a:spcBef>
                <a:spcPts val="0"/>
              </a:spcBef>
              <a:spcAft>
                <a:spcPts val="0"/>
              </a:spcAft>
              <a:buSzPts val="2400"/>
              <a:buChar char="○"/>
            </a:pPr>
            <a:r>
              <a:rPr lang="en-US"/>
              <a:t>senate assigned?</a:t>
            </a:r>
            <a:endParaRPr/>
          </a:p>
          <a:p>
            <a:pPr indent="-381000" lvl="0" marL="457200" marR="0" rtl="0" algn="l">
              <a:lnSpc>
                <a:spcPct val="90000"/>
              </a:lnSpc>
              <a:spcBef>
                <a:spcPts val="0"/>
              </a:spcBef>
              <a:spcAft>
                <a:spcPts val="0"/>
              </a:spcAft>
              <a:buSzPts val="2400"/>
              <a:buChar char="●"/>
            </a:pPr>
            <a:r>
              <a:rPr lang="en-US"/>
              <a:t>Workgroups within committee, ad hoc, short-term leading initiatives</a:t>
            </a:r>
            <a:endParaRPr/>
          </a:p>
          <a:p>
            <a:pPr indent="-381000" lvl="0" marL="457200" marR="0" rtl="0" algn="l">
              <a:lnSpc>
                <a:spcPct val="90000"/>
              </a:lnSpc>
              <a:spcBef>
                <a:spcPts val="0"/>
              </a:spcBef>
              <a:spcAft>
                <a:spcPts val="0"/>
              </a:spcAft>
              <a:buSzPts val="2400"/>
              <a:buChar char="●"/>
            </a:pPr>
            <a:r>
              <a:rPr lang="en-US"/>
              <a:t>College-wide initiatives</a:t>
            </a:r>
            <a:endParaRPr/>
          </a:p>
          <a:p>
            <a:pPr indent="-381000" lvl="0" marL="457200" marR="0" rtl="0" algn="l">
              <a:lnSpc>
                <a:spcPct val="90000"/>
              </a:lnSpc>
              <a:spcBef>
                <a:spcPts val="0"/>
              </a:spcBef>
              <a:spcAft>
                <a:spcPts val="0"/>
              </a:spcAft>
              <a:buSzPts val="2400"/>
              <a:buChar char="●"/>
            </a:pPr>
            <a:r>
              <a:rPr lang="en-US"/>
              <a:t>Term lengths and set number of terms?</a:t>
            </a:r>
            <a:endParaRPr/>
          </a:p>
          <a:p>
            <a:pPr indent="-381000" lvl="0" marL="457200" marR="0" rtl="0" algn="l">
              <a:lnSpc>
                <a:spcPct val="90000"/>
              </a:lnSpc>
              <a:spcBef>
                <a:spcPts val="0"/>
              </a:spcBef>
              <a:spcAft>
                <a:spcPts val="0"/>
              </a:spcAft>
              <a:buSzPts val="2400"/>
              <a:buChar char="●"/>
            </a:pPr>
            <a:r>
              <a:rPr lang="en-US"/>
              <a:t>Understanding motivation:</a:t>
            </a:r>
            <a:endParaRPr/>
          </a:p>
          <a:p>
            <a:pPr indent="-381000" lvl="1" marL="914400" marR="0" rtl="0" algn="l">
              <a:lnSpc>
                <a:spcPct val="90000"/>
              </a:lnSpc>
              <a:spcBef>
                <a:spcPts val="0"/>
              </a:spcBef>
              <a:spcAft>
                <a:spcPts val="0"/>
              </a:spcAft>
              <a:buSzPts val="2400"/>
              <a:buChar char="○"/>
            </a:pPr>
            <a:r>
              <a:rPr lang="en-US"/>
              <a:t>Why do people seek the role?</a:t>
            </a:r>
            <a:endParaRPr/>
          </a:p>
          <a:p>
            <a:pPr indent="-381000" lvl="1" marL="914400" marR="0" rtl="0" algn="l">
              <a:lnSpc>
                <a:spcPct val="90000"/>
              </a:lnSpc>
              <a:spcBef>
                <a:spcPts val="0"/>
              </a:spcBef>
              <a:spcAft>
                <a:spcPts val="0"/>
              </a:spcAft>
              <a:buSzPts val="2400"/>
              <a:buChar char="○"/>
            </a:pPr>
            <a:r>
              <a:rPr lang="en-US"/>
              <a:t>Why do people elect to stay in the role?</a:t>
            </a:r>
            <a:endParaRPr/>
          </a:p>
        </p:txBody>
      </p:sp>
      <p:sp>
        <p:nvSpPr>
          <p:cNvPr id="133" name="Google Shape;133;p1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multiple overlapping roads with question marks" id="134" name="Google Shape;134;p11" title="which direction to go"/>
          <p:cNvPicPr preferRelativeResize="0"/>
          <p:nvPr/>
        </p:nvPicPr>
        <p:blipFill>
          <a:blip r:embed="rId3">
            <a:alphaModFix/>
          </a:blip>
          <a:stretch>
            <a:fillRect/>
          </a:stretch>
        </p:blipFill>
        <p:spPr>
          <a:xfrm>
            <a:off x="7742600" y="4494243"/>
            <a:ext cx="3802551" cy="2132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9" name="Shape 139"/>
        <p:cNvGrpSpPr/>
        <p:nvPr/>
      </p:nvGrpSpPr>
      <p:grpSpPr>
        <a:xfrm>
          <a:off x="0" y="0"/>
          <a:ext cx="0" cy="0"/>
          <a:chOff x="0" y="0"/>
          <a:chExt cx="0" cy="0"/>
        </a:xfrm>
      </p:grpSpPr>
      <p:sp>
        <p:nvSpPr>
          <p:cNvPr id="140" name="Google Shape;140;g176396dad66_0_12"/>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41" name="Google Shape;141;g176396dad66_0_12"/>
          <p:cNvSpPr/>
          <p:nvPr/>
        </p:nvSpPr>
        <p:spPr>
          <a:xfrm>
            <a:off x="1215950" y="554500"/>
            <a:ext cx="10137900" cy="2258700"/>
          </a:xfrm>
          <a:prstGeom prst="wedgeRoundRectCallout">
            <a:avLst>
              <a:gd fmla="val 47184" name="adj1"/>
              <a:gd fmla="val 8988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176396dad66_0_12"/>
          <p:cNvSpPr txBox="1"/>
          <p:nvPr/>
        </p:nvSpPr>
        <p:spPr>
          <a:xfrm>
            <a:off x="1575650" y="590950"/>
            <a:ext cx="9418500" cy="20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t>“I truly believe that onboarding is an art. Each new employee brings with them a potential to achieve and succeed. To lose the energy of a new hire </a:t>
            </a:r>
            <a:r>
              <a:rPr b="1" lang="en-US" sz="2200"/>
              <a:t>through</a:t>
            </a:r>
            <a:r>
              <a:rPr b="1" lang="en-US" sz="2200"/>
              <a:t> poor onboarding is an opportunity lost.”</a:t>
            </a:r>
            <a:endParaRPr b="1" sz="2200"/>
          </a:p>
          <a:p>
            <a:pPr indent="0" lvl="0" marL="0" rtl="0" algn="l">
              <a:spcBef>
                <a:spcPts val="0"/>
              </a:spcBef>
              <a:spcAft>
                <a:spcPts val="0"/>
              </a:spcAft>
              <a:buNone/>
            </a:pPr>
            <a:r>
              <a:t/>
            </a:r>
            <a:endParaRPr b="1" sz="2200"/>
          </a:p>
          <a:p>
            <a:pPr indent="0" lvl="0" marL="0" rtl="0" algn="r">
              <a:spcBef>
                <a:spcPts val="0"/>
              </a:spcBef>
              <a:spcAft>
                <a:spcPts val="0"/>
              </a:spcAft>
              <a:buNone/>
            </a:pPr>
            <a:r>
              <a:rPr b="1" lang="en-US" sz="1800"/>
              <a:t>-Sarah Wetzel </a:t>
            </a:r>
            <a:endParaRPr b="1" sz="1800"/>
          </a:p>
          <a:p>
            <a:pPr indent="0" lvl="0" marL="0" rtl="0" algn="r">
              <a:spcBef>
                <a:spcPts val="0"/>
              </a:spcBef>
              <a:spcAft>
                <a:spcPts val="0"/>
              </a:spcAft>
              <a:buNone/>
            </a:pPr>
            <a:r>
              <a:rPr b="1" lang="en-US" sz="1800"/>
              <a:t>(Director of Human Resources at engage:DBR</a:t>
            </a:r>
            <a:endParaRPr b="1" sz="1800"/>
          </a:p>
        </p:txBody>
      </p:sp>
      <p:sp>
        <p:nvSpPr>
          <p:cNvPr id="143" name="Google Shape;143;g176396dad66_0_12"/>
          <p:cNvSpPr/>
          <p:nvPr/>
        </p:nvSpPr>
        <p:spPr>
          <a:xfrm>
            <a:off x="441275" y="3146300"/>
            <a:ext cx="9579300" cy="2994600"/>
          </a:xfrm>
          <a:prstGeom prst="wedgeEllipseCallout">
            <a:avLst>
              <a:gd fmla="val -33877" name="adj1"/>
              <a:gd fmla="val 6228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176396dad66_0_12"/>
          <p:cNvSpPr txBox="1"/>
          <p:nvPr/>
        </p:nvSpPr>
        <p:spPr>
          <a:xfrm>
            <a:off x="1728375" y="3504650"/>
            <a:ext cx="68580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t>“The ‘purpose’ element of onboarding is where you begin to lay the foundation of success for your new team member.” </a:t>
            </a:r>
            <a:endParaRPr b="1" sz="2500"/>
          </a:p>
          <a:p>
            <a:pPr indent="0" lvl="0" marL="0" rtl="0" algn="l">
              <a:spcBef>
                <a:spcPts val="0"/>
              </a:spcBef>
              <a:spcAft>
                <a:spcPts val="0"/>
              </a:spcAft>
              <a:buNone/>
            </a:pPr>
            <a:r>
              <a:t/>
            </a:r>
            <a:endParaRPr b="1" sz="2500"/>
          </a:p>
          <a:p>
            <a:pPr indent="0" lvl="0" marL="0" rtl="0" algn="r">
              <a:spcBef>
                <a:spcPts val="0"/>
              </a:spcBef>
              <a:spcAft>
                <a:spcPts val="0"/>
              </a:spcAft>
              <a:buNone/>
            </a:pPr>
            <a:r>
              <a:rPr b="1" lang="en-US" sz="1800"/>
              <a:t>-</a:t>
            </a:r>
            <a:r>
              <a:rPr b="1" lang="en-US" sz="1800"/>
              <a:t>Mitch Gray </a:t>
            </a:r>
            <a:endParaRPr b="1" sz="1800"/>
          </a:p>
          <a:p>
            <a:pPr indent="0" lvl="0" marL="0" rtl="0" algn="r">
              <a:spcBef>
                <a:spcPts val="0"/>
              </a:spcBef>
              <a:spcAft>
                <a:spcPts val="0"/>
              </a:spcAft>
              <a:buNone/>
            </a:pPr>
            <a:r>
              <a:rPr b="1" lang="en-US" sz="1800"/>
              <a:t>(Author, How to Hire and Keep Great People)</a:t>
            </a:r>
            <a:endParaRPr b="1"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2"/>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Orientation for New Faculty</a:t>
            </a:r>
            <a:endParaRPr/>
          </a:p>
        </p:txBody>
      </p:sp>
      <p:sp>
        <p:nvSpPr>
          <p:cNvPr id="150" name="Google Shape;150;p12"/>
          <p:cNvSpPr txBox="1"/>
          <p:nvPr>
            <p:ph idx="1" type="body"/>
          </p:nvPr>
        </p:nvSpPr>
        <p:spPr>
          <a:xfrm>
            <a:off x="3610375" y="2522075"/>
            <a:ext cx="7929300" cy="37617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90000"/>
              </a:lnSpc>
              <a:spcBef>
                <a:spcPts val="0"/>
              </a:spcBef>
              <a:spcAft>
                <a:spcPts val="0"/>
              </a:spcAft>
              <a:buSzPts val="2400"/>
              <a:buChar char="●"/>
            </a:pPr>
            <a:r>
              <a:rPr lang="en-US"/>
              <a:t>Structure of orientation</a:t>
            </a:r>
            <a:endParaRPr/>
          </a:p>
          <a:p>
            <a:pPr indent="-361950" lvl="1" marL="914400" marR="0" rtl="0" algn="l">
              <a:lnSpc>
                <a:spcPct val="90000"/>
              </a:lnSpc>
              <a:spcBef>
                <a:spcPts val="0"/>
              </a:spcBef>
              <a:spcAft>
                <a:spcPts val="0"/>
              </a:spcAft>
              <a:buSzPts val="2100"/>
              <a:buChar char="○"/>
            </a:pPr>
            <a:r>
              <a:rPr lang="en-US" sz="2100"/>
              <a:t>informal/formal; ongoing/one-time; one-on-one/cohort; district-wide/college specific/division or department level?... </a:t>
            </a:r>
            <a:endParaRPr sz="2100"/>
          </a:p>
          <a:p>
            <a:pPr indent="-361950" lvl="1" marL="914400" marR="0" rtl="0" algn="l">
              <a:lnSpc>
                <a:spcPct val="90000"/>
              </a:lnSpc>
              <a:spcBef>
                <a:spcPts val="0"/>
              </a:spcBef>
              <a:spcAft>
                <a:spcPts val="0"/>
              </a:spcAft>
              <a:buSzPts val="2100"/>
              <a:buChar char="○"/>
            </a:pPr>
            <a:r>
              <a:rPr lang="en-US" sz="2100"/>
              <a:t>depends of college culture and size</a:t>
            </a:r>
            <a:endParaRPr sz="2100"/>
          </a:p>
          <a:p>
            <a:pPr indent="-381000" lvl="0" marL="457200" marR="0" rtl="0" algn="l">
              <a:lnSpc>
                <a:spcPct val="90000"/>
              </a:lnSpc>
              <a:spcBef>
                <a:spcPts val="0"/>
              </a:spcBef>
              <a:spcAft>
                <a:spcPts val="0"/>
              </a:spcAft>
              <a:buSzPts val="2400"/>
              <a:buChar char="●"/>
            </a:pPr>
            <a:r>
              <a:rPr lang="en-US"/>
              <a:t>Mentorship </a:t>
            </a:r>
            <a:endParaRPr/>
          </a:p>
          <a:p>
            <a:pPr indent="-381000" lvl="0" marL="457200" marR="0" rtl="0" algn="l">
              <a:lnSpc>
                <a:spcPct val="90000"/>
              </a:lnSpc>
              <a:spcBef>
                <a:spcPts val="0"/>
              </a:spcBef>
              <a:spcAft>
                <a:spcPts val="0"/>
              </a:spcAft>
              <a:buSzPts val="2400"/>
              <a:buChar char="●"/>
            </a:pPr>
            <a:r>
              <a:rPr lang="en-US"/>
              <a:t>10+1 vs Working Conditions</a:t>
            </a:r>
            <a:endParaRPr/>
          </a:p>
          <a:p>
            <a:pPr indent="-381000" lvl="0" marL="457200" marR="0" rtl="0" algn="l">
              <a:lnSpc>
                <a:spcPct val="90000"/>
              </a:lnSpc>
              <a:spcBef>
                <a:spcPts val="0"/>
              </a:spcBef>
              <a:spcAft>
                <a:spcPts val="0"/>
              </a:spcAft>
              <a:buSzPts val="2400"/>
              <a:buChar char="●"/>
            </a:pPr>
            <a:r>
              <a:rPr lang="en-US"/>
              <a:t>Possible Topics:</a:t>
            </a:r>
            <a:endParaRPr/>
          </a:p>
          <a:p>
            <a:pPr indent="-361950" lvl="1" marL="914400" marR="0" rtl="0" algn="l">
              <a:lnSpc>
                <a:spcPct val="90000"/>
              </a:lnSpc>
              <a:spcBef>
                <a:spcPts val="0"/>
              </a:spcBef>
              <a:spcAft>
                <a:spcPts val="0"/>
              </a:spcAft>
              <a:buSzPts val="2100"/>
              <a:buChar char="○"/>
            </a:pPr>
            <a:r>
              <a:rPr lang="en-US" sz="2100"/>
              <a:t>representatives, timelines, standing meetings of your AS and other committees (e.g. curriculum, DE, etc.)</a:t>
            </a:r>
            <a:endParaRPr sz="2100"/>
          </a:p>
          <a:p>
            <a:pPr indent="-361950" lvl="1" marL="914400" marR="0" rtl="0" algn="l">
              <a:lnSpc>
                <a:spcPct val="90000"/>
              </a:lnSpc>
              <a:spcBef>
                <a:spcPts val="0"/>
              </a:spcBef>
              <a:spcAft>
                <a:spcPts val="0"/>
              </a:spcAft>
              <a:buSzPts val="2100"/>
              <a:buChar char="○"/>
            </a:pPr>
            <a:r>
              <a:rPr lang="en-US" sz="2100"/>
              <a:t>other topics?</a:t>
            </a:r>
            <a:endParaRPr sz="2100"/>
          </a:p>
          <a:p>
            <a:pPr indent="-381000" lvl="0" marL="457200" marR="0" rtl="0" algn="l">
              <a:lnSpc>
                <a:spcPct val="90000"/>
              </a:lnSpc>
              <a:spcBef>
                <a:spcPts val="0"/>
              </a:spcBef>
              <a:spcAft>
                <a:spcPts val="0"/>
              </a:spcAft>
              <a:buSzPts val="2400"/>
              <a:buChar char="●"/>
            </a:pPr>
            <a:r>
              <a:rPr lang="en-US"/>
              <a:t>invitation to visit open meetings </a:t>
            </a:r>
            <a:endParaRPr/>
          </a:p>
        </p:txBody>
      </p:sp>
      <p:sp>
        <p:nvSpPr>
          <p:cNvPr id="151" name="Google Shape;151;p1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ignpost with the following signs, help, support, advice, guidance" id="152" name="Google Shape;152;p12" title="Benefits of Mentoring"/>
          <p:cNvPicPr preferRelativeResize="0"/>
          <p:nvPr/>
        </p:nvPicPr>
        <p:blipFill rotWithShape="1">
          <a:blip r:embed="rId3">
            <a:alphaModFix/>
          </a:blip>
          <a:srcRect b="0" l="0" r="30843" t="0"/>
          <a:stretch/>
        </p:blipFill>
        <p:spPr>
          <a:xfrm>
            <a:off x="497900" y="3166350"/>
            <a:ext cx="2836099" cy="2473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Assessing Your Own Structures for Barriers</a:t>
            </a:r>
            <a:endParaRPr/>
          </a:p>
        </p:txBody>
      </p:sp>
      <p:sp>
        <p:nvSpPr>
          <p:cNvPr id="158" name="Google Shape;158;p13"/>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04040"/>
              </a:buClr>
              <a:buSzPts val="2400"/>
              <a:buFont typeface="Arial"/>
              <a:buChar char="•"/>
            </a:pPr>
            <a:r>
              <a:rPr lang="en-US"/>
              <a:t>What is your faculty appointment process like?</a:t>
            </a:r>
            <a:endParaRPr/>
          </a:p>
          <a:p>
            <a:pPr indent="-342900" lvl="0" marL="342900" rtl="0" algn="l">
              <a:lnSpc>
                <a:spcPct val="90000"/>
              </a:lnSpc>
              <a:spcBef>
                <a:spcPts val="1000"/>
              </a:spcBef>
              <a:spcAft>
                <a:spcPts val="0"/>
              </a:spcAft>
              <a:buClr>
                <a:srgbClr val="404040"/>
              </a:buClr>
              <a:buSzPts val="2400"/>
              <a:buFont typeface="Arial"/>
              <a:buChar char="•"/>
            </a:pPr>
            <a:r>
              <a:rPr lang="en-US"/>
              <a:t>How does your senate support succession planning?</a:t>
            </a:r>
            <a:endParaRPr/>
          </a:p>
          <a:p>
            <a:pPr indent="-342900" lvl="0" marL="342900" rtl="0" algn="l">
              <a:lnSpc>
                <a:spcPct val="90000"/>
              </a:lnSpc>
              <a:spcBef>
                <a:spcPts val="1000"/>
              </a:spcBef>
              <a:spcAft>
                <a:spcPts val="0"/>
              </a:spcAft>
              <a:buClr>
                <a:srgbClr val="404040"/>
              </a:buClr>
              <a:buSzPts val="2400"/>
              <a:buFont typeface="Arial"/>
              <a:buChar char="•"/>
            </a:pPr>
            <a:r>
              <a:rPr lang="en-US"/>
              <a:t>What are ways that your senate collects input?</a:t>
            </a:r>
            <a:endParaRPr/>
          </a:p>
          <a:p>
            <a:pPr indent="-342900" lvl="0" marL="342900" rtl="0" algn="l">
              <a:lnSpc>
                <a:spcPct val="90000"/>
              </a:lnSpc>
              <a:spcBef>
                <a:spcPts val="1000"/>
              </a:spcBef>
              <a:spcAft>
                <a:spcPts val="0"/>
              </a:spcAft>
              <a:buClr>
                <a:srgbClr val="404040"/>
              </a:buClr>
              <a:buSzPts val="2400"/>
              <a:buFont typeface="Arial"/>
              <a:buChar char="•"/>
            </a:pPr>
            <a:r>
              <a:rPr lang="en-US"/>
              <a:t>What voices are missing in discussions?</a:t>
            </a:r>
            <a:endParaRPr/>
          </a:p>
          <a:p>
            <a:pPr indent="-342900" lvl="0" marL="342900" rtl="0" algn="l">
              <a:lnSpc>
                <a:spcPct val="90000"/>
              </a:lnSpc>
              <a:spcBef>
                <a:spcPts val="1000"/>
              </a:spcBef>
              <a:spcAft>
                <a:spcPts val="0"/>
              </a:spcAft>
              <a:buClr>
                <a:srgbClr val="404040"/>
              </a:buClr>
              <a:buSzPts val="2400"/>
              <a:buFont typeface="Arial"/>
              <a:buChar char="•"/>
            </a:pPr>
            <a:r>
              <a:rPr lang="en-US"/>
              <a:t>What resources do you make available for faculty who take on leadership opportunities in participatory governance?</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
        <p:nvSpPr>
          <p:cNvPr id="159" name="Google Shape;159;p1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4" name="Shape 164"/>
        <p:cNvGrpSpPr/>
        <p:nvPr/>
      </p:nvGrpSpPr>
      <p:grpSpPr>
        <a:xfrm>
          <a:off x="0" y="0"/>
          <a:ext cx="0" cy="0"/>
          <a:chOff x="0" y="0"/>
          <a:chExt cx="0" cy="0"/>
        </a:xfrm>
      </p:grpSpPr>
      <p:sp>
        <p:nvSpPr>
          <p:cNvPr id="165" name="Google Shape;165;g176396dad66_0_29"/>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Q&amp;A" id="166" name="Google Shape;166;g176396dad66_0_29" title="Q&amp;A"/>
          <p:cNvPicPr preferRelativeResize="0"/>
          <p:nvPr/>
        </p:nvPicPr>
        <p:blipFill rotWithShape="1">
          <a:blip r:embed="rId3">
            <a:alphaModFix/>
          </a:blip>
          <a:srcRect b="14045" l="0" r="0" t="21583"/>
          <a:stretch/>
        </p:blipFill>
        <p:spPr>
          <a:xfrm>
            <a:off x="2657613" y="1571975"/>
            <a:ext cx="6876775" cy="3541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Resources</a:t>
            </a:r>
            <a:endParaRPr/>
          </a:p>
        </p:txBody>
      </p:sp>
      <p:sp>
        <p:nvSpPr>
          <p:cNvPr id="172" name="Google Shape;172;p14"/>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381000" lvl="0" marL="457200" marR="0" rtl="0" algn="l">
              <a:lnSpc>
                <a:spcPct val="90000"/>
              </a:lnSpc>
              <a:spcBef>
                <a:spcPts val="0"/>
              </a:spcBef>
              <a:spcAft>
                <a:spcPts val="0"/>
              </a:spcAft>
              <a:buSzPts val="2400"/>
              <a:buChar char="●"/>
            </a:pPr>
            <a:r>
              <a:rPr lang="en-US" u="sng">
                <a:solidFill>
                  <a:schemeClr val="hlink"/>
                </a:solidFill>
                <a:hlinkClick r:id="rId3"/>
              </a:rPr>
              <a:t>ASCCC Local Senates Handbook</a:t>
            </a:r>
            <a:endParaRPr/>
          </a:p>
          <a:p>
            <a:pPr indent="-381000" lvl="0" marL="457200" marR="0" rtl="0" algn="l">
              <a:lnSpc>
                <a:spcPct val="90000"/>
              </a:lnSpc>
              <a:spcBef>
                <a:spcPts val="0"/>
              </a:spcBef>
              <a:spcAft>
                <a:spcPts val="0"/>
              </a:spcAft>
              <a:buSzPts val="2400"/>
              <a:buChar char="●"/>
            </a:pPr>
            <a:r>
              <a:rPr lang="en-US" u="sng">
                <a:solidFill>
                  <a:schemeClr val="hlink"/>
                </a:solidFill>
                <a:hlinkClick r:id="rId4"/>
              </a:rPr>
              <a:t>ASCCC Mentorship Handbook</a:t>
            </a:r>
            <a:endParaRPr/>
          </a:p>
          <a:p>
            <a:pPr indent="-381000" lvl="0" marL="457200" marR="0" rtl="0" algn="l">
              <a:lnSpc>
                <a:spcPct val="90000"/>
              </a:lnSpc>
              <a:spcBef>
                <a:spcPts val="0"/>
              </a:spcBef>
              <a:spcAft>
                <a:spcPts val="0"/>
              </a:spcAft>
              <a:buSzPts val="2400"/>
              <a:buChar char="●"/>
            </a:pPr>
            <a:r>
              <a:rPr lang="en-US" u="sng">
                <a:solidFill>
                  <a:schemeClr val="hlink"/>
                </a:solidFill>
                <a:hlinkClick r:id="rId5"/>
              </a:rPr>
              <a:t>Other Faculty Leadership Resources</a:t>
            </a:r>
            <a:endParaRPr/>
          </a:p>
          <a:p>
            <a:pPr indent="-381000" lvl="0" marL="457200" marR="0" rtl="0" algn="l">
              <a:lnSpc>
                <a:spcPct val="90000"/>
              </a:lnSpc>
              <a:spcBef>
                <a:spcPts val="0"/>
              </a:spcBef>
              <a:spcAft>
                <a:spcPts val="0"/>
              </a:spcAft>
              <a:buSzPts val="2400"/>
              <a:buChar char="●"/>
            </a:pPr>
            <a:r>
              <a:rPr lang="en-US"/>
              <a:t>email: info@asccc.org</a:t>
            </a:r>
            <a:endParaRPr/>
          </a:p>
        </p:txBody>
      </p:sp>
      <p:sp>
        <p:nvSpPr>
          <p:cNvPr id="173" name="Google Shape;173;p1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8" name="Shape 178"/>
        <p:cNvGrpSpPr/>
        <p:nvPr/>
      </p:nvGrpSpPr>
      <p:grpSpPr>
        <a:xfrm>
          <a:off x="0" y="0"/>
          <a:ext cx="0" cy="0"/>
          <a:chOff x="0" y="0"/>
          <a:chExt cx="0" cy="0"/>
        </a:xfrm>
      </p:grpSpPr>
      <p:sp>
        <p:nvSpPr>
          <p:cNvPr id="179" name="Google Shape;179;g176396dad66_0_20"/>
          <p:cNvSpPr txBox="1"/>
          <p:nvPr>
            <p:ph idx="12" type="sldNum"/>
          </p:nvPr>
        </p:nvSpPr>
        <p:spPr>
          <a:xfrm>
            <a:off x="10298113" y="6356350"/>
            <a:ext cx="10557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0" name="Google Shape;180;g176396dad66_0_20"/>
          <p:cNvPicPr preferRelativeResize="0"/>
          <p:nvPr/>
        </p:nvPicPr>
        <p:blipFill rotWithShape="1">
          <a:blip r:embed="rId3">
            <a:alphaModFix/>
          </a:blip>
          <a:srcRect b="18842" l="0" r="0" t="16649"/>
          <a:stretch/>
        </p:blipFill>
        <p:spPr>
          <a:xfrm>
            <a:off x="3131875" y="1330149"/>
            <a:ext cx="5928250" cy="4059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2"/>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Session Description</a:t>
            </a:r>
            <a:endParaRPr/>
          </a:p>
        </p:txBody>
      </p:sp>
      <p:sp>
        <p:nvSpPr>
          <p:cNvPr id="48" name="Google Shape;48;p2"/>
          <p:cNvSpPr txBox="1"/>
          <p:nvPr>
            <p:ph idx="1" type="body"/>
          </p:nvPr>
        </p:nvSpPr>
        <p:spPr>
          <a:xfrm>
            <a:off x="618565" y="2662568"/>
            <a:ext cx="10735235" cy="35694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strike="noStrike">
                <a:solidFill>
                  <a:srgbClr val="000000"/>
                </a:solidFill>
                <a:latin typeface="Arial"/>
                <a:ea typeface="Arial"/>
                <a:cs typeface="Arial"/>
                <a:sym typeface="Arial"/>
              </a:rPr>
              <a:t>It is well established in educational leadership research that decision-making is at its best when diverse voices are amplified and when alternative perspectives are considered. Decisions are often influenced by who holds formal leadership roles. Currently, faculty from underrepresented groups are not being equitably elevated to positions of leadership in our academic senates and other significant decision-making committees. As faculty leaders we have an obligation to represent all our faculty and ensure that the often-marginalized voices are being heard. In this session we will discuss strategies to empower diverse faculty to engage in college participatory governance; consider ways to make space to promote authentic participation;  create paths for leadership opportunities; and identify orientation strategies to help new faculty consider themselves as future faculty leaders. </a:t>
            </a:r>
            <a:endParaRPr sz="2800"/>
          </a:p>
        </p:txBody>
      </p:sp>
      <p:sp>
        <p:nvSpPr>
          <p:cNvPr id="49" name="Google Shape;49;p2"/>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3"/>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Introductions</a:t>
            </a:r>
            <a:endParaRPr/>
          </a:p>
        </p:txBody>
      </p:sp>
      <p:sp>
        <p:nvSpPr>
          <p:cNvPr id="55" name="Google Shape;55;p3"/>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2400"/>
              <a:buNone/>
            </a:pPr>
            <a:r>
              <a:rPr b="1" i="0" lang="en-US" sz="3300" u="none" strike="noStrike">
                <a:solidFill>
                  <a:srgbClr val="000000"/>
                </a:solidFill>
              </a:rPr>
              <a:t>Christopher Howerton</a:t>
            </a:r>
            <a:r>
              <a:rPr b="0" i="0" lang="en-US" sz="3300" u="none" strike="noStrike">
                <a:solidFill>
                  <a:srgbClr val="000000"/>
                </a:solidFill>
                <a:latin typeface="Arial"/>
                <a:ea typeface="Arial"/>
                <a:cs typeface="Arial"/>
                <a:sym typeface="Arial"/>
              </a:rPr>
              <a:t>, </a:t>
            </a:r>
            <a:r>
              <a:rPr b="0" i="1" lang="en-US" sz="3300" u="none" strike="noStrike">
                <a:solidFill>
                  <a:srgbClr val="000000"/>
                </a:solidFill>
                <a:latin typeface="Arial"/>
                <a:ea typeface="Arial"/>
                <a:cs typeface="Arial"/>
                <a:sym typeface="Arial"/>
              </a:rPr>
              <a:t>ASCCC North Representative</a:t>
            </a:r>
            <a:endParaRPr b="0" i="1" sz="3300"/>
          </a:p>
          <a:p>
            <a:pPr indent="0" lvl="0" marL="0" rtl="0" algn="l">
              <a:lnSpc>
                <a:spcPct val="90000"/>
              </a:lnSpc>
              <a:spcBef>
                <a:spcPts val="0"/>
              </a:spcBef>
              <a:spcAft>
                <a:spcPts val="0"/>
              </a:spcAft>
              <a:buClr>
                <a:srgbClr val="000000"/>
              </a:buClr>
              <a:buSzPts val="2400"/>
              <a:buNone/>
            </a:pPr>
            <a:r>
              <a:rPr b="1" i="0" lang="en-US" sz="3300" u="none" strike="noStrike">
                <a:solidFill>
                  <a:srgbClr val="000000"/>
                </a:solidFill>
              </a:rPr>
              <a:t>Suman Mudunuri</a:t>
            </a:r>
            <a:r>
              <a:rPr b="0" i="0" lang="en-US" sz="3300" u="none" strike="noStrike">
                <a:solidFill>
                  <a:srgbClr val="000000"/>
                </a:solidFill>
                <a:latin typeface="Arial"/>
                <a:ea typeface="Arial"/>
                <a:cs typeface="Arial"/>
                <a:sym typeface="Arial"/>
              </a:rPr>
              <a:t>, </a:t>
            </a:r>
            <a:r>
              <a:rPr b="0" i="1" lang="en-US" sz="3300" u="none" strike="noStrike">
                <a:solidFill>
                  <a:srgbClr val="000000"/>
                </a:solidFill>
                <a:latin typeface="Arial"/>
                <a:ea typeface="Arial"/>
                <a:cs typeface="Arial"/>
                <a:sym typeface="Arial"/>
              </a:rPr>
              <a:t>ASCCC FLDC Committee</a:t>
            </a:r>
            <a:endParaRPr b="0" i="1" sz="3300"/>
          </a:p>
          <a:p>
            <a:pPr indent="0" lvl="0" marL="0" rtl="0" algn="l">
              <a:lnSpc>
                <a:spcPct val="90000"/>
              </a:lnSpc>
              <a:spcBef>
                <a:spcPts val="0"/>
              </a:spcBef>
              <a:spcAft>
                <a:spcPts val="0"/>
              </a:spcAft>
              <a:buClr>
                <a:srgbClr val="000000"/>
              </a:buClr>
              <a:buSzPts val="2400"/>
              <a:buNone/>
            </a:pPr>
            <a:r>
              <a:rPr b="1" i="0" lang="en-US" sz="3300" u="none" strike="noStrike">
                <a:solidFill>
                  <a:srgbClr val="000000"/>
                </a:solidFill>
              </a:rPr>
              <a:t>Manuel Vélez</a:t>
            </a:r>
            <a:r>
              <a:rPr b="0" i="0" lang="en-US" sz="3300" u="none" strike="noStrike">
                <a:solidFill>
                  <a:srgbClr val="000000"/>
                </a:solidFill>
                <a:latin typeface="Arial"/>
                <a:ea typeface="Arial"/>
                <a:cs typeface="Arial"/>
                <a:sym typeface="Arial"/>
              </a:rPr>
              <a:t>, </a:t>
            </a:r>
            <a:r>
              <a:rPr b="0" i="1" lang="en-US" sz="3300" u="none" strike="noStrike">
                <a:solidFill>
                  <a:srgbClr val="000000"/>
                </a:solidFill>
                <a:latin typeface="Arial"/>
                <a:ea typeface="Arial"/>
                <a:cs typeface="Arial"/>
                <a:sym typeface="Arial"/>
              </a:rPr>
              <a:t>ASCCC Area D Representative</a:t>
            </a:r>
            <a:endParaRPr b="0" i="1" sz="3300"/>
          </a:p>
          <a:p>
            <a:pPr indent="0" lvl="0" marL="0" marR="0" rtl="0" algn="l">
              <a:lnSpc>
                <a:spcPct val="90000"/>
              </a:lnSpc>
              <a:spcBef>
                <a:spcPts val="1000"/>
              </a:spcBef>
              <a:spcAft>
                <a:spcPts val="0"/>
              </a:spcAft>
              <a:buClr>
                <a:srgbClr val="404040"/>
              </a:buClr>
              <a:buSzPts val="2400"/>
              <a:buFont typeface="Arial"/>
              <a:buNone/>
            </a:pPr>
            <a:br>
              <a:rPr lang="en-US"/>
            </a:br>
            <a:endParaRPr/>
          </a:p>
        </p:txBody>
      </p:sp>
      <p:sp>
        <p:nvSpPr>
          <p:cNvPr id="56" name="Google Shape;56;p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4"/>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Topics to Discuss</a:t>
            </a:r>
            <a:endParaRPr/>
          </a:p>
        </p:txBody>
      </p:sp>
      <p:sp>
        <p:nvSpPr>
          <p:cNvPr id="62" name="Google Shape;62;p4"/>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p>
            <a:pPr indent="-361950" lvl="0" marL="342900" rtl="0" algn="l">
              <a:lnSpc>
                <a:spcPct val="90000"/>
              </a:lnSpc>
              <a:spcBef>
                <a:spcPts val="0"/>
              </a:spcBef>
              <a:spcAft>
                <a:spcPts val="0"/>
              </a:spcAft>
              <a:buClr>
                <a:srgbClr val="404040"/>
              </a:buClr>
              <a:buSzPts val="2700"/>
              <a:buFont typeface="Arial"/>
              <a:buAutoNum type="arabicPeriod"/>
            </a:pPr>
            <a:r>
              <a:rPr lang="en-US" sz="2700"/>
              <a:t>Strategies to promote authentic participation </a:t>
            </a:r>
            <a:endParaRPr sz="2700"/>
          </a:p>
          <a:p>
            <a:pPr indent="-361950" lvl="0" marL="342900" rtl="0" algn="l">
              <a:lnSpc>
                <a:spcPct val="90000"/>
              </a:lnSpc>
              <a:spcBef>
                <a:spcPts val="0"/>
              </a:spcBef>
              <a:spcAft>
                <a:spcPts val="0"/>
              </a:spcAft>
              <a:buClr>
                <a:srgbClr val="404040"/>
              </a:buClr>
              <a:buSzPts val="2700"/>
              <a:buFont typeface="Arial"/>
              <a:buAutoNum type="arabicPeriod"/>
            </a:pPr>
            <a:r>
              <a:rPr lang="en-US" sz="2700"/>
              <a:t>Ways to encourage diverse faculty to participate in college governance</a:t>
            </a:r>
            <a:endParaRPr sz="2700"/>
          </a:p>
          <a:p>
            <a:pPr indent="-361950" lvl="0" marL="342900" rtl="0" algn="l">
              <a:lnSpc>
                <a:spcPct val="90000"/>
              </a:lnSpc>
              <a:spcBef>
                <a:spcPts val="1000"/>
              </a:spcBef>
              <a:spcAft>
                <a:spcPts val="0"/>
              </a:spcAft>
              <a:buClr>
                <a:srgbClr val="404040"/>
              </a:buClr>
              <a:buSzPts val="2700"/>
              <a:buFont typeface="Arial"/>
              <a:buAutoNum type="arabicPeriod"/>
            </a:pPr>
            <a:r>
              <a:rPr lang="en-US" sz="2700"/>
              <a:t>Creating leadership paths for new faculty or those who have been disengaged</a:t>
            </a:r>
            <a:endParaRPr sz="2700"/>
          </a:p>
          <a:p>
            <a:pPr indent="-361950" lvl="0" marL="342900" rtl="0" algn="l">
              <a:lnSpc>
                <a:spcPct val="90000"/>
              </a:lnSpc>
              <a:spcBef>
                <a:spcPts val="1000"/>
              </a:spcBef>
              <a:spcAft>
                <a:spcPts val="0"/>
              </a:spcAft>
              <a:buClr>
                <a:srgbClr val="404040"/>
              </a:buClr>
              <a:buSzPts val="2700"/>
              <a:buFont typeface="Arial"/>
              <a:buAutoNum type="arabicPeriod"/>
            </a:pPr>
            <a:r>
              <a:rPr lang="en-US" sz="2700"/>
              <a:t>Orientation of new faculty to promote future faculty leaders</a:t>
            </a:r>
            <a:endParaRPr sz="2700"/>
          </a:p>
          <a:p>
            <a:pPr indent="-361950" lvl="0" marL="342900" rtl="0" algn="l">
              <a:lnSpc>
                <a:spcPct val="90000"/>
              </a:lnSpc>
              <a:spcBef>
                <a:spcPts val="1000"/>
              </a:spcBef>
              <a:spcAft>
                <a:spcPts val="0"/>
              </a:spcAft>
              <a:buClr>
                <a:srgbClr val="404040"/>
              </a:buClr>
              <a:buSzPts val="2700"/>
              <a:buFont typeface="Arial"/>
              <a:buAutoNum type="arabicPeriod"/>
            </a:pPr>
            <a:r>
              <a:rPr lang="en-US" sz="2700"/>
              <a:t>Assessing your own structures for barriers</a:t>
            </a:r>
            <a:endParaRPr sz="2700"/>
          </a:p>
        </p:txBody>
      </p:sp>
      <p:sp>
        <p:nvSpPr>
          <p:cNvPr id="63" name="Google Shape;63;p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Perceptions of Meetings</a:t>
            </a:r>
            <a:endParaRPr/>
          </a:p>
        </p:txBody>
      </p:sp>
      <p:sp>
        <p:nvSpPr>
          <p:cNvPr id="69" name="Google Shape;69;p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404040"/>
              </a:buClr>
              <a:buSzPts val="2400"/>
              <a:buChar char="•"/>
            </a:pPr>
            <a:r>
              <a:rPr lang="en-US"/>
              <a:t>What are your first impression of governance meetings?</a:t>
            </a:r>
            <a:endParaRPr/>
          </a:p>
          <a:p>
            <a:pPr indent="0" lvl="0" marL="228600" rtl="0" algn="l">
              <a:lnSpc>
                <a:spcPct val="90000"/>
              </a:lnSpc>
              <a:spcBef>
                <a:spcPts val="0"/>
              </a:spcBef>
              <a:spcAft>
                <a:spcPts val="0"/>
              </a:spcAft>
              <a:buNone/>
            </a:pPr>
            <a:r>
              <a:t/>
            </a:r>
            <a:endParaRPr/>
          </a:p>
          <a:p>
            <a:pPr indent="-228600" lvl="0" marL="228600" rtl="0" algn="l">
              <a:lnSpc>
                <a:spcPct val="90000"/>
              </a:lnSpc>
              <a:spcBef>
                <a:spcPts val="1000"/>
              </a:spcBef>
              <a:spcAft>
                <a:spcPts val="0"/>
              </a:spcAft>
              <a:buClr>
                <a:srgbClr val="404040"/>
              </a:buClr>
              <a:buSzPts val="2400"/>
              <a:buChar char="•"/>
            </a:pPr>
            <a:r>
              <a:rPr lang="en-US"/>
              <a:t>How did you feel going to your first governance meeting, as an observer? As a member? As a leader?</a:t>
            </a:r>
            <a:endParaRPr/>
          </a:p>
          <a:p>
            <a:pPr indent="0" lvl="0" marL="228600" rtl="0" algn="l">
              <a:lnSpc>
                <a:spcPct val="90000"/>
              </a:lnSpc>
              <a:spcBef>
                <a:spcPts val="1000"/>
              </a:spcBef>
              <a:spcAft>
                <a:spcPts val="0"/>
              </a:spcAft>
              <a:buNone/>
            </a:pPr>
            <a:r>
              <a:t/>
            </a:r>
            <a:endParaRPr/>
          </a:p>
          <a:p>
            <a:pPr indent="-228600" lvl="0" marL="228600" rtl="0" algn="l">
              <a:lnSpc>
                <a:spcPct val="90000"/>
              </a:lnSpc>
              <a:spcBef>
                <a:spcPts val="1000"/>
              </a:spcBef>
              <a:spcAft>
                <a:spcPts val="0"/>
              </a:spcAft>
              <a:buClr>
                <a:srgbClr val="404040"/>
              </a:buClr>
              <a:buSzPts val="2400"/>
              <a:buChar char="•"/>
            </a:pPr>
            <a:r>
              <a:rPr lang="en-US"/>
              <a:t>If we asked you to describe a typical committee meeting for your college, what would it look like? Who would be represented? Who would be leading?</a:t>
            </a:r>
            <a:endParaRPr/>
          </a:p>
          <a:p>
            <a:pPr indent="0" lvl="0" marL="228600" rtl="0" algn="l">
              <a:lnSpc>
                <a:spcPct val="90000"/>
              </a:lnSpc>
              <a:spcBef>
                <a:spcPts val="1000"/>
              </a:spcBef>
              <a:spcAft>
                <a:spcPts val="0"/>
              </a:spcAft>
              <a:buNone/>
            </a:pPr>
            <a:r>
              <a:t/>
            </a:r>
            <a:endParaRPr/>
          </a:p>
          <a:p>
            <a:pPr indent="-228600" lvl="0" marL="228600" rtl="0" algn="l">
              <a:lnSpc>
                <a:spcPct val="90000"/>
              </a:lnSpc>
              <a:spcBef>
                <a:spcPts val="1000"/>
              </a:spcBef>
              <a:spcAft>
                <a:spcPts val="0"/>
              </a:spcAft>
              <a:buClr>
                <a:srgbClr val="404040"/>
              </a:buClr>
              <a:buSzPts val="2400"/>
              <a:buChar char="•"/>
            </a:pPr>
            <a:r>
              <a:rPr lang="en-US"/>
              <a:t>How would you describe the interpersonal climate? Competitive? Defensive? Collaborative? Equitable? Others?</a:t>
            </a:r>
            <a:endParaRPr/>
          </a:p>
        </p:txBody>
      </p:sp>
      <p:sp>
        <p:nvSpPr>
          <p:cNvPr id="70" name="Google Shape;70;p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6"/>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passed out members with the committee leader announcing &quot;turn your attention to item no. 167 on your agenda&quot;" id="76" name="Google Shape;76;p6" title="boring meeting"/>
          <p:cNvPicPr preferRelativeResize="0"/>
          <p:nvPr/>
        </p:nvPicPr>
        <p:blipFill rotWithShape="1">
          <a:blip r:embed="rId3">
            <a:alphaModFix/>
          </a:blip>
          <a:srcRect b="0" l="0" r="0" t="0"/>
          <a:stretch/>
        </p:blipFill>
        <p:spPr>
          <a:xfrm>
            <a:off x="645703" y="645935"/>
            <a:ext cx="10900593" cy="55661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7"/>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he committee chair is not aware of the member's expectation for a short meeting" id="82" name="Google Shape;82;p7" title="cartoon of frustrated committee members"/>
          <p:cNvPicPr preferRelativeResize="0"/>
          <p:nvPr/>
        </p:nvPicPr>
        <p:blipFill rotWithShape="1">
          <a:blip r:embed="rId3">
            <a:alphaModFix/>
          </a:blip>
          <a:srcRect b="0" l="0" r="0" t="0"/>
          <a:stretch/>
        </p:blipFill>
        <p:spPr>
          <a:xfrm>
            <a:off x="302890" y="941907"/>
            <a:ext cx="5143170" cy="4630641"/>
          </a:xfrm>
          <a:prstGeom prst="rect">
            <a:avLst/>
          </a:prstGeom>
          <a:noFill/>
          <a:ln>
            <a:noFill/>
          </a:ln>
        </p:spPr>
      </p:pic>
      <p:pic>
        <p:nvPicPr>
          <p:cNvPr descr="The committee leader announces &quot;Whew! That was close! We almost decided something&quot;" id="83" name="Google Shape;83;p7" title="cartoon of 5 members around a committee table"/>
          <p:cNvPicPr preferRelativeResize="0"/>
          <p:nvPr/>
        </p:nvPicPr>
        <p:blipFill rotWithShape="1">
          <a:blip r:embed="rId4">
            <a:alphaModFix/>
          </a:blip>
          <a:srcRect b="0" l="0" r="0" t="0"/>
          <a:stretch/>
        </p:blipFill>
        <p:spPr>
          <a:xfrm>
            <a:off x="5719483" y="965529"/>
            <a:ext cx="6075246" cy="45833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8"/>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tatement, &quot;This two-hour meeting was almost as productive as a single well-written email.&quot;" id="89" name="Google Shape;89;p8" title="Meme of people sitting in a group"/>
          <p:cNvPicPr preferRelativeResize="0"/>
          <p:nvPr/>
        </p:nvPicPr>
        <p:blipFill rotWithShape="1">
          <a:blip r:embed="rId3">
            <a:alphaModFix/>
          </a:blip>
          <a:srcRect b="0" l="0" r="0" t="0"/>
          <a:stretch/>
        </p:blipFill>
        <p:spPr>
          <a:xfrm>
            <a:off x="4564283" y="1990219"/>
            <a:ext cx="2877561" cy="2877561"/>
          </a:xfrm>
          <a:prstGeom prst="rect">
            <a:avLst/>
          </a:prstGeom>
          <a:noFill/>
          <a:ln>
            <a:noFill/>
          </a:ln>
        </p:spPr>
      </p:pic>
      <p:pic>
        <p:nvPicPr>
          <p:cNvPr descr="The committee leader holding an oxygen mask and giving instructions to put on the mask if there is a loss of oxygen during the meeting" id="90" name="Google Shape;90;p8" title="group of people sitting around a committee table"/>
          <p:cNvPicPr preferRelativeResize="0"/>
          <p:nvPr/>
        </p:nvPicPr>
        <p:blipFill rotWithShape="1">
          <a:blip r:embed="rId4">
            <a:alphaModFix/>
          </a:blip>
          <a:srcRect b="0" l="0" r="0" t="0"/>
          <a:stretch/>
        </p:blipFill>
        <p:spPr>
          <a:xfrm>
            <a:off x="8298324" y="1990219"/>
            <a:ext cx="2883658" cy="2493480"/>
          </a:xfrm>
          <a:prstGeom prst="rect">
            <a:avLst/>
          </a:prstGeom>
          <a:noFill/>
          <a:ln>
            <a:noFill/>
          </a:ln>
        </p:spPr>
      </p:pic>
      <p:pic>
        <p:nvPicPr>
          <p:cNvPr descr="committee member standing saying &quot;Hurray! Meeting adjourned&quot;" id="91" name="Google Shape;91;p8" title="cartoon of a committee around a table"/>
          <p:cNvPicPr preferRelativeResize="0"/>
          <p:nvPr/>
        </p:nvPicPr>
        <p:blipFill rotWithShape="1">
          <a:blip r:embed="rId5">
            <a:alphaModFix/>
          </a:blip>
          <a:srcRect b="0" l="0" r="0" t="0"/>
          <a:stretch/>
        </p:blipFill>
        <p:spPr>
          <a:xfrm>
            <a:off x="830242" y="2157873"/>
            <a:ext cx="2877561" cy="25422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0"/>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Strategies to Promote Authentic Participation</a:t>
            </a:r>
            <a:endParaRPr/>
          </a:p>
        </p:txBody>
      </p:sp>
      <p:sp>
        <p:nvSpPr>
          <p:cNvPr id="97" name="Google Shape;97;p10"/>
          <p:cNvSpPr txBox="1"/>
          <p:nvPr>
            <p:ph idx="1" type="body"/>
          </p:nvPr>
        </p:nvSpPr>
        <p:spPr>
          <a:xfrm>
            <a:off x="307850" y="2537388"/>
            <a:ext cx="7825500" cy="35694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Clr>
                <a:srgbClr val="000000"/>
              </a:buClr>
              <a:buSzPts val="2400"/>
              <a:buChar char="●"/>
            </a:pPr>
            <a:r>
              <a:rPr lang="en-US">
                <a:solidFill>
                  <a:srgbClr val="000000"/>
                </a:solidFill>
              </a:rPr>
              <a:t>As a group s</a:t>
            </a:r>
            <a:r>
              <a:rPr lang="en-US">
                <a:solidFill>
                  <a:srgbClr val="000000"/>
                </a:solidFill>
              </a:rPr>
              <a:t>etting explicit norms and understandings to value contributions from diverse ideas</a:t>
            </a:r>
            <a:endParaRPr>
              <a:solidFill>
                <a:srgbClr val="000000"/>
              </a:solidFill>
            </a:endParaRPr>
          </a:p>
          <a:p>
            <a:pPr indent="-381000" lvl="0" marL="457200" rtl="0" algn="l">
              <a:lnSpc>
                <a:spcPct val="115000"/>
              </a:lnSpc>
              <a:spcBef>
                <a:spcPts val="0"/>
              </a:spcBef>
              <a:spcAft>
                <a:spcPts val="0"/>
              </a:spcAft>
              <a:buClr>
                <a:srgbClr val="000000"/>
              </a:buClr>
              <a:buSzPts val="2400"/>
              <a:buChar char="●"/>
            </a:pPr>
            <a:r>
              <a:rPr lang="en-US">
                <a:solidFill>
                  <a:srgbClr val="000000"/>
                </a:solidFill>
              </a:rPr>
              <a:t>Storytelling as a Leadership style</a:t>
            </a:r>
            <a:endParaRPr>
              <a:solidFill>
                <a:srgbClr val="000000"/>
              </a:solidFill>
            </a:endParaRPr>
          </a:p>
          <a:p>
            <a:pPr indent="-381000" lvl="1" marL="914400" rtl="0" algn="l">
              <a:lnSpc>
                <a:spcPct val="115000"/>
              </a:lnSpc>
              <a:spcBef>
                <a:spcPts val="0"/>
              </a:spcBef>
              <a:spcAft>
                <a:spcPts val="0"/>
              </a:spcAft>
              <a:buClr>
                <a:srgbClr val="000000"/>
              </a:buClr>
              <a:buSzPts val="2400"/>
              <a:buChar char="○"/>
            </a:pPr>
            <a:r>
              <a:rPr lang="en-US">
                <a:solidFill>
                  <a:srgbClr val="000000"/>
                </a:solidFill>
              </a:rPr>
              <a:t>Authenticity and Vulnerability </a:t>
            </a:r>
            <a:endParaRPr>
              <a:solidFill>
                <a:srgbClr val="000000"/>
              </a:solidFill>
            </a:endParaRPr>
          </a:p>
          <a:p>
            <a:pPr indent="-381000" lvl="0" marL="457200" rtl="0" algn="l">
              <a:lnSpc>
                <a:spcPct val="115000"/>
              </a:lnSpc>
              <a:spcBef>
                <a:spcPts val="0"/>
              </a:spcBef>
              <a:spcAft>
                <a:spcPts val="0"/>
              </a:spcAft>
              <a:buClr>
                <a:srgbClr val="000000"/>
              </a:buClr>
              <a:buSzPts val="2400"/>
              <a:buChar char="●"/>
            </a:pPr>
            <a:r>
              <a:rPr lang="en-US">
                <a:solidFill>
                  <a:srgbClr val="000000"/>
                </a:solidFill>
              </a:rPr>
              <a:t>Knowing your values as a leader and as a </a:t>
            </a:r>
            <a:r>
              <a:rPr lang="en-US">
                <a:solidFill>
                  <a:srgbClr val="000000"/>
                </a:solidFill>
              </a:rPr>
              <a:t>participant</a:t>
            </a:r>
            <a:r>
              <a:rPr lang="en-US">
                <a:solidFill>
                  <a:srgbClr val="000000"/>
                </a:solidFill>
              </a:rPr>
              <a:t> </a:t>
            </a:r>
            <a:endParaRPr>
              <a:solidFill>
                <a:srgbClr val="000000"/>
              </a:solidFill>
            </a:endParaRPr>
          </a:p>
          <a:p>
            <a:pPr indent="-381000" lvl="1" marL="914400" rtl="0" algn="l">
              <a:lnSpc>
                <a:spcPct val="115000"/>
              </a:lnSpc>
              <a:spcBef>
                <a:spcPts val="0"/>
              </a:spcBef>
              <a:spcAft>
                <a:spcPts val="0"/>
              </a:spcAft>
              <a:buClr>
                <a:srgbClr val="000000"/>
              </a:buClr>
              <a:buSzPts val="2400"/>
              <a:buChar char="○"/>
            </a:pPr>
            <a:r>
              <a:rPr lang="en-US">
                <a:solidFill>
                  <a:srgbClr val="000000"/>
                </a:solidFill>
              </a:rPr>
              <a:t>Staying grounded and area of yourself</a:t>
            </a:r>
            <a:endParaRPr>
              <a:solidFill>
                <a:srgbClr val="000000"/>
              </a:solidFill>
            </a:endParaRPr>
          </a:p>
          <a:p>
            <a:pPr indent="-381000" lvl="0" marL="457200" rtl="0" algn="l">
              <a:lnSpc>
                <a:spcPct val="115000"/>
              </a:lnSpc>
              <a:spcBef>
                <a:spcPts val="0"/>
              </a:spcBef>
              <a:spcAft>
                <a:spcPts val="0"/>
              </a:spcAft>
              <a:buClr>
                <a:srgbClr val="000000"/>
              </a:buClr>
              <a:buSzPts val="2400"/>
              <a:buChar char="●"/>
            </a:pPr>
            <a:r>
              <a:rPr lang="en-US">
                <a:solidFill>
                  <a:srgbClr val="000000"/>
                </a:solidFill>
              </a:rPr>
              <a:t>Leading with intention </a:t>
            </a:r>
            <a:endParaRPr>
              <a:solidFill>
                <a:srgbClr val="000000"/>
              </a:solidFill>
            </a:endParaRPr>
          </a:p>
          <a:p>
            <a:pPr indent="-381000" lvl="1" marL="914400" rtl="0" algn="l">
              <a:lnSpc>
                <a:spcPct val="115000"/>
              </a:lnSpc>
              <a:spcBef>
                <a:spcPts val="0"/>
              </a:spcBef>
              <a:spcAft>
                <a:spcPts val="0"/>
              </a:spcAft>
              <a:buClr>
                <a:srgbClr val="000000"/>
              </a:buClr>
              <a:buSzPts val="2400"/>
              <a:buChar char="○"/>
            </a:pPr>
            <a:r>
              <a:rPr lang="en-US">
                <a:solidFill>
                  <a:srgbClr val="000000"/>
                </a:solidFill>
              </a:rPr>
              <a:t>Validating each others </a:t>
            </a:r>
            <a:r>
              <a:rPr lang="en-US">
                <a:solidFill>
                  <a:srgbClr val="000000"/>
                </a:solidFill>
              </a:rPr>
              <a:t>experience</a:t>
            </a:r>
            <a:endParaRPr>
              <a:solidFill>
                <a:srgbClr val="000000"/>
              </a:solidFill>
            </a:endParaRPr>
          </a:p>
        </p:txBody>
      </p:sp>
      <p:sp>
        <p:nvSpPr>
          <p:cNvPr id="98" name="Google Shape;98;p10"/>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9" name="Google Shape;99;p10"/>
          <p:cNvPicPr preferRelativeResize="0"/>
          <p:nvPr/>
        </p:nvPicPr>
        <p:blipFill>
          <a:blip r:embed="rId3">
            <a:alphaModFix/>
          </a:blip>
          <a:stretch>
            <a:fillRect/>
          </a:stretch>
        </p:blipFill>
        <p:spPr>
          <a:xfrm>
            <a:off x="8409723" y="3243517"/>
            <a:ext cx="3595302" cy="21571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SCCC Curriculum Inst. 2020 Theme">
  <a:themeElements>
    <a:clrScheme name="ASCCC Fall Plenary 2022">
      <a:dk1>
        <a:srgbClr val="07827C"/>
      </a:dk1>
      <a:lt1>
        <a:srgbClr val="FFFFFF"/>
      </a:lt1>
      <a:dk2>
        <a:srgbClr val="265E76"/>
      </a:dk2>
      <a:lt2>
        <a:srgbClr val="F8E8B9"/>
      </a:lt2>
      <a:accent1>
        <a:srgbClr val="2B2425"/>
      </a:accent1>
      <a:accent2>
        <a:srgbClr val="F15746"/>
      </a:accent2>
      <a:accent3>
        <a:srgbClr val="62C1AE"/>
      </a:accent3>
      <a:accent4>
        <a:srgbClr val="E8831D"/>
      </a:accent4>
      <a:accent5>
        <a:srgbClr val="B13635"/>
      </a:accent5>
      <a:accent6>
        <a:srgbClr val="D6BE78"/>
      </a:accent6>
      <a:hlink>
        <a:srgbClr val="06827B"/>
      </a:hlink>
      <a:folHlink>
        <a:srgbClr val="0682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2022-10-20T16:09:10Z</dcterms:created>
  <dc:creator>Christopher Howerton</dc:creator>
</cp:coreProperties>
</file>