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340" r:id="rId2"/>
    <p:sldId id="341" r:id="rId3"/>
    <p:sldId id="342" r:id="rId4"/>
    <p:sldId id="314" r:id="rId5"/>
    <p:sldId id="364" r:id="rId6"/>
    <p:sldId id="365" r:id="rId7"/>
    <p:sldId id="361" r:id="rId8"/>
    <p:sldId id="362" r:id="rId9"/>
    <p:sldId id="260" r:id="rId10"/>
    <p:sldId id="265" r:id="rId11"/>
    <p:sldId id="270" r:id="rId12"/>
    <p:sldId id="368" r:id="rId13"/>
    <p:sldId id="402" r:id="rId14"/>
    <p:sldId id="424" r:id="rId15"/>
    <p:sldId id="403" r:id="rId16"/>
    <p:sldId id="405" r:id="rId17"/>
    <p:sldId id="406" r:id="rId18"/>
    <p:sldId id="407" r:id="rId19"/>
    <p:sldId id="414" r:id="rId20"/>
    <p:sldId id="415" r:id="rId21"/>
    <p:sldId id="417" r:id="rId22"/>
    <p:sldId id="416" r:id="rId23"/>
    <p:sldId id="409" r:id="rId24"/>
    <p:sldId id="418" r:id="rId25"/>
    <p:sldId id="419" r:id="rId26"/>
    <p:sldId id="420" r:id="rId27"/>
    <p:sldId id="421" r:id="rId28"/>
    <p:sldId id="422" r:id="rId29"/>
    <p:sldId id="423" r:id="rId30"/>
    <p:sldId id="373" r:id="rId31"/>
    <p:sldId id="376" r:id="rId32"/>
    <p:sldId id="425" r:id="rId33"/>
    <p:sldId id="357" r:id="rId34"/>
    <p:sldId id="359" r:id="rId3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5f8ChqVL59RyLyNVne3o0VkpZ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96"/>
    <p:restoredTop sz="94891"/>
  </p:normalViewPr>
  <p:slideViewPr>
    <p:cSldViewPr snapToGrid="0">
      <p:cViewPr varScale="1">
        <p:scale>
          <a:sx n="88" d="100"/>
          <a:sy n="88" d="100"/>
        </p:scale>
        <p:origin x="696" y="192"/>
      </p:cViewPr>
      <p:guideLst>
        <p:guide orient="horz" pos="2160"/>
        <p:guide pos="288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44" Type="http://customschemas.google.com/relationships/presentationmetadata" Target="metadata"/><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t>1</a:t>
            </a:fld>
            <a:endParaRPr lang="en-US"/>
          </a:p>
        </p:txBody>
      </p:sp>
    </p:spTree>
    <p:extLst>
      <p:ext uri="{BB962C8B-B14F-4D97-AF65-F5344CB8AC3E}">
        <p14:creationId xmlns:p14="http://schemas.microsoft.com/office/powerpoint/2010/main" val="436150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6" name="Google Shape;20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12</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2883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294" name="Google Shape;294;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418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8" name="Google Shape;308;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7334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16</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5915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17</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3101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18</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55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2390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21</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994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t>2</a:t>
            </a:fld>
            <a:endParaRPr lang="en-US"/>
          </a:p>
        </p:txBody>
      </p:sp>
    </p:spTree>
    <p:extLst>
      <p:ext uri="{BB962C8B-B14F-4D97-AF65-F5344CB8AC3E}">
        <p14:creationId xmlns:p14="http://schemas.microsoft.com/office/powerpoint/2010/main" val="2052377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700" dirty="0">
              <a:solidFill>
                <a:srgbClr val="FF0000"/>
              </a:solidFill>
            </a:endParaRPr>
          </a:p>
        </p:txBody>
      </p:sp>
      <p:sp>
        <p:nvSpPr>
          <p:cNvPr id="99" name="Google Shape;99;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1174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4</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3138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6</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6676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7</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859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8</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850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algn="l"/>
            <a:endParaRPr dirty="0"/>
          </a:p>
        </p:txBody>
      </p:sp>
      <p:sp>
        <p:nvSpPr>
          <p:cNvPr id="141" name="Google Shape;1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14"/>
        <p:cNvGrpSpPr/>
        <p:nvPr/>
      </p:nvGrpSpPr>
      <p:grpSpPr>
        <a:xfrm>
          <a:off x="0" y="0"/>
          <a:ext cx="0" cy="0"/>
          <a:chOff x="0" y="0"/>
          <a:chExt cx="0" cy="0"/>
        </a:xfrm>
      </p:grpSpPr>
      <p:sp>
        <p:nvSpPr>
          <p:cNvPr id="16" name="Google Shape;16;p3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dirty="0"/>
          </a:p>
        </p:txBody>
      </p:sp>
      <p:sp>
        <p:nvSpPr>
          <p:cNvPr id="17" name="Google Shape;17;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9" name="Google Shape;19;p34"/>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Section Header with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7CC55B9-9636-534F-9AA9-5197025E32CF}"/>
              </a:ext>
            </a:extLst>
          </p:cNvPr>
          <p:cNvSpPr/>
          <p:nvPr userDrawn="1"/>
        </p:nvSpPr>
        <p:spPr>
          <a:xfrm>
            <a:off x="892142" y="-21176"/>
            <a:ext cx="7606015" cy="18787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9" name="Straight Connector 8">
            <a:extLst>
              <a:ext uri="{FF2B5EF4-FFF2-40B4-BE49-F238E27FC236}">
                <a16:creationId xmlns:a16="http://schemas.microsoft.com/office/drawing/2014/main" xmlns="" id="{C841B004-922A-8A4C-9463-1486EAEEA099}"/>
              </a:ext>
            </a:extLst>
          </p:cNvPr>
          <p:cNvCxnSpPr>
            <a:cxnSpLocks/>
          </p:cNvCxnSpPr>
          <p:nvPr userDrawn="1"/>
        </p:nvCxnSpPr>
        <p:spPr>
          <a:xfrm>
            <a:off x="892142" y="1859611"/>
            <a:ext cx="760601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686" y="808303"/>
            <a:ext cx="7202456" cy="893111"/>
          </a:xfrm>
        </p:spPr>
        <p:txBody>
          <a:bodyPr anchor="b" anchorCtr="0">
            <a:noAutofit/>
          </a:bodyPr>
          <a:lstStyle>
            <a:lvl1pPr>
              <a:defRPr sz="3600" baseline="0">
                <a:solidFill>
                  <a:schemeClr val="bg1"/>
                </a:solidFill>
                <a:latin typeface="arial" charset="0"/>
              </a:defRPr>
            </a:lvl1pPr>
          </a:lstStyle>
          <a:p>
            <a:r>
              <a:rPr lang="en-US" dirty="0"/>
              <a:t>Click to edit Master title style</a:t>
            </a:r>
          </a:p>
        </p:txBody>
      </p:sp>
      <p:sp>
        <p:nvSpPr>
          <p:cNvPr id="3" name="Content Placeholder 2"/>
          <p:cNvSpPr>
            <a:spLocks noGrp="1"/>
          </p:cNvSpPr>
          <p:nvPr>
            <p:ph idx="1"/>
          </p:nvPr>
        </p:nvSpPr>
        <p:spPr>
          <a:xfrm>
            <a:off x="1088686" y="2015735"/>
            <a:ext cx="7202456" cy="4039079"/>
          </a:xfrm>
        </p:spPr>
        <p:txBody>
          <a:bodyPr anchor="t"/>
          <a:lstStyle>
            <a:lvl1pPr>
              <a:defRPr baseline="0">
                <a:solidFill>
                  <a:schemeClr val="bg2">
                    <a:lumMod val="10000"/>
                  </a:schemeClr>
                </a:solidFill>
                <a:latin typeface="Arial" charset="0"/>
              </a:defRPr>
            </a:lvl1pPr>
            <a:lvl2pPr>
              <a:defRPr baseline="0">
                <a:solidFill>
                  <a:schemeClr val="bg2">
                    <a:lumMod val="10000"/>
                  </a:schemeClr>
                </a:solidFill>
                <a:latin typeface="Arial" charset="0"/>
              </a:defRPr>
            </a:lvl2pPr>
            <a:lvl3pPr>
              <a:defRPr baseline="0">
                <a:solidFill>
                  <a:schemeClr val="bg2">
                    <a:lumMod val="10000"/>
                  </a:schemeClr>
                </a:solidFill>
                <a:latin typeface="Arial" charset="0"/>
              </a:defRPr>
            </a:lvl3pPr>
            <a:lvl4pPr>
              <a:defRPr baseline="0">
                <a:solidFill>
                  <a:schemeClr val="bg2">
                    <a:lumMod val="10000"/>
                  </a:schemeClr>
                </a:solidFill>
                <a:latin typeface="Arial" charset="0"/>
              </a:defRPr>
            </a:lvl4pPr>
            <a:lvl5pPr>
              <a:defRPr baseline="0">
                <a:solidFill>
                  <a:schemeClr val="bg2">
                    <a:lumMod val="10000"/>
                  </a:schemeClr>
                </a:solidFill>
                <a:latin typeface="Arial"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11/1/22</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0627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
        <p:cNvGrpSpPr/>
        <p:nvPr/>
      </p:nvGrpSpPr>
      <p:grpSpPr>
        <a:xfrm>
          <a:off x="0" y="0"/>
          <a:ext cx="0" cy="0"/>
          <a:chOff x="0" y="0"/>
          <a:chExt cx="0" cy="0"/>
        </a:xfrm>
      </p:grpSpPr>
      <p:sp>
        <p:nvSpPr>
          <p:cNvPr id="38" name="Google Shape;38;p38"/>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cxnSp>
        <p:nvCxnSpPr>
          <p:cNvPr id="39" name="Google Shape;39;p38"/>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40" name="Google Shape;40;p38"/>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700"/>
              <a:buFont typeface="Gill Sans"/>
              <a:buNone/>
              <a:defRPr sz="27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8"/>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350"/>
              <a:buNone/>
              <a:defRPr sz="1350">
                <a:solidFill>
                  <a:schemeClr val="dk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42" name="Google Shape;42;p3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5669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with content">
  <p:cSld name="Section Header with content">
    <p:spTree>
      <p:nvGrpSpPr>
        <p:cNvPr id="1" name="Shape 44"/>
        <p:cNvGrpSpPr/>
        <p:nvPr/>
      </p:nvGrpSpPr>
      <p:grpSpPr>
        <a:xfrm>
          <a:off x="0" y="0"/>
          <a:ext cx="0" cy="0"/>
          <a:chOff x="0" y="0"/>
          <a:chExt cx="0" cy="0"/>
        </a:xfrm>
      </p:grpSpPr>
      <p:sp>
        <p:nvSpPr>
          <p:cNvPr id="45" name="Google Shape;45;p39"/>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cxnSp>
        <p:nvCxnSpPr>
          <p:cNvPr id="46" name="Google Shape;46;p39"/>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47" name="Google Shape;47;p3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000"/>
              <a:buFont typeface="Gill Sans"/>
              <a:buNone/>
              <a:defRPr baseline="0">
                <a:solidFill>
                  <a:schemeClr val="lt1"/>
                </a:solidFill>
                <a:latin typeface="Arial"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8" name="Google Shape;48;p39"/>
          <p:cNvSpPr txBox="1">
            <a:spLocks noGrp="1"/>
          </p:cNvSpPr>
          <p:nvPr>
            <p:ph type="body" idx="1" hasCustomPrompt="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baseline="0">
                <a:solidFill>
                  <a:schemeClr val="dk2"/>
                </a:solidFill>
                <a:latin typeface="arial" charset="0"/>
              </a:defRPr>
            </a:lvl1pPr>
            <a:lvl2pPr marL="914400" lvl="1" indent="-381000" algn="l">
              <a:lnSpc>
                <a:spcPct val="120000"/>
              </a:lnSpc>
              <a:spcBef>
                <a:spcPts val="375"/>
              </a:spcBef>
              <a:spcAft>
                <a:spcPts val="0"/>
              </a:spcAft>
              <a:buSzPts val="2400"/>
              <a:buChar char="•"/>
              <a:defRPr baseline="0">
                <a:solidFill>
                  <a:schemeClr val="dk2"/>
                </a:solidFill>
                <a:latin typeface="arial" charset="0"/>
              </a:defRPr>
            </a:lvl2pPr>
            <a:lvl3pPr marL="1371600" lvl="2" indent="-381000" algn="l">
              <a:lnSpc>
                <a:spcPct val="120000"/>
              </a:lnSpc>
              <a:spcBef>
                <a:spcPts val="375"/>
              </a:spcBef>
              <a:spcAft>
                <a:spcPts val="0"/>
              </a:spcAft>
              <a:buSzPts val="2400"/>
              <a:buChar char="•"/>
              <a:defRPr baseline="0">
                <a:solidFill>
                  <a:schemeClr val="dk2"/>
                </a:solidFill>
                <a:latin typeface="arial" charset="0"/>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r>
              <a:rPr lang="en-US" dirty="0" err="1"/>
              <a:t>Asdasdas</a:t>
            </a:r>
            <a:endParaRPr lang="en-US" dirty="0"/>
          </a:p>
          <a:p>
            <a:pPr lvl="1"/>
            <a:r>
              <a:rPr lang="en-US" dirty="0" err="1"/>
              <a:t>Sdsadasdsa</a:t>
            </a:r>
            <a:endParaRPr lang="en-US" dirty="0"/>
          </a:p>
          <a:p>
            <a:pPr lvl="2"/>
            <a:r>
              <a:rPr lang="en-US" dirty="0" err="1"/>
              <a:t>adsasdasda</a:t>
            </a:r>
            <a:endParaRPr dirty="0"/>
          </a:p>
        </p:txBody>
      </p:sp>
      <p:sp>
        <p:nvSpPr>
          <p:cNvPr id="49" name="Google Shape;49;p3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51"/>
        <p:cNvGrpSpPr/>
        <p:nvPr/>
      </p:nvGrpSpPr>
      <p:grpSpPr>
        <a:xfrm>
          <a:off x="0" y="0"/>
          <a:ext cx="0" cy="0"/>
          <a:chOff x="0" y="0"/>
          <a:chExt cx="0" cy="0"/>
        </a:xfrm>
      </p:grpSpPr>
      <p:sp>
        <p:nvSpPr>
          <p:cNvPr id="52" name="Google Shape;52;p40"/>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cxnSp>
        <p:nvCxnSpPr>
          <p:cNvPr id="53" name="Google Shape;53;p40"/>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54" name="Google Shape;54;p40"/>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000"/>
              <a:buFont typeface="Gill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0"/>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6" name="Google Shape;56;p40"/>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7" name="Google Shape;57;p4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59"/>
        <p:cNvGrpSpPr/>
        <p:nvPr/>
      </p:nvGrpSpPr>
      <p:grpSpPr>
        <a:xfrm>
          <a:off x="0" y="0"/>
          <a:ext cx="0" cy="0"/>
          <a:chOff x="0" y="0"/>
          <a:chExt cx="0" cy="0"/>
        </a:xfrm>
      </p:grpSpPr>
      <p:sp>
        <p:nvSpPr>
          <p:cNvPr id="60" name="Google Shape;60;p41"/>
          <p:cNvSpPr/>
          <p:nvPr/>
        </p:nvSpPr>
        <p:spPr>
          <a:xfrm>
            <a:off x="897905" y="0"/>
            <a:ext cx="7557940" cy="18443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cxnSp>
        <p:nvCxnSpPr>
          <p:cNvPr id="61" name="Google Shape;61;p41"/>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2" name="Google Shape;62;p41"/>
          <p:cNvSpPr txBox="1">
            <a:spLocks noGrp="1"/>
          </p:cNvSpPr>
          <p:nvPr>
            <p:ph type="title"/>
          </p:nvPr>
        </p:nvSpPr>
        <p:spPr>
          <a:xfrm>
            <a:off x="1085394" y="804167"/>
            <a:ext cx="7205746" cy="87952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4000"/>
              <a:buFont typeface="Gill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1"/>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650"/>
              <a:buNone/>
              <a:defRPr sz="165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64" name="Google Shape;64;p41"/>
          <p:cNvSpPr txBox="1">
            <a:spLocks noGrp="1"/>
          </p:cNvSpPr>
          <p:nvPr>
            <p:ph type="body" idx="2"/>
          </p:nvPr>
        </p:nvSpPr>
        <p:spPr>
          <a:xfrm>
            <a:off x="1085393" y="2824270"/>
            <a:ext cx="3483864" cy="3230542"/>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5" name="Google Shape;65;p41"/>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650"/>
              <a:buNone/>
              <a:defRPr sz="165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66" name="Google Shape;66;p41"/>
          <p:cNvSpPr txBox="1">
            <a:spLocks noGrp="1"/>
          </p:cNvSpPr>
          <p:nvPr>
            <p:ph type="body" idx="4"/>
          </p:nvPr>
        </p:nvSpPr>
        <p:spPr>
          <a:xfrm>
            <a:off x="4809272" y="2821494"/>
            <a:ext cx="3483864" cy="3233321"/>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7" name="Google Shape;67;p4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75"/>
        <p:cNvGrpSpPr/>
        <p:nvPr/>
      </p:nvGrpSpPr>
      <p:grpSpPr>
        <a:xfrm>
          <a:off x="0" y="0"/>
          <a:ext cx="0" cy="0"/>
          <a:chOff x="0" y="0"/>
          <a:chExt cx="0" cy="0"/>
        </a:xfrm>
      </p:grpSpPr>
      <p:sp>
        <p:nvSpPr>
          <p:cNvPr id="76" name="Google Shape;76;p43"/>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cxnSp>
        <p:nvCxnSpPr>
          <p:cNvPr id="77" name="Google Shape;77;p43"/>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78" name="Google Shape;78;p43"/>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Font typeface="Gill Sans"/>
              <a:buNone/>
              <a:defRPr sz="1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43"/>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0" name="Google Shape;80;p43"/>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200"/>
              <a:buNone/>
              <a:defRPr sz="12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1" name="Google Shape;81;p4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83"/>
        <p:cNvGrpSpPr/>
        <p:nvPr/>
      </p:nvGrpSpPr>
      <p:grpSpPr>
        <a:xfrm>
          <a:off x="0" y="0"/>
          <a:ext cx="0" cy="0"/>
          <a:chOff x="0" y="0"/>
          <a:chExt cx="0" cy="0"/>
        </a:xfrm>
      </p:grpSpPr>
      <p:sp>
        <p:nvSpPr>
          <p:cNvPr id="84" name="Google Shape;84;p44"/>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cxnSp>
        <p:nvCxnSpPr>
          <p:cNvPr id="85" name="Google Shape;85;p44"/>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86" name="Google Shape;86;p44"/>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44"/>
          <p:cNvSpPr>
            <a:spLocks noGrp="1"/>
          </p:cNvSpPr>
          <p:nvPr>
            <p:ph type="pic" idx="2"/>
          </p:nvPr>
        </p:nvSpPr>
        <p:spPr>
          <a:xfrm>
            <a:off x="5449305" y="797578"/>
            <a:ext cx="2841836" cy="5248677"/>
          </a:xfrm>
          <a:prstGeom prst="rect">
            <a:avLst/>
          </a:prstGeom>
          <a:solidFill>
            <a:srgbClr val="D8D8D8"/>
          </a:solidFill>
          <a:ln>
            <a:noFill/>
          </a:ln>
        </p:spPr>
        <p:txBody>
          <a:bodyPr spcFirstLastPara="1" wrap="square" lIns="91425" tIns="45700" rIns="91425" bIns="45700" anchor="ctr" anchorCtr="0">
            <a:normAutofit/>
          </a:bodyPr>
          <a:lstStyle>
            <a:lvl1pPr marR="0" lvl="0" algn="ctr" rtl="0">
              <a:lnSpc>
                <a:spcPct val="120000"/>
              </a:lnSpc>
              <a:spcBef>
                <a:spcPts val="750"/>
              </a:spcBef>
              <a:spcAft>
                <a:spcPts val="0"/>
              </a:spcAft>
              <a:buClr>
                <a:schemeClr val="accent1"/>
              </a:buClr>
              <a:buSzPts val="1500"/>
              <a:buFont typeface="Arial"/>
              <a:buNone/>
              <a:defRPr sz="1500" b="0" i="0" u="none" strike="noStrike" cap="none">
                <a:solidFill>
                  <a:srgbClr val="3D372F"/>
                </a:solidFill>
                <a:latin typeface="Gill Sans"/>
                <a:ea typeface="Gill Sans"/>
                <a:cs typeface="Gill Sans"/>
                <a:sym typeface="Gill Sans"/>
              </a:defRPr>
            </a:lvl1pPr>
            <a:lvl2pPr marR="0" lvl="1" algn="l" rtl="0">
              <a:lnSpc>
                <a:spcPct val="120000"/>
              </a:lnSpc>
              <a:spcBef>
                <a:spcPts val="375"/>
              </a:spcBef>
              <a:spcAft>
                <a:spcPts val="0"/>
              </a:spcAft>
              <a:buClr>
                <a:schemeClr val="accent1"/>
              </a:buClr>
              <a:buSzPts val="2100"/>
              <a:buFont typeface="Arial"/>
              <a:buNone/>
              <a:defRPr sz="2100" b="0" i="0" u="none" strike="noStrike" cap="none">
                <a:solidFill>
                  <a:srgbClr val="3D372F"/>
                </a:solidFill>
                <a:latin typeface="Gill Sans"/>
                <a:ea typeface="Gill Sans"/>
                <a:cs typeface="Gill Sans"/>
                <a:sym typeface="Gill Sans"/>
              </a:defRPr>
            </a:lvl2pPr>
            <a:lvl3pPr marR="0" lvl="2" algn="l" rtl="0">
              <a:lnSpc>
                <a:spcPct val="120000"/>
              </a:lnSpc>
              <a:spcBef>
                <a:spcPts val="375"/>
              </a:spcBef>
              <a:spcAft>
                <a:spcPts val="0"/>
              </a:spcAft>
              <a:buClr>
                <a:schemeClr val="accent1"/>
              </a:buClr>
              <a:buSzPts val="1800"/>
              <a:buFont typeface="Arial"/>
              <a:buNone/>
              <a:defRPr sz="1800" b="0" i="0" u="none" strike="noStrike" cap="none">
                <a:solidFill>
                  <a:srgbClr val="3D372F"/>
                </a:solidFill>
                <a:latin typeface="Gill Sans"/>
                <a:ea typeface="Gill Sans"/>
                <a:cs typeface="Gill Sans"/>
                <a:sym typeface="Gill Sans"/>
              </a:defRPr>
            </a:lvl3pPr>
            <a:lvl4pPr marR="0" lvl="3"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Gill Sans"/>
                <a:ea typeface="Gill Sans"/>
                <a:cs typeface="Gill Sans"/>
                <a:sym typeface="Gill Sans"/>
              </a:defRPr>
            </a:lvl4pPr>
            <a:lvl5pPr marR="0" lvl="4"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Gill Sans"/>
                <a:ea typeface="Gill Sans"/>
                <a:cs typeface="Gill Sans"/>
                <a:sym typeface="Gill Sans"/>
              </a:defRPr>
            </a:lvl5pPr>
            <a:lvl6pPr marR="0" lvl="5"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Gill Sans"/>
                <a:ea typeface="Gill Sans"/>
                <a:cs typeface="Gill Sans"/>
                <a:sym typeface="Gill Sans"/>
              </a:defRPr>
            </a:lvl6pPr>
            <a:lvl7pPr marR="0" lvl="6"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Gill Sans"/>
                <a:ea typeface="Gill Sans"/>
                <a:cs typeface="Gill Sans"/>
                <a:sym typeface="Gill Sans"/>
              </a:defRPr>
            </a:lvl7pPr>
            <a:lvl8pPr marR="0" lvl="7"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Gill Sans"/>
                <a:ea typeface="Gill Sans"/>
                <a:cs typeface="Gill Sans"/>
                <a:sym typeface="Gill Sans"/>
              </a:defRPr>
            </a:lvl8pPr>
            <a:lvl9pPr marR="0" lvl="8"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Gill Sans"/>
                <a:ea typeface="Gill Sans"/>
                <a:cs typeface="Gill Sans"/>
                <a:sym typeface="Gill Sans"/>
              </a:defRPr>
            </a:lvl9pPr>
          </a:lstStyle>
          <a:p>
            <a:endParaRPr/>
          </a:p>
        </p:txBody>
      </p:sp>
      <p:sp>
        <p:nvSpPr>
          <p:cNvPr id="88" name="Google Shape;88;p44"/>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350"/>
              <a:buNone/>
              <a:defRPr sz="135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9" name="Google Shape;89;p4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0" name="Google Shape;90;p4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94"/>
        <p:cNvGrpSpPr/>
        <p:nvPr/>
      </p:nvGrpSpPr>
      <p:grpSpPr>
        <a:xfrm>
          <a:off x="0" y="0"/>
          <a:ext cx="0" cy="0"/>
          <a:chOff x="0" y="0"/>
          <a:chExt cx="0" cy="0"/>
        </a:xfrm>
      </p:grpSpPr>
      <p:cxnSp>
        <p:nvCxnSpPr>
          <p:cNvPr id="95" name="Google Shape;95;p46"/>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96" name="Google Shape;96;p46"/>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7" name="Google Shape;97;p46"/>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8" name="Google Shape;98;p4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0" name="Google Shape;100;p4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100"/>
              <a:buFont typeface="Gill Sans"/>
              <a:buNone/>
              <a:defRPr sz="21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101"/>
        <p:cNvGrpSpPr/>
        <p:nvPr/>
      </p:nvGrpSpPr>
      <p:grpSpPr>
        <a:xfrm>
          <a:off x="0" y="0"/>
          <a:ext cx="0" cy="0"/>
          <a:chOff x="0" y="0"/>
          <a:chExt cx="0" cy="0"/>
        </a:xfrm>
      </p:grpSpPr>
      <p:cxnSp>
        <p:nvCxnSpPr>
          <p:cNvPr id="102" name="Google Shape;102;p47"/>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03" name="Google Shape;103;p47"/>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650"/>
              <a:buNone/>
              <a:defRPr sz="165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4" name="Google Shape;104;p47"/>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5" name="Google Shape;105;p47"/>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650"/>
              <a:buNone/>
              <a:defRPr sz="165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6" name="Google Shape;106;p47"/>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7" name="Google Shape;107;p47"/>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7"/>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9" name="Google Shape;109;p47"/>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100"/>
              <a:buFont typeface="Gill Sans"/>
              <a:buNone/>
              <a:defRPr sz="21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with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0B8DF55-F427-B94E-99B5-C2DA01127894}"/>
              </a:ext>
            </a:extLst>
          </p:cNvPr>
          <p:cNvPicPr>
            <a:picLocks noChangeAspect="1"/>
          </p:cNvPicPr>
          <p:nvPr userDrawn="1"/>
        </p:nvPicPr>
        <p:blipFill>
          <a:blip r:embed="rId2"/>
          <a:stretch>
            <a:fillRect/>
          </a:stretch>
        </p:blipFill>
        <p:spPr>
          <a:xfrm>
            <a:off x="0" y="1578866"/>
            <a:ext cx="9144000" cy="3657600"/>
          </a:xfrm>
          <a:prstGeom prst="rect">
            <a:avLst/>
          </a:prstGeom>
        </p:spPr>
      </p:pic>
      <p:sp>
        <p:nvSpPr>
          <p:cNvPr id="2" name="Title 1"/>
          <p:cNvSpPr>
            <a:spLocks noGrp="1"/>
          </p:cNvSpPr>
          <p:nvPr>
            <p:ph type="ctrTitle"/>
          </p:nvPr>
        </p:nvSpPr>
        <p:spPr>
          <a:xfrm>
            <a:off x="1813336" y="3464560"/>
            <a:ext cx="6477803" cy="1538289"/>
          </a:xfrm>
        </p:spPr>
        <p:txBody>
          <a:bodyPr bIns="0" anchor="b">
            <a:normAutofit/>
          </a:bodyPr>
          <a:lstStyle>
            <a:lvl1pPr algn="l">
              <a:defRPr sz="3600" baseline="0">
                <a:solidFill>
                  <a:schemeClr val="bg1"/>
                </a:solidFill>
                <a:latin typeface="arial" charset="0"/>
              </a:defRPr>
            </a:lvl1pPr>
          </a:lstStyle>
          <a:p>
            <a:r>
              <a:rPr lang="en-US" dirty="0"/>
              <a:t>Click to edit Master title style</a:t>
            </a:r>
          </a:p>
        </p:txBody>
      </p:sp>
      <p:sp>
        <p:nvSpPr>
          <p:cNvPr id="3" name="Subtitle 2"/>
          <p:cNvSpPr>
            <a:spLocks noGrp="1"/>
          </p:cNvSpPr>
          <p:nvPr>
            <p:ph type="subTitle" idx="1"/>
          </p:nvPr>
        </p:nvSpPr>
        <p:spPr>
          <a:xfrm>
            <a:off x="1813335" y="5189604"/>
            <a:ext cx="6477804" cy="977621"/>
          </a:xfrm>
        </p:spPr>
        <p:txBody>
          <a:bodyPr tIns="91440" bIns="91440">
            <a:normAutofit/>
          </a:bodyPr>
          <a:lstStyle>
            <a:lvl1pPr marL="0" indent="0" algn="l">
              <a:buNone/>
              <a:defRPr sz="1600" b="0" cap="none" baseline="0">
                <a:solidFill>
                  <a:schemeClr val="bg2">
                    <a:lumMod val="10000"/>
                  </a:schemeClr>
                </a:solidFill>
              </a:defRPr>
            </a:lvl1pPr>
            <a:lvl2pPr marL="342892" indent="0" algn="ctr">
              <a:buNone/>
              <a:defRPr sz="135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cxnSp>
        <p:nvCxnSpPr>
          <p:cNvPr id="15" name="Straight Connector 14"/>
          <p:cNvCxnSpPr>
            <a:cxnSpLocks/>
          </p:cNvCxnSpPr>
          <p:nvPr/>
        </p:nvCxnSpPr>
        <p:spPr>
          <a:xfrm>
            <a:off x="0" y="5187659"/>
            <a:ext cx="91440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xmlns="" id="{40BD600D-3FD4-D74F-AB01-A60D3490DC91}"/>
              </a:ext>
            </a:extLst>
          </p:cNvPr>
          <p:cNvPicPr>
            <a:picLocks noChangeAspect="1"/>
          </p:cNvPicPr>
          <p:nvPr userDrawn="1"/>
        </p:nvPicPr>
        <p:blipFill>
          <a:blip r:embed="rId3"/>
          <a:stretch>
            <a:fillRect/>
          </a:stretch>
        </p:blipFill>
        <p:spPr>
          <a:xfrm>
            <a:off x="1695177" y="585230"/>
            <a:ext cx="4360183" cy="1350250"/>
          </a:xfrm>
          <a:prstGeom prst="rect">
            <a:avLst/>
          </a:prstGeom>
        </p:spPr>
      </p:pic>
    </p:spTree>
    <p:extLst>
      <p:ext uri="{BB962C8B-B14F-4D97-AF65-F5344CB8AC3E}">
        <p14:creationId xmlns:p14="http://schemas.microsoft.com/office/powerpoint/2010/main" val="3932528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000"/>
              <a:buFont typeface="Gill Sans"/>
              <a:buNone/>
              <a:defRPr sz="40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20000"/>
              </a:lnSpc>
              <a:spcBef>
                <a:spcPts val="750"/>
              </a:spcBef>
              <a:spcAft>
                <a:spcPts val="0"/>
              </a:spcAft>
              <a:buClr>
                <a:schemeClr val="accent1"/>
              </a:buClr>
              <a:buSzPts val="2400"/>
              <a:buFont typeface="Arial"/>
              <a:buChar char="•"/>
              <a:defRPr sz="2400" b="0" i="0" u="none" strike="noStrike" cap="none">
                <a:solidFill>
                  <a:srgbClr val="3D372F"/>
                </a:solidFill>
                <a:latin typeface="Gill Sans"/>
                <a:ea typeface="Gill Sans"/>
                <a:cs typeface="Gill Sans"/>
                <a:sym typeface="Gill Sans"/>
              </a:defRPr>
            </a:lvl1pPr>
            <a:lvl2pPr marL="914400" marR="0" lvl="1" indent="-381000" algn="l" rtl="0">
              <a:lnSpc>
                <a:spcPct val="120000"/>
              </a:lnSpc>
              <a:spcBef>
                <a:spcPts val="375"/>
              </a:spcBef>
              <a:spcAft>
                <a:spcPts val="0"/>
              </a:spcAft>
              <a:buClr>
                <a:schemeClr val="accent1"/>
              </a:buClr>
              <a:buSzPts val="2400"/>
              <a:buFont typeface="Arial"/>
              <a:buChar char="•"/>
              <a:defRPr sz="2400" b="0" i="0" u="none" strike="noStrike" cap="none">
                <a:solidFill>
                  <a:srgbClr val="3D372F"/>
                </a:solidFill>
                <a:latin typeface="Gill Sans"/>
                <a:ea typeface="Gill Sans"/>
                <a:cs typeface="Gill Sans"/>
                <a:sym typeface="Gill Sans"/>
              </a:defRPr>
            </a:lvl2pPr>
            <a:lvl3pPr marL="1371600" marR="0" lvl="2" indent="-381000" algn="l" rtl="0">
              <a:lnSpc>
                <a:spcPct val="120000"/>
              </a:lnSpc>
              <a:spcBef>
                <a:spcPts val="375"/>
              </a:spcBef>
              <a:spcAft>
                <a:spcPts val="0"/>
              </a:spcAft>
              <a:buClr>
                <a:schemeClr val="accent1"/>
              </a:buClr>
              <a:buSzPts val="2400"/>
              <a:buFont typeface="Arial"/>
              <a:buChar char="•"/>
              <a:defRPr sz="2400" b="0" i="0" u="none" strike="noStrike" cap="none">
                <a:solidFill>
                  <a:srgbClr val="3D372F"/>
                </a:solidFill>
                <a:latin typeface="Gill Sans"/>
                <a:ea typeface="Gill Sans"/>
                <a:cs typeface="Gill Sans"/>
                <a:sym typeface="Gill Sans"/>
              </a:defRPr>
            </a:lvl3pPr>
            <a:lvl4pPr marL="1828800" marR="0" lvl="3" indent="-381000" algn="l" rtl="0">
              <a:lnSpc>
                <a:spcPct val="120000"/>
              </a:lnSpc>
              <a:spcBef>
                <a:spcPts val="375"/>
              </a:spcBef>
              <a:spcAft>
                <a:spcPts val="0"/>
              </a:spcAft>
              <a:buClr>
                <a:schemeClr val="accent1"/>
              </a:buClr>
              <a:buSzPts val="2400"/>
              <a:buFont typeface="Arial"/>
              <a:buChar char="•"/>
              <a:defRPr sz="2400" b="0" i="0" u="none" strike="noStrike" cap="none">
                <a:solidFill>
                  <a:srgbClr val="3D372F"/>
                </a:solidFill>
                <a:latin typeface="Gill Sans"/>
                <a:ea typeface="Gill Sans"/>
                <a:cs typeface="Gill Sans"/>
                <a:sym typeface="Gill Sans"/>
              </a:defRPr>
            </a:lvl4pPr>
            <a:lvl5pPr marL="2286000" marR="0" lvl="4" indent="-381000" algn="l" rtl="0">
              <a:lnSpc>
                <a:spcPct val="120000"/>
              </a:lnSpc>
              <a:spcBef>
                <a:spcPts val="375"/>
              </a:spcBef>
              <a:spcAft>
                <a:spcPts val="0"/>
              </a:spcAft>
              <a:buClr>
                <a:schemeClr val="accent1"/>
              </a:buClr>
              <a:buSzPts val="2400"/>
              <a:buFont typeface="Arial"/>
              <a:buChar char="•"/>
              <a:defRPr sz="2400" b="0" i="0" u="none" strike="noStrike" cap="none">
                <a:solidFill>
                  <a:srgbClr val="3D372F"/>
                </a:solidFill>
                <a:latin typeface="Gill Sans"/>
                <a:ea typeface="Gill Sans"/>
                <a:cs typeface="Gill Sans"/>
                <a:sym typeface="Gill Sans"/>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9pPr>
          </a:lstStyle>
          <a:p>
            <a:endParaRPr/>
          </a:p>
        </p:txBody>
      </p:sp>
      <p:sp>
        <p:nvSpPr>
          <p:cNvPr id="12" name="Google Shape;12;p3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3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Gill Sans"/>
                <a:ea typeface="Gill Sans"/>
                <a:cs typeface="Gill Sans"/>
                <a:sym typeface="Gill Sans"/>
              </a:defRPr>
            </a:lvl1pPr>
            <a:lvl2pPr marL="0" marR="0" lvl="1" indent="0" algn="l" rtl="0">
              <a:spcBef>
                <a:spcPts val="0"/>
              </a:spcBef>
              <a:buNone/>
              <a:defRPr sz="1050" b="0" i="0" u="none" strike="noStrike" cap="none">
                <a:solidFill>
                  <a:srgbClr val="7F7F7F"/>
                </a:solidFill>
                <a:latin typeface="Gill Sans"/>
                <a:ea typeface="Gill Sans"/>
                <a:cs typeface="Gill Sans"/>
                <a:sym typeface="Gill Sans"/>
              </a:defRPr>
            </a:lvl2pPr>
            <a:lvl3pPr marL="0" marR="0" lvl="2" indent="0" algn="l" rtl="0">
              <a:spcBef>
                <a:spcPts val="0"/>
              </a:spcBef>
              <a:buNone/>
              <a:defRPr sz="1050" b="0" i="0" u="none" strike="noStrike" cap="none">
                <a:solidFill>
                  <a:srgbClr val="7F7F7F"/>
                </a:solidFill>
                <a:latin typeface="Gill Sans"/>
                <a:ea typeface="Gill Sans"/>
                <a:cs typeface="Gill Sans"/>
                <a:sym typeface="Gill Sans"/>
              </a:defRPr>
            </a:lvl3pPr>
            <a:lvl4pPr marL="0" marR="0" lvl="3" indent="0" algn="l" rtl="0">
              <a:spcBef>
                <a:spcPts val="0"/>
              </a:spcBef>
              <a:buNone/>
              <a:defRPr sz="1050" b="0" i="0" u="none" strike="noStrike" cap="none">
                <a:solidFill>
                  <a:srgbClr val="7F7F7F"/>
                </a:solidFill>
                <a:latin typeface="Gill Sans"/>
                <a:ea typeface="Gill Sans"/>
                <a:cs typeface="Gill Sans"/>
                <a:sym typeface="Gill Sans"/>
              </a:defRPr>
            </a:lvl4pPr>
            <a:lvl5pPr marL="0" marR="0" lvl="4" indent="0" algn="l" rtl="0">
              <a:spcBef>
                <a:spcPts val="0"/>
              </a:spcBef>
              <a:buNone/>
              <a:defRPr sz="1050" b="0" i="0" u="none" strike="noStrike" cap="none">
                <a:solidFill>
                  <a:srgbClr val="7F7F7F"/>
                </a:solidFill>
                <a:latin typeface="Gill Sans"/>
                <a:ea typeface="Gill Sans"/>
                <a:cs typeface="Gill Sans"/>
                <a:sym typeface="Gill Sans"/>
              </a:defRPr>
            </a:lvl5pPr>
            <a:lvl6pPr marL="0" marR="0" lvl="5" indent="0" algn="l" rtl="0">
              <a:spcBef>
                <a:spcPts val="0"/>
              </a:spcBef>
              <a:buNone/>
              <a:defRPr sz="1050" b="0" i="0" u="none" strike="noStrike" cap="none">
                <a:solidFill>
                  <a:srgbClr val="7F7F7F"/>
                </a:solidFill>
                <a:latin typeface="Gill Sans"/>
                <a:ea typeface="Gill Sans"/>
                <a:cs typeface="Gill Sans"/>
                <a:sym typeface="Gill Sans"/>
              </a:defRPr>
            </a:lvl6pPr>
            <a:lvl7pPr marL="0" marR="0" lvl="6" indent="0" algn="l" rtl="0">
              <a:spcBef>
                <a:spcPts val="0"/>
              </a:spcBef>
              <a:buNone/>
              <a:defRPr sz="1050" b="0" i="0" u="none" strike="noStrike" cap="none">
                <a:solidFill>
                  <a:srgbClr val="7F7F7F"/>
                </a:solidFill>
                <a:latin typeface="Gill Sans"/>
                <a:ea typeface="Gill Sans"/>
                <a:cs typeface="Gill Sans"/>
                <a:sym typeface="Gill Sans"/>
              </a:defRPr>
            </a:lvl7pPr>
            <a:lvl8pPr marL="0" marR="0" lvl="7" indent="0" algn="l" rtl="0">
              <a:spcBef>
                <a:spcPts val="0"/>
              </a:spcBef>
              <a:buNone/>
              <a:defRPr sz="1050" b="0" i="0" u="none" strike="noStrike" cap="none">
                <a:solidFill>
                  <a:srgbClr val="7F7F7F"/>
                </a:solidFill>
                <a:latin typeface="Gill Sans"/>
                <a:ea typeface="Gill Sans"/>
                <a:cs typeface="Gill Sans"/>
                <a:sym typeface="Gill Sans"/>
              </a:defRPr>
            </a:lvl8pPr>
            <a:lvl9pPr marL="0" marR="0" lvl="8" indent="0" algn="l" rtl="0">
              <a:spcBef>
                <a:spcPts val="0"/>
              </a:spcBef>
              <a:buNone/>
              <a:defRPr sz="1050" b="0" i="0" u="none" strike="noStrike" cap="none">
                <a:solidFill>
                  <a:srgbClr val="7F7F7F"/>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8" r:id="rId5"/>
    <p:sldLayoutId id="2147483659" r:id="rId6"/>
    <p:sldLayoutId id="2147483661" r:id="rId7"/>
    <p:sldLayoutId id="2147483662" r:id="rId8"/>
    <p:sldLayoutId id="2147483663" r:id="rId9"/>
    <p:sldLayoutId id="2147483664"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hyperlink" Target="http://creativecommons.org/licenses/by/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hyperlink" Target="https://unsplash.com/@markuswinkler?utm_source=unsplash&amp;utm_medium=referral&amp;utm_content=creditCopyText" TargetMode="External"/><Relationship Id="rId5" Type="http://schemas.openxmlformats.org/officeDocument/2006/relationships/hyperlink" Target="https://unsplash.com/s/photos/goal?utm_source=unsplash&amp;utm_medium=referral&amp;utm_content=creditCopyText"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https://ktla.com/news/local-news/newsom-creates-strike-teams-to-ensure-compliance-in-areas-where-covid-19-orders-arent-being-enforced/"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asccc-oeri.org/wp-content/uploads/2022/08/memo-ess-22-100-005-ztc-program-overview-and-guidance-a11y.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sccc-oeri.org/2021/11/17/zero-means-zero-textbook-cost/" TargetMode="External"/><Relationship Id="rId3" Type="http://schemas.openxmlformats.org/officeDocument/2006/relationships/hyperlink" Target="https://asccc-oeri.org/2022/04/20/oppose-reliance-on-textbook-publishers-to-achieve-zero-textbook-cos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asccc-oeri.org/oer-and-ztc/" TargetMode="External"/><Relationship Id="rId3" Type="http://schemas.openxmlformats.org/officeDocument/2006/relationships/hyperlink" Target="https://leginfo.legislature.ca.gov/faces/codes_displaySection.xhtml?lawCode=EDC&amp;sectionNum=78052."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6522" y="2544099"/>
            <a:ext cx="6774311" cy="1947677"/>
          </a:xfrm>
        </p:spPr>
        <p:txBody>
          <a:bodyPr>
            <a:normAutofit fontScale="90000"/>
          </a:bodyPr>
          <a:lstStyle/>
          <a:p>
            <a:r>
              <a:rPr lang="en-US" b="1" dirty="0"/>
              <a:t>Open Educational Resources (OER), the OER Initiative, and the Zero Textbook Cost (ZTC) Program – Challenges and Opportunities</a:t>
            </a:r>
          </a:p>
        </p:txBody>
      </p:sp>
      <p:sp>
        <p:nvSpPr>
          <p:cNvPr id="3" name="Subtitle 2"/>
          <p:cNvSpPr>
            <a:spLocks noGrp="1"/>
          </p:cNvSpPr>
          <p:nvPr>
            <p:ph type="subTitle" idx="1"/>
          </p:nvPr>
        </p:nvSpPr>
        <p:spPr>
          <a:xfrm>
            <a:off x="311727" y="5189604"/>
            <a:ext cx="7979412" cy="977621"/>
          </a:xfrm>
        </p:spPr>
        <p:txBody>
          <a:bodyPr>
            <a:normAutofit fontScale="77500" lnSpcReduction="20000"/>
          </a:bodyPr>
          <a:lstStyle/>
          <a:p>
            <a:r>
              <a:rPr lang="en-US" sz="2000" dirty="0">
                <a:latin typeface="+mj-lt"/>
              </a:rPr>
              <a:t>ASCCC Fall 2022 Plenary Session, November 3, 2022, 3:30 pm – 4:45 pm</a:t>
            </a:r>
          </a:p>
          <a:p>
            <a:r>
              <a:rPr lang="en-US" sz="2000" dirty="0">
                <a:latin typeface="+mj-lt"/>
              </a:rPr>
              <a:t>This work is licensed under a </a:t>
            </a:r>
            <a:r>
              <a:rPr lang="en-US" sz="2000" dirty="0">
                <a:latin typeface="+mj-lt"/>
                <a:hlinkClick r:id="rId3"/>
              </a:rPr>
              <a:t>Creative Commons Attribution 4.0 International License</a:t>
            </a:r>
            <a:r>
              <a:rPr lang="en-US" sz="2000" dirty="0">
                <a:latin typeface="+mj-lt"/>
              </a:rPr>
              <a:t>.</a:t>
            </a:r>
          </a:p>
        </p:txBody>
      </p:sp>
    </p:spTree>
    <p:extLst>
      <p:ext uri="{BB962C8B-B14F-4D97-AF65-F5344CB8AC3E}">
        <p14:creationId xmlns:p14="http://schemas.microsoft.com/office/powerpoint/2010/main" val="1592846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dirty="0">
                <a:latin typeface="+mj-lt"/>
              </a:rPr>
              <a:t>OERI’s Primary Goal?</a:t>
            </a:r>
            <a:endParaRPr sz="4400" dirty="0">
              <a:latin typeface="+mj-lt"/>
            </a:endParaRPr>
          </a:p>
        </p:txBody>
      </p:sp>
      <p:sp>
        <p:nvSpPr>
          <p:cNvPr id="179" name="Google Shape;179;p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800"/>
              <a:buNone/>
            </a:pPr>
            <a:r>
              <a:rPr lang="en-US" sz="3200" dirty="0">
                <a:latin typeface="+mj-lt"/>
              </a:rPr>
              <a:t>Increase the use of open educational resources in lieu of commercial texts by all reasonable means available.</a:t>
            </a:r>
          </a:p>
          <a:p>
            <a:pPr marL="0" lvl="0" indent="0" algn="l" rtl="0">
              <a:lnSpc>
                <a:spcPct val="100000"/>
              </a:lnSpc>
              <a:spcBef>
                <a:spcPts val="0"/>
              </a:spcBef>
              <a:spcAft>
                <a:spcPts val="0"/>
              </a:spcAft>
              <a:buSzPts val="4800"/>
              <a:buNone/>
            </a:pPr>
            <a:endParaRPr lang="en-US" sz="3200" dirty="0">
              <a:latin typeface="+mj-lt"/>
            </a:endParaRPr>
          </a:p>
          <a:p>
            <a:pPr marL="0" lvl="0" indent="0" algn="l" rtl="0">
              <a:lnSpc>
                <a:spcPct val="100000"/>
              </a:lnSpc>
              <a:spcBef>
                <a:spcPts val="0"/>
              </a:spcBef>
              <a:spcAft>
                <a:spcPts val="0"/>
              </a:spcAft>
              <a:buSzPts val="4800"/>
              <a:buNone/>
            </a:pPr>
            <a:endParaRPr sz="3200" dirty="0">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686" y="3663165"/>
            <a:ext cx="6726075" cy="2548655"/>
          </a:xfrm>
          <a:prstGeom prst="rect">
            <a:avLst/>
          </a:prstGeom>
        </p:spPr>
      </p:pic>
      <p:sp>
        <p:nvSpPr>
          <p:cNvPr id="3" name="Rectangle 2"/>
          <p:cNvSpPr/>
          <p:nvPr/>
        </p:nvSpPr>
        <p:spPr>
          <a:xfrm>
            <a:off x="3079537" y="6369135"/>
            <a:ext cx="3220753" cy="307777"/>
          </a:xfrm>
          <a:prstGeom prst="rect">
            <a:avLst/>
          </a:prstGeom>
        </p:spPr>
        <p:txBody>
          <a:bodyPr wrap="none">
            <a:spAutoFit/>
          </a:bodyPr>
          <a:lstStyle/>
          <a:p>
            <a:r>
              <a:rPr lang="en-US" dirty="0"/>
              <a:t>Photo by </a:t>
            </a:r>
            <a:r>
              <a:rPr lang="en-US" dirty="0">
                <a:hlinkClick r:id="rId4"/>
              </a:rPr>
              <a:t>Markus Winkler</a:t>
            </a:r>
            <a:r>
              <a:rPr lang="en-US" dirty="0"/>
              <a:t> on </a:t>
            </a:r>
            <a:r>
              <a:rPr lang="en-US" dirty="0">
                <a:hlinkClick r:id="rId5"/>
              </a:rPr>
              <a:t>Unsplash</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4"/>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dirty="0">
                <a:latin typeface="+mj-lt"/>
              </a:rPr>
              <a:t>Increase OER Use By…</a:t>
            </a:r>
            <a:endParaRPr sz="4400" dirty="0">
              <a:latin typeface="+mj-lt"/>
            </a:endParaRPr>
          </a:p>
        </p:txBody>
      </p:sp>
      <p:sp>
        <p:nvSpPr>
          <p:cNvPr id="209" name="Google Shape;209;p1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71446" lvl="0" indent="-228600" algn="l" rtl="0">
              <a:lnSpc>
                <a:spcPct val="100000"/>
              </a:lnSpc>
              <a:spcBef>
                <a:spcPts val="0"/>
              </a:spcBef>
              <a:spcAft>
                <a:spcPts val="0"/>
              </a:spcAft>
              <a:buSzPts val="3600"/>
              <a:buChar char="•"/>
            </a:pPr>
            <a:r>
              <a:rPr lang="en-US" sz="2800" dirty="0">
                <a:latin typeface="+mj-lt"/>
              </a:rPr>
              <a:t>Increasing awareness and availability</a:t>
            </a:r>
            <a:endParaRPr sz="2800" dirty="0">
              <a:latin typeface="+mj-lt"/>
            </a:endParaRPr>
          </a:p>
          <a:p>
            <a:pPr marL="171446" lvl="0" indent="-228600" algn="l" rtl="0">
              <a:lnSpc>
                <a:spcPct val="100000"/>
              </a:lnSpc>
              <a:spcBef>
                <a:spcPts val="750"/>
              </a:spcBef>
              <a:spcAft>
                <a:spcPts val="0"/>
              </a:spcAft>
              <a:buSzPts val="3600"/>
              <a:buChar char="•"/>
            </a:pPr>
            <a:r>
              <a:rPr lang="en-US" sz="2800" dirty="0">
                <a:latin typeface="+mj-lt"/>
              </a:rPr>
              <a:t>Improving access to high-quality OER</a:t>
            </a:r>
            <a:endParaRPr sz="2800" dirty="0">
              <a:latin typeface="+mj-lt"/>
            </a:endParaRPr>
          </a:p>
          <a:p>
            <a:pPr marL="171446" lvl="0" indent="-228600" algn="l" rtl="0">
              <a:lnSpc>
                <a:spcPct val="100000"/>
              </a:lnSpc>
              <a:spcBef>
                <a:spcPts val="750"/>
              </a:spcBef>
              <a:spcAft>
                <a:spcPts val="0"/>
              </a:spcAft>
              <a:buSzPts val="3600"/>
              <a:buChar char="•"/>
            </a:pPr>
            <a:r>
              <a:rPr lang="en-US" sz="2800" dirty="0">
                <a:latin typeface="+mj-lt"/>
              </a:rPr>
              <a:t>Making the adoption of OER easier</a:t>
            </a:r>
            <a:endParaRPr sz="2800" dirty="0">
              <a:latin typeface="+mj-lt"/>
            </a:endParaRPr>
          </a:p>
          <a:p>
            <a:pPr marL="171446" lvl="0" indent="-228600" algn="l" rtl="0">
              <a:lnSpc>
                <a:spcPct val="100000"/>
              </a:lnSpc>
              <a:spcBef>
                <a:spcPts val="750"/>
              </a:spcBef>
              <a:spcAft>
                <a:spcPts val="0"/>
              </a:spcAft>
              <a:buSzPts val="3600"/>
              <a:buChar char="•"/>
            </a:pPr>
            <a:r>
              <a:rPr lang="en-US" sz="2800" dirty="0">
                <a:latin typeface="+mj-lt"/>
              </a:rPr>
              <a:t>Supporting local OER advocates</a:t>
            </a:r>
          </a:p>
          <a:p>
            <a:pPr marL="171446" lvl="0" indent="-228600" algn="l" rtl="0">
              <a:lnSpc>
                <a:spcPct val="100000"/>
              </a:lnSpc>
              <a:spcBef>
                <a:spcPts val="750"/>
              </a:spcBef>
              <a:spcAft>
                <a:spcPts val="0"/>
              </a:spcAft>
              <a:buSzPts val="3600"/>
              <a:buChar char="•"/>
            </a:pPr>
            <a:r>
              <a:rPr lang="en-US" sz="2800" dirty="0">
                <a:latin typeface="+mj-lt"/>
              </a:rPr>
              <a:t>Facilitating the development of OER</a:t>
            </a:r>
          </a:p>
          <a:p>
            <a:pPr marL="171446" lvl="0" indent="-228600" algn="l" rtl="0">
              <a:lnSpc>
                <a:spcPct val="100000"/>
              </a:lnSpc>
              <a:spcBef>
                <a:spcPts val="750"/>
              </a:spcBef>
              <a:spcAft>
                <a:spcPts val="0"/>
              </a:spcAft>
              <a:buSzPts val="3600"/>
              <a:buChar char="•"/>
            </a:pPr>
            <a:r>
              <a:rPr lang="en-US" sz="2800" dirty="0">
                <a:latin typeface="+mj-lt"/>
              </a:rPr>
              <a:t>Promoting the development of discipline OER communities</a:t>
            </a:r>
            <a:endParaRPr sz="2800" dirty="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$115 Million..</a:t>
            </a:r>
          </a:p>
        </p:txBody>
      </p:sp>
      <p:sp>
        <p:nvSpPr>
          <p:cNvPr id="3" name="Text Placeholder 2"/>
          <p:cNvSpPr>
            <a:spLocks noGrp="1"/>
          </p:cNvSpPr>
          <p:nvPr>
            <p:ph type="body" idx="1"/>
          </p:nvPr>
        </p:nvSpPr>
        <p:spPr>
          <a:xfrm>
            <a:off x="1088686" y="2015735"/>
            <a:ext cx="7456224" cy="4039079"/>
          </a:xfrm>
        </p:spPr>
        <p:txBody>
          <a:bodyPr>
            <a:normAutofit fontScale="92500" lnSpcReduction="10000"/>
          </a:bodyPr>
          <a:lstStyle/>
          <a:p>
            <a:r>
              <a:rPr lang="en-US" dirty="0"/>
              <a:t>Allocated in trailer bill language in the summer of 2021</a:t>
            </a:r>
          </a:p>
          <a:p>
            <a:r>
              <a:rPr lang="en-US" dirty="0"/>
              <a:t>Details in CEC 78052</a:t>
            </a:r>
          </a:p>
          <a:p>
            <a:r>
              <a:rPr lang="en-US" dirty="0"/>
              <a:t>Funds were to be made available January 1, 2022.</a:t>
            </a:r>
          </a:p>
          <a:p>
            <a:r>
              <a:rPr lang="en-US" dirty="0"/>
              <a:t>A related section-level data element was made available late last spring.</a:t>
            </a:r>
          </a:p>
          <a:p>
            <a:r>
              <a:rPr lang="en-US" dirty="0" err="1"/>
              <a:t>tinyurl.com</a:t>
            </a:r>
            <a:r>
              <a:rPr lang="en-US" dirty="0"/>
              <a:t>/OER4ZTC</a:t>
            </a:r>
          </a:p>
          <a:p>
            <a:r>
              <a:rPr lang="en-US" dirty="0"/>
              <a:t>Prior to July of 2022, all we really knew about this program was what Gavin shared in a press conference</a:t>
            </a:r>
            <a:r>
              <a:rPr lang="mr-IN" dirty="0"/>
              <a:t>…</a:t>
            </a:r>
            <a:endParaRPr lang="en-US" dirty="0"/>
          </a:p>
        </p:txBody>
      </p:sp>
    </p:spTree>
    <p:extLst>
      <p:ext uri="{BB962C8B-B14F-4D97-AF65-F5344CB8AC3E}">
        <p14:creationId xmlns:p14="http://schemas.microsoft.com/office/powerpoint/2010/main" val="115552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61"/>
          <p:cNvPicPr preferRelativeResize="0">
            <a:picLocks noGrp="1"/>
          </p:cNvPicPr>
          <p:nvPr>
            <p:ph type="body" idx="1"/>
          </p:nvPr>
        </p:nvPicPr>
        <p:blipFill rotWithShape="1">
          <a:blip r:embed="rId3">
            <a:alphaModFix/>
          </a:blip>
          <a:srcRect/>
          <a:stretch/>
        </p:blipFill>
        <p:spPr>
          <a:xfrm>
            <a:off x="1613501" y="230198"/>
            <a:ext cx="6250781" cy="1393031"/>
          </a:xfrm>
          <a:prstGeom prst="rect">
            <a:avLst/>
          </a:prstGeom>
          <a:noFill/>
          <a:ln w="19050" cap="flat" cmpd="sng">
            <a:solidFill>
              <a:schemeClr val="dk1"/>
            </a:solidFill>
            <a:prstDash val="solid"/>
            <a:round/>
            <a:headEnd type="none" w="sm" len="sm"/>
            <a:tailEnd type="none" w="sm" len="sm"/>
          </a:ln>
        </p:spPr>
      </p:pic>
      <p:pic>
        <p:nvPicPr>
          <p:cNvPr id="297" name="Google Shape;297;p61"/>
          <p:cNvPicPr preferRelativeResize="0"/>
          <p:nvPr/>
        </p:nvPicPr>
        <p:blipFill rotWithShape="1">
          <a:blip r:embed="rId4">
            <a:alphaModFix/>
          </a:blip>
          <a:srcRect/>
          <a:stretch/>
        </p:blipFill>
        <p:spPr>
          <a:xfrm>
            <a:off x="4738891" y="2646320"/>
            <a:ext cx="4175484" cy="2783656"/>
          </a:xfrm>
          <a:prstGeom prst="rect">
            <a:avLst/>
          </a:prstGeom>
          <a:noFill/>
          <a:ln>
            <a:noFill/>
          </a:ln>
        </p:spPr>
      </p:pic>
      <p:sp>
        <p:nvSpPr>
          <p:cNvPr id="298" name="Google Shape;298;p61"/>
          <p:cNvSpPr/>
          <p:nvPr/>
        </p:nvSpPr>
        <p:spPr>
          <a:xfrm>
            <a:off x="601846" y="2111017"/>
            <a:ext cx="3772034" cy="41549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"I am committed... in addressing.. the racket that is textbooks in this country. Usurious costs associated with textbooks and so we will do more this year... because we in California have an obligation to disrupt that entire system nationwide.“ – Governor Newsom</a:t>
            </a:r>
            <a:endParaRPr/>
          </a:p>
        </p:txBody>
      </p:sp>
      <p:sp>
        <p:nvSpPr>
          <p:cNvPr id="299" name="Google Shape;299;p61"/>
          <p:cNvSpPr/>
          <p:nvPr/>
        </p:nvSpPr>
        <p:spPr>
          <a:xfrm>
            <a:off x="5926291" y="5746308"/>
            <a:ext cx="2288069" cy="2077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50" b="0" i="0" u="none" strike="noStrike" cap="none">
                <a:solidFill>
                  <a:srgbClr val="000000"/>
                </a:solidFill>
                <a:latin typeface="Arial"/>
                <a:ea typeface="Arial"/>
                <a:cs typeface="Arial"/>
                <a:sym typeface="Arial"/>
              </a:rPr>
              <a:t>Source: </a:t>
            </a:r>
            <a:r>
              <a:rPr lang="en-US" sz="75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xmlns="" val="tx"/>
                    </a:ext>
                  </a:extLst>
                </a:hlinkClick>
              </a:rPr>
              <a:t>Rich Pedroncelli / Associated Press</a:t>
            </a:r>
            <a:endParaRPr sz="75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86323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8E9833-84D5-0AE8-C926-B0087704A03E}"/>
              </a:ext>
            </a:extLst>
          </p:cNvPr>
          <p:cNvSpPr>
            <a:spLocks noGrp="1"/>
          </p:cNvSpPr>
          <p:nvPr>
            <p:ph type="ctrTitle"/>
          </p:nvPr>
        </p:nvSpPr>
        <p:spPr>
          <a:xfrm>
            <a:off x="1282865" y="2577662"/>
            <a:ext cx="6904695" cy="1538289"/>
          </a:xfrm>
        </p:spPr>
        <p:txBody>
          <a:bodyPr>
            <a:normAutofit/>
          </a:bodyPr>
          <a:lstStyle/>
          <a:p>
            <a:r>
              <a:rPr lang="en-US" sz="4800" dirty="0"/>
              <a:t>The 2022 ZTC Program</a:t>
            </a:r>
          </a:p>
        </p:txBody>
      </p:sp>
      <p:sp>
        <p:nvSpPr>
          <p:cNvPr id="3" name="Subtitle 2">
            <a:extLst>
              <a:ext uri="{FF2B5EF4-FFF2-40B4-BE49-F238E27FC236}">
                <a16:creationId xmlns:a16="http://schemas.microsoft.com/office/drawing/2014/main" xmlns="" id="{D92A7852-89D4-D5D7-7F1A-C2607AB974F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16545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63"/>
          <p:cNvSpPr txBox="1">
            <a:spLocks noGrp="1"/>
          </p:cNvSpPr>
          <p:nvPr>
            <p:ph type="title"/>
          </p:nvPr>
        </p:nvSpPr>
        <p:spPr>
          <a:xfrm>
            <a:off x="1103200" y="779274"/>
            <a:ext cx="7202456" cy="893111"/>
          </a:xfrm>
          <a:prstGeom prst="rect">
            <a:avLst/>
          </a:prstGeom>
          <a:noFill/>
          <a:ln>
            <a:noFill/>
          </a:ln>
        </p:spPr>
        <p:txBody>
          <a:bodyPr spcFirstLastPara="1" wrap="square" lIns="91425" tIns="45700" rIns="91425" bIns="45700" anchor="b" anchorCtr="0">
            <a:noAutofit/>
          </a:bodyPr>
          <a:lstStyle/>
          <a:p>
            <a:pPr lvl="0">
              <a:buSzPts val="3200"/>
            </a:pPr>
            <a:r>
              <a:rPr lang="en-US" sz="3600" dirty="0"/>
              <a:t>California Ed Code §78052</a:t>
            </a:r>
            <a:endParaRPr sz="3600" dirty="0"/>
          </a:p>
        </p:txBody>
      </p:sp>
      <p:sp>
        <p:nvSpPr>
          <p:cNvPr id="311" name="Google Shape;311;p63"/>
          <p:cNvSpPr txBox="1">
            <a:spLocks noGrp="1"/>
          </p:cNvSpPr>
          <p:nvPr>
            <p:ph type="body" idx="1"/>
          </p:nvPr>
        </p:nvSpPr>
        <p:spPr>
          <a:xfrm>
            <a:off x="913400" y="2015725"/>
            <a:ext cx="7666500" cy="4677600"/>
          </a:xfrm>
          <a:prstGeom prst="rect">
            <a:avLst/>
          </a:prstGeom>
          <a:noFill/>
          <a:ln>
            <a:noFill/>
          </a:ln>
        </p:spPr>
        <p:txBody>
          <a:bodyPr spcFirstLastPara="1" wrap="square" lIns="91425" tIns="45700" rIns="91425" bIns="45700" anchor="t" anchorCtr="0">
            <a:noAutofit/>
          </a:bodyPr>
          <a:lstStyle/>
          <a:p>
            <a:pPr marL="127000" lvl="0" indent="0" algn="l" rtl="0">
              <a:lnSpc>
                <a:spcPct val="100000"/>
              </a:lnSpc>
              <a:spcBef>
                <a:spcPts val="750"/>
              </a:spcBef>
              <a:spcAft>
                <a:spcPts val="0"/>
              </a:spcAft>
              <a:buSzPts val="1600"/>
              <a:buNone/>
            </a:pPr>
            <a:r>
              <a:rPr lang="en-US" sz="2800" dirty="0"/>
              <a:t>(a) It is the intent of the Legislature that community college districts </a:t>
            </a:r>
            <a:endParaRPr sz="2800" dirty="0"/>
          </a:p>
          <a:p>
            <a:pPr marL="584200" indent="-457200">
              <a:lnSpc>
                <a:spcPct val="100000"/>
              </a:lnSpc>
              <a:buSzPct val="100000"/>
            </a:pPr>
            <a:r>
              <a:rPr lang="en-US" sz="2800" dirty="0"/>
              <a:t>develop and implement zero-textbook-cost degrees and </a:t>
            </a:r>
          </a:p>
          <a:p>
            <a:pPr marL="584200" indent="-457200">
              <a:lnSpc>
                <a:spcPct val="100000"/>
              </a:lnSpc>
              <a:buSzPct val="100000"/>
            </a:pPr>
            <a:r>
              <a:rPr lang="en-US" sz="2800" dirty="0"/>
              <a:t>develop open educational resources for courses to reduce the overall cost of education for students and decrease the time it takes students to complete degree programs.</a:t>
            </a:r>
            <a:endParaRPr dirty="0"/>
          </a:p>
          <a:p>
            <a:pPr marL="457200" lvl="0" indent="-228600" algn="l" rtl="0">
              <a:lnSpc>
                <a:spcPct val="120000"/>
              </a:lnSpc>
              <a:spcBef>
                <a:spcPts val="750"/>
              </a:spcBef>
              <a:spcAft>
                <a:spcPts val="0"/>
              </a:spcAft>
              <a:buSzPts val="1600"/>
              <a:buNone/>
            </a:pPr>
            <a:endParaRPr sz="3600" dirty="0"/>
          </a:p>
        </p:txBody>
      </p:sp>
    </p:spTree>
    <p:extLst>
      <p:ext uri="{BB962C8B-B14F-4D97-AF65-F5344CB8AC3E}">
        <p14:creationId xmlns:p14="http://schemas.microsoft.com/office/powerpoint/2010/main" val="454036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July 29, 2022 ZTC Memo</a:t>
            </a:r>
          </a:p>
        </p:txBody>
      </p:sp>
      <p:sp>
        <p:nvSpPr>
          <p:cNvPr id="5" name="Text Placeholder 4"/>
          <p:cNvSpPr>
            <a:spLocks noGrp="1"/>
          </p:cNvSpPr>
          <p:nvPr>
            <p:ph type="body" idx="1"/>
          </p:nvPr>
        </p:nvSpPr>
        <p:spPr>
          <a:xfrm>
            <a:off x="563880" y="2015735"/>
            <a:ext cx="8305800" cy="4039079"/>
          </a:xfrm>
        </p:spPr>
        <p:txBody>
          <a:bodyPr>
            <a:noAutofit/>
          </a:bodyPr>
          <a:lstStyle/>
          <a:p>
            <a:r>
              <a:rPr lang="en-US" sz="2000" dirty="0"/>
              <a:t>“</a:t>
            </a:r>
            <a:r>
              <a:rPr lang="en-US" sz="2000" dirty="0">
                <a:hlinkClick r:id="rId3"/>
              </a:rPr>
              <a:t>Zero Textbook Cost Program – Overview and Guidance</a:t>
            </a:r>
            <a:r>
              <a:rPr lang="en-US" sz="2000" dirty="0"/>
              <a:t>”</a:t>
            </a:r>
          </a:p>
          <a:p>
            <a:r>
              <a:rPr lang="en-US" sz="2000" dirty="0"/>
              <a:t>The Legislature’s historic 2021 investment of $115 million for the ZTC program renews the effort to help CCC students meaningfully eliminate conventional textbook costs, increase college affordability, and remove inequitable financial, administrative, and psychological loads that students without access to financial resources experience. </a:t>
            </a:r>
          </a:p>
          <a:p>
            <a:r>
              <a:rPr lang="en-US" sz="2000" dirty="0"/>
              <a:t>To that end, the CCCCO has taken a multi-pronged approach to ensure alignment between ZTC program design and implementation and the Vision for Success.</a:t>
            </a:r>
          </a:p>
        </p:txBody>
      </p:sp>
    </p:spTree>
    <p:extLst>
      <p:ext uri="{BB962C8B-B14F-4D97-AF65-F5344CB8AC3E}">
        <p14:creationId xmlns:p14="http://schemas.microsoft.com/office/powerpoint/2010/main" val="1418265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Multi-pronged Approach to Implement the ZTC Program</a:t>
            </a:r>
          </a:p>
        </p:txBody>
      </p:sp>
      <p:sp>
        <p:nvSpPr>
          <p:cNvPr id="5" name="Text Placeholder 4"/>
          <p:cNvSpPr>
            <a:spLocks noGrp="1"/>
          </p:cNvSpPr>
          <p:nvPr>
            <p:ph type="body" idx="1"/>
          </p:nvPr>
        </p:nvSpPr>
        <p:spPr>
          <a:xfrm>
            <a:off x="731520" y="2015735"/>
            <a:ext cx="7772400" cy="4385065"/>
          </a:xfrm>
        </p:spPr>
        <p:txBody>
          <a:bodyPr>
            <a:noAutofit/>
          </a:bodyPr>
          <a:lstStyle/>
          <a:p>
            <a:pPr marL="469900" indent="-342900">
              <a:buFont typeface="+mj-lt"/>
              <a:buAutoNum type="alphaUcPeriod"/>
            </a:pPr>
            <a:r>
              <a:rPr lang="en-US" sz="2000" dirty="0"/>
              <a:t>New Instructional Materials Data Element (XB 12)</a:t>
            </a:r>
          </a:p>
          <a:p>
            <a:pPr marL="469900" indent="-342900">
              <a:buFont typeface="+mj-lt"/>
              <a:buAutoNum type="alphaUcPeriod"/>
            </a:pPr>
            <a:r>
              <a:rPr lang="en-US" sz="2000" strike="sngStrike" dirty="0"/>
              <a:t>ZTC Taskforce</a:t>
            </a:r>
            <a:r>
              <a:rPr lang="en-US" sz="2000" dirty="0"/>
              <a:t> – Taskforce formerly known as ZTC, but its focus was expanded</a:t>
            </a:r>
          </a:p>
          <a:p>
            <a:pPr marL="469900" indent="-342900">
              <a:buFont typeface="+mj-lt"/>
              <a:buAutoNum type="alphaUcPeriod"/>
            </a:pPr>
            <a:r>
              <a:rPr lang="en-US" sz="2000" dirty="0"/>
              <a:t>ZTC Grants – Phases 1 and 2</a:t>
            </a:r>
          </a:p>
          <a:p>
            <a:pPr marL="927100" lvl="1" indent="-342900">
              <a:buFont typeface="+mj-lt"/>
              <a:buAutoNum type="arabicPeriod"/>
            </a:pPr>
            <a:r>
              <a:rPr lang="en-US" sz="1800" dirty="0"/>
              <a:t>Phase 1 provides $20,000 to 115 colleges to begin planning the development of a ZTC program. </a:t>
            </a:r>
          </a:p>
          <a:p>
            <a:pPr marL="1384300" lvl="2" indent="-342900">
              <a:buFont typeface="+mj-lt"/>
              <a:buAutoNum type="alphaLcPeriod"/>
            </a:pPr>
            <a:r>
              <a:rPr lang="en-US" sz="1800" dirty="0"/>
              <a:t>When – September</a:t>
            </a:r>
          </a:p>
          <a:p>
            <a:pPr marL="1384300" lvl="2" indent="-342900">
              <a:buFont typeface="+mj-lt"/>
              <a:buAutoNum type="alphaLcPeriod"/>
            </a:pPr>
            <a:r>
              <a:rPr lang="en-US" sz="1800" dirty="0"/>
              <a:t>How – Apportionment</a:t>
            </a:r>
          </a:p>
          <a:p>
            <a:pPr marL="1384300" lvl="2" indent="-342900">
              <a:buFont typeface="+mj-lt"/>
              <a:buAutoNum type="alphaLcPeriod"/>
            </a:pPr>
            <a:r>
              <a:rPr lang="en-US" sz="1800" dirty="0"/>
              <a:t>What – Certification &gt; Plan</a:t>
            </a:r>
          </a:p>
          <a:p>
            <a:pPr marL="927100" lvl="1" indent="-342900">
              <a:buFont typeface="+mj-lt"/>
              <a:buAutoNum type="arabicPeriod"/>
            </a:pPr>
            <a:r>
              <a:rPr lang="en-US" sz="1800" dirty="0"/>
              <a:t>Phase 2 provides additional funding to support colleges in implementing A ZTC program locally.</a:t>
            </a:r>
          </a:p>
        </p:txBody>
      </p:sp>
    </p:spTree>
    <p:extLst>
      <p:ext uri="{BB962C8B-B14F-4D97-AF65-F5344CB8AC3E}">
        <p14:creationId xmlns:p14="http://schemas.microsoft.com/office/powerpoint/2010/main" val="2116272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8686" y="822818"/>
            <a:ext cx="7202456" cy="893111"/>
          </a:xfrm>
        </p:spPr>
        <p:txBody>
          <a:bodyPr/>
          <a:lstStyle/>
          <a:p>
            <a:r>
              <a:rPr lang="en-US" dirty="0"/>
              <a:t>B. </a:t>
            </a:r>
            <a:r>
              <a:rPr lang="en-US" strike="sngStrike" dirty="0"/>
              <a:t>ZTC </a:t>
            </a:r>
            <a:r>
              <a:rPr lang="en-US" dirty="0"/>
              <a:t>Taskforce to be convened fall of 2022 to: </a:t>
            </a:r>
          </a:p>
        </p:txBody>
      </p:sp>
      <p:sp>
        <p:nvSpPr>
          <p:cNvPr id="5" name="Text Placeholder 4"/>
          <p:cNvSpPr>
            <a:spLocks noGrp="1"/>
          </p:cNvSpPr>
          <p:nvPr>
            <p:ph type="body" idx="1"/>
          </p:nvPr>
        </p:nvSpPr>
        <p:spPr>
          <a:xfrm>
            <a:off x="579120" y="2015735"/>
            <a:ext cx="7712022" cy="3424945"/>
          </a:xfrm>
        </p:spPr>
        <p:txBody>
          <a:bodyPr>
            <a:noAutofit/>
          </a:bodyPr>
          <a:lstStyle/>
          <a:p>
            <a:r>
              <a:rPr lang="en-US" sz="2400" dirty="0"/>
              <a:t>“</a:t>
            </a:r>
            <a:r>
              <a:rPr lang="mr-IN" sz="2400" dirty="0"/>
              <a:t>…</a:t>
            </a:r>
            <a:r>
              <a:rPr lang="en-US" sz="2400" dirty="0"/>
              <a:t>evaluate the existing infrastructure in place that guides instructional material choices and provide recommendations to structural changes that will facilitate the creation of sustainable solutions that reduce textbook costs for students in the long term.”</a:t>
            </a:r>
          </a:p>
          <a:p>
            <a:r>
              <a:rPr lang="en-US" sz="2400" dirty="0"/>
              <a:t>What “existing infrastructure</a:t>
            </a:r>
            <a:r>
              <a:rPr lang="en-US" dirty="0"/>
              <a:t>…</a:t>
            </a:r>
            <a:r>
              <a:rPr lang="en-US" sz="2400" dirty="0"/>
              <a:t>guides instructional material choices”?</a:t>
            </a:r>
          </a:p>
        </p:txBody>
      </p:sp>
    </p:spTree>
    <p:extLst>
      <p:ext uri="{BB962C8B-B14F-4D97-AF65-F5344CB8AC3E}">
        <p14:creationId xmlns:p14="http://schemas.microsoft.com/office/powerpoint/2010/main" val="1358356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ZTC Taskforce to:</a:t>
            </a:r>
          </a:p>
        </p:txBody>
      </p:sp>
      <p:sp>
        <p:nvSpPr>
          <p:cNvPr id="3" name="Text Placeholder 2"/>
          <p:cNvSpPr>
            <a:spLocks noGrp="1"/>
          </p:cNvSpPr>
          <p:nvPr>
            <p:ph type="body" idx="1"/>
          </p:nvPr>
        </p:nvSpPr>
        <p:spPr/>
        <p:txBody>
          <a:bodyPr>
            <a:normAutofit fontScale="92500" lnSpcReduction="20000"/>
          </a:bodyPr>
          <a:lstStyle/>
          <a:p>
            <a:r>
              <a:rPr lang="en-US" dirty="0"/>
              <a:t>Equitable Student Experience: Burden-Free Instructional Materials Task Force</a:t>
            </a:r>
          </a:p>
          <a:p>
            <a:pPr lvl="1"/>
            <a:r>
              <a:rPr lang="en-US" dirty="0"/>
              <a:t>Instructional Materials Task Force?</a:t>
            </a:r>
          </a:p>
          <a:p>
            <a:pPr lvl="1"/>
            <a:r>
              <a:rPr lang="en-US" dirty="0"/>
              <a:t>IMTF?</a:t>
            </a:r>
          </a:p>
          <a:p>
            <a:r>
              <a:rPr lang="en-US" dirty="0"/>
              <a:t>NOT limited to course materials (textbooks and supplementary materials), seeking to address the burden of all instructional materials – course materials and supplies (paint, uniforms, etc</a:t>
            </a:r>
            <a:r>
              <a:rPr lang="en-US" dirty="0" smtClean="0"/>
              <a:t>.)</a:t>
            </a:r>
          </a:p>
          <a:p>
            <a:r>
              <a:rPr lang="en-US" dirty="0" smtClean="0"/>
              <a:t>Resolution 7.08 – Establishing Consistent Definitions for Course Resources</a:t>
            </a:r>
            <a:endParaRPr lang="en-US" dirty="0"/>
          </a:p>
        </p:txBody>
      </p:sp>
    </p:spTree>
    <p:extLst>
      <p:ext uri="{BB962C8B-B14F-4D97-AF65-F5344CB8AC3E}">
        <p14:creationId xmlns:p14="http://schemas.microsoft.com/office/powerpoint/2010/main" val="622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j-lt"/>
              </a:rPr>
              <a:t>Session Description</a:t>
            </a:r>
          </a:p>
        </p:txBody>
      </p:sp>
      <p:sp>
        <p:nvSpPr>
          <p:cNvPr id="5" name="Content Placeholder 4"/>
          <p:cNvSpPr>
            <a:spLocks noGrp="1"/>
          </p:cNvSpPr>
          <p:nvPr>
            <p:ph idx="1"/>
          </p:nvPr>
        </p:nvSpPr>
        <p:spPr>
          <a:xfrm>
            <a:off x="827313" y="2015735"/>
            <a:ext cx="8055429" cy="4039079"/>
          </a:xfrm>
        </p:spPr>
        <p:txBody>
          <a:bodyPr>
            <a:noAutofit/>
          </a:bodyPr>
          <a:lstStyle/>
          <a:p>
            <a:pPr marL="76200" indent="0">
              <a:buNone/>
            </a:pPr>
            <a:r>
              <a:rPr lang="en-US" sz="1800" dirty="0"/>
              <a:t>The Legislature appropriated an unprecedented $115 million to implement a ZTC Program with the intention of significantly reducing the cost of course materials for students. It is now up to the CCC system to use the funds responsibly by leveraging OER, reducing duplication, and maximizing sustainability. What do we know about the ZTC Program? What steps are being taken to maximize the involvement of all colleges and to ensure we’re benefitting as many students as possible? How is the sustainability requirement being addressed and how do we avoid duplication? How is the OERI supporting the ZTC Program and how is the OERI prepared to support your college? This session covers the ZTC Program basics and ventures into the murky details. Join us to learn about the basics – and not-so-basics - of the ZTC Program.</a:t>
            </a:r>
            <a:endParaRPr lang="en-US" sz="1800" dirty="0">
              <a:latin typeface="Arial" charset="0"/>
              <a:ea typeface="Arial" charset="0"/>
              <a:cs typeface="Arial" charset="0"/>
            </a:endParaRPr>
          </a:p>
        </p:txBody>
      </p:sp>
    </p:spTree>
    <p:extLst>
      <p:ext uri="{BB962C8B-B14F-4D97-AF65-F5344CB8AC3E}">
        <p14:creationId xmlns:p14="http://schemas.microsoft.com/office/powerpoint/2010/main" val="1689155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IMTF Charge</a:t>
            </a:r>
          </a:p>
        </p:txBody>
      </p:sp>
      <p:sp>
        <p:nvSpPr>
          <p:cNvPr id="3" name="Text Placeholder 2"/>
          <p:cNvSpPr>
            <a:spLocks noGrp="1"/>
          </p:cNvSpPr>
          <p:nvPr>
            <p:ph type="body" idx="1"/>
          </p:nvPr>
        </p:nvSpPr>
        <p:spPr/>
        <p:txBody>
          <a:bodyPr>
            <a:normAutofit/>
          </a:bodyPr>
          <a:lstStyle/>
          <a:p>
            <a:r>
              <a:rPr lang="en-US" dirty="0"/>
              <a:t>The charge of the task force is to inform recommendations that will advance the </a:t>
            </a:r>
            <a:r>
              <a:rPr lang="en-US" i="1" dirty="0"/>
              <a:t>Vision for Success</a:t>
            </a:r>
            <a:r>
              <a:rPr lang="en-US" dirty="0"/>
              <a:t> to address:</a:t>
            </a:r>
          </a:p>
          <a:p>
            <a:pPr lvl="1"/>
            <a:r>
              <a:rPr lang="en-US" dirty="0"/>
              <a:t>burdens and friction points related to textbook costs,</a:t>
            </a:r>
          </a:p>
          <a:p>
            <a:pPr lvl="1"/>
            <a:r>
              <a:rPr lang="en-US" dirty="0"/>
              <a:t>OER and access to required course materials, and </a:t>
            </a:r>
          </a:p>
          <a:p>
            <a:pPr lvl="1"/>
            <a:r>
              <a:rPr lang="en-US" dirty="0"/>
              <a:t>affordability of instructional materials.</a:t>
            </a:r>
          </a:p>
        </p:txBody>
      </p:sp>
    </p:spTree>
    <p:extLst>
      <p:ext uri="{BB962C8B-B14F-4D97-AF65-F5344CB8AC3E}">
        <p14:creationId xmlns:p14="http://schemas.microsoft.com/office/powerpoint/2010/main" val="29560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IMTF will:</a:t>
            </a:r>
          </a:p>
        </p:txBody>
      </p:sp>
      <p:sp>
        <p:nvSpPr>
          <p:cNvPr id="3" name="Text Placeholder 2"/>
          <p:cNvSpPr>
            <a:spLocks noGrp="1"/>
          </p:cNvSpPr>
          <p:nvPr>
            <p:ph type="body" idx="1"/>
          </p:nvPr>
        </p:nvSpPr>
        <p:spPr>
          <a:xfrm>
            <a:off x="769257" y="2015735"/>
            <a:ext cx="7521885" cy="4521699"/>
          </a:xfrm>
        </p:spPr>
        <p:txBody>
          <a:bodyPr>
            <a:noAutofit/>
          </a:bodyPr>
          <a:lstStyle/>
          <a:p>
            <a:pPr marL="533400" indent="-457200">
              <a:lnSpc>
                <a:spcPct val="100000"/>
              </a:lnSpc>
              <a:buSzPct val="100000"/>
              <a:buFont typeface="+mj-lt"/>
              <a:buAutoNum type="arabicPeriod"/>
            </a:pPr>
            <a:r>
              <a:rPr lang="en-US" sz="1800" dirty="0"/>
              <a:t>Inform the development of a </a:t>
            </a:r>
            <a:r>
              <a:rPr lang="en-US" sz="1800" dirty="0" err="1"/>
              <a:t>systemwide</a:t>
            </a:r>
            <a:r>
              <a:rPr lang="en-US" sz="1800" dirty="0"/>
              <a:t> approach to alleviating the administrative, financial, and psychological burdens on students when accessing required instructional materials.</a:t>
            </a:r>
          </a:p>
          <a:p>
            <a:pPr marL="533400" indent="-457200">
              <a:lnSpc>
                <a:spcPct val="100000"/>
              </a:lnSpc>
              <a:buSzPct val="100000"/>
              <a:buFont typeface="+mj-lt"/>
              <a:buAutoNum type="arabicPeriod"/>
            </a:pPr>
            <a:r>
              <a:rPr lang="en-US" sz="1800" dirty="0"/>
              <a:t>Provide recommendations on baseline statutes, regulations and policies related to instructional materials that strengthen equitable access to required instructional materials.</a:t>
            </a:r>
          </a:p>
          <a:p>
            <a:pPr marL="533400" indent="-457200">
              <a:lnSpc>
                <a:spcPct val="100000"/>
              </a:lnSpc>
              <a:buSzPct val="100000"/>
              <a:buFont typeface="+mj-lt"/>
              <a:buAutoNum type="arabicPeriod"/>
            </a:pPr>
            <a:r>
              <a:rPr lang="en-US" sz="1800" dirty="0"/>
              <a:t>Provide guidance on maximizing, leveraging, or adjusting existing system resources to support a student-centered, burden-free course materials priority.</a:t>
            </a:r>
          </a:p>
          <a:p>
            <a:pPr marL="533400" indent="-457200">
              <a:lnSpc>
                <a:spcPct val="100000"/>
              </a:lnSpc>
              <a:buSzPct val="100000"/>
              <a:buFont typeface="+mj-lt"/>
              <a:buAutoNum type="arabicPeriod"/>
            </a:pPr>
            <a:r>
              <a:rPr lang="en-US" sz="1800" dirty="0"/>
              <a:t>Provide recommendations for establishing a robust and sustained open educational resource support infrastructure.</a:t>
            </a:r>
          </a:p>
          <a:p>
            <a:pPr marL="533400" indent="-457200">
              <a:lnSpc>
                <a:spcPct val="100000"/>
              </a:lnSpc>
              <a:buSzPct val="100000"/>
              <a:buFont typeface="+mj-lt"/>
              <a:buAutoNum type="arabicPeriod"/>
            </a:pPr>
            <a:r>
              <a:rPr lang="en-US" sz="1800" dirty="0"/>
              <a:t>Inform strategies for state-level support and resources needed to enhance campus efforts to adopt burden-free course materials policies and practices.</a:t>
            </a:r>
          </a:p>
          <a:p>
            <a:pPr marL="533400" indent="-457200">
              <a:buFont typeface="+mj-lt"/>
              <a:buAutoNum type="arabicPeriod"/>
            </a:pPr>
            <a:endParaRPr lang="en-US" sz="1800" dirty="0"/>
          </a:p>
        </p:txBody>
      </p:sp>
    </p:spTree>
    <p:extLst>
      <p:ext uri="{BB962C8B-B14F-4D97-AF65-F5344CB8AC3E}">
        <p14:creationId xmlns:p14="http://schemas.microsoft.com/office/powerpoint/2010/main" val="238178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077" y="764761"/>
            <a:ext cx="7202456" cy="893111"/>
          </a:xfrm>
        </p:spPr>
        <p:txBody>
          <a:bodyPr/>
          <a:lstStyle/>
          <a:p>
            <a:r>
              <a:rPr lang="en-US" smtClean="0"/>
              <a:t>OERI </a:t>
            </a:r>
            <a:r>
              <a:rPr lang="en-US" dirty="0" smtClean="0"/>
              <a:t>Questions </a:t>
            </a:r>
            <a:r>
              <a:rPr lang="en-US" dirty="0"/>
              <a:t>and Concerns</a:t>
            </a:r>
          </a:p>
        </p:txBody>
      </p:sp>
      <p:sp>
        <p:nvSpPr>
          <p:cNvPr id="3" name="Text Placeholder 2"/>
          <p:cNvSpPr>
            <a:spLocks noGrp="1"/>
          </p:cNvSpPr>
          <p:nvPr>
            <p:ph type="body" idx="1"/>
          </p:nvPr>
        </p:nvSpPr>
        <p:spPr>
          <a:xfrm>
            <a:off x="988077" y="2026246"/>
            <a:ext cx="7403673" cy="4385065"/>
          </a:xfrm>
        </p:spPr>
        <p:txBody>
          <a:bodyPr>
            <a:normAutofit fontScale="70000" lnSpcReduction="20000"/>
          </a:bodyPr>
          <a:lstStyle/>
          <a:p>
            <a:pPr marL="533400" indent="-457200">
              <a:buSzPct val="100000"/>
              <a:buFont typeface="+mj-lt"/>
              <a:buAutoNum type="arabicPeriod"/>
            </a:pPr>
            <a:r>
              <a:rPr lang="en-US" sz="2900" dirty="0"/>
              <a:t>What </a:t>
            </a:r>
            <a:r>
              <a:rPr lang="en-US" sz="2900" dirty="0" smtClean="0"/>
              <a:t>“burdens” </a:t>
            </a:r>
            <a:r>
              <a:rPr lang="en-US" sz="2900" dirty="0"/>
              <a:t>are students experiencing?</a:t>
            </a:r>
          </a:p>
          <a:p>
            <a:pPr marL="533400" indent="-457200">
              <a:buSzPct val="100000"/>
              <a:buFont typeface="+mj-lt"/>
              <a:buAutoNum type="arabicPeriod"/>
            </a:pPr>
            <a:r>
              <a:rPr lang="en-US" sz="2900" dirty="0"/>
              <a:t>What statutes, regulations, and policies related to instructional materials already exist – and are we implementing them fully?</a:t>
            </a:r>
          </a:p>
          <a:p>
            <a:pPr marL="533400" indent="-457200">
              <a:buSzPct val="100000"/>
              <a:buFont typeface="+mj-lt"/>
              <a:buAutoNum type="arabicPeriod"/>
            </a:pPr>
            <a:r>
              <a:rPr lang="en-US" sz="2900" dirty="0"/>
              <a:t>Can existing textbook funds be used to cover other supply costs?</a:t>
            </a:r>
          </a:p>
          <a:p>
            <a:pPr marL="533400" indent="-457200">
              <a:buSzPct val="100000"/>
              <a:buFont typeface="+mj-lt"/>
              <a:buAutoNum type="arabicPeriod"/>
            </a:pPr>
            <a:r>
              <a:rPr lang="en-US" sz="2900" dirty="0"/>
              <a:t>Provide recommendations for establishing a robust and sustained OER support infrastructure</a:t>
            </a:r>
            <a:r>
              <a:rPr lang="en-US" sz="2900" dirty="0" smtClean="0"/>
              <a:t>. (sounds good!)</a:t>
            </a:r>
            <a:endParaRPr lang="en-US" sz="2900" dirty="0"/>
          </a:p>
          <a:p>
            <a:pPr marL="533400" indent="-457200">
              <a:buSzPct val="100000"/>
              <a:buFont typeface="+mj-lt"/>
              <a:buAutoNum type="arabicPeriod"/>
            </a:pPr>
            <a:r>
              <a:rPr lang="en-US" sz="2900" dirty="0"/>
              <a:t>What state-level support and resources are needed to enhance campus efforts to adopt burden-free course materials policies and practices? Is this, perhaps, going too far?</a:t>
            </a:r>
          </a:p>
          <a:p>
            <a:endParaRPr lang="en-US" dirty="0"/>
          </a:p>
        </p:txBody>
      </p:sp>
    </p:spTree>
    <p:extLst>
      <p:ext uri="{BB962C8B-B14F-4D97-AF65-F5344CB8AC3E}">
        <p14:creationId xmlns:p14="http://schemas.microsoft.com/office/powerpoint/2010/main" val="197787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8686" y="300303"/>
            <a:ext cx="7202456" cy="1207432"/>
          </a:xfrm>
        </p:spPr>
        <p:txBody>
          <a:bodyPr/>
          <a:lstStyle/>
          <a:p>
            <a:r>
              <a:rPr lang="en-US" dirty="0"/>
              <a:t/>
            </a:r>
            <a:br>
              <a:rPr lang="en-US" dirty="0"/>
            </a:br>
            <a:r>
              <a:rPr lang="en-US" dirty="0"/>
              <a:t> Title 5 §59404 </a:t>
            </a:r>
          </a:p>
        </p:txBody>
      </p:sp>
      <p:sp>
        <p:nvSpPr>
          <p:cNvPr id="5" name="Text Placeholder 4"/>
          <p:cNvSpPr>
            <a:spLocks noGrp="1"/>
          </p:cNvSpPr>
          <p:nvPr>
            <p:ph type="body" idx="1"/>
          </p:nvPr>
        </p:nvSpPr>
        <p:spPr>
          <a:xfrm>
            <a:off x="1088685" y="2015735"/>
            <a:ext cx="7315085" cy="4225408"/>
          </a:xfrm>
        </p:spPr>
        <p:txBody>
          <a:bodyPr>
            <a:normAutofit fontScale="77500" lnSpcReduction="20000"/>
          </a:bodyPr>
          <a:lstStyle/>
          <a:p>
            <a:r>
              <a:rPr lang="mr-IN" dirty="0"/>
              <a:t>…</a:t>
            </a:r>
            <a:r>
              <a:rPr lang="en-US" dirty="0"/>
              <a:t> mandates that a "district which requires that students provide instructional materials for a course shall adopt policies or regulations, consistent with the provisions of this subchapter, which specify the conditions under which such materials will be required. These policies and regulations shall direct instructors to take reasonable steps to minimize the cost and ensure the necessity of instructional materials.”</a:t>
            </a:r>
          </a:p>
          <a:p>
            <a:r>
              <a:rPr lang="en-US" dirty="0"/>
              <a:t>In other words, if faculty are requiring students to purchase course materials (e.g., textbooks), local practices should ensure that faculty consider both the cost and necessity of those materials when selecting them. </a:t>
            </a:r>
          </a:p>
          <a:p>
            <a:r>
              <a:rPr lang="en-US" dirty="0"/>
              <a:t>How are you accomplishing this?</a:t>
            </a:r>
          </a:p>
        </p:txBody>
      </p:sp>
    </p:spTree>
    <p:extLst>
      <p:ext uri="{BB962C8B-B14F-4D97-AF65-F5344CB8AC3E}">
        <p14:creationId xmlns:p14="http://schemas.microsoft.com/office/powerpoint/2010/main" val="644226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Duplication and Sustainability</a:t>
            </a:r>
          </a:p>
        </p:txBody>
      </p:sp>
      <p:sp>
        <p:nvSpPr>
          <p:cNvPr id="3" name="Text Placeholder 2"/>
          <p:cNvSpPr>
            <a:spLocks noGrp="1"/>
          </p:cNvSpPr>
          <p:nvPr>
            <p:ph type="body" idx="1"/>
          </p:nvPr>
        </p:nvSpPr>
        <p:spPr>
          <a:xfrm>
            <a:off x="903890" y="2015735"/>
            <a:ext cx="7641020" cy="4039079"/>
          </a:xfrm>
        </p:spPr>
        <p:txBody>
          <a:bodyPr>
            <a:normAutofit fontScale="92500" lnSpcReduction="20000"/>
          </a:bodyPr>
          <a:lstStyle/>
          <a:p>
            <a:r>
              <a:rPr lang="en-US" sz="2800" dirty="0"/>
              <a:t>What is duplication in the context of the ZTC program? </a:t>
            </a:r>
          </a:p>
          <a:p>
            <a:r>
              <a:rPr lang="en-US" sz="2800" dirty="0"/>
              <a:t>What is sustainability?</a:t>
            </a:r>
          </a:p>
          <a:p>
            <a:r>
              <a:rPr lang="en-US" sz="2800" dirty="0"/>
              <a:t>I know it when I see it?</a:t>
            </a:r>
          </a:p>
          <a:p>
            <a:r>
              <a:rPr lang="en-US" sz="2800" dirty="0"/>
              <a:t>How do you prevent duplication when you don’t know what anyone else has – or what anyone else is doing?</a:t>
            </a:r>
          </a:p>
          <a:p>
            <a:r>
              <a:rPr lang="en-US" sz="2800" dirty="0"/>
              <a:t>What do we know is not sustainable?</a:t>
            </a:r>
          </a:p>
        </p:txBody>
      </p:sp>
    </p:spTree>
    <p:extLst>
      <p:ext uri="{BB962C8B-B14F-4D97-AF65-F5344CB8AC3E}">
        <p14:creationId xmlns:p14="http://schemas.microsoft.com/office/powerpoint/2010/main" val="217995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Duplication</a:t>
            </a:r>
          </a:p>
        </p:txBody>
      </p:sp>
      <p:sp>
        <p:nvSpPr>
          <p:cNvPr id="3" name="Text Placeholder 2"/>
          <p:cNvSpPr>
            <a:spLocks noGrp="1"/>
          </p:cNvSpPr>
          <p:nvPr>
            <p:ph type="body" idx="1"/>
          </p:nvPr>
        </p:nvSpPr>
        <p:spPr/>
        <p:txBody>
          <a:bodyPr>
            <a:normAutofit fontScale="92500" lnSpcReduction="20000"/>
          </a:bodyPr>
          <a:lstStyle/>
          <a:p>
            <a:r>
              <a:rPr lang="en-US" dirty="0"/>
              <a:t>Requires collaboration</a:t>
            </a:r>
          </a:p>
          <a:p>
            <a:pPr lvl="1"/>
            <a:r>
              <a:rPr lang="en-US" dirty="0"/>
              <a:t>At all levels</a:t>
            </a:r>
          </a:p>
          <a:p>
            <a:r>
              <a:rPr lang="en-US" dirty="0"/>
              <a:t>Transparency</a:t>
            </a:r>
          </a:p>
          <a:p>
            <a:r>
              <a:rPr lang="en-US" dirty="0"/>
              <a:t>Prior ZTC Program - Nothing done to prevent the exact same work from being done at at the same time at multiple colleges</a:t>
            </a:r>
          </a:p>
          <a:p>
            <a:r>
              <a:rPr lang="en-US" dirty="0"/>
              <a:t>Shouldn’t we be leveraging our efforts?</a:t>
            </a:r>
          </a:p>
          <a:p>
            <a:r>
              <a:rPr lang="en-US" dirty="0"/>
              <a:t>Shouldn’t this be about as doing as much with the funds as we can – as opposed to maximizing the funds X college receives?</a:t>
            </a:r>
          </a:p>
        </p:txBody>
      </p:sp>
    </p:spTree>
    <p:extLst>
      <p:ext uri="{BB962C8B-B14F-4D97-AF65-F5344CB8AC3E}">
        <p14:creationId xmlns:p14="http://schemas.microsoft.com/office/powerpoint/2010/main" val="282503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Text Placeholder 2"/>
          <p:cNvSpPr>
            <a:spLocks noGrp="1"/>
          </p:cNvSpPr>
          <p:nvPr>
            <p:ph type="body" idx="1"/>
          </p:nvPr>
        </p:nvSpPr>
        <p:spPr/>
        <p:txBody>
          <a:bodyPr/>
          <a:lstStyle/>
          <a:p>
            <a:r>
              <a:rPr lang="en-US" dirty="0"/>
              <a:t>Instead of having 5 faculty at 5 different colleges working independently to develop ancillaries for – or improve – a commonly adopted OER, why not have them collaborate? </a:t>
            </a:r>
          </a:p>
          <a:p>
            <a:r>
              <a:rPr lang="en-US" dirty="0"/>
              <a:t>Fund the work for one project, as opposed to 5. </a:t>
            </a:r>
          </a:p>
          <a:p>
            <a:r>
              <a:rPr lang="en-US" dirty="0"/>
              <a:t>Requires collaboration and transparency – what do you want to do and why?</a:t>
            </a:r>
          </a:p>
        </p:txBody>
      </p:sp>
    </p:spTree>
    <p:extLst>
      <p:ext uri="{BB962C8B-B14F-4D97-AF65-F5344CB8AC3E}">
        <p14:creationId xmlns:p14="http://schemas.microsoft.com/office/powerpoint/2010/main" val="415581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 </a:t>
            </a:r>
          </a:p>
        </p:txBody>
      </p:sp>
      <p:sp>
        <p:nvSpPr>
          <p:cNvPr id="3" name="Text Placeholder 2"/>
          <p:cNvSpPr>
            <a:spLocks noGrp="1"/>
          </p:cNvSpPr>
          <p:nvPr>
            <p:ph type="body" idx="1"/>
          </p:nvPr>
        </p:nvSpPr>
        <p:spPr/>
        <p:txBody>
          <a:bodyPr>
            <a:normAutofit fontScale="62500" lnSpcReduction="20000"/>
          </a:bodyPr>
          <a:lstStyle/>
          <a:p>
            <a:r>
              <a:rPr lang="en-US" dirty="0">
                <a:hlinkClick r:id="rId2"/>
              </a:rPr>
              <a:t>Zero Means Zero Textbook Cost</a:t>
            </a:r>
            <a:r>
              <a:rPr lang="en-US" dirty="0"/>
              <a:t>; Fall 2021; Resolution Number 3.05</a:t>
            </a:r>
          </a:p>
          <a:p>
            <a:r>
              <a:rPr lang="en-US" dirty="0"/>
              <a:t>The ASCCC:</a:t>
            </a:r>
          </a:p>
          <a:p>
            <a:pPr lvl="1"/>
            <a:r>
              <a:rPr lang="en-US" dirty="0"/>
              <a:t>recognizes OER as the preferred and most sustainable mechanism for eliminating course costs but acknowledge that instances will arise in which eliminating costs is not possible;</a:t>
            </a:r>
          </a:p>
          <a:p>
            <a:pPr lvl="1"/>
            <a:r>
              <a:rPr lang="en-US" dirty="0"/>
              <a:t>asserts that while OER can reduce or eliminate instructional materials and textbook costs, resources should be dedicated to convening discipline faculty to determine the most sustainable mechanisms for reducing the costs of course resources; and</a:t>
            </a:r>
          </a:p>
          <a:p>
            <a:pPr lvl="1"/>
            <a:r>
              <a:rPr lang="en-US" dirty="0"/>
              <a:t>encourage the use of approaches that significantly reduce course resource costs such that course sections with a low-cost can obtain zero-textbook-cost status by virtue of the cost being absorbed by the college, district, or the state.</a:t>
            </a:r>
          </a:p>
          <a:p>
            <a:r>
              <a:rPr lang="en-US" dirty="0">
                <a:hlinkClick r:id="rId3"/>
              </a:rPr>
              <a:t>Oppose Reliance on Textbook Publishers to Achieve Zero Textbook Cost</a:t>
            </a:r>
            <a:r>
              <a:rPr lang="en-US" dirty="0"/>
              <a:t>; Spring 2022; Resolution Number 3.03</a:t>
            </a:r>
          </a:p>
          <a:p>
            <a:endParaRPr lang="en-US" dirty="0"/>
          </a:p>
          <a:p>
            <a:endParaRPr lang="en-US" dirty="0"/>
          </a:p>
        </p:txBody>
      </p:sp>
    </p:spTree>
    <p:extLst>
      <p:ext uri="{BB962C8B-B14F-4D97-AF65-F5344CB8AC3E}">
        <p14:creationId xmlns:p14="http://schemas.microsoft.com/office/powerpoint/2010/main" val="2103839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Maximizing Involvement and Benefits</a:t>
            </a:r>
          </a:p>
        </p:txBody>
      </p:sp>
      <p:sp>
        <p:nvSpPr>
          <p:cNvPr id="3" name="Text Placeholder 2"/>
          <p:cNvSpPr>
            <a:spLocks noGrp="1"/>
          </p:cNvSpPr>
          <p:nvPr>
            <p:ph type="body" idx="1"/>
          </p:nvPr>
        </p:nvSpPr>
        <p:spPr/>
        <p:txBody>
          <a:bodyPr/>
          <a:lstStyle/>
          <a:p>
            <a:r>
              <a:rPr lang="en-US" dirty="0"/>
              <a:t>Initial $200K serves to maximize involvement  but may not do anything to address duplication or sustainability</a:t>
            </a:r>
          </a:p>
          <a:p>
            <a:r>
              <a:rPr lang="en-US" dirty="0"/>
              <a:t>Transparency is critical to maximizing involvement and benefits</a:t>
            </a:r>
          </a:p>
        </p:txBody>
      </p:sp>
    </p:spTree>
    <p:extLst>
      <p:ext uri="{BB962C8B-B14F-4D97-AF65-F5344CB8AC3E}">
        <p14:creationId xmlns:p14="http://schemas.microsoft.com/office/powerpoint/2010/main" val="506286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OERI and ZTC</a:t>
            </a:r>
          </a:p>
        </p:txBody>
      </p:sp>
      <p:sp>
        <p:nvSpPr>
          <p:cNvPr id="3" name="Text Placeholder 2"/>
          <p:cNvSpPr>
            <a:spLocks noGrp="1"/>
          </p:cNvSpPr>
          <p:nvPr>
            <p:ph type="body" idx="1"/>
          </p:nvPr>
        </p:nvSpPr>
        <p:spPr/>
        <p:txBody>
          <a:bodyPr/>
          <a:lstStyle/>
          <a:p>
            <a:r>
              <a:rPr lang="en-US" dirty="0"/>
              <a:t>Supporting the ZTC Program is well-aligned with everything the OERI has been doing.</a:t>
            </a:r>
          </a:p>
          <a:p>
            <a:r>
              <a:rPr lang="en-US" dirty="0"/>
              <a:t>And the OERI has been demonstrating what collaboration can do. </a:t>
            </a:r>
          </a:p>
          <a:p>
            <a:r>
              <a:rPr lang="en-US" dirty="0"/>
              <a:t>And the OERI is well-prepared to support local efforts. </a:t>
            </a:r>
          </a:p>
          <a:p>
            <a:r>
              <a:rPr lang="en-US" dirty="0"/>
              <a:t>What has the OERI been doing?</a:t>
            </a:r>
          </a:p>
        </p:txBody>
      </p:sp>
    </p:spTree>
    <p:extLst>
      <p:ext uri="{BB962C8B-B14F-4D97-AF65-F5344CB8AC3E}">
        <p14:creationId xmlns:p14="http://schemas.microsoft.com/office/powerpoint/2010/main" val="2145209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n-US" sz="4800" dirty="0">
                <a:latin typeface="Arial"/>
                <a:ea typeface="Arial"/>
                <a:cs typeface="Arial"/>
                <a:sym typeface="Arial"/>
              </a:rPr>
              <a:t>Presenters</a:t>
            </a:r>
            <a:endParaRPr sz="4800" dirty="0">
              <a:latin typeface="Arial"/>
              <a:ea typeface="Arial"/>
              <a:cs typeface="Arial"/>
              <a:sym typeface="Arial"/>
            </a:endParaRPr>
          </a:p>
        </p:txBody>
      </p:sp>
      <p:sp>
        <p:nvSpPr>
          <p:cNvPr id="102" name="Google Shape;102;p15"/>
          <p:cNvSpPr txBox="1">
            <a:spLocks noGrp="1"/>
          </p:cNvSpPr>
          <p:nvPr>
            <p:ph idx="1"/>
          </p:nvPr>
        </p:nvSpPr>
        <p:spPr>
          <a:xfrm>
            <a:off x="1088686" y="2015735"/>
            <a:ext cx="7202456" cy="4033962"/>
          </a:xfrm>
          <a:prstGeom prst="rect">
            <a:avLst/>
          </a:prstGeom>
          <a:noFill/>
          <a:ln>
            <a:noFill/>
          </a:ln>
        </p:spPr>
        <p:txBody>
          <a:bodyPr spcFirstLastPara="1" wrap="square" lIns="91425" tIns="45700" rIns="91425" bIns="45700" anchor="t" anchorCtr="0">
            <a:noAutofit/>
          </a:bodyPr>
          <a:lstStyle/>
          <a:p>
            <a:pPr marL="171446" lvl="0" indent="-171446" algn="l" rtl="0">
              <a:lnSpc>
                <a:spcPct val="120000"/>
              </a:lnSpc>
              <a:spcBef>
                <a:spcPts val="0"/>
              </a:spcBef>
              <a:spcAft>
                <a:spcPts val="0"/>
              </a:spcAft>
              <a:buSzPct val="117936"/>
              <a:buChar char="•"/>
            </a:pPr>
            <a:r>
              <a:rPr lang="en-US" dirty="0">
                <a:latin typeface="+mj-lt"/>
              </a:rPr>
              <a:t>Julie Bruno</a:t>
            </a:r>
          </a:p>
          <a:p>
            <a:pPr marL="628646" lvl="1" indent="-171446">
              <a:spcBef>
                <a:spcPts val="0"/>
              </a:spcBef>
              <a:buSzPct val="117936"/>
            </a:pPr>
            <a:r>
              <a:rPr lang="en-US" dirty="0">
                <a:latin typeface="+mj-lt"/>
                <a:ea typeface="arial"/>
                <a:cs typeface="arial"/>
                <a:sym typeface="arial"/>
              </a:rPr>
              <a:t>Communications Coordinator, ASCCC OERI</a:t>
            </a:r>
          </a:p>
          <a:p>
            <a:pPr marL="628646" lvl="1" indent="-171446">
              <a:spcBef>
                <a:spcPts val="0"/>
              </a:spcBef>
              <a:buSzPct val="117936"/>
            </a:pPr>
            <a:r>
              <a:rPr lang="en-US" dirty="0">
                <a:latin typeface="+mj-lt"/>
                <a:ea typeface="arial"/>
                <a:cs typeface="arial"/>
                <a:sym typeface="arial"/>
              </a:rPr>
              <a:t>Communication Studies, Sierra College</a:t>
            </a:r>
            <a:endParaRPr dirty="0">
              <a:latin typeface="+mj-lt"/>
              <a:ea typeface="arial"/>
              <a:cs typeface="arial"/>
              <a:sym typeface="arial"/>
            </a:endParaRPr>
          </a:p>
          <a:p>
            <a:pPr marL="171446" lvl="0" indent="-171446" algn="l" rtl="0">
              <a:lnSpc>
                <a:spcPct val="120000"/>
              </a:lnSpc>
              <a:spcBef>
                <a:spcPts val="750"/>
              </a:spcBef>
              <a:spcAft>
                <a:spcPts val="0"/>
              </a:spcAft>
              <a:buSzPct val="117936"/>
              <a:buChar char="•"/>
            </a:pPr>
            <a:r>
              <a:rPr lang="en-US" dirty="0">
                <a:latin typeface="+mj-lt"/>
              </a:rPr>
              <a:t>Michelle Pilati</a:t>
            </a:r>
          </a:p>
          <a:p>
            <a:pPr marL="628646" lvl="1" indent="-171446">
              <a:spcBef>
                <a:spcPts val="750"/>
              </a:spcBef>
              <a:buSzPct val="117936"/>
            </a:pPr>
            <a:r>
              <a:rPr lang="en-US" dirty="0">
                <a:latin typeface="+mj-lt"/>
              </a:rPr>
              <a:t>Project Director, ASCCC OERI</a:t>
            </a:r>
          </a:p>
          <a:p>
            <a:pPr marL="628646" lvl="1" indent="-171446">
              <a:spcBef>
                <a:spcPts val="750"/>
              </a:spcBef>
              <a:buSzPct val="117936"/>
            </a:pPr>
            <a:r>
              <a:rPr lang="en-US" dirty="0">
                <a:latin typeface="+mj-lt"/>
              </a:rPr>
              <a:t>Psychology, Rio Hondo College</a:t>
            </a:r>
          </a:p>
        </p:txBody>
      </p:sp>
    </p:spTree>
    <p:extLst>
      <p:ext uri="{BB962C8B-B14F-4D97-AF65-F5344CB8AC3E}">
        <p14:creationId xmlns:p14="http://schemas.microsoft.com/office/powerpoint/2010/main" val="1331110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Curated Collections</a:t>
            </a:r>
          </a:p>
        </p:txBody>
      </p:sp>
      <p:sp>
        <p:nvSpPr>
          <p:cNvPr id="3" name="Content Placeholder 2"/>
          <p:cNvSpPr>
            <a:spLocks noGrp="1"/>
          </p:cNvSpPr>
          <p:nvPr>
            <p:ph idx="1"/>
          </p:nvPr>
        </p:nvSpPr>
        <p:spPr/>
        <p:txBody>
          <a:bodyPr/>
          <a:lstStyle/>
          <a:p>
            <a:r>
              <a:rPr lang="en-US" dirty="0" smtClean="0"/>
              <a:t>OER by Discipline</a:t>
            </a:r>
          </a:p>
          <a:p>
            <a:r>
              <a:rPr lang="en-US" dirty="0" smtClean="0"/>
              <a:t>OER by TMC</a:t>
            </a:r>
          </a:p>
          <a:p>
            <a:r>
              <a:rPr lang="en-US" dirty="0" smtClean="0"/>
              <a:t>OER by C-ID</a:t>
            </a:r>
          </a:p>
          <a:p>
            <a:r>
              <a:rPr lang="en-US" dirty="0" smtClean="0"/>
              <a:t>OER by CSU GE</a:t>
            </a:r>
            <a:endParaRPr lang="en-US" dirty="0"/>
          </a:p>
        </p:txBody>
      </p:sp>
    </p:spTree>
    <p:extLst>
      <p:ext uri="{BB962C8B-B14F-4D97-AF65-F5344CB8AC3E}">
        <p14:creationId xmlns:p14="http://schemas.microsoft.com/office/powerpoint/2010/main" val="1331821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86" y="1122624"/>
            <a:ext cx="7202456" cy="893111"/>
          </a:xfrm>
        </p:spPr>
        <p:txBody>
          <a:bodyPr/>
          <a:lstStyle/>
          <a:p>
            <a:r>
              <a:rPr lang="en-US" sz="3600" b="1" dirty="0">
                <a:latin typeface="+mn-lt"/>
              </a:rPr>
              <a:t/>
            </a:r>
            <a:br>
              <a:rPr lang="en-US" sz="3600" b="1" dirty="0">
                <a:latin typeface="+mn-lt"/>
              </a:rPr>
            </a:br>
            <a:r>
              <a:rPr lang="en-US" dirty="0"/>
              <a:t>College Public-Facing ZTC Information</a:t>
            </a:r>
            <a:br>
              <a:rPr lang="en-US" dirty="0"/>
            </a:br>
            <a:endParaRPr lang="en-US" dirty="0"/>
          </a:p>
        </p:txBody>
      </p:sp>
      <p:sp>
        <p:nvSpPr>
          <p:cNvPr id="3" name="Content Placeholder 2"/>
          <p:cNvSpPr>
            <a:spLocks noGrp="1"/>
          </p:cNvSpPr>
          <p:nvPr>
            <p:ph idx="1"/>
          </p:nvPr>
        </p:nvSpPr>
        <p:spPr>
          <a:xfrm>
            <a:off x="741739" y="2015735"/>
            <a:ext cx="7660521" cy="4584762"/>
          </a:xfrm>
        </p:spPr>
        <p:txBody>
          <a:bodyPr>
            <a:normAutofit fontScale="62500" lnSpcReduction="20000"/>
          </a:bodyPr>
          <a:lstStyle/>
          <a:p>
            <a:r>
              <a:rPr lang="en-US" sz="2900" dirty="0"/>
              <a:t>Creating a one-stop place for current ZTC information. </a:t>
            </a:r>
            <a:r>
              <a:rPr lang="en-US" sz="2900" dirty="0">
                <a:hlinkClick r:id="rId2"/>
              </a:rPr>
              <a:t>ASCCC OERI OER and ZTC page</a:t>
            </a:r>
            <a:r>
              <a:rPr lang="en-US" sz="2900" dirty="0"/>
              <a:t> (</a:t>
            </a:r>
            <a:r>
              <a:rPr lang="en-US" sz="2900" dirty="0" err="1"/>
              <a:t>asccc-oeri.org</a:t>
            </a:r>
            <a:r>
              <a:rPr lang="en-US" sz="2900" dirty="0"/>
              <a:t>/</a:t>
            </a:r>
            <a:r>
              <a:rPr lang="en-US" sz="2900" dirty="0" err="1"/>
              <a:t>oer</a:t>
            </a:r>
            <a:r>
              <a:rPr lang="en-US" sz="2900" dirty="0"/>
              <a:t>-and-</a:t>
            </a:r>
            <a:r>
              <a:rPr lang="en-US" sz="2900" dirty="0" err="1"/>
              <a:t>ztc</a:t>
            </a:r>
            <a:r>
              <a:rPr lang="en-US" sz="2900" dirty="0"/>
              <a:t>/)</a:t>
            </a:r>
          </a:p>
          <a:p>
            <a:r>
              <a:rPr lang="en-US" sz="2900" dirty="0"/>
              <a:t>A 1</a:t>
            </a:r>
            <a:r>
              <a:rPr lang="en-US" sz="2900" baseline="30000" dirty="0"/>
              <a:t>st</a:t>
            </a:r>
            <a:r>
              <a:rPr lang="en-US" sz="2900" dirty="0"/>
              <a:t> step in achieving the transparency needed to ensure the ZTC Program is consistent with </a:t>
            </a:r>
            <a:r>
              <a:rPr lang="en-US" sz="2900" dirty="0">
                <a:hlinkClick r:id="rId3"/>
              </a:rPr>
              <a:t>CEC §78052</a:t>
            </a:r>
            <a:r>
              <a:rPr lang="en-US" sz="2900" dirty="0"/>
              <a:t>:</a:t>
            </a:r>
          </a:p>
          <a:p>
            <a:pPr lvl="1"/>
            <a:r>
              <a:rPr lang="mr-IN" sz="2600" dirty="0"/>
              <a:t>…</a:t>
            </a:r>
            <a:r>
              <a:rPr lang="en-US" sz="2600" dirty="0"/>
              <a:t> ZTC degrees may include a low-cost degree option if a no-cost equivalent option is not available or cannot be developed</a:t>
            </a:r>
          </a:p>
          <a:p>
            <a:pPr lvl="1"/>
            <a:r>
              <a:rPr lang="mr-IN" sz="2600" dirty="0"/>
              <a:t>…</a:t>
            </a:r>
            <a:r>
              <a:rPr lang="en-US" sz="2600" dirty="0"/>
              <a:t> prioritize the development and implementation of a degree from an existing associate degree for transfer and, to the extent possible, prioritize the adaptation of existing OER through existing open educational resources initiatives, or elsewhere, before creating new content</a:t>
            </a:r>
          </a:p>
          <a:p>
            <a:pPr lvl="1"/>
            <a:r>
              <a:rPr lang="en-US" sz="2600" dirty="0"/>
              <a:t>The CCCCO shall ensure that a grant does not result in the development or implementation of duplicate degrees for a subject matter to avoid duplication of effort and ensure the development and implementation of the greatest number of degrees for the benefit of the greatest number of students. </a:t>
            </a:r>
          </a:p>
        </p:txBody>
      </p:sp>
    </p:spTree>
    <p:extLst>
      <p:ext uri="{BB962C8B-B14F-4D97-AF65-F5344CB8AC3E}">
        <p14:creationId xmlns:p14="http://schemas.microsoft.com/office/powerpoint/2010/main" val="1343888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C4D87F-BFAA-179C-419D-E795EACFE00A}"/>
              </a:ext>
            </a:extLst>
          </p:cNvPr>
          <p:cNvSpPr>
            <a:spLocks noGrp="1"/>
          </p:cNvSpPr>
          <p:nvPr>
            <p:ph type="title"/>
          </p:nvPr>
        </p:nvSpPr>
        <p:spPr/>
        <p:txBody>
          <a:bodyPr/>
          <a:lstStyle/>
          <a:p>
            <a:r>
              <a:rPr lang="en-US" dirty="0"/>
              <a:t>OERI and the ZTC Program</a:t>
            </a:r>
          </a:p>
        </p:txBody>
      </p:sp>
      <p:sp>
        <p:nvSpPr>
          <p:cNvPr id="3" name="Text Placeholder 2">
            <a:extLst>
              <a:ext uri="{FF2B5EF4-FFF2-40B4-BE49-F238E27FC236}">
                <a16:creationId xmlns:a16="http://schemas.microsoft.com/office/drawing/2014/main" xmlns="" id="{229022C1-3CAF-E36B-1E26-811D319ECB73}"/>
              </a:ext>
            </a:extLst>
          </p:cNvPr>
          <p:cNvSpPr>
            <a:spLocks noGrp="1"/>
          </p:cNvSpPr>
          <p:nvPr>
            <p:ph type="body" idx="1"/>
          </p:nvPr>
        </p:nvSpPr>
        <p:spPr/>
        <p:txBody>
          <a:bodyPr/>
          <a:lstStyle/>
          <a:p>
            <a:r>
              <a:rPr lang="en-US" dirty="0"/>
              <a:t>Continue involvement as the CO moves forward in implementation</a:t>
            </a:r>
          </a:p>
          <a:p>
            <a:r>
              <a:rPr lang="en-US" dirty="0"/>
              <a:t>Disseminate Information </a:t>
            </a:r>
          </a:p>
          <a:p>
            <a:pPr lvl="1"/>
            <a:r>
              <a:rPr lang="en-US" dirty="0"/>
              <a:t>OERL</a:t>
            </a:r>
          </a:p>
          <a:p>
            <a:pPr lvl="1"/>
            <a:r>
              <a:rPr lang="en-US" dirty="0"/>
              <a:t>Local Academic Senates</a:t>
            </a:r>
          </a:p>
          <a:p>
            <a:r>
              <a:rPr lang="en-US" dirty="0"/>
              <a:t>OER/ZTC Professional Development</a:t>
            </a:r>
          </a:p>
        </p:txBody>
      </p:sp>
    </p:spTree>
    <p:extLst>
      <p:ext uri="{BB962C8B-B14F-4D97-AF65-F5344CB8AC3E}">
        <p14:creationId xmlns:p14="http://schemas.microsoft.com/office/powerpoint/2010/main" val="2991924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879064-66B1-799B-C0C7-2159A71163DD}"/>
              </a:ext>
            </a:extLst>
          </p:cNvPr>
          <p:cNvSpPr>
            <a:spLocks noGrp="1"/>
          </p:cNvSpPr>
          <p:nvPr>
            <p:ph type="title"/>
          </p:nvPr>
        </p:nvSpPr>
        <p:spPr/>
        <p:txBody>
          <a:bodyPr>
            <a:normAutofit/>
          </a:bodyPr>
          <a:lstStyle/>
          <a:p>
            <a:pPr algn="ctr"/>
            <a:r>
              <a:rPr lang="en-US" sz="4800" dirty="0">
                <a:latin typeface="+mj-lt"/>
              </a:rPr>
              <a:t>Comments, Questions, Thoughts, Concerns?</a:t>
            </a:r>
          </a:p>
        </p:txBody>
      </p:sp>
    </p:spTree>
    <p:extLst>
      <p:ext uri="{BB962C8B-B14F-4D97-AF65-F5344CB8AC3E}">
        <p14:creationId xmlns:p14="http://schemas.microsoft.com/office/powerpoint/2010/main" val="3152241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OERI Resources</a:t>
            </a:r>
          </a:p>
        </p:txBody>
      </p:sp>
      <p:sp>
        <p:nvSpPr>
          <p:cNvPr id="3" name="Text Placeholder 2"/>
          <p:cNvSpPr>
            <a:spLocks noGrp="1"/>
          </p:cNvSpPr>
          <p:nvPr>
            <p:ph type="body" idx="1"/>
          </p:nvPr>
        </p:nvSpPr>
        <p:spPr/>
        <p:txBody>
          <a:bodyPr>
            <a:normAutofit lnSpcReduction="10000"/>
          </a:bodyPr>
          <a:lstStyle/>
          <a:p>
            <a:r>
              <a:rPr lang="en-US" dirty="0"/>
              <a:t>OERI Website</a:t>
            </a:r>
          </a:p>
          <a:p>
            <a:pPr lvl="1"/>
            <a:r>
              <a:rPr lang="en-US" dirty="0" err="1">
                <a:latin typeface="+mj-lt"/>
              </a:rPr>
              <a:t>asccc-oeri.org</a:t>
            </a:r>
            <a:endParaRPr lang="en-US" dirty="0">
              <a:latin typeface="+mj-lt"/>
            </a:endParaRPr>
          </a:p>
          <a:p>
            <a:r>
              <a:rPr lang="en-US" dirty="0"/>
              <a:t>OERI General E-Mail</a:t>
            </a:r>
          </a:p>
          <a:p>
            <a:pPr lvl="1"/>
            <a:r>
              <a:rPr lang="en-US" dirty="0" err="1">
                <a:latin typeface="Arial" charset="0"/>
                <a:ea typeface="Arial" charset="0"/>
                <a:cs typeface="Arial" charset="0"/>
              </a:rPr>
              <a:t>oeri@asccc.org</a:t>
            </a:r>
            <a:endParaRPr lang="en-US" dirty="0">
              <a:latin typeface="Arial" charset="0"/>
              <a:ea typeface="Arial" charset="0"/>
              <a:cs typeface="Arial" charset="0"/>
            </a:endParaRPr>
          </a:p>
          <a:p>
            <a:r>
              <a:rPr lang="en-US" dirty="0"/>
              <a:t>ASCCC listservs (OERI and disciplines)</a:t>
            </a:r>
          </a:p>
          <a:p>
            <a:pPr lvl="1"/>
            <a:r>
              <a:rPr lang="en-US" dirty="0">
                <a:latin typeface="+mj-lt"/>
              </a:rPr>
              <a:t>https://</a:t>
            </a:r>
            <a:r>
              <a:rPr lang="en-US" dirty="0" err="1">
                <a:latin typeface="+mj-lt"/>
              </a:rPr>
              <a:t>www.asccc.org</a:t>
            </a:r>
            <a:r>
              <a:rPr lang="en-US" dirty="0">
                <a:latin typeface="+mj-lt"/>
              </a:rPr>
              <a:t>/sign-our-newsletters </a:t>
            </a:r>
            <a:endParaRPr lang="en-US" dirty="0"/>
          </a:p>
          <a:p>
            <a:r>
              <a:rPr lang="en-US" dirty="0"/>
              <a:t>OER and ZTC</a:t>
            </a:r>
          </a:p>
          <a:p>
            <a:pPr lvl="1"/>
            <a:r>
              <a:rPr lang="en-US" dirty="0" err="1">
                <a:latin typeface="Arial" charset="0"/>
                <a:ea typeface="Arial" charset="0"/>
                <a:cs typeface="Arial" charset="0"/>
              </a:rPr>
              <a:t>tinyurl.com</a:t>
            </a:r>
            <a:r>
              <a:rPr lang="en-US" dirty="0">
                <a:latin typeface="Arial" charset="0"/>
                <a:ea typeface="Arial" charset="0"/>
                <a:cs typeface="Arial" charset="0"/>
              </a:rPr>
              <a:t>/OER4ZTC</a:t>
            </a:r>
          </a:p>
        </p:txBody>
      </p:sp>
    </p:spTree>
    <p:extLst>
      <p:ext uri="{BB962C8B-B14F-4D97-AF65-F5344CB8AC3E}">
        <p14:creationId xmlns:p14="http://schemas.microsoft.com/office/powerpoint/2010/main" val="1854575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mj-lt"/>
              </a:rPr>
              <a:t>Overview</a:t>
            </a:r>
          </a:p>
        </p:txBody>
      </p:sp>
      <p:sp>
        <p:nvSpPr>
          <p:cNvPr id="3" name="Text Placeholder 2"/>
          <p:cNvSpPr>
            <a:spLocks noGrp="1"/>
          </p:cNvSpPr>
          <p:nvPr>
            <p:ph type="body" idx="1"/>
          </p:nvPr>
        </p:nvSpPr>
        <p:spPr/>
        <p:txBody>
          <a:bodyPr>
            <a:normAutofit/>
          </a:bodyPr>
          <a:lstStyle/>
          <a:p>
            <a:r>
              <a:rPr lang="en-US" dirty="0"/>
              <a:t>Quick OER Basics</a:t>
            </a:r>
          </a:p>
          <a:p>
            <a:r>
              <a:rPr lang="en-US" dirty="0"/>
              <a:t>$115 Million</a:t>
            </a:r>
          </a:p>
          <a:p>
            <a:r>
              <a:rPr lang="en-US" dirty="0"/>
              <a:t>Duplication and Sustainability</a:t>
            </a:r>
          </a:p>
          <a:p>
            <a:r>
              <a:rPr lang="en-US" dirty="0"/>
              <a:t>Transparency</a:t>
            </a:r>
          </a:p>
          <a:p>
            <a:r>
              <a:rPr lang="en-US" dirty="0"/>
              <a:t>Maximizing Involvement – And Benefit</a:t>
            </a:r>
          </a:p>
          <a:p>
            <a:r>
              <a:rPr lang="en-US" dirty="0"/>
              <a:t>OERI and ZTC</a:t>
            </a:r>
          </a:p>
        </p:txBody>
      </p:sp>
    </p:spTree>
    <p:extLst>
      <p:ext uri="{BB962C8B-B14F-4D97-AF65-F5344CB8AC3E}">
        <p14:creationId xmlns:p14="http://schemas.microsoft.com/office/powerpoint/2010/main" val="688146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06936" y="2622731"/>
            <a:ext cx="6477803" cy="1538289"/>
          </a:xfrm>
        </p:spPr>
        <p:txBody>
          <a:bodyPr>
            <a:normAutofit/>
          </a:bodyPr>
          <a:lstStyle/>
          <a:p>
            <a:r>
              <a:rPr lang="en-US" sz="4400" dirty="0"/>
              <a:t>What are open educational resources?</a:t>
            </a:r>
          </a:p>
        </p:txBody>
      </p:sp>
    </p:spTree>
    <p:extLst>
      <p:ext uri="{BB962C8B-B14F-4D97-AF65-F5344CB8AC3E}">
        <p14:creationId xmlns:p14="http://schemas.microsoft.com/office/powerpoint/2010/main" val="263164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OER refers to</a:t>
            </a:r>
            <a:r>
              <a:rPr lang="mr-IN" dirty="0"/>
              <a:t>…</a:t>
            </a:r>
            <a:endParaRPr lang="en-US" dirty="0"/>
          </a:p>
        </p:txBody>
      </p:sp>
      <p:sp>
        <p:nvSpPr>
          <p:cNvPr id="5" name="Text Placeholder 4"/>
          <p:cNvSpPr>
            <a:spLocks noGrp="1"/>
          </p:cNvSpPr>
          <p:nvPr>
            <p:ph type="body" idx="1"/>
          </p:nvPr>
        </p:nvSpPr>
        <p:spPr/>
        <p:txBody>
          <a:bodyPr>
            <a:normAutofit fontScale="92500" lnSpcReduction="10000"/>
          </a:bodyPr>
          <a:lstStyle/>
          <a:p>
            <a:r>
              <a:rPr lang="en-US" dirty="0"/>
              <a:t>Openly licensed – Creative Commons or public domain</a:t>
            </a:r>
          </a:p>
          <a:p>
            <a:pPr lvl="1"/>
            <a:r>
              <a:rPr lang="en-US" dirty="0"/>
              <a:t>Essay questions, quiz questions, question banks, study guides</a:t>
            </a:r>
          </a:p>
          <a:p>
            <a:pPr lvl="1"/>
            <a:r>
              <a:rPr lang="en-US" dirty="0"/>
              <a:t>Chapters</a:t>
            </a:r>
          </a:p>
          <a:p>
            <a:pPr lvl="1"/>
            <a:r>
              <a:rPr lang="en-US" dirty="0"/>
              <a:t>Courses</a:t>
            </a:r>
          </a:p>
          <a:p>
            <a:pPr lvl="1"/>
            <a:r>
              <a:rPr lang="en-US" dirty="0"/>
              <a:t>Textbooks</a:t>
            </a:r>
          </a:p>
          <a:p>
            <a:pPr lvl="1"/>
            <a:r>
              <a:rPr lang="en-US" dirty="0"/>
              <a:t>Images</a:t>
            </a:r>
          </a:p>
          <a:p>
            <a:pPr lvl="1"/>
            <a:r>
              <a:rPr lang="en-US" dirty="0"/>
              <a:t>Videos</a:t>
            </a:r>
          </a:p>
          <a:p>
            <a:pPr lvl="1"/>
            <a:endParaRPr lang="en-US" dirty="0"/>
          </a:p>
        </p:txBody>
      </p:sp>
    </p:spTree>
    <p:extLst>
      <p:ext uri="{BB962C8B-B14F-4D97-AF65-F5344CB8AC3E}">
        <p14:creationId xmlns:p14="http://schemas.microsoft.com/office/powerpoint/2010/main" val="679692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2422" y="2361474"/>
            <a:ext cx="6477803" cy="1538289"/>
          </a:xfrm>
        </p:spPr>
        <p:txBody>
          <a:bodyPr>
            <a:normAutofit/>
          </a:bodyPr>
          <a:lstStyle/>
          <a:p>
            <a:r>
              <a:rPr lang="en-US" sz="4800" dirty="0"/>
              <a:t>Why OER?</a:t>
            </a:r>
          </a:p>
        </p:txBody>
      </p:sp>
    </p:spTree>
    <p:extLst>
      <p:ext uri="{BB962C8B-B14F-4D97-AF65-F5344CB8AC3E}">
        <p14:creationId xmlns:p14="http://schemas.microsoft.com/office/powerpoint/2010/main" val="782045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OER?</a:t>
            </a:r>
          </a:p>
        </p:txBody>
      </p:sp>
      <p:sp>
        <p:nvSpPr>
          <p:cNvPr id="3" name="Text Placeholder 2"/>
          <p:cNvSpPr>
            <a:spLocks noGrp="1"/>
          </p:cNvSpPr>
          <p:nvPr>
            <p:ph type="body" idx="1"/>
          </p:nvPr>
        </p:nvSpPr>
        <p:spPr>
          <a:xfrm>
            <a:off x="798286" y="2015735"/>
            <a:ext cx="8040914" cy="4660836"/>
          </a:xfrm>
        </p:spPr>
        <p:txBody>
          <a:bodyPr>
            <a:normAutofit fontScale="25000" lnSpcReduction="20000"/>
          </a:bodyPr>
          <a:lstStyle/>
          <a:p>
            <a:r>
              <a:rPr lang="en-US" sz="7200" dirty="0">
                <a:latin typeface="Arial" charset="0"/>
                <a:ea typeface="Arial" charset="0"/>
                <a:cs typeface="Arial" charset="0"/>
              </a:rPr>
              <a:t>Cost </a:t>
            </a:r>
          </a:p>
          <a:p>
            <a:pPr marL="457200" lvl="1">
              <a:spcBef>
                <a:spcPts val="750"/>
              </a:spcBef>
            </a:pPr>
            <a:r>
              <a:rPr lang="en-US" sz="7200" dirty="0">
                <a:latin typeface="Arial" charset="0"/>
                <a:ea typeface="Arial" charset="0"/>
                <a:cs typeface="Arial" charset="0"/>
              </a:rPr>
              <a:t>“Open” means you can change it – adapting OER to meet the needs of you and your students – open allows for customization, improvement and perfection</a:t>
            </a:r>
          </a:p>
          <a:p>
            <a:pPr lvl="1"/>
            <a:r>
              <a:rPr lang="en-US" sz="6400" dirty="0">
                <a:latin typeface="Arial" charset="0"/>
                <a:ea typeface="Arial" charset="0"/>
                <a:cs typeface="Arial" charset="0"/>
              </a:rPr>
              <a:t>Reorder, Rewrite, Replace</a:t>
            </a:r>
          </a:p>
          <a:p>
            <a:pPr lvl="1"/>
            <a:r>
              <a:rPr lang="en-US" sz="6400" dirty="0">
                <a:latin typeface="Arial" charset="0"/>
                <a:ea typeface="Arial" charset="0"/>
                <a:cs typeface="Arial" charset="0"/>
              </a:rPr>
              <a:t>Incorporate interactivity</a:t>
            </a:r>
          </a:p>
          <a:p>
            <a:pPr lvl="1"/>
            <a:r>
              <a:rPr lang="en-US" sz="6400" dirty="0">
                <a:latin typeface="Arial" charset="0"/>
                <a:ea typeface="Arial" charset="0"/>
                <a:cs typeface="Arial" charset="0"/>
              </a:rPr>
              <a:t>Update when needed</a:t>
            </a:r>
          </a:p>
          <a:p>
            <a:pPr lvl="1"/>
            <a:r>
              <a:rPr lang="en-US" sz="6400" dirty="0">
                <a:latin typeface="Arial" charset="0"/>
                <a:ea typeface="Arial" charset="0"/>
                <a:cs typeface="Arial" charset="0"/>
              </a:rPr>
              <a:t>Update research, scenarios, case studies</a:t>
            </a:r>
          </a:p>
          <a:p>
            <a:pPr lvl="1"/>
            <a:r>
              <a:rPr lang="en-US" sz="6400" dirty="0">
                <a:latin typeface="Arial" charset="0"/>
                <a:ea typeface="Arial" charset="0"/>
                <a:cs typeface="Arial" charset="0"/>
              </a:rPr>
              <a:t>Collaborate with colleagues – and students (“open” pedagogy)</a:t>
            </a:r>
          </a:p>
          <a:p>
            <a:pPr lvl="1"/>
            <a:r>
              <a:rPr lang="en-US" sz="6400" dirty="0">
                <a:latin typeface="Arial" charset="0"/>
                <a:ea typeface="Arial" charset="0"/>
                <a:cs typeface="Arial" charset="0"/>
              </a:rPr>
              <a:t>Address biases </a:t>
            </a:r>
          </a:p>
          <a:p>
            <a:pPr lvl="1"/>
            <a:r>
              <a:rPr lang="en-US" sz="6400" dirty="0">
                <a:latin typeface="Arial" charset="0"/>
                <a:ea typeface="Arial" charset="0"/>
                <a:cs typeface="Arial" charset="0"/>
              </a:rPr>
              <a:t>Modify language, images, examples</a:t>
            </a:r>
          </a:p>
          <a:p>
            <a:pPr lvl="1"/>
            <a:r>
              <a:rPr lang="en-US" sz="6400" dirty="0">
                <a:latin typeface="Arial" charset="0"/>
                <a:ea typeface="Arial" charset="0"/>
                <a:cs typeface="Arial" charset="0"/>
              </a:rPr>
              <a:t>Add emphases</a:t>
            </a:r>
          </a:p>
          <a:p>
            <a:pPr lvl="1"/>
            <a:r>
              <a:rPr lang="en-US" sz="6400" dirty="0">
                <a:latin typeface="Arial" charset="0"/>
                <a:ea typeface="Arial" charset="0"/>
                <a:cs typeface="Arial" charset="0"/>
              </a:rPr>
              <a:t>Enhance accessibility and usability</a:t>
            </a:r>
          </a:p>
          <a:p>
            <a:pPr lvl="1"/>
            <a:r>
              <a:rPr lang="en-US" sz="6400" dirty="0">
                <a:latin typeface="Arial" charset="0"/>
                <a:ea typeface="Arial" charset="0"/>
                <a:cs typeface="Arial" charset="0"/>
              </a:rPr>
              <a:t>Introduce new ways of thinking</a:t>
            </a:r>
          </a:p>
          <a:p>
            <a:pPr lvl="1"/>
            <a:endParaRPr lang="en-US" dirty="0">
              <a:latin typeface="+mj-lt"/>
            </a:endParaRPr>
          </a:p>
          <a:p>
            <a:endParaRPr lang="en-US" dirty="0"/>
          </a:p>
        </p:txBody>
      </p:sp>
    </p:spTree>
    <p:extLst>
      <p:ext uri="{BB962C8B-B14F-4D97-AF65-F5344CB8AC3E}">
        <p14:creationId xmlns:p14="http://schemas.microsoft.com/office/powerpoint/2010/main" val="1575998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dirty="0">
                <a:latin typeface="+mj-lt"/>
              </a:rPr>
              <a:t>ASCCC OERI</a:t>
            </a:r>
            <a:endParaRPr dirty="0">
              <a:latin typeface="+mj-lt"/>
            </a:endParaRPr>
          </a:p>
        </p:txBody>
      </p:sp>
      <p:sp>
        <p:nvSpPr>
          <p:cNvPr id="144" name="Google Shape;144;p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71446" lvl="0" indent="-203200" algn="l" rtl="0">
              <a:lnSpc>
                <a:spcPct val="100000"/>
              </a:lnSpc>
              <a:spcBef>
                <a:spcPts val="0"/>
              </a:spcBef>
              <a:spcAft>
                <a:spcPts val="0"/>
              </a:spcAft>
              <a:buSzPts val="3200"/>
              <a:buChar char="•"/>
            </a:pPr>
            <a:r>
              <a:rPr lang="en-US" sz="2800" dirty="0">
                <a:solidFill>
                  <a:schemeClr val="bg2"/>
                </a:solidFill>
                <a:latin typeface="+mj-lt"/>
              </a:rPr>
              <a:t>A 5-year project to implement OER systemwide by coordinating state level activities to increase OER availability and support local OER implementation. </a:t>
            </a:r>
            <a:endParaRPr sz="2800" dirty="0">
              <a:solidFill>
                <a:schemeClr val="bg2"/>
              </a:solidFill>
              <a:latin typeface="+mj-lt"/>
            </a:endParaRPr>
          </a:p>
          <a:p>
            <a:pPr marL="171446" lvl="0" indent="-203200" algn="l" rtl="0">
              <a:lnSpc>
                <a:spcPct val="100000"/>
              </a:lnSpc>
              <a:spcBef>
                <a:spcPts val="750"/>
              </a:spcBef>
              <a:spcAft>
                <a:spcPts val="0"/>
              </a:spcAft>
              <a:buSzPts val="3200"/>
              <a:buChar char="•"/>
            </a:pPr>
            <a:r>
              <a:rPr lang="en-US" sz="2800" dirty="0">
                <a:solidFill>
                  <a:schemeClr val="bg2"/>
                </a:solidFill>
                <a:latin typeface="+mj-lt"/>
              </a:rPr>
              <a:t>At the end of the initial project period, the structure and accomplishments of the OERI would be evaluated and future funding needs identified.</a:t>
            </a:r>
            <a:endParaRPr sz="2800" dirty="0">
              <a:solidFill>
                <a:schemeClr val="bg2"/>
              </a:solidFill>
              <a:latin typeface="+mj-lt"/>
            </a:endParaRPr>
          </a:p>
        </p:txBody>
      </p:sp>
    </p:spTree>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3643</TotalTime>
  <Words>1795</Words>
  <Application>Microsoft Macintosh PowerPoint</Application>
  <PresentationFormat>On-screen Show (4:3)</PresentationFormat>
  <Paragraphs>184</Paragraphs>
  <Slides>34</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Calibri</vt:lpstr>
      <vt:lpstr>Gill Sans</vt:lpstr>
      <vt:lpstr>Times New Roman</vt:lpstr>
      <vt:lpstr>Arial</vt:lpstr>
      <vt:lpstr>Arial</vt:lpstr>
      <vt:lpstr>Gallery</vt:lpstr>
      <vt:lpstr>Open Educational Resources (OER), the OER Initiative, and the Zero Textbook Cost (ZTC) Program – Challenges and Opportunities</vt:lpstr>
      <vt:lpstr>Session Description</vt:lpstr>
      <vt:lpstr>Presenters</vt:lpstr>
      <vt:lpstr>Overview</vt:lpstr>
      <vt:lpstr>What are open educational resources?</vt:lpstr>
      <vt:lpstr>OER refers to…</vt:lpstr>
      <vt:lpstr>Why OER?</vt:lpstr>
      <vt:lpstr>Why use OER?</vt:lpstr>
      <vt:lpstr>ASCCC OERI</vt:lpstr>
      <vt:lpstr>OERI’s Primary Goal?</vt:lpstr>
      <vt:lpstr>Increase OER Use By…</vt:lpstr>
      <vt:lpstr>$115 Million..</vt:lpstr>
      <vt:lpstr>PowerPoint Presentation</vt:lpstr>
      <vt:lpstr>The 2022 ZTC Program</vt:lpstr>
      <vt:lpstr>California Ed Code §78052</vt:lpstr>
      <vt:lpstr>July 29, 2022 ZTC Memo</vt:lpstr>
      <vt:lpstr>Multi-pronged Approach to Implement the ZTC Program</vt:lpstr>
      <vt:lpstr>B. ZTC Taskforce to be convened fall of 2022 to: </vt:lpstr>
      <vt:lpstr>From ZTC Taskforce to:</vt:lpstr>
      <vt:lpstr>IMTF Charge</vt:lpstr>
      <vt:lpstr>The IMTF will:</vt:lpstr>
      <vt:lpstr>OERI Questions and Concerns</vt:lpstr>
      <vt:lpstr>  Title 5 §59404 </vt:lpstr>
      <vt:lpstr>Duplication and Sustainability</vt:lpstr>
      <vt:lpstr>Preventing Duplication</vt:lpstr>
      <vt:lpstr>Example?</vt:lpstr>
      <vt:lpstr>Sustainability </vt:lpstr>
      <vt:lpstr>Maximizing Involvement and Benefits</vt:lpstr>
      <vt:lpstr>OERI and ZTC</vt:lpstr>
      <vt:lpstr>Curated Collections</vt:lpstr>
      <vt:lpstr> College Public-Facing ZTC Information </vt:lpstr>
      <vt:lpstr>OERI and the ZTC Program</vt:lpstr>
      <vt:lpstr>Comments, Questions, Thoughts, Concerns?</vt:lpstr>
      <vt:lpstr>OERI Resources</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Spring OER Liaisons Orientation</dc:title>
  <dc:creator>Katie Nash</dc:creator>
  <cp:lastModifiedBy>Michelle Pilati</cp:lastModifiedBy>
  <cp:revision>77</cp:revision>
  <cp:lastPrinted>2022-10-30T21:35:31Z</cp:lastPrinted>
  <dcterms:created xsi:type="dcterms:W3CDTF">2019-11-21T17:05:59Z</dcterms:created>
  <dcterms:modified xsi:type="dcterms:W3CDTF">2022-11-01T21:04:55Z</dcterms:modified>
</cp:coreProperties>
</file>