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f2+rJaXADQFh+gMZs1Pq1Ns7G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 name="Google Shape;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3" name="Google Shape;10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0" name="Google Shape;1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7" name="Google Shape;11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7b9a07e46f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7b9a07e46f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5" name="Google Shape;125;g17b9a07e46f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793f830b0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793f830b0d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3" name="Google Shape;133;g1793f830b0d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5" name="Google Shape;14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761daf473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761daf473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3" name="Google Shape;153;g1761daf473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761daf4738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761daf4738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1" name="Google Shape;161;g1761daf4738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 name="Google Shape;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 name="Google Shape;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 name="Google Shape;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5 minutes</a:t>
            </a:r>
            <a:endParaRPr/>
          </a:p>
        </p:txBody>
      </p:sp>
      <p:sp>
        <p:nvSpPr>
          <p:cNvPr id="66" name="Google Shape;6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 name="Google Shape;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0" name="Google Shape;8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7b9a07e46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7b9a07e46f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8" name="Google Shape;88;g17b9a07e46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5" name="Google Shape;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959005" y="4323806"/>
            <a:ext cx="10432249" cy="216053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15"/>
        <p:cNvGrpSpPr/>
        <p:nvPr/>
      </p:nvGrpSpPr>
      <p:grpSpPr>
        <a:xfrm>
          <a:off x="0" y="0"/>
          <a:ext cx="0" cy="0"/>
          <a:chOff x="0" y="0"/>
          <a:chExt cx="0" cy="0"/>
        </a:xfrm>
      </p:grpSpPr>
      <p:sp>
        <p:nvSpPr>
          <p:cNvPr id="16" name="Google Shape;16;p15"/>
          <p:cNvSpPr/>
          <p:nvPr/>
        </p:nvSpPr>
        <p:spPr>
          <a:xfrm>
            <a:off x="0" y="0"/>
            <a:ext cx="12192000" cy="2272937"/>
          </a:xfrm>
          <a:prstGeom prst="rect">
            <a:avLst/>
          </a:prstGeom>
          <a:solidFill>
            <a:schemeClr val="accent1"/>
          </a:solidFill>
          <a:ln w="12700" cap="flat" cmpd="sng">
            <a:solidFill>
              <a:srgbClr val="1F1A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15"/>
          <p:cNvPicPr preferRelativeResize="0"/>
          <p:nvPr/>
        </p:nvPicPr>
        <p:blipFill rotWithShape="1">
          <a:blip r:embed="rId2">
            <a:alphaModFix/>
          </a:blip>
          <a:srcRect/>
          <a:stretch/>
        </p:blipFill>
        <p:spPr>
          <a:xfrm>
            <a:off x="830263" y="6376988"/>
            <a:ext cx="377825" cy="377825"/>
          </a:xfrm>
          <a:prstGeom prst="rect">
            <a:avLst/>
          </a:prstGeom>
          <a:noFill/>
          <a:ln>
            <a:noFill/>
          </a:ln>
        </p:spPr>
      </p:pic>
      <p:sp>
        <p:nvSpPr>
          <p:cNvPr id="18" name="Google Shape;18;p15"/>
          <p:cNvSpPr txBox="1">
            <a:spLocks noGrp="1"/>
          </p:cNvSpPr>
          <p:nvPr>
            <p:ph type="title"/>
          </p:nvPr>
        </p:nvSpPr>
        <p:spPr>
          <a:xfrm>
            <a:off x="2795450" y="403412"/>
            <a:ext cx="8558347" cy="16857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sz="38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81000" algn="l">
              <a:lnSpc>
                <a:spcPct val="90000"/>
              </a:lnSpc>
              <a:spcBef>
                <a:spcPts val="500"/>
              </a:spcBef>
              <a:spcAft>
                <a:spcPts val="0"/>
              </a:spcAft>
              <a:buClr>
                <a:srgbClr val="404040"/>
              </a:buClr>
              <a:buSzPts val="2400"/>
              <a:buChar char="•"/>
              <a:defRPr sz="24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 name="Google Shape;20;p1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15"/>
          <p:cNvPicPr preferRelativeResize="0"/>
          <p:nvPr/>
        </p:nvPicPr>
        <p:blipFill rotWithShape="1">
          <a:blip r:embed="rId3">
            <a:alphaModFix/>
          </a:blip>
          <a:srcRect/>
          <a:stretch/>
        </p:blipFill>
        <p:spPr>
          <a:xfrm>
            <a:off x="0" y="0"/>
            <a:ext cx="2575995" cy="227293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ntent 1 Column Slide">
  <p:cSld name="1_Content 1 Column Slide">
    <p:spTree>
      <p:nvGrpSpPr>
        <p:cNvPr id="1" name="Shape 22"/>
        <p:cNvGrpSpPr/>
        <p:nvPr/>
      </p:nvGrpSpPr>
      <p:grpSpPr>
        <a:xfrm>
          <a:off x="0" y="0"/>
          <a:ext cx="0" cy="0"/>
          <a:chOff x="0" y="0"/>
          <a:chExt cx="0" cy="0"/>
        </a:xfrm>
      </p:grpSpPr>
      <p:pic>
        <p:nvPicPr>
          <p:cNvPr id="23" name="Google Shape;23;p16"/>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24" name="Google Shape;24;p16"/>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8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16"/>
          <p:cNvPicPr preferRelativeResize="0"/>
          <p:nvPr/>
        </p:nvPicPr>
        <p:blipFill rotWithShape="1">
          <a:blip r:embed="rId3">
            <a:alphaModFix/>
          </a:blip>
          <a:srcRect/>
          <a:stretch/>
        </p:blipFill>
        <p:spPr>
          <a:xfrm>
            <a:off x="-7112" y="5463"/>
            <a:ext cx="820736" cy="6847074"/>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ntent 2 Column Slide">
  <p:cSld name="1_Content 2 Column Slide">
    <p:spTree>
      <p:nvGrpSpPr>
        <p:cNvPr id="1" name="Shape 28"/>
        <p:cNvGrpSpPr/>
        <p:nvPr/>
      </p:nvGrpSpPr>
      <p:grpSpPr>
        <a:xfrm>
          <a:off x="0" y="0"/>
          <a:ext cx="0" cy="0"/>
          <a:chOff x="0" y="0"/>
          <a:chExt cx="0" cy="0"/>
        </a:xfrm>
      </p:grpSpPr>
      <p:pic>
        <p:nvPicPr>
          <p:cNvPr id="29" name="Google Shape;29;p17"/>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30" name="Google Shape;30;p17"/>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8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17"/>
          <p:cNvPicPr preferRelativeResize="0"/>
          <p:nvPr/>
        </p:nvPicPr>
        <p:blipFill rotWithShape="1">
          <a:blip r:embed="rId3">
            <a:alphaModFix/>
          </a:blip>
          <a:srcRect/>
          <a:stretch/>
        </p:blipFill>
        <p:spPr>
          <a:xfrm>
            <a:off x="-7112" y="5463"/>
            <a:ext cx="820736" cy="6847074"/>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pic>
        <p:nvPicPr>
          <p:cNvPr id="36" name="Google Shape;36;p18"/>
          <p:cNvPicPr preferRelativeResize="0"/>
          <p:nvPr/>
        </p:nvPicPr>
        <p:blipFill rotWithShape="1">
          <a:blip r:embed="rId2">
            <a:alphaModFix/>
          </a:blip>
          <a:srcRect/>
          <a:stretch/>
        </p:blipFill>
        <p:spPr>
          <a:xfrm>
            <a:off x="830263" y="6376988"/>
            <a:ext cx="377825" cy="377825"/>
          </a:xfrm>
          <a:prstGeom prst="rect">
            <a:avLst/>
          </a:prstGeom>
          <a:noFill/>
          <a:ln>
            <a:noFill/>
          </a:ln>
        </p:spPr>
      </p:pic>
      <p:sp>
        <p:nvSpPr>
          <p:cNvPr id="37" name="Google Shape;37;p18"/>
          <p:cNvSpPr txBox="1">
            <a:spLocks noGrp="1"/>
          </p:cNvSpPr>
          <p:nvPr>
            <p:ph type="sldNum" idx="12"/>
          </p:nvPr>
        </p:nvSpPr>
        <p:spPr>
          <a:xfrm>
            <a:off x="10298113" y="6356350"/>
            <a:ext cx="10556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Georgia"/>
                <a:ea typeface="Georgia"/>
                <a:cs typeface="Georgia"/>
                <a:sym typeface="Georgia"/>
              </a:defRPr>
            </a:lvl1pPr>
            <a:lvl2pPr marR="0" lvl="1"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2pPr>
            <a:lvl3pPr marR="0" lvl="2"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3pPr>
            <a:lvl4pPr marR="0" lvl="3"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4pPr>
            <a:lvl5pPr marR="0" lvl="4"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5pPr>
            <a:lvl6pPr marR="0" lvl="5"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9pPr>
          </a:lstStyle>
          <a:p>
            <a:endParaRPr/>
          </a:p>
        </p:txBody>
      </p:sp>
      <p:sp>
        <p:nvSpPr>
          <p:cNvPr id="11" name="Google Shape;11;p13"/>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sccc.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title"/>
          </p:nvPr>
        </p:nvSpPr>
        <p:spPr>
          <a:xfrm>
            <a:off x="370703" y="4683125"/>
            <a:ext cx="11405286" cy="173672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None/>
            </a:pPr>
            <a:r>
              <a:rPr lang="en-US" sz="2800" b="1" dirty="0">
                <a:latin typeface="Arial"/>
                <a:ea typeface="Arial"/>
                <a:cs typeface="Arial"/>
                <a:sym typeface="Arial"/>
              </a:rPr>
              <a:t>The Power of Voice: Using Narrative to Advocate for Faculty and Students</a:t>
            </a:r>
            <a:br>
              <a:rPr lang="en-US" sz="2800" b="1" dirty="0">
                <a:latin typeface="Arial"/>
                <a:ea typeface="Arial"/>
                <a:cs typeface="Arial"/>
                <a:sym typeface="Arial"/>
              </a:rPr>
            </a:br>
            <a:r>
              <a:rPr lang="en-US" sz="2200" b="1" dirty="0">
                <a:latin typeface="Arial"/>
                <a:ea typeface="Arial"/>
                <a:cs typeface="Arial"/>
                <a:sym typeface="Arial"/>
              </a:rPr>
              <a:t>Stephanie Curry, ASCCC Area A Representative</a:t>
            </a:r>
            <a:br>
              <a:rPr lang="en-US" sz="2200" b="1" dirty="0">
                <a:latin typeface="Arial"/>
                <a:ea typeface="Arial"/>
                <a:cs typeface="Arial"/>
                <a:sym typeface="Arial"/>
              </a:rPr>
            </a:br>
            <a:r>
              <a:rPr lang="en-US" sz="2200" b="1" dirty="0">
                <a:latin typeface="Arial"/>
                <a:ea typeface="Arial"/>
                <a:cs typeface="Arial"/>
                <a:sym typeface="Arial"/>
              </a:rPr>
              <a:t>Amber Gillis, ASCCC South Representative</a:t>
            </a:r>
            <a:br>
              <a:rPr lang="en-US" sz="2200" b="1" dirty="0">
                <a:latin typeface="Arial"/>
                <a:ea typeface="Arial"/>
                <a:cs typeface="Arial"/>
                <a:sym typeface="Arial"/>
              </a:rPr>
            </a:br>
            <a:r>
              <a:rPr lang="en-US" sz="2200" b="1" dirty="0">
                <a:latin typeface="Arial"/>
                <a:ea typeface="Arial"/>
                <a:cs typeface="Arial"/>
                <a:sym typeface="Arial"/>
              </a:rPr>
              <a:t>Carrie Roberson, ASCCC At-Large Representative</a:t>
            </a:r>
            <a:br>
              <a:rPr lang="en-US" sz="2200" b="1" dirty="0">
                <a:latin typeface="Arial"/>
                <a:ea typeface="Arial"/>
                <a:cs typeface="Arial"/>
                <a:sym typeface="Arial"/>
              </a:rPr>
            </a:br>
            <a:r>
              <a:rPr lang="en-US" sz="2200" b="1" dirty="0" err="1">
                <a:latin typeface="Arial" panose="020B0604020202020204" pitchFamily="34" charset="0"/>
                <a:cs typeface="Arial" panose="020B0604020202020204" pitchFamily="34" charset="0"/>
              </a:rPr>
              <a:t>Clemaus</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Tervalon</a:t>
            </a:r>
            <a:r>
              <a:rPr lang="en-US" sz="2200" b="1" dirty="0">
                <a:latin typeface="Arial" panose="020B0604020202020204" pitchFamily="34" charset="0"/>
                <a:cs typeface="Arial" panose="020B0604020202020204" pitchFamily="34" charset="0"/>
              </a:rPr>
              <a:t>, SSCCC President</a:t>
            </a:r>
            <a:endParaRPr sz="2200" b="1"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9"/>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Strategies for Sharing Narratives Statewide</a:t>
            </a:r>
            <a:endParaRPr/>
          </a:p>
        </p:txBody>
      </p:sp>
      <p:sp>
        <p:nvSpPr>
          <p:cNvPr id="106" name="Google Shape;106;p9"/>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400"/>
              <a:buChar char="•"/>
            </a:pPr>
            <a:r>
              <a:rPr lang="en-US"/>
              <a:t>Connections with your local associated student government and the Student Senate for California Community Colleges (</a:t>
            </a:r>
            <a:r>
              <a:rPr lang="en-US" u="sng">
                <a:solidFill>
                  <a:schemeClr val="hlink"/>
                </a:solidFill>
                <a:hlinkClick r:id="rId3"/>
              </a:rPr>
              <a:t>SSCCC</a:t>
            </a:r>
            <a:r>
              <a:rPr lang="en-US"/>
              <a:t>)</a:t>
            </a:r>
            <a:endParaRPr/>
          </a:p>
          <a:p>
            <a:pPr marL="228600" lvl="0" indent="-228600" algn="l" rtl="0">
              <a:lnSpc>
                <a:spcPct val="90000"/>
              </a:lnSpc>
              <a:spcBef>
                <a:spcPts val="1000"/>
              </a:spcBef>
              <a:spcAft>
                <a:spcPts val="0"/>
              </a:spcAft>
              <a:buClr>
                <a:srgbClr val="404040"/>
              </a:buClr>
              <a:buSzPts val="2400"/>
              <a:buChar char="•"/>
            </a:pPr>
            <a:r>
              <a:rPr lang="en-US"/>
              <a:t>Share stories with the community:</a:t>
            </a:r>
            <a:endParaRPr/>
          </a:p>
          <a:p>
            <a:pPr marL="685800" lvl="1" indent="-228600" algn="l" rtl="0">
              <a:lnSpc>
                <a:spcPct val="90000"/>
              </a:lnSpc>
              <a:spcBef>
                <a:spcPts val="500"/>
              </a:spcBef>
              <a:spcAft>
                <a:spcPts val="0"/>
              </a:spcAft>
              <a:buClr>
                <a:srgbClr val="404040"/>
              </a:buClr>
              <a:buSzPts val="2200"/>
              <a:buChar char="•"/>
            </a:pPr>
            <a:r>
              <a:rPr lang="en-US"/>
              <a:t>Legislators/Policy-Makers</a:t>
            </a:r>
            <a:endParaRPr/>
          </a:p>
          <a:p>
            <a:pPr marL="685800" lvl="1" indent="-228600" algn="l" rtl="0">
              <a:lnSpc>
                <a:spcPct val="90000"/>
              </a:lnSpc>
              <a:spcBef>
                <a:spcPts val="500"/>
              </a:spcBef>
              <a:spcAft>
                <a:spcPts val="0"/>
              </a:spcAft>
              <a:buClr>
                <a:srgbClr val="404040"/>
              </a:buClr>
              <a:buSzPts val="2200"/>
              <a:buChar char="•"/>
            </a:pPr>
            <a:r>
              <a:rPr lang="en-US"/>
              <a:t>Community leadership</a:t>
            </a:r>
            <a:endParaRPr/>
          </a:p>
          <a:p>
            <a:pPr marL="685800" lvl="1" indent="-228600" algn="l" rtl="0">
              <a:lnSpc>
                <a:spcPct val="90000"/>
              </a:lnSpc>
              <a:spcBef>
                <a:spcPts val="500"/>
              </a:spcBef>
              <a:spcAft>
                <a:spcPts val="0"/>
              </a:spcAft>
              <a:buClr>
                <a:srgbClr val="404040"/>
              </a:buClr>
              <a:buSzPts val="2200"/>
              <a:buChar char="•"/>
            </a:pPr>
            <a:r>
              <a:rPr lang="en-US"/>
              <a:t>Intersegmental partners</a:t>
            </a:r>
            <a:endParaRPr/>
          </a:p>
          <a:p>
            <a:pPr marL="685800" lvl="1" indent="-228600" algn="l" rtl="0">
              <a:lnSpc>
                <a:spcPct val="90000"/>
              </a:lnSpc>
              <a:spcBef>
                <a:spcPts val="500"/>
              </a:spcBef>
              <a:spcAft>
                <a:spcPts val="0"/>
              </a:spcAft>
              <a:buClr>
                <a:srgbClr val="404040"/>
              </a:buClr>
              <a:buSzPts val="2200"/>
              <a:buChar char="•"/>
            </a:pPr>
            <a:r>
              <a:rPr lang="en-US"/>
              <a:t>Local businesses and industry</a:t>
            </a:r>
            <a:endParaRPr/>
          </a:p>
          <a:p>
            <a:pPr marL="685800" lvl="1" indent="-228600" algn="l" rtl="0">
              <a:lnSpc>
                <a:spcPct val="90000"/>
              </a:lnSpc>
              <a:spcBef>
                <a:spcPts val="500"/>
              </a:spcBef>
              <a:spcAft>
                <a:spcPts val="0"/>
              </a:spcAft>
              <a:buClr>
                <a:srgbClr val="404040"/>
              </a:buClr>
              <a:buSzPts val="2200"/>
              <a:buChar char="•"/>
            </a:pPr>
            <a:r>
              <a:rPr lang="en-US"/>
              <a:t>Across system partners </a:t>
            </a:r>
            <a:endParaRPr/>
          </a:p>
          <a:p>
            <a:pPr marL="685800" lvl="1" indent="-228600" algn="l" rtl="0">
              <a:lnSpc>
                <a:spcPct val="90000"/>
              </a:lnSpc>
              <a:spcBef>
                <a:spcPts val="500"/>
              </a:spcBef>
              <a:spcAft>
                <a:spcPts val="0"/>
              </a:spcAft>
              <a:buClr>
                <a:srgbClr val="404040"/>
              </a:buClr>
              <a:buSzPts val="2200"/>
              <a:buChar char="•"/>
            </a:pPr>
            <a:r>
              <a:rPr lang="en-US"/>
              <a:t>Each other!</a:t>
            </a:r>
            <a:endParaRPr/>
          </a:p>
        </p:txBody>
      </p:sp>
      <p:sp>
        <p:nvSpPr>
          <p:cNvPr id="107" name="Google Shape;107;p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0"/>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a:t>Narratives Championed but Forgotten?</a:t>
            </a:r>
            <a:endParaRPr/>
          </a:p>
        </p:txBody>
      </p:sp>
      <p:sp>
        <p:nvSpPr>
          <p:cNvPr id="113" name="Google Shape;113;p10"/>
          <p:cNvSpPr txBox="1">
            <a:spLocks noGrp="1"/>
          </p:cNvSpPr>
          <p:nvPr>
            <p:ph type="body" idx="1"/>
          </p:nvPr>
        </p:nvSpPr>
        <p:spPr>
          <a:xfrm>
            <a:off x="1277650" y="1219201"/>
            <a:ext cx="10058400" cy="513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04040"/>
              </a:buClr>
              <a:buSzPts val="2400"/>
              <a:buNone/>
            </a:pPr>
            <a:r>
              <a:rPr lang="en-US"/>
              <a:t>The CHALLENGE:  </a:t>
            </a:r>
            <a:endParaRPr/>
          </a:p>
          <a:p>
            <a:pPr marL="0" lvl="0" indent="0" algn="l" rtl="0">
              <a:lnSpc>
                <a:spcPct val="90000"/>
              </a:lnSpc>
              <a:spcBef>
                <a:spcPts val="0"/>
              </a:spcBef>
              <a:spcAft>
                <a:spcPts val="0"/>
              </a:spcAft>
              <a:buClr>
                <a:srgbClr val="404040"/>
              </a:buClr>
              <a:buSzPts val="2400"/>
              <a:buNone/>
            </a:pPr>
            <a:endParaRPr/>
          </a:p>
          <a:p>
            <a:pPr marL="0" lvl="0" indent="0" algn="l" rtl="0">
              <a:lnSpc>
                <a:spcPct val="90000"/>
              </a:lnSpc>
              <a:spcBef>
                <a:spcPts val="0"/>
              </a:spcBef>
              <a:spcAft>
                <a:spcPts val="0"/>
              </a:spcAft>
              <a:buClr>
                <a:srgbClr val="404040"/>
              </a:buClr>
              <a:buSzPts val="2400"/>
              <a:buNone/>
            </a:pPr>
            <a:r>
              <a:rPr lang="en-US"/>
              <a:t>Many of our state and local processes, as well as our cultural values, tell faculty and colleges to discuss and consider student and faculty stories; however, when it comes to decision-making, these stories seem to be forgotten in favor of quantitative data only.</a:t>
            </a:r>
            <a:endParaRPr/>
          </a:p>
          <a:p>
            <a:pPr marL="0" lvl="0" indent="0" algn="l" rtl="0">
              <a:lnSpc>
                <a:spcPct val="90000"/>
              </a:lnSpc>
              <a:spcBef>
                <a:spcPts val="1000"/>
              </a:spcBef>
              <a:spcAft>
                <a:spcPts val="0"/>
              </a:spcAft>
              <a:buClr>
                <a:srgbClr val="404040"/>
              </a:buClr>
              <a:buSzPts val="2400"/>
              <a:buNone/>
            </a:pPr>
            <a:endParaRPr/>
          </a:p>
          <a:p>
            <a:pPr marL="0" lvl="0" indent="0" algn="l" rtl="0">
              <a:lnSpc>
                <a:spcPct val="90000"/>
              </a:lnSpc>
              <a:spcBef>
                <a:spcPts val="1000"/>
              </a:spcBef>
              <a:spcAft>
                <a:spcPts val="0"/>
              </a:spcAft>
              <a:buClr>
                <a:srgbClr val="404040"/>
              </a:buClr>
              <a:buSzPts val="2400"/>
              <a:buNone/>
            </a:pPr>
            <a:r>
              <a:rPr lang="en-US"/>
              <a:t>The OPPORTUNITY: </a:t>
            </a:r>
            <a:endParaRPr/>
          </a:p>
          <a:p>
            <a:pPr marL="457200" lvl="0" indent="-342900" algn="l" rtl="0">
              <a:lnSpc>
                <a:spcPct val="90000"/>
              </a:lnSpc>
              <a:spcBef>
                <a:spcPts val="1000"/>
              </a:spcBef>
              <a:spcAft>
                <a:spcPts val="0"/>
              </a:spcAft>
              <a:buSzPts val="1800"/>
              <a:buChar char="•"/>
            </a:pPr>
            <a:r>
              <a:rPr lang="en-US"/>
              <a:t>Qualitative data adds complexity to decision-making. </a:t>
            </a:r>
            <a:endParaRPr/>
          </a:p>
          <a:p>
            <a:pPr marL="457200" lvl="0" indent="-342900" algn="l" rtl="0">
              <a:lnSpc>
                <a:spcPct val="90000"/>
              </a:lnSpc>
              <a:spcBef>
                <a:spcPts val="0"/>
              </a:spcBef>
              <a:spcAft>
                <a:spcPts val="0"/>
              </a:spcAft>
              <a:buSzPts val="1800"/>
              <a:buChar char="•"/>
            </a:pPr>
            <a:r>
              <a:rPr lang="en-US"/>
              <a:t>Narrative is open-ended and can reveal unexpected and important results. </a:t>
            </a:r>
            <a:endParaRPr/>
          </a:p>
          <a:p>
            <a:pPr marL="457200" lvl="0" indent="-342900" algn="l" rtl="0">
              <a:lnSpc>
                <a:spcPct val="90000"/>
              </a:lnSpc>
              <a:spcBef>
                <a:spcPts val="0"/>
              </a:spcBef>
              <a:spcAft>
                <a:spcPts val="0"/>
              </a:spcAft>
              <a:buSzPts val="1800"/>
              <a:buChar char="•"/>
            </a:pPr>
            <a:r>
              <a:rPr lang="en-US"/>
              <a:t>Qualitative data can address anomalies in the quantitative data.</a:t>
            </a:r>
            <a:endParaRPr/>
          </a:p>
          <a:p>
            <a:pPr marL="457200" lvl="0" indent="-342900" algn="l" rtl="0">
              <a:lnSpc>
                <a:spcPct val="90000"/>
              </a:lnSpc>
              <a:spcBef>
                <a:spcPts val="0"/>
              </a:spcBef>
              <a:spcAft>
                <a:spcPts val="0"/>
              </a:spcAft>
              <a:buSzPts val="1800"/>
              <a:buChar char="•"/>
            </a:pPr>
            <a:r>
              <a:rPr lang="en-US"/>
              <a:t>Qualitative data in the form of personal narratives humanizes data and increases advocacy efforts and sense of belonging. </a:t>
            </a:r>
            <a:endParaRPr/>
          </a:p>
        </p:txBody>
      </p:sp>
      <p:sp>
        <p:nvSpPr>
          <p:cNvPr id="114" name="Google Shape;114;p1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1"/>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Activity 2 – Sharing Stories (Part 1)</a:t>
            </a:r>
            <a:endParaRPr/>
          </a:p>
        </p:txBody>
      </p:sp>
      <p:sp>
        <p:nvSpPr>
          <p:cNvPr id="120" name="Google Shape;120;p11"/>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04040"/>
              </a:buClr>
              <a:buSzPts val="2400"/>
              <a:buNone/>
            </a:pPr>
            <a:r>
              <a:rPr lang="en-US" sz="3100"/>
              <a:t>Part One: On your sheet of paper, write a few notes about how you share your story with others. If you don’t share your story, what prevents you from sharing your experiences with others? </a:t>
            </a:r>
            <a:endParaRPr sz="3100"/>
          </a:p>
          <a:p>
            <a:pPr marL="0" lvl="0" indent="0" algn="l" rtl="0">
              <a:lnSpc>
                <a:spcPct val="90000"/>
              </a:lnSpc>
              <a:spcBef>
                <a:spcPts val="0"/>
              </a:spcBef>
              <a:spcAft>
                <a:spcPts val="0"/>
              </a:spcAft>
              <a:buClr>
                <a:srgbClr val="404040"/>
              </a:buClr>
              <a:buSzPts val="2400"/>
              <a:buNone/>
            </a:pPr>
            <a:endParaRPr/>
          </a:p>
          <a:p>
            <a:pPr marL="0" lvl="0" indent="0" algn="l" rtl="0">
              <a:lnSpc>
                <a:spcPct val="90000"/>
              </a:lnSpc>
              <a:spcBef>
                <a:spcPts val="0"/>
              </a:spcBef>
              <a:spcAft>
                <a:spcPts val="0"/>
              </a:spcAft>
              <a:buClr>
                <a:srgbClr val="404040"/>
              </a:buClr>
              <a:buSzPts val="2400"/>
              <a:buNone/>
            </a:pPr>
            <a:endParaRPr/>
          </a:p>
          <a:p>
            <a:pPr marL="0" lvl="0" indent="0" algn="l" rtl="0">
              <a:lnSpc>
                <a:spcPct val="90000"/>
              </a:lnSpc>
              <a:spcBef>
                <a:spcPts val="0"/>
              </a:spcBef>
              <a:spcAft>
                <a:spcPts val="0"/>
              </a:spcAft>
              <a:buClr>
                <a:srgbClr val="404040"/>
              </a:buClr>
              <a:buSzPts val="2400"/>
              <a:buNone/>
            </a:pPr>
            <a:endParaRPr/>
          </a:p>
        </p:txBody>
      </p:sp>
      <p:sp>
        <p:nvSpPr>
          <p:cNvPr id="121" name="Google Shape;121;p1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7b9a07e46f_0_8"/>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rgbClr val="000000"/>
              </a:buClr>
              <a:buFont typeface="Arial"/>
              <a:buNone/>
            </a:pPr>
            <a:r>
              <a:rPr lang="en-US"/>
              <a:t>Activity 2 – Sharing Stories (Part 2)</a:t>
            </a:r>
            <a:endParaRPr/>
          </a:p>
        </p:txBody>
      </p:sp>
      <p:sp>
        <p:nvSpPr>
          <p:cNvPr id="128" name="Google Shape;128;g17b9a07e46f_0_8"/>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40"/>
              </a:buClr>
              <a:buSzPts val="2400"/>
              <a:buFont typeface="Arial"/>
              <a:buNone/>
            </a:pPr>
            <a:r>
              <a:rPr lang="en-US" sz="3100"/>
              <a:t>Part Two: With a thought partner, write down some ways that you might work to either create narrative spaces or strengthen narrative spaces at your local campus and/or community.</a:t>
            </a:r>
            <a:endParaRPr sz="3100"/>
          </a:p>
        </p:txBody>
      </p:sp>
      <p:sp>
        <p:nvSpPr>
          <p:cNvPr id="129" name="Google Shape;129;g17b9a07e46f_0_8"/>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793f830b0d_1_0"/>
          <p:cNvSpPr txBox="1">
            <a:spLocks noGrp="1"/>
          </p:cNvSpPr>
          <p:nvPr>
            <p:ph type="title"/>
          </p:nvPr>
        </p:nvSpPr>
        <p:spPr>
          <a:xfrm>
            <a:off x="1277650" y="365125"/>
            <a:ext cx="10046100" cy="750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Sharing Stories– Reedley Project  </a:t>
            </a:r>
            <a:endParaRPr/>
          </a:p>
        </p:txBody>
      </p:sp>
      <p:sp>
        <p:nvSpPr>
          <p:cNvPr id="136" name="Google Shape;136;g1793f830b0d_1_0"/>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137" name="Google Shape;137;g1793f830b0d_1_0"/>
          <p:cNvPicPr preferRelativeResize="0"/>
          <p:nvPr/>
        </p:nvPicPr>
        <p:blipFill>
          <a:blip r:embed="rId3">
            <a:alphaModFix/>
          </a:blip>
          <a:stretch>
            <a:fillRect/>
          </a:stretch>
        </p:blipFill>
        <p:spPr>
          <a:xfrm>
            <a:off x="8477175" y="1115125"/>
            <a:ext cx="2297475" cy="2748275"/>
          </a:xfrm>
          <a:prstGeom prst="rect">
            <a:avLst/>
          </a:prstGeom>
          <a:noFill/>
          <a:ln>
            <a:noFill/>
          </a:ln>
        </p:spPr>
      </p:pic>
      <p:pic>
        <p:nvPicPr>
          <p:cNvPr id="138" name="Google Shape;138;g1793f830b0d_1_0"/>
          <p:cNvPicPr preferRelativeResize="0"/>
          <p:nvPr/>
        </p:nvPicPr>
        <p:blipFill>
          <a:blip r:embed="rId4">
            <a:alphaModFix/>
          </a:blip>
          <a:stretch>
            <a:fillRect/>
          </a:stretch>
        </p:blipFill>
        <p:spPr>
          <a:xfrm>
            <a:off x="4853925" y="3988100"/>
            <a:ext cx="2426650" cy="2491649"/>
          </a:xfrm>
          <a:prstGeom prst="rect">
            <a:avLst/>
          </a:prstGeom>
          <a:noFill/>
          <a:ln>
            <a:noFill/>
          </a:ln>
        </p:spPr>
      </p:pic>
      <p:pic>
        <p:nvPicPr>
          <p:cNvPr id="139" name="Google Shape;139;g1793f830b0d_1_0"/>
          <p:cNvPicPr preferRelativeResize="0"/>
          <p:nvPr/>
        </p:nvPicPr>
        <p:blipFill>
          <a:blip r:embed="rId5">
            <a:alphaModFix/>
          </a:blip>
          <a:stretch>
            <a:fillRect/>
          </a:stretch>
        </p:blipFill>
        <p:spPr>
          <a:xfrm>
            <a:off x="4853925" y="1239825"/>
            <a:ext cx="2412350" cy="2623565"/>
          </a:xfrm>
          <a:prstGeom prst="rect">
            <a:avLst/>
          </a:prstGeom>
          <a:noFill/>
          <a:ln>
            <a:noFill/>
          </a:ln>
        </p:spPr>
      </p:pic>
      <p:pic>
        <p:nvPicPr>
          <p:cNvPr id="140" name="Google Shape;140;g1793f830b0d_1_0"/>
          <p:cNvPicPr preferRelativeResize="0"/>
          <p:nvPr/>
        </p:nvPicPr>
        <p:blipFill>
          <a:blip r:embed="rId6">
            <a:alphaModFix/>
          </a:blip>
          <a:stretch>
            <a:fillRect/>
          </a:stretch>
        </p:blipFill>
        <p:spPr>
          <a:xfrm>
            <a:off x="1344853" y="3995419"/>
            <a:ext cx="2426644" cy="2622736"/>
          </a:xfrm>
          <a:prstGeom prst="rect">
            <a:avLst/>
          </a:prstGeom>
          <a:noFill/>
          <a:ln>
            <a:noFill/>
          </a:ln>
        </p:spPr>
      </p:pic>
      <p:pic>
        <p:nvPicPr>
          <p:cNvPr id="141" name="Google Shape;141;g1793f830b0d_1_0"/>
          <p:cNvPicPr preferRelativeResize="0"/>
          <p:nvPr/>
        </p:nvPicPr>
        <p:blipFill>
          <a:blip r:embed="rId7">
            <a:alphaModFix/>
          </a:blip>
          <a:stretch>
            <a:fillRect/>
          </a:stretch>
        </p:blipFill>
        <p:spPr>
          <a:xfrm>
            <a:off x="1352004" y="1239815"/>
            <a:ext cx="2412341" cy="2630920"/>
          </a:xfrm>
          <a:prstGeom prst="rect">
            <a:avLst/>
          </a:prstGeom>
          <a:noFill/>
          <a:ln>
            <a:noFill/>
          </a:ln>
        </p:spPr>
      </p:pic>
      <p:pic>
        <p:nvPicPr>
          <p:cNvPr id="142" name="Google Shape;142;g1793f830b0d_1_0"/>
          <p:cNvPicPr preferRelativeResize="0"/>
          <p:nvPr/>
        </p:nvPicPr>
        <p:blipFill>
          <a:blip r:embed="rId8">
            <a:alphaModFix/>
          </a:blip>
          <a:stretch>
            <a:fillRect/>
          </a:stretch>
        </p:blipFill>
        <p:spPr>
          <a:xfrm>
            <a:off x="8401400" y="3988100"/>
            <a:ext cx="2412349" cy="26227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fade">
                                      <p:cBhvr>
                                        <p:cTn id="12"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p:nvPr/>
        </p:nvSpPr>
        <p:spPr>
          <a:xfrm>
            <a:off x="1455549" y="4652919"/>
            <a:ext cx="10046043" cy="1325563"/>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n-US" sz="3600" b="0" i="0" u="none" strike="noStrike" cap="none">
                <a:solidFill>
                  <a:schemeClr val="accent1"/>
                </a:solidFill>
                <a:latin typeface="Georgia"/>
                <a:ea typeface="Georgia"/>
                <a:cs typeface="Georgia"/>
                <a:sym typeface="Georgia"/>
              </a:rPr>
              <a:t>Everyone has a story.  What’s yours?</a:t>
            </a:r>
            <a:endParaRPr/>
          </a:p>
        </p:txBody>
      </p:sp>
      <p:pic>
        <p:nvPicPr>
          <p:cNvPr id="148" name="Google Shape;148;p12" descr="Hands holding each other's wrists and interlinked to form a circle"/>
          <p:cNvPicPr preferRelativeResize="0"/>
          <p:nvPr/>
        </p:nvPicPr>
        <p:blipFill rotWithShape="1">
          <a:blip r:embed="rId3">
            <a:alphaModFix/>
          </a:blip>
          <a:srcRect t="2043" b="32130"/>
          <a:stretch/>
        </p:blipFill>
        <p:spPr>
          <a:xfrm>
            <a:off x="1537142" y="562644"/>
            <a:ext cx="10058400" cy="4419600"/>
          </a:xfrm>
          <a:prstGeom prst="rect">
            <a:avLst/>
          </a:prstGeom>
          <a:noFill/>
          <a:ln>
            <a:noFill/>
          </a:ln>
        </p:spPr>
      </p:pic>
      <p:sp>
        <p:nvSpPr>
          <p:cNvPr id="149" name="Google Shape;149;p1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rm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15</a:t>
            </a:fld>
            <a:endParaRPr>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761daf4738_0_0"/>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References</a:t>
            </a:r>
            <a:endParaRPr/>
          </a:p>
        </p:txBody>
      </p:sp>
      <p:sp>
        <p:nvSpPr>
          <p:cNvPr id="156" name="Google Shape;156;g1761daf4738_0_0"/>
          <p:cNvSpPr txBox="1">
            <a:spLocks noGrp="1"/>
          </p:cNvSpPr>
          <p:nvPr>
            <p:ph type="body" idx="1"/>
          </p:nvPr>
        </p:nvSpPr>
        <p:spPr>
          <a:xfrm>
            <a:off x="1277650" y="1798325"/>
            <a:ext cx="10076100" cy="441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Freire, Paulo. </a:t>
            </a:r>
            <a:r>
              <a:rPr lang="en-US" i="1"/>
              <a:t>Pedagogy of the Oppressed, 30th Anniversary Ed</a:t>
            </a:r>
            <a:r>
              <a:rPr lang="en-US"/>
              <a:t>. Continuum Books, New York. 2007.</a:t>
            </a:r>
            <a:endParaRPr/>
          </a:p>
          <a:p>
            <a:pPr marL="0" lvl="0" indent="0" algn="l" rtl="0">
              <a:spcBef>
                <a:spcPts val="1000"/>
              </a:spcBef>
              <a:spcAft>
                <a:spcPts val="0"/>
              </a:spcAft>
              <a:buNone/>
            </a:pPr>
            <a:r>
              <a:rPr lang="en-US"/>
              <a:t>Brookfield, Stephen D., &amp; Preskill, Stephen. </a:t>
            </a:r>
            <a:r>
              <a:rPr lang="en-US" i="1"/>
              <a:t>Discussion as a Way of Teaching: Tools and Techniques for Democratic Classrooms, 2nd Ed</a:t>
            </a:r>
            <a:r>
              <a:rPr lang="en-US"/>
              <a:t>. Jossey-Bass, New York. 2005</a:t>
            </a:r>
            <a:endParaRPr/>
          </a:p>
        </p:txBody>
      </p:sp>
      <p:sp>
        <p:nvSpPr>
          <p:cNvPr id="157" name="Google Shape;157;g1761daf4738_0_0"/>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761daf4738_0_14"/>
          <p:cNvSpPr txBox="1">
            <a:spLocks noGrp="1"/>
          </p:cNvSpPr>
          <p:nvPr>
            <p:ph type="title"/>
          </p:nvPr>
        </p:nvSpPr>
        <p:spPr>
          <a:xfrm>
            <a:off x="2795450" y="403412"/>
            <a:ext cx="8558400" cy="168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Thank You!</a:t>
            </a:r>
            <a:endParaRPr/>
          </a:p>
        </p:txBody>
      </p:sp>
      <p:sp>
        <p:nvSpPr>
          <p:cNvPr id="164" name="Google Shape;164;g1761daf4738_0_14"/>
          <p:cNvSpPr txBox="1">
            <a:spLocks noGrp="1"/>
          </p:cNvSpPr>
          <p:nvPr>
            <p:ph type="body" idx="1"/>
          </p:nvPr>
        </p:nvSpPr>
        <p:spPr>
          <a:xfrm>
            <a:off x="829994" y="2662568"/>
            <a:ext cx="10523700" cy="35694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sz="5200"/>
              <a:t>Let’s chat and share stories.</a:t>
            </a:r>
            <a:endParaRPr sz="5200"/>
          </a:p>
        </p:txBody>
      </p:sp>
      <p:sp>
        <p:nvSpPr>
          <p:cNvPr id="165" name="Google Shape;165;g1761daf4738_0_14"/>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2"/>
          <p:cNvSpPr txBox="1">
            <a:spLocks noGrp="1"/>
          </p:cNvSpPr>
          <p:nvPr>
            <p:ph type="title"/>
          </p:nvPr>
        </p:nvSpPr>
        <p:spPr>
          <a:xfrm>
            <a:off x="2795450" y="403412"/>
            <a:ext cx="8558347"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t>Breakout Description</a:t>
            </a:r>
            <a:endParaRPr/>
          </a:p>
        </p:txBody>
      </p:sp>
      <p:sp>
        <p:nvSpPr>
          <p:cNvPr id="48" name="Google Shape;48;p2"/>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800"/>
              <a:buFont typeface="Arial"/>
              <a:buNone/>
            </a:pPr>
            <a:r>
              <a:rPr lang="en-US" sz="2800">
                <a:latin typeface="Arial"/>
                <a:ea typeface="Arial"/>
                <a:cs typeface="Arial"/>
                <a:sym typeface="Arial"/>
              </a:rPr>
              <a:t>Given the current legislative landscape and its ever-changing effect on the California Community Colleges system, now, more than ever, are the voices and collective lived experiences of faculty and students vital to the advancement of authentic local and statewide discussions. Join us for a discussion about strategies to amplify faculty and student voices within the Academic Senate’s 10+1 purview at both your local academic senate and statewide through advocacy and service.  </a:t>
            </a:r>
            <a:endParaRPr sz="2800">
              <a:latin typeface="Calibri"/>
              <a:ea typeface="Calibri"/>
              <a:cs typeface="Calibri"/>
              <a:sym typeface="Calibri"/>
            </a:endParaRPr>
          </a:p>
          <a:p>
            <a:pPr marL="0" marR="0" lvl="0" indent="0" algn="l" rtl="0">
              <a:lnSpc>
                <a:spcPct val="90000"/>
              </a:lnSpc>
              <a:spcBef>
                <a:spcPts val="1000"/>
              </a:spcBef>
              <a:spcAft>
                <a:spcPts val="0"/>
              </a:spcAft>
              <a:buClr>
                <a:srgbClr val="404040"/>
              </a:buClr>
              <a:buSzPts val="2400"/>
              <a:buFont typeface="Arial"/>
              <a:buNone/>
            </a:pPr>
            <a:endParaRPr/>
          </a:p>
        </p:txBody>
      </p:sp>
      <p:sp>
        <p:nvSpPr>
          <p:cNvPr id="49" name="Google Shape;49;p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3"/>
          <p:cNvSpPr txBox="1">
            <a:spLocks noGrp="1"/>
          </p:cNvSpPr>
          <p:nvPr>
            <p:ph type="title"/>
          </p:nvPr>
        </p:nvSpPr>
        <p:spPr>
          <a:xfrm>
            <a:off x="2795450" y="403412"/>
            <a:ext cx="8558347"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t>Session Outcomes</a:t>
            </a:r>
            <a:endParaRPr/>
          </a:p>
        </p:txBody>
      </p:sp>
      <p:sp>
        <p:nvSpPr>
          <p:cNvPr id="55" name="Google Shape;55;p3"/>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0"/>
              </a:spcBef>
              <a:spcAft>
                <a:spcPts val="0"/>
              </a:spcAft>
              <a:buSzPts val="2400"/>
              <a:buChar char="●"/>
            </a:pPr>
            <a:r>
              <a:rPr lang="en-US"/>
              <a:t>Recognize the value of narratives</a:t>
            </a:r>
            <a:endParaRPr/>
          </a:p>
          <a:p>
            <a:pPr marL="457200" marR="0" lvl="0" indent="-381000" algn="l" rtl="0">
              <a:lnSpc>
                <a:spcPct val="90000"/>
              </a:lnSpc>
              <a:spcBef>
                <a:spcPts val="0"/>
              </a:spcBef>
              <a:spcAft>
                <a:spcPts val="0"/>
              </a:spcAft>
              <a:buSzPts val="2400"/>
              <a:buChar char="●"/>
            </a:pPr>
            <a:r>
              <a:rPr lang="en-US"/>
              <a:t>Recognize how your educational journey tells a story</a:t>
            </a:r>
            <a:endParaRPr/>
          </a:p>
          <a:p>
            <a:pPr marL="457200" marR="0" lvl="0" indent="-381000" algn="l" rtl="0">
              <a:lnSpc>
                <a:spcPct val="90000"/>
              </a:lnSpc>
              <a:spcBef>
                <a:spcPts val="0"/>
              </a:spcBef>
              <a:spcAft>
                <a:spcPts val="0"/>
              </a:spcAft>
              <a:buSzPts val="2400"/>
              <a:buChar char="●"/>
            </a:pPr>
            <a:r>
              <a:rPr lang="en-US"/>
              <a:t>Review and consider strategies for sharing narratives</a:t>
            </a:r>
            <a:endParaRPr/>
          </a:p>
          <a:p>
            <a:pPr marL="457200" marR="0" lvl="0" indent="-381000" algn="l" rtl="0">
              <a:lnSpc>
                <a:spcPct val="90000"/>
              </a:lnSpc>
              <a:spcBef>
                <a:spcPts val="0"/>
              </a:spcBef>
              <a:spcAft>
                <a:spcPts val="0"/>
              </a:spcAft>
              <a:buSzPts val="2400"/>
              <a:buChar char="●"/>
            </a:pPr>
            <a:r>
              <a:rPr lang="en-US"/>
              <a:t>Share stories!</a:t>
            </a:r>
            <a:endParaRPr/>
          </a:p>
        </p:txBody>
      </p:sp>
      <p:sp>
        <p:nvSpPr>
          <p:cNvPr id="56" name="Google Shape;56;p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Why Narratives?</a:t>
            </a:r>
            <a:endParaRPr/>
          </a:p>
        </p:txBody>
      </p:sp>
      <p:sp>
        <p:nvSpPr>
          <p:cNvPr id="62" name="Google Shape;62;p4"/>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228600" lvl="0" indent="-311150" algn="l" rtl="0">
              <a:lnSpc>
                <a:spcPct val="90000"/>
              </a:lnSpc>
              <a:spcBef>
                <a:spcPts val="0"/>
              </a:spcBef>
              <a:spcAft>
                <a:spcPts val="0"/>
              </a:spcAft>
              <a:buSzPts val="3700"/>
              <a:buChar char="•"/>
            </a:pPr>
            <a:r>
              <a:rPr lang="en-US"/>
              <a:t>Narratives are the basis or foundation of understanding and the attribution of meaning to all events occurring in everyday life.</a:t>
            </a:r>
            <a:endParaRPr sz="3700"/>
          </a:p>
          <a:p>
            <a:pPr marL="228600" lvl="0" indent="-228600" algn="l" rtl="0">
              <a:lnSpc>
                <a:spcPct val="90000"/>
              </a:lnSpc>
              <a:spcBef>
                <a:spcPts val="0"/>
              </a:spcBef>
              <a:spcAft>
                <a:spcPts val="0"/>
              </a:spcAft>
              <a:buSzPts val="2400"/>
              <a:buChar char="•"/>
            </a:pPr>
            <a:r>
              <a:rPr lang="en-US"/>
              <a:t>Narratives are also used to make sense of things around us in an attempt to find connection and purpose.</a:t>
            </a:r>
            <a:endParaRPr/>
          </a:p>
          <a:p>
            <a:pPr marL="228600" lvl="0" indent="-228600" algn="l" rtl="0">
              <a:lnSpc>
                <a:spcPct val="90000"/>
              </a:lnSpc>
              <a:spcBef>
                <a:spcPts val="0"/>
              </a:spcBef>
              <a:spcAft>
                <a:spcPts val="0"/>
              </a:spcAft>
              <a:buSzPts val="2400"/>
              <a:buChar char="•"/>
            </a:pPr>
            <a:r>
              <a:rPr lang="en-US"/>
              <a:t>Narratives shape our sense of reality.</a:t>
            </a:r>
            <a:endParaRPr/>
          </a:p>
          <a:p>
            <a:pPr marL="228600" lvl="0" indent="-190500" algn="l" rtl="0">
              <a:lnSpc>
                <a:spcPct val="90000"/>
              </a:lnSpc>
              <a:spcBef>
                <a:spcPts val="0"/>
              </a:spcBef>
              <a:spcAft>
                <a:spcPts val="0"/>
              </a:spcAft>
              <a:buSzPts val="1800"/>
              <a:buChar char="•"/>
            </a:pPr>
            <a:r>
              <a:rPr lang="en-US"/>
              <a:t>Narratives are multidimensional and are used by all in all settings - formal or informal.</a:t>
            </a:r>
            <a:endParaRPr/>
          </a:p>
          <a:p>
            <a:pPr marL="228600" lvl="0" indent="-190500" algn="l" rtl="0">
              <a:lnSpc>
                <a:spcPct val="90000"/>
              </a:lnSpc>
              <a:spcBef>
                <a:spcPts val="0"/>
              </a:spcBef>
              <a:spcAft>
                <a:spcPts val="0"/>
              </a:spcAft>
              <a:buSzPts val="1800"/>
              <a:buChar char="•"/>
            </a:pPr>
            <a:r>
              <a:rPr lang="en-US"/>
              <a:t>Narratives have value because they carry with them the histories of a culture.</a:t>
            </a:r>
            <a:endParaRPr/>
          </a:p>
          <a:p>
            <a:pPr marL="228600" lvl="0" indent="-190500" algn="l" rtl="0">
              <a:lnSpc>
                <a:spcPct val="90000"/>
              </a:lnSpc>
              <a:spcBef>
                <a:spcPts val="0"/>
              </a:spcBef>
              <a:spcAft>
                <a:spcPts val="0"/>
              </a:spcAft>
              <a:buSzPts val="1800"/>
              <a:buChar char="•"/>
            </a:pPr>
            <a:r>
              <a:rPr lang="en-US"/>
              <a:t>Narratives help us evaluate and understand the “why’s” in our lives.</a:t>
            </a:r>
            <a:endParaRPr/>
          </a:p>
        </p:txBody>
      </p:sp>
      <p:sp>
        <p:nvSpPr>
          <p:cNvPr id="63" name="Google Shape;63;p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5"/>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Activity 1 – Part 1</a:t>
            </a:r>
            <a:endParaRPr/>
          </a:p>
        </p:txBody>
      </p:sp>
      <p:sp>
        <p:nvSpPr>
          <p:cNvPr id="69" name="Google Shape;69;p5"/>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04040"/>
              </a:buClr>
              <a:buSzPts val="3200"/>
              <a:buNone/>
            </a:pPr>
            <a:r>
              <a:rPr lang="en-US" sz="3200"/>
              <a:t>Draw a visual representation of your educational journey without using sentences (use as few words as possible).</a:t>
            </a:r>
            <a:endParaRPr/>
          </a:p>
          <a:p>
            <a:pPr marL="0" lvl="0" indent="0" algn="l" rtl="0">
              <a:lnSpc>
                <a:spcPct val="90000"/>
              </a:lnSpc>
              <a:spcBef>
                <a:spcPts val="1000"/>
              </a:spcBef>
              <a:spcAft>
                <a:spcPts val="0"/>
              </a:spcAft>
              <a:buClr>
                <a:srgbClr val="404040"/>
              </a:buClr>
              <a:buSzPts val="2400"/>
              <a:buNone/>
            </a:pPr>
            <a:endParaRPr/>
          </a:p>
          <a:p>
            <a:pPr marL="0" lvl="0" indent="0" algn="l" rtl="0">
              <a:lnSpc>
                <a:spcPct val="90000"/>
              </a:lnSpc>
              <a:spcBef>
                <a:spcPts val="1000"/>
              </a:spcBef>
              <a:spcAft>
                <a:spcPts val="0"/>
              </a:spcAft>
              <a:buClr>
                <a:srgbClr val="404040"/>
              </a:buClr>
              <a:buSzPts val="2400"/>
              <a:buNone/>
            </a:pPr>
            <a:r>
              <a:rPr lang="en-US"/>
              <a:t>Consider the following related to your educational journey:</a:t>
            </a:r>
            <a:endParaRPr/>
          </a:p>
          <a:p>
            <a:pPr marL="228600" lvl="0" indent="-228600" algn="l" rtl="0">
              <a:lnSpc>
                <a:spcPct val="90000"/>
              </a:lnSpc>
              <a:spcBef>
                <a:spcPts val="1000"/>
              </a:spcBef>
              <a:spcAft>
                <a:spcPts val="0"/>
              </a:spcAft>
              <a:buClr>
                <a:srgbClr val="404040"/>
              </a:buClr>
              <a:buSzPts val="2400"/>
              <a:buChar char="•"/>
            </a:pPr>
            <a:r>
              <a:rPr lang="en-US"/>
              <a:t>What was the thing that inspired you?</a:t>
            </a:r>
            <a:endParaRPr/>
          </a:p>
          <a:p>
            <a:pPr marL="228600" lvl="0" indent="-228600" algn="l" rtl="0">
              <a:lnSpc>
                <a:spcPct val="90000"/>
              </a:lnSpc>
              <a:spcBef>
                <a:spcPts val="1000"/>
              </a:spcBef>
              <a:spcAft>
                <a:spcPts val="0"/>
              </a:spcAft>
              <a:buClr>
                <a:srgbClr val="404040"/>
              </a:buClr>
              <a:buSzPts val="2400"/>
              <a:buChar char="•"/>
            </a:pPr>
            <a:r>
              <a:rPr lang="en-US"/>
              <a:t>What is one thing that you wish people had known about you?</a:t>
            </a:r>
            <a:endParaRPr/>
          </a:p>
          <a:p>
            <a:pPr marL="228600" lvl="0" indent="-228600" algn="l" rtl="0">
              <a:lnSpc>
                <a:spcPct val="90000"/>
              </a:lnSpc>
              <a:spcBef>
                <a:spcPts val="1000"/>
              </a:spcBef>
              <a:spcAft>
                <a:spcPts val="0"/>
              </a:spcAft>
              <a:buClr>
                <a:srgbClr val="404040"/>
              </a:buClr>
              <a:buSzPts val="2400"/>
              <a:buChar char="•"/>
            </a:pPr>
            <a:r>
              <a:rPr lang="en-US"/>
              <a:t>What did you learn from your own experience?</a:t>
            </a:r>
            <a:endParaRPr/>
          </a:p>
        </p:txBody>
      </p:sp>
      <p:sp>
        <p:nvSpPr>
          <p:cNvPr id="70" name="Google Shape;70;p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6"/>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Activity 1 – Part 2</a:t>
            </a:r>
            <a:endParaRPr/>
          </a:p>
        </p:txBody>
      </p:sp>
      <p:sp>
        <p:nvSpPr>
          <p:cNvPr id="76" name="Google Shape;76;p6"/>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404040"/>
              </a:buClr>
              <a:buSzPts val="2400"/>
              <a:buNone/>
            </a:pPr>
            <a:r>
              <a:rPr lang="en-US" sz="2500"/>
              <a:t>Think - Pair – Share:</a:t>
            </a:r>
            <a:endParaRPr sz="2500"/>
          </a:p>
          <a:p>
            <a:pPr marL="0" lvl="0" indent="0" algn="l" rtl="0">
              <a:lnSpc>
                <a:spcPct val="90000"/>
              </a:lnSpc>
              <a:spcBef>
                <a:spcPts val="0"/>
              </a:spcBef>
              <a:spcAft>
                <a:spcPts val="0"/>
              </a:spcAft>
              <a:buClr>
                <a:srgbClr val="404040"/>
              </a:buClr>
              <a:buSzPts val="2400"/>
              <a:buNone/>
            </a:pPr>
            <a:endParaRPr sz="2500"/>
          </a:p>
          <a:p>
            <a:pPr marL="0" lvl="0" indent="0" algn="l" rtl="0">
              <a:lnSpc>
                <a:spcPct val="90000"/>
              </a:lnSpc>
              <a:spcBef>
                <a:spcPts val="0"/>
              </a:spcBef>
              <a:spcAft>
                <a:spcPts val="0"/>
              </a:spcAft>
              <a:buClr>
                <a:srgbClr val="404040"/>
              </a:buClr>
              <a:buSzPts val="2400"/>
              <a:buNone/>
            </a:pPr>
            <a:r>
              <a:rPr lang="en-US" sz="2500"/>
              <a:t>With a partner, share your drawing of your educational journey, and explain the illustration choices that you made to symbolize various aspects of your journey. Discuss commonalities with your partner.</a:t>
            </a:r>
            <a:endParaRPr sz="2500"/>
          </a:p>
          <a:p>
            <a:pPr marL="0" lvl="0" indent="0" algn="l" rtl="0">
              <a:lnSpc>
                <a:spcPct val="90000"/>
              </a:lnSpc>
              <a:spcBef>
                <a:spcPts val="0"/>
              </a:spcBef>
              <a:spcAft>
                <a:spcPts val="0"/>
              </a:spcAft>
              <a:buClr>
                <a:srgbClr val="404040"/>
              </a:buClr>
              <a:buSzPts val="2400"/>
              <a:buNone/>
            </a:pPr>
            <a:endParaRPr/>
          </a:p>
          <a:p>
            <a:pPr marL="0" lvl="0" indent="0" algn="l" rtl="0">
              <a:lnSpc>
                <a:spcPct val="90000"/>
              </a:lnSpc>
              <a:spcBef>
                <a:spcPts val="0"/>
              </a:spcBef>
              <a:spcAft>
                <a:spcPts val="0"/>
              </a:spcAft>
              <a:buClr>
                <a:srgbClr val="404040"/>
              </a:buClr>
              <a:buSzPts val="2400"/>
              <a:buNone/>
            </a:pPr>
            <a:endParaRPr/>
          </a:p>
          <a:p>
            <a:pPr marL="0" lvl="0" indent="0" algn="l" rtl="0">
              <a:lnSpc>
                <a:spcPct val="90000"/>
              </a:lnSpc>
              <a:spcBef>
                <a:spcPts val="1000"/>
              </a:spcBef>
              <a:spcAft>
                <a:spcPts val="0"/>
              </a:spcAft>
              <a:buClr>
                <a:srgbClr val="404040"/>
              </a:buClr>
              <a:buSzPts val="2400"/>
              <a:buNone/>
            </a:pPr>
            <a:endParaRPr/>
          </a:p>
        </p:txBody>
      </p:sp>
      <p:sp>
        <p:nvSpPr>
          <p:cNvPr id="77" name="Google Shape;77;p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7"/>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Activity 1 - Takeaways</a:t>
            </a:r>
            <a:endParaRPr/>
          </a:p>
        </p:txBody>
      </p:sp>
      <p:sp>
        <p:nvSpPr>
          <p:cNvPr id="83" name="Google Shape;83;p7"/>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AutoNum type="arabicPeriod"/>
            </a:pPr>
            <a:r>
              <a:rPr lang="en-US" sz="3400"/>
              <a:t>How do you use this activity to hear the narratives at your local campus?</a:t>
            </a:r>
            <a:endParaRPr sz="3400"/>
          </a:p>
          <a:p>
            <a:pPr marL="457200" lvl="0" indent="-406400" algn="l" rtl="0">
              <a:lnSpc>
                <a:spcPct val="90000"/>
              </a:lnSpc>
              <a:spcBef>
                <a:spcPts val="0"/>
              </a:spcBef>
              <a:spcAft>
                <a:spcPts val="0"/>
              </a:spcAft>
              <a:buSzPts val="2800"/>
              <a:buAutoNum type="arabicPeriod"/>
            </a:pPr>
            <a:r>
              <a:rPr lang="en-US" sz="3400"/>
              <a:t>How can you use activities that build on personal narratives to connect constituent groups?</a:t>
            </a:r>
            <a:endParaRPr sz="3400"/>
          </a:p>
          <a:p>
            <a:pPr marL="457200" lvl="0" indent="-444500" algn="l" rtl="0">
              <a:lnSpc>
                <a:spcPct val="90000"/>
              </a:lnSpc>
              <a:spcBef>
                <a:spcPts val="0"/>
              </a:spcBef>
              <a:spcAft>
                <a:spcPts val="0"/>
              </a:spcAft>
              <a:buSzPts val="3400"/>
              <a:buAutoNum type="arabicPeriod"/>
            </a:pPr>
            <a:r>
              <a:rPr lang="en-US" sz="3400"/>
              <a:t>How can you use activities to ensure student voices and their experiences are central to the work of your campus?</a:t>
            </a:r>
            <a:endParaRPr sz="3400"/>
          </a:p>
        </p:txBody>
      </p:sp>
      <p:sp>
        <p:nvSpPr>
          <p:cNvPr id="84" name="Google Shape;84;p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7b9a07e46f_0_1"/>
          <p:cNvSpPr txBox="1">
            <a:spLocks noGrp="1"/>
          </p:cNvSpPr>
          <p:nvPr>
            <p:ph type="title"/>
          </p:nvPr>
        </p:nvSpPr>
        <p:spPr>
          <a:xfrm>
            <a:off x="1277650" y="365125"/>
            <a:ext cx="10046100" cy="1325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Narrative Voice as a Change Agent</a:t>
            </a:r>
            <a:endParaRPr/>
          </a:p>
        </p:txBody>
      </p:sp>
      <p:sp>
        <p:nvSpPr>
          <p:cNvPr id="91" name="Google Shape;91;g17b9a07e46f_0_1"/>
          <p:cNvSpPr txBox="1">
            <a:spLocks noGrp="1"/>
          </p:cNvSpPr>
          <p:nvPr>
            <p:ph type="body" idx="1"/>
          </p:nvPr>
        </p:nvSpPr>
        <p:spPr>
          <a:xfrm>
            <a:off x="1271500" y="1124401"/>
            <a:ext cx="10058400" cy="5143800"/>
          </a:xfrm>
          <a:prstGeom prst="rect">
            <a:avLst/>
          </a:prstGeom>
        </p:spPr>
        <p:txBody>
          <a:bodyPr spcFirstLastPara="1" wrap="square" lIns="91425" tIns="45700" rIns="91425" bIns="45700" anchor="t" anchorCtr="0">
            <a:noAutofit/>
          </a:bodyPr>
          <a:lstStyle/>
          <a:p>
            <a:pPr marL="228600" lvl="0" indent="0" algn="ctr" rtl="0">
              <a:spcBef>
                <a:spcPts val="0"/>
              </a:spcBef>
              <a:spcAft>
                <a:spcPts val="0"/>
              </a:spcAft>
              <a:buNone/>
            </a:pPr>
            <a:r>
              <a:rPr lang="en-US" b="1"/>
              <a:t>“Human existence cannot be silent, nor can it be </a:t>
            </a:r>
            <a:endParaRPr b="1"/>
          </a:p>
          <a:p>
            <a:pPr marL="228600" lvl="0" indent="0" algn="ctr" rtl="0">
              <a:spcBef>
                <a:spcPts val="0"/>
              </a:spcBef>
              <a:spcAft>
                <a:spcPts val="0"/>
              </a:spcAft>
              <a:buNone/>
            </a:pPr>
            <a:r>
              <a:rPr lang="en-US" b="1"/>
              <a:t>nourished by false words, but only by true words, </a:t>
            </a:r>
            <a:endParaRPr b="1"/>
          </a:p>
          <a:p>
            <a:pPr marL="228600" lvl="0" indent="0" algn="ctr" rtl="0">
              <a:spcBef>
                <a:spcPts val="0"/>
              </a:spcBef>
              <a:spcAft>
                <a:spcPts val="0"/>
              </a:spcAft>
              <a:buNone/>
            </a:pPr>
            <a:r>
              <a:rPr lang="en-US" b="1"/>
              <a:t>with which men and women transform the world.” </a:t>
            </a:r>
            <a:endParaRPr b="1"/>
          </a:p>
          <a:p>
            <a:pPr marL="228600" lvl="0" indent="0" algn="ctr" rtl="0">
              <a:spcBef>
                <a:spcPts val="0"/>
              </a:spcBef>
              <a:spcAft>
                <a:spcPts val="0"/>
              </a:spcAft>
              <a:buNone/>
            </a:pPr>
            <a:r>
              <a:rPr lang="en-US" sz="1800"/>
              <a:t>Paulo Freire, Pedagogy of the Oppressed</a:t>
            </a:r>
            <a:endParaRPr sz="1800"/>
          </a:p>
          <a:p>
            <a:pPr marL="228600" lvl="0" indent="0" algn="ctr" rtl="0">
              <a:spcBef>
                <a:spcPts val="0"/>
              </a:spcBef>
              <a:spcAft>
                <a:spcPts val="0"/>
              </a:spcAft>
              <a:buNone/>
            </a:pPr>
            <a:endParaRPr sz="1800"/>
          </a:p>
          <a:p>
            <a:pPr marL="228600" lvl="0" indent="-228600" algn="l" rtl="0">
              <a:spcBef>
                <a:spcPts val="0"/>
              </a:spcBef>
              <a:spcAft>
                <a:spcPts val="0"/>
              </a:spcAft>
              <a:buSzPts val="2400"/>
              <a:buChar char="•"/>
            </a:pPr>
            <a:r>
              <a:rPr lang="en-US"/>
              <a:t>Narratives close gaps that arise between traditional interviews and surveys.</a:t>
            </a:r>
            <a:endParaRPr/>
          </a:p>
          <a:p>
            <a:pPr marL="228600" lvl="0" indent="-190500" algn="l" rtl="0">
              <a:spcBef>
                <a:spcPts val="0"/>
              </a:spcBef>
              <a:spcAft>
                <a:spcPts val="0"/>
              </a:spcAft>
              <a:buSzPts val="1800"/>
              <a:buChar char="•"/>
            </a:pPr>
            <a:r>
              <a:rPr lang="en-US"/>
              <a:t>We have to consider whose voices and whose narratives are traditionally shared and are mainstreamed.</a:t>
            </a:r>
            <a:endParaRPr/>
          </a:p>
          <a:p>
            <a:pPr marL="228600" lvl="0" indent="-190500" algn="l" rtl="0">
              <a:spcBef>
                <a:spcPts val="0"/>
              </a:spcBef>
              <a:spcAft>
                <a:spcPts val="0"/>
              </a:spcAft>
              <a:buSzPts val="1800"/>
              <a:buChar char="•"/>
            </a:pPr>
            <a:r>
              <a:rPr lang="en-US"/>
              <a:t>Freire argues that narratives begets dialogue which requires critical thinking and advocacy.</a:t>
            </a:r>
            <a:endParaRPr/>
          </a:p>
          <a:p>
            <a:pPr marL="228600" lvl="0" indent="0" algn="l" rtl="0">
              <a:spcBef>
                <a:spcPts val="0"/>
              </a:spcBef>
              <a:spcAft>
                <a:spcPts val="0"/>
              </a:spcAft>
              <a:buNone/>
            </a:pPr>
            <a:endParaRPr/>
          </a:p>
          <a:p>
            <a:pPr marL="228600" lvl="0" indent="0" algn="l" rtl="0">
              <a:spcBef>
                <a:spcPts val="0"/>
              </a:spcBef>
              <a:spcAft>
                <a:spcPts val="0"/>
              </a:spcAft>
              <a:buNone/>
            </a:pPr>
            <a:endParaRPr/>
          </a:p>
          <a:p>
            <a:pPr marL="228600" lvl="0" indent="0" algn="ctr" rtl="0">
              <a:spcBef>
                <a:spcPts val="0"/>
              </a:spcBef>
              <a:spcAft>
                <a:spcPts val="0"/>
              </a:spcAft>
              <a:buNone/>
            </a:pPr>
            <a:r>
              <a:rPr lang="en-US" b="1"/>
              <a:t>“Without dialogue there is no communication, and without communication there can be no true education.” </a:t>
            </a:r>
            <a:r>
              <a:rPr lang="en-US" sz="1800" b="1"/>
              <a:t>Frerie</a:t>
            </a:r>
            <a:endParaRPr sz="1800" b="1"/>
          </a:p>
          <a:p>
            <a:pPr marL="0" lvl="0" indent="0" algn="l" rtl="0">
              <a:spcBef>
                <a:spcPts val="1000"/>
              </a:spcBef>
              <a:spcAft>
                <a:spcPts val="0"/>
              </a:spcAft>
              <a:buNone/>
            </a:pPr>
            <a:endParaRPr/>
          </a:p>
        </p:txBody>
      </p:sp>
      <p:sp>
        <p:nvSpPr>
          <p:cNvPr id="92" name="Google Shape;92;g17b9a07e46f_0_1"/>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8"/>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Strategies for Sharing Narratives Locally</a:t>
            </a:r>
            <a:endParaRPr/>
          </a:p>
        </p:txBody>
      </p:sp>
      <p:sp>
        <p:nvSpPr>
          <p:cNvPr id="98" name="Google Shape;98;p8"/>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400"/>
              <a:buChar char="•"/>
            </a:pPr>
            <a:r>
              <a:rPr lang="en-US"/>
              <a:t>Create and maintain spaces for sharing narratives and stories</a:t>
            </a:r>
            <a:endParaRPr/>
          </a:p>
          <a:p>
            <a:pPr marL="685800" lvl="1" indent="-228600" algn="l" rtl="0">
              <a:lnSpc>
                <a:spcPct val="90000"/>
              </a:lnSpc>
              <a:spcBef>
                <a:spcPts val="500"/>
              </a:spcBef>
              <a:spcAft>
                <a:spcPts val="0"/>
              </a:spcAft>
              <a:buClr>
                <a:srgbClr val="404040"/>
              </a:buClr>
              <a:buSzPts val="2200"/>
              <a:buChar char="•"/>
            </a:pPr>
            <a:r>
              <a:rPr lang="en-US"/>
              <a:t>Establish community norms: classrooms, counseling/other student support spaces, college committee meetings, with constituent groups</a:t>
            </a:r>
            <a:endParaRPr/>
          </a:p>
          <a:p>
            <a:pPr marL="228600" lvl="0" indent="-228600" algn="l" rtl="0">
              <a:lnSpc>
                <a:spcPct val="90000"/>
              </a:lnSpc>
              <a:spcBef>
                <a:spcPts val="1000"/>
              </a:spcBef>
              <a:spcAft>
                <a:spcPts val="0"/>
              </a:spcAft>
              <a:buClr>
                <a:srgbClr val="404040"/>
              </a:buClr>
              <a:buSzPts val="2400"/>
              <a:buChar char="•"/>
            </a:pPr>
            <a:r>
              <a:rPr lang="en-US"/>
              <a:t>Create a culture where quantitative and qualitative data is institutionally valued (data-driven vs. data-informed decision-making):</a:t>
            </a:r>
            <a:endParaRPr/>
          </a:p>
          <a:p>
            <a:pPr marL="685800" lvl="1" indent="-228600" algn="l" rtl="0">
              <a:lnSpc>
                <a:spcPct val="90000"/>
              </a:lnSpc>
              <a:spcBef>
                <a:spcPts val="500"/>
              </a:spcBef>
              <a:spcAft>
                <a:spcPts val="0"/>
              </a:spcAft>
              <a:buClr>
                <a:srgbClr val="404040"/>
              </a:buClr>
              <a:buSzPts val="2200"/>
              <a:buChar char="•"/>
            </a:pPr>
            <a:r>
              <a:rPr lang="en-US"/>
              <a:t>Program Review</a:t>
            </a:r>
            <a:endParaRPr/>
          </a:p>
          <a:p>
            <a:pPr marL="685800" lvl="1" indent="-228600" algn="l" rtl="0">
              <a:lnSpc>
                <a:spcPct val="90000"/>
              </a:lnSpc>
              <a:spcBef>
                <a:spcPts val="500"/>
              </a:spcBef>
              <a:spcAft>
                <a:spcPts val="0"/>
              </a:spcAft>
              <a:buClr>
                <a:srgbClr val="404040"/>
              </a:buClr>
              <a:buSzPts val="2200"/>
              <a:buChar char="•"/>
            </a:pPr>
            <a:r>
              <a:rPr lang="en-US"/>
              <a:t>Accreditation</a:t>
            </a:r>
            <a:endParaRPr/>
          </a:p>
          <a:p>
            <a:pPr marL="685800" lvl="1" indent="-228600" algn="l" rtl="0">
              <a:lnSpc>
                <a:spcPct val="90000"/>
              </a:lnSpc>
              <a:spcBef>
                <a:spcPts val="500"/>
              </a:spcBef>
              <a:spcAft>
                <a:spcPts val="0"/>
              </a:spcAft>
              <a:buClr>
                <a:srgbClr val="404040"/>
              </a:buClr>
              <a:buSzPts val="2200"/>
              <a:buChar char="•"/>
            </a:pPr>
            <a:r>
              <a:rPr lang="en-US"/>
              <a:t>Budgeting</a:t>
            </a:r>
            <a:endParaRPr/>
          </a:p>
          <a:p>
            <a:pPr marL="685800" lvl="1" indent="-228600" algn="l" rtl="0">
              <a:lnSpc>
                <a:spcPct val="90000"/>
              </a:lnSpc>
              <a:spcBef>
                <a:spcPts val="500"/>
              </a:spcBef>
              <a:spcAft>
                <a:spcPts val="0"/>
              </a:spcAft>
              <a:buClr>
                <a:srgbClr val="404040"/>
              </a:buClr>
              <a:buSzPts val="2200"/>
              <a:buChar char="•"/>
            </a:pPr>
            <a:r>
              <a:rPr lang="en-US"/>
              <a:t>Strategic Planning</a:t>
            </a:r>
            <a:endParaRPr/>
          </a:p>
          <a:p>
            <a:pPr marL="685800" lvl="1" indent="-203200" algn="l" rtl="0">
              <a:lnSpc>
                <a:spcPct val="90000"/>
              </a:lnSpc>
              <a:spcBef>
                <a:spcPts val="500"/>
              </a:spcBef>
              <a:spcAft>
                <a:spcPts val="0"/>
              </a:spcAft>
              <a:buSzPts val="1800"/>
              <a:buChar char="•"/>
            </a:pPr>
            <a:r>
              <a:rPr lang="en-US"/>
              <a:t>Guided Pathways</a:t>
            </a:r>
            <a:endParaRPr/>
          </a:p>
        </p:txBody>
      </p:sp>
      <p:sp>
        <p:nvSpPr>
          <p:cNvPr id="99" name="Google Shape;99;p8"/>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00" name="Google Shape;100;p8"/>
          <p:cNvSpPr txBox="1"/>
          <p:nvPr/>
        </p:nvSpPr>
        <p:spPr>
          <a:xfrm>
            <a:off x="5189400" y="4494125"/>
            <a:ext cx="6164400" cy="17238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500"/>
              <a:t>Don’t forget: Look around and see who is not included in the dialog. Be intentional about seeking those voices and bringing them to the conversation.</a:t>
            </a:r>
            <a:endParaRPr sz="2500"/>
          </a:p>
        </p:txBody>
      </p:sp>
    </p:spTree>
  </p:cSld>
  <p:clrMapOvr>
    <a:masterClrMapping/>
  </p:clrMapOvr>
</p:sld>
</file>

<file path=ppt/theme/theme1.xml><?xml version="1.0" encoding="utf-8"?>
<a:theme xmlns:a="http://schemas.openxmlformats.org/drawingml/2006/main" name="ASCCC Curriculum Inst. 2020 Theme">
  <a:themeElements>
    <a:clrScheme name="ASCCC Fall Plenary 2022">
      <a:dk1>
        <a:srgbClr val="07827C"/>
      </a:dk1>
      <a:lt1>
        <a:srgbClr val="FFFFFF"/>
      </a:lt1>
      <a:dk2>
        <a:srgbClr val="265E76"/>
      </a:dk2>
      <a:lt2>
        <a:srgbClr val="F8E8B9"/>
      </a:lt2>
      <a:accent1>
        <a:srgbClr val="2B2425"/>
      </a:accent1>
      <a:accent2>
        <a:srgbClr val="F15746"/>
      </a:accent2>
      <a:accent3>
        <a:srgbClr val="62C1AE"/>
      </a:accent3>
      <a:accent4>
        <a:srgbClr val="E8831D"/>
      </a:accent4>
      <a:accent5>
        <a:srgbClr val="B13635"/>
      </a:accent5>
      <a:accent6>
        <a:srgbClr val="D6BE78"/>
      </a:accent6>
      <a:hlink>
        <a:srgbClr val="06827B"/>
      </a:hlink>
      <a:folHlink>
        <a:srgbClr val="0682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937</Words>
  <Application>Microsoft Office PowerPoint</Application>
  <PresentationFormat>Widescreen</PresentationFormat>
  <Paragraphs>106</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Georgia</vt:lpstr>
      <vt:lpstr>Palatino</vt:lpstr>
      <vt:lpstr>ASCCC Curriculum Inst. 2020 Theme</vt:lpstr>
      <vt:lpstr>The Power of Voice: Using Narrative to Advocate for Faculty and Students Stephanie Curry, ASCCC Area A Representative Amber Gillis, ASCCC South Representative Carrie Roberson, ASCCC At-Large Representative Clemaus Tervalon, SSCCC President</vt:lpstr>
      <vt:lpstr>Breakout Description</vt:lpstr>
      <vt:lpstr>Session Outcomes</vt:lpstr>
      <vt:lpstr>Why Narratives?</vt:lpstr>
      <vt:lpstr>Activity 1 – Part 1</vt:lpstr>
      <vt:lpstr>Activity 1 – Part 2</vt:lpstr>
      <vt:lpstr>Activity 1 - Takeaways</vt:lpstr>
      <vt:lpstr>Narrative Voice as a Change Agent</vt:lpstr>
      <vt:lpstr>Strategies for Sharing Narratives Locally</vt:lpstr>
      <vt:lpstr>Strategies for Sharing Narratives Statewide</vt:lpstr>
      <vt:lpstr>Narratives Championed but Forgotten?</vt:lpstr>
      <vt:lpstr>Activity 2 – Sharing Stories (Part 1)</vt:lpstr>
      <vt:lpstr>Activity 2 – Sharing Stories (Part 2)</vt:lpstr>
      <vt:lpstr>Sharing Stories– Reedley Project  </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Voice: Using Narrative to Advocate for Faculty and Students Stephanie Curry, ASCCC Area A Representative Amber Gillis, ASCCC South Representative Carrie Roberson, ASCCC At-Large Representative Clemaus Tervalon, SSCCC President</dc:title>
  <dc:creator>Amber Gillis</dc:creator>
  <cp:lastModifiedBy>Amber Gillis</cp:lastModifiedBy>
  <cp:revision>1</cp:revision>
  <dcterms:created xsi:type="dcterms:W3CDTF">2022-10-25T17:58:28Z</dcterms:created>
  <dcterms:modified xsi:type="dcterms:W3CDTF">2022-11-01T19:59:50Z</dcterms:modified>
</cp:coreProperties>
</file>