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7" r:id="rId2"/>
    <p:sldId id="258" r:id="rId3"/>
    <p:sldId id="259" r:id="rId4"/>
    <p:sldId id="260" r:id="rId5"/>
    <p:sldId id="261" r:id="rId6"/>
    <p:sldId id="285" r:id="rId7"/>
    <p:sldId id="276" r:id="rId8"/>
    <p:sldId id="277" r:id="rId9"/>
    <p:sldId id="278" r:id="rId10"/>
    <p:sldId id="279" r:id="rId11"/>
    <p:sldId id="280" r:id="rId12"/>
    <p:sldId id="281" r:id="rId13"/>
    <p:sldId id="282" r:id="rId14"/>
    <p:sldId id="283" r:id="rId15"/>
    <p:sldId id="286" r:id="rId16"/>
    <p:sldId id="263" r:id="rId17"/>
    <p:sldId id="264" r:id="rId18"/>
    <p:sldId id="284" r:id="rId19"/>
    <p:sldId id="266" r:id="rId20"/>
    <p:sldId id="265" r:id="rId21"/>
    <p:sldId id="267" r:id="rId22"/>
    <p:sldId id="268" r:id="rId23"/>
    <p:sldId id="287" r:id="rId24"/>
    <p:sldId id="269" r:id="rId25"/>
    <p:sldId id="270" r:id="rId26"/>
    <p:sldId id="271" r:id="rId27"/>
    <p:sldId id="272" r:id="rId28"/>
    <p:sldId id="273" r:id="rId29"/>
    <p:sldId id="274" r:id="rId30"/>
    <p:sldId id="275"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29"/>
    <p:restoredTop sz="96098"/>
  </p:normalViewPr>
  <p:slideViewPr>
    <p:cSldViewPr snapToGrid="0" snapToObjects="1">
      <p:cViewPr varScale="1">
        <p:scale>
          <a:sx n="96" d="100"/>
          <a:sy n="96" d="100"/>
        </p:scale>
        <p:origin x="168" y="9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th\Documents\Matthew\MCLeeConsulting\Clients\IETAP\Tech%20Asstnce%20Teams\Common%20areas%20of%20focus%2022050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dirty="0"/>
              <a:t>12 Most Common PRT Areas of Focus, Cycles 1-9A</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7.3929792070383707E-2"/>
          <c:y val="1.6224569970618254E-2"/>
          <c:w val="0.92601603829895096"/>
          <c:h val="0.46282619588402546"/>
        </c:manualLayout>
      </c:layout>
      <c:barChart>
        <c:barDir val="col"/>
        <c:grouping val="clustered"/>
        <c:varyColors val="0"/>
        <c:ser>
          <c:idx val="0"/>
          <c:order val="0"/>
          <c:spPr>
            <a:pattFill prst="ltUpDiag">
              <a:fgClr>
                <a:schemeClr val="accent1"/>
              </a:fgClr>
              <a:bgClr>
                <a:schemeClr val="lt1"/>
              </a:bgClr>
            </a:pattFill>
            <a:ln>
              <a:noFill/>
            </a:ln>
            <a:effectLst/>
          </c:spPr>
          <c:invertIfNegative val="0"/>
          <c:cat>
            <c:strRef>
              <c:f>Sheet1!$B$2:$B$13</c:f>
              <c:strCache>
                <c:ptCount val="12"/>
                <c:pt idx="0">
                  <c:v>Enrollment management</c:v>
                </c:pt>
                <c:pt idx="1">
                  <c:v>Integrated planning &amp; resource alloc.</c:v>
                </c:pt>
                <c:pt idx="2">
                  <c:v>Research and data for institutional effectiveness</c:v>
                </c:pt>
                <c:pt idx="3">
                  <c:v>Technology and tools</c:v>
                </c:pt>
                <c:pt idx="4">
                  <c:v>Governance, decision-making, communication</c:v>
                </c:pt>
                <c:pt idx="5">
                  <c:v>Professional development</c:v>
                </c:pt>
                <c:pt idx="6">
                  <c:v>SLO/SAO assessment, improvement,  integration</c:v>
                </c:pt>
                <c:pt idx="7">
                  <c:v>Pathways/Infrastructure</c:v>
                </c:pt>
                <c:pt idx="8">
                  <c:v>Fiscal management and strategies</c:v>
                </c:pt>
                <c:pt idx="9">
                  <c:v>Distance education</c:v>
                </c:pt>
                <c:pt idx="10">
                  <c:v>Student equity</c:v>
                </c:pt>
                <c:pt idx="11">
                  <c:v>Student services</c:v>
                </c:pt>
              </c:strCache>
            </c:strRef>
          </c:cat>
          <c:val>
            <c:numRef>
              <c:f>Sheet1!$C$2:$C$13</c:f>
              <c:numCache>
                <c:formatCode>0%</c:formatCode>
                <c:ptCount val="12"/>
                <c:pt idx="0">
                  <c:v>0.38421052631578945</c:v>
                </c:pt>
                <c:pt idx="1">
                  <c:v>0.38421052631578945</c:v>
                </c:pt>
                <c:pt idx="2">
                  <c:v>0.30526315789473685</c:v>
                </c:pt>
                <c:pt idx="3">
                  <c:v>0.25263157894736843</c:v>
                </c:pt>
                <c:pt idx="4">
                  <c:v>0.24210526315789474</c:v>
                </c:pt>
                <c:pt idx="5">
                  <c:v>0.21052631578947367</c:v>
                </c:pt>
                <c:pt idx="6">
                  <c:v>0.17894736842105263</c:v>
                </c:pt>
                <c:pt idx="7">
                  <c:v>0.14736842105263157</c:v>
                </c:pt>
                <c:pt idx="8">
                  <c:v>0.1368421052631579</c:v>
                </c:pt>
                <c:pt idx="9">
                  <c:v>8.4210526315789472E-2</c:v>
                </c:pt>
                <c:pt idx="10">
                  <c:v>7.8947368421052627E-2</c:v>
                </c:pt>
                <c:pt idx="11">
                  <c:v>7.8947368421052627E-2</c:v>
                </c:pt>
              </c:numCache>
            </c:numRef>
          </c:val>
          <c:extLst>
            <c:ext xmlns:c16="http://schemas.microsoft.com/office/drawing/2014/chart" uri="{C3380CC4-5D6E-409C-BE32-E72D297353CC}">
              <c16:uniqueId val="{00000000-588D-413D-AA8B-C53255FA3C7C}"/>
            </c:ext>
          </c:extLst>
        </c:ser>
        <c:dLbls>
          <c:showLegendKey val="0"/>
          <c:showVal val="0"/>
          <c:showCatName val="0"/>
          <c:showSerName val="0"/>
          <c:showPercent val="0"/>
          <c:showBubbleSize val="0"/>
        </c:dLbls>
        <c:gapWidth val="269"/>
        <c:overlap val="-20"/>
        <c:axId val="1447097376"/>
        <c:axId val="1447111520"/>
      </c:barChart>
      <c:catAx>
        <c:axId val="1447097376"/>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1064" b="0" i="0" u="none" strike="noStrike" kern="1200" cap="all" spc="150" normalizeH="0" baseline="0">
                <a:solidFill>
                  <a:schemeClr val="lt1"/>
                </a:solidFill>
                <a:latin typeface="+mn-lt"/>
                <a:ea typeface="+mn-ea"/>
                <a:cs typeface="+mn-cs"/>
              </a:defRPr>
            </a:pPr>
            <a:endParaRPr lang="en-US"/>
          </a:p>
        </c:txPr>
        <c:crossAx val="1447111520"/>
        <c:crosses val="autoZero"/>
        <c:auto val="1"/>
        <c:lblAlgn val="ctr"/>
        <c:lblOffset val="100"/>
        <c:noMultiLvlLbl val="0"/>
      </c:catAx>
      <c:valAx>
        <c:axId val="14471115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1447097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4">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10/28/2022</a:t>
            </a:fld>
            <a:endParaRPr lang="en-US" dirty="0"/>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10/28/2022</a:t>
            </a:fld>
            <a:endParaRPr lang="en-US" dirty="0"/>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af418ad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af418ad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6fda9a1c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6fda9a1c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74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6fda9a1c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6fda9a1c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133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6fda9a1c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6fda9a1c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9122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786d666d9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786d666d9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6fda9a1c4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6fda9a1c4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71a9088230_1_4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7" name="Google Shape;147;g171a9088230_1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71a9088230_1_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0" name="Google Shape;140;g171a9088230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71a9088230_1_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4" name="Google Shape;154;g171a9088230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71a9088230_6_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1" name="Google Shape;161;g171a9088230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752b2fb6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752b2fb6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6af418ad9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6af418ad9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752b2fb61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752b2fb61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752b2fb61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752b2fb61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752b2fb61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752b2fb61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6fda9a1c4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6fda9a1c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fda9a1c4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6fda9a1c4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6fda9a1c4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6fda9a1c4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6fda9a1c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6fda9a1c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6fda9a1c4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6fda9a1c4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6fda9a1c4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6fda9a1c4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6fda9a1c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6fda9a1c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6fda9a1c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6fda9a1c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007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6fda9a1c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6fda9a1c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243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6fda9a1c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6fda9a1c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9056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Lst>
          </p:cNvPr>
          <p:cNvSpPr/>
          <p:nvPr userDrawn="1"/>
        </p:nvSpPr>
        <p:spPr>
          <a:xfrm>
            <a:off x="0" y="0"/>
            <a:ext cx="12192000" cy="22729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95450" y="403412"/>
            <a:ext cx="8558347"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dirty="0"/>
          </a:p>
        </p:txBody>
      </p:sp>
      <p:pic>
        <p:nvPicPr>
          <p:cNvPr id="9" name="Picture 8">
            <a:extLst>
              <a:ext uri="{FF2B5EF4-FFF2-40B4-BE49-F238E27FC236}">
                <a16:creationId xmlns:a16="http://schemas.microsoft.com/office/drawing/2014/main" id="{FD52B5BC-FC2D-2623-CCCD-B25C3BDCFF64}"/>
              </a:ext>
            </a:extLst>
          </p:cNvPr>
          <p:cNvPicPr>
            <a:picLocks noChangeAspect="1"/>
          </p:cNvPicPr>
          <p:nvPr userDrawn="1"/>
        </p:nvPicPr>
        <p:blipFill>
          <a:blip r:embed="rId3"/>
          <a:stretch>
            <a:fillRect/>
          </a:stretch>
        </p:blipFill>
        <p:spPr>
          <a:xfrm>
            <a:off x="0" y="0"/>
            <a:ext cx="2575995" cy="2272937"/>
          </a:xfrm>
          <a:prstGeom prst="rect">
            <a:avLst/>
          </a:prstGeom>
        </p:spPr>
      </p:pic>
    </p:spTree>
    <p:extLst>
      <p:ext uri="{BB962C8B-B14F-4D97-AF65-F5344CB8AC3E}">
        <p14:creationId xmlns:p14="http://schemas.microsoft.com/office/powerpoint/2010/main" val="10200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dirty="0"/>
          </a:p>
        </p:txBody>
      </p:sp>
      <p:pic>
        <p:nvPicPr>
          <p:cNvPr id="3" name="Picture 2">
            <a:extLst>
              <a:ext uri="{FF2B5EF4-FFF2-40B4-BE49-F238E27FC236}">
                <a16:creationId xmlns:a16="http://schemas.microsoft.com/office/drawing/2014/main" id="{C3E2443D-989E-0161-BCC7-E56A455E4A62}"/>
              </a:ext>
            </a:extLst>
          </p:cNvPr>
          <p:cNvPicPr>
            <a:picLocks noChangeAspect="1"/>
          </p:cNvPicPr>
          <p:nvPr userDrawn="1"/>
        </p:nvPicPr>
        <p:blipFill>
          <a:blip r:embed="rId3"/>
          <a:srcRect/>
          <a:stretch/>
        </p:blipFill>
        <p:spPr>
          <a:xfrm>
            <a:off x="-7112" y="5463"/>
            <a:ext cx="820736"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E5C9404B-2868-264C-B504-B836A1219C9D}"/>
              </a:ext>
            </a:extLst>
          </p:cNvPr>
          <p:cNvPicPr>
            <a:picLocks noChangeAspect="1"/>
          </p:cNvPicPr>
          <p:nvPr userDrawn="1"/>
        </p:nvPicPr>
        <p:blipFill>
          <a:blip r:embed="rId3"/>
          <a:srcRect/>
          <a:stretch/>
        </p:blipFill>
        <p:spPr>
          <a:xfrm>
            <a:off x="-7112" y="5463"/>
            <a:ext cx="820736"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dirty="0"/>
          </a:p>
        </p:txBody>
      </p:sp>
    </p:spTree>
    <p:extLst>
      <p:ext uri="{BB962C8B-B14F-4D97-AF65-F5344CB8AC3E}">
        <p14:creationId xmlns:p14="http://schemas.microsoft.com/office/powerpoint/2010/main" val="424295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95772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86057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1014922"/>
            <a:ext cx="10515600" cy="114699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700"/>
              <a:buFont typeface="Palatino"/>
              <a:buNone/>
              <a:defRPr sz="36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2286443"/>
            <a:ext cx="10515600" cy="4008032"/>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A3838"/>
              </a:buClr>
              <a:buSzPts val="1400"/>
              <a:buChar char="•"/>
              <a:defRPr/>
            </a:lvl1pPr>
            <a:lvl2pPr marL="1219170" lvl="1" indent="-423323" algn="l">
              <a:lnSpc>
                <a:spcPct val="90000"/>
              </a:lnSpc>
              <a:spcBef>
                <a:spcPts val="533"/>
              </a:spcBef>
              <a:spcAft>
                <a:spcPts val="0"/>
              </a:spcAft>
              <a:buClr>
                <a:srgbClr val="3A3838"/>
              </a:buClr>
              <a:buSzPts val="1400"/>
              <a:buChar char="•"/>
              <a:defRPr/>
            </a:lvl2pPr>
            <a:lvl3pPr marL="1828754" lvl="2" indent="-423323" algn="l">
              <a:lnSpc>
                <a:spcPct val="90000"/>
              </a:lnSpc>
              <a:spcBef>
                <a:spcPts val="533"/>
              </a:spcBef>
              <a:spcAft>
                <a:spcPts val="0"/>
              </a:spcAft>
              <a:buClr>
                <a:srgbClr val="3A3838"/>
              </a:buClr>
              <a:buSzPts val="1400"/>
              <a:buChar char="•"/>
              <a:defRPr/>
            </a:lvl3pPr>
            <a:lvl4pPr marL="2438339" lvl="3" indent="-423323" algn="l">
              <a:lnSpc>
                <a:spcPct val="90000"/>
              </a:lnSpc>
              <a:spcBef>
                <a:spcPts val="533"/>
              </a:spcBef>
              <a:spcAft>
                <a:spcPts val="0"/>
              </a:spcAft>
              <a:buClr>
                <a:srgbClr val="3A3838"/>
              </a:buClr>
              <a:buSzPts val="1400"/>
              <a:buChar char="•"/>
              <a:defRPr/>
            </a:lvl4pPr>
            <a:lvl5pPr marL="3047924" lvl="4" indent="-423323" algn="l">
              <a:lnSpc>
                <a:spcPct val="90000"/>
              </a:lnSpc>
              <a:spcBef>
                <a:spcPts val="533"/>
              </a:spcBef>
              <a:spcAft>
                <a:spcPts val="0"/>
              </a:spcAft>
              <a:buClr>
                <a:srgbClr val="3A3838"/>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grpSp>
        <p:nvGrpSpPr>
          <p:cNvPr id="65" name="Google Shape;65;p15"/>
          <p:cNvGrpSpPr/>
          <p:nvPr/>
        </p:nvGrpSpPr>
        <p:grpSpPr>
          <a:xfrm>
            <a:off x="0" y="0"/>
            <a:ext cx="12192000" cy="798859"/>
            <a:chOff x="0" y="0"/>
            <a:chExt cx="12192000" cy="798858"/>
          </a:xfrm>
        </p:grpSpPr>
        <p:sp>
          <p:nvSpPr>
            <p:cNvPr id="66" name="Google Shape;66;p15"/>
            <p:cNvSpPr/>
            <p:nvPr/>
          </p:nvSpPr>
          <p:spPr>
            <a:xfrm>
              <a:off x="0" y="0"/>
              <a:ext cx="12192000" cy="674328"/>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Calibri"/>
                <a:ea typeface="Calibri"/>
                <a:cs typeface="Calibri"/>
                <a:sym typeface="Calibri"/>
              </a:endParaRPr>
            </a:p>
          </p:txBody>
        </p:sp>
        <p:sp>
          <p:nvSpPr>
            <p:cNvPr id="67" name="Google Shape;67;p15"/>
            <p:cNvSpPr/>
            <p:nvPr/>
          </p:nvSpPr>
          <p:spPr>
            <a:xfrm>
              <a:off x="0" y="674328"/>
              <a:ext cx="12192000" cy="12453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Calibri"/>
                <a:ea typeface="Calibri"/>
                <a:cs typeface="Calibri"/>
                <a:sym typeface="Calibri"/>
              </a:endParaRPr>
            </a:p>
          </p:txBody>
        </p:sp>
      </p:grpSp>
      <p:sp>
        <p:nvSpPr>
          <p:cNvPr id="68" name="Google Shape;68;p15"/>
          <p:cNvSpPr txBox="1">
            <a:spLocks noGrp="1"/>
          </p:cNvSpPr>
          <p:nvPr>
            <p:ph type="sldNum" idx="12"/>
          </p:nvPr>
        </p:nvSpPr>
        <p:spPr>
          <a:xfrm>
            <a:off x="1240719" y="6462512"/>
            <a:ext cx="820479" cy="225365"/>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197814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79"/>
        <p:cNvGrpSpPr/>
        <p:nvPr/>
      </p:nvGrpSpPr>
      <p:grpSpPr>
        <a:xfrm>
          <a:off x="0" y="0"/>
          <a:ext cx="0" cy="0"/>
          <a:chOff x="0" y="0"/>
          <a:chExt cx="0" cy="0"/>
        </a:xfrm>
      </p:grpSpPr>
      <p:grpSp>
        <p:nvGrpSpPr>
          <p:cNvPr id="80" name="Google Shape;80;p17"/>
          <p:cNvGrpSpPr/>
          <p:nvPr/>
        </p:nvGrpSpPr>
        <p:grpSpPr>
          <a:xfrm>
            <a:off x="0" y="0"/>
            <a:ext cx="12192000" cy="798859"/>
            <a:chOff x="0" y="0"/>
            <a:chExt cx="12192000" cy="798858"/>
          </a:xfrm>
        </p:grpSpPr>
        <p:sp>
          <p:nvSpPr>
            <p:cNvPr id="81" name="Google Shape;81;p17"/>
            <p:cNvSpPr/>
            <p:nvPr/>
          </p:nvSpPr>
          <p:spPr>
            <a:xfrm>
              <a:off x="0" y="0"/>
              <a:ext cx="12192000" cy="674328"/>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Calibri"/>
                <a:ea typeface="Calibri"/>
                <a:cs typeface="Calibri"/>
                <a:sym typeface="Calibri"/>
              </a:endParaRPr>
            </a:p>
          </p:txBody>
        </p:sp>
        <p:sp>
          <p:nvSpPr>
            <p:cNvPr id="82" name="Google Shape;82;p17"/>
            <p:cNvSpPr/>
            <p:nvPr/>
          </p:nvSpPr>
          <p:spPr>
            <a:xfrm>
              <a:off x="0" y="674328"/>
              <a:ext cx="12192000" cy="12453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Calibri"/>
                <a:ea typeface="Calibri"/>
                <a:cs typeface="Calibri"/>
                <a:sym typeface="Calibri"/>
              </a:endParaRPr>
            </a:p>
          </p:txBody>
        </p:sp>
      </p:grpSp>
      <p:sp>
        <p:nvSpPr>
          <p:cNvPr id="83" name="Google Shape;83;p17"/>
          <p:cNvSpPr txBox="1">
            <a:spLocks noGrp="1"/>
          </p:cNvSpPr>
          <p:nvPr>
            <p:ph type="title"/>
          </p:nvPr>
        </p:nvSpPr>
        <p:spPr>
          <a:xfrm>
            <a:off x="838200" y="1014922"/>
            <a:ext cx="10515600" cy="114699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700"/>
              <a:buFont typeface="Palatino"/>
              <a:buNone/>
              <a:defRPr sz="36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7"/>
          <p:cNvSpPr txBox="1">
            <a:spLocks noGrp="1"/>
          </p:cNvSpPr>
          <p:nvPr>
            <p:ph type="body" idx="1"/>
          </p:nvPr>
        </p:nvSpPr>
        <p:spPr>
          <a:xfrm>
            <a:off x="838200" y="2286441"/>
            <a:ext cx="5181600" cy="4008032"/>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A3838"/>
              </a:buClr>
              <a:buSzPts val="1400"/>
              <a:buChar char="•"/>
              <a:defRPr/>
            </a:lvl1pPr>
            <a:lvl2pPr marL="1219170" lvl="1" indent="-423323" algn="l">
              <a:lnSpc>
                <a:spcPct val="90000"/>
              </a:lnSpc>
              <a:spcBef>
                <a:spcPts val="533"/>
              </a:spcBef>
              <a:spcAft>
                <a:spcPts val="0"/>
              </a:spcAft>
              <a:buClr>
                <a:srgbClr val="3A3838"/>
              </a:buClr>
              <a:buSzPts val="1400"/>
              <a:buChar char="•"/>
              <a:defRPr/>
            </a:lvl2pPr>
            <a:lvl3pPr marL="1828754" lvl="2" indent="-423323" algn="l">
              <a:lnSpc>
                <a:spcPct val="90000"/>
              </a:lnSpc>
              <a:spcBef>
                <a:spcPts val="533"/>
              </a:spcBef>
              <a:spcAft>
                <a:spcPts val="0"/>
              </a:spcAft>
              <a:buClr>
                <a:srgbClr val="3A3838"/>
              </a:buClr>
              <a:buSzPts val="1400"/>
              <a:buChar char="•"/>
              <a:defRPr/>
            </a:lvl3pPr>
            <a:lvl4pPr marL="2438339" lvl="3" indent="-423323" algn="l">
              <a:lnSpc>
                <a:spcPct val="90000"/>
              </a:lnSpc>
              <a:spcBef>
                <a:spcPts val="533"/>
              </a:spcBef>
              <a:spcAft>
                <a:spcPts val="0"/>
              </a:spcAft>
              <a:buClr>
                <a:srgbClr val="3A3838"/>
              </a:buClr>
              <a:buSzPts val="1400"/>
              <a:buChar char="•"/>
              <a:defRPr/>
            </a:lvl4pPr>
            <a:lvl5pPr marL="3047924" lvl="4" indent="-423323" algn="l">
              <a:lnSpc>
                <a:spcPct val="90000"/>
              </a:lnSpc>
              <a:spcBef>
                <a:spcPts val="533"/>
              </a:spcBef>
              <a:spcAft>
                <a:spcPts val="0"/>
              </a:spcAft>
              <a:buClr>
                <a:srgbClr val="3A3838"/>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5" name="Google Shape;85;p17"/>
          <p:cNvSpPr txBox="1">
            <a:spLocks noGrp="1"/>
          </p:cNvSpPr>
          <p:nvPr>
            <p:ph type="body" idx="2"/>
          </p:nvPr>
        </p:nvSpPr>
        <p:spPr>
          <a:xfrm>
            <a:off x="6172200" y="2286441"/>
            <a:ext cx="5181600" cy="4008032"/>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A3838"/>
              </a:buClr>
              <a:buSzPts val="1400"/>
              <a:buChar char="•"/>
              <a:defRPr/>
            </a:lvl1pPr>
            <a:lvl2pPr marL="1219170" lvl="1" indent="-423323" algn="l">
              <a:lnSpc>
                <a:spcPct val="90000"/>
              </a:lnSpc>
              <a:spcBef>
                <a:spcPts val="533"/>
              </a:spcBef>
              <a:spcAft>
                <a:spcPts val="0"/>
              </a:spcAft>
              <a:buClr>
                <a:srgbClr val="3A3838"/>
              </a:buClr>
              <a:buSzPts val="1400"/>
              <a:buChar char="•"/>
              <a:defRPr/>
            </a:lvl2pPr>
            <a:lvl3pPr marL="1828754" lvl="2" indent="-423323" algn="l">
              <a:lnSpc>
                <a:spcPct val="90000"/>
              </a:lnSpc>
              <a:spcBef>
                <a:spcPts val="533"/>
              </a:spcBef>
              <a:spcAft>
                <a:spcPts val="0"/>
              </a:spcAft>
              <a:buClr>
                <a:srgbClr val="3A3838"/>
              </a:buClr>
              <a:buSzPts val="1400"/>
              <a:buChar char="•"/>
              <a:defRPr/>
            </a:lvl3pPr>
            <a:lvl4pPr marL="2438339" lvl="3" indent="-423323" algn="l">
              <a:lnSpc>
                <a:spcPct val="90000"/>
              </a:lnSpc>
              <a:spcBef>
                <a:spcPts val="533"/>
              </a:spcBef>
              <a:spcAft>
                <a:spcPts val="0"/>
              </a:spcAft>
              <a:buClr>
                <a:srgbClr val="3A3838"/>
              </a:buClr>
              <a:buSzPts val="1400"/>
              <a:buChar char="•"/>
              <a:defRPr/>
            </a:lvl4pPr>
            <a:lvl5pPr marL="3047924" lvl="4" indent="-423323" algn="l">
              <a:lnSpc>
                <a:spcPct val="90000"/>
              </a:lnSpc>
              <a:spcBef>
                <a:spcPts val="533"/>
              </a:spcBef>
              <a:spcAft>
                <a:spcPts val="0"/>
              </a:spcAft>
              <a:buClr>
                <a:srgbClr val="3A3838"/>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6" name="Google Shape;86;p17"/>
          <p:cNvSpPr txBox="1">
            <a:spLocks noGrp="1"/>
          </p:cNvSpPr>
          <p:nvPr>
            <p:ph type="sldNum" idx="12"/>
          </p:nvPr>
        </p:nvSpPr>
        <p:spPr>
          <a:xfrm>
            <a:off x="1240719" y="6462512"/>
            <a:ext cx="820479" cy="225365"/>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23321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9" r:id="rId5"/>
    <p:sldLayoutId id="2147483810" r:id="rId6"/>
    <p:sldLayoutId id="2147483811" r:id="rId7"/>
    <p:sldLayoutId id="2147483812" r:id="rId8"/>
    <p:sldLayoutId id="2147483813" r:id="rId9"/>
  </p:sldLayoutIdLst>
  <p:hf hdr="0" dt="0"/>
  <p:txStyles>
    <p:titleStyle>
      <a:lvl1pPr algn="l" rtl="0" eaLnBrk="1" fontAlgn="base" hangingPunct="1">
        <a:lnSpc>
          <a:spcPct val="90000"/>
        </a:lnSpc>
        <a:spcBef>
          <a:spcPct val="0"/>
        </a:spcBef>
        <a:spcAft>
          <a:spcPct val="0"/>
        </a:spcAft>
        <a:defRPr sz="4400" kern="1200">
          <a:solidFill>
            <a:schemeClr val="tx1"/>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rveymonkey.com/r/Faculty-Expertise-10-202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cccco.edu/About-Us/Chancellors-Office/Divisions/Institutional-Effectiveness/Institutional-Effectiveness-Partnership-Initiative/Partnership-Resource-Teams/Letter-of-Interes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asetext.com/regulation/california-code-of-regulations/title-5-education/division-6-california-community-colleges/chapter-4-employees/subchapter-2-certificated-positions/article-2-academic-senates/section-53200-definition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accjc.org/role-of-the-commission/"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accjc.org/educational-series/#peer_reviewers" TargetMode="External"/><Relationship Id="rId4" Type="http://schemas.openxmlformats.org/officeDocument/2006/relationships/hyperlink" Target="https://accjc.org/forms/bio-data-for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asccc.org/communities/caucus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sccc.org/content/impact-asccc-statewide-servic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cccco.edu/About-Us/Chancellors-Office/Divisions/Institutional-Effectiveness/Institutional-Effectiveness-Partnership-Initiative/Partnership-Resource-Teams/Serve-on-a-PR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asccc.org/content/new-faculty-application-statewide-service" TargetMode="External"/><Relationship Id="rId5" Type="http://schemas.openxmlformats.org/officeDocument/2006/relationships/hyperlink" Target="https://c-id.net/" TargetMode="External"/><Relationship Id="rId4" Type="http://schemas.openxmlformats.org/officeDocument/2006/relationships/hyperlink" Target="https://accjc.org/forms/bio-data-for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A250F80-C27E-2049-9EEA-4C8186D8701D}"/>
              </a:ext>
            </a:extLst>
          </p:cNvPr>
          <p:cNvSpPr>
            <a:spLocks noGrp="1" noChangeArrowheads="1"/>
          </p:cNvSpPr>
          <p:nvPr>
            <p:ph type="title"/>
          </p:nvPr>
        </p:nvSpPr>
        <p:spPr>
          <a:xfrm>
            <a:off x="958850" y="4683125"/>
            <a:ext cx="10433050" cy="1736725"/>
          </a:xfrm>
        </p:spPr>
        <p:txBody>
          <a:bodyPr>
            <a:normAutofit fontScale="90000"/>
          </a:bodyPr>
          <a:lstStyle/>
          <a:p>
            <a:r>
              <a:rPr lang="en-US" altLang="en-US" dirty="0"/>
              <a:t>Faculty Engagement in Statewide Systems: IEPI, Accreditation and Statewide Service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US" sz="3733" dirty="0">
                <a:solidFill>
                  <a:schemeClr val="accent1"/>
                </a:solidFill>
                <a:latin typeface="+mn-lt"/>
                <a:ea typeface="Rockwell" charset="0"/>
                <a:cs typeface="Rockwell" charset="0"/>
              </a:rPr>
              <a:t>PRT Technical Assistance: </a:t>
            </a:r>
            <a:br>
              <a:rPr lang="en-US" sz="3733" dirty="0">
                <a:solidFill>
                  <a:schemeClr val="accent1"/>
                </a:solidFill>
                <a:latin typeface="+mn-lt"/>
                <a:ea typeface="Rockwell" charset="0"/>
                <a:cs typeface="Rockwell" charset="0"/>
              </a:rPr>
            </a:br>
            <a:r>
              <a:rPr lang="en-US" sz="3733" dirty="0">
                <a:solidFill>
                  <a:schemeClr val="accent1"/>
                </a:solidFill>
                <a:latin typeface="+mn-lt"/>
                <a:ea typeface="Rockwell" charset="0"/>
                <a:cs typeface="Rockwell" charset="0"/>
              </a:rPr>
              <a:t>The Full PRT Process in a Nutshell</a:t>
            </a:r>
            <a:endParaRPr dirty="0">
              <a:solidFill>
                <a:schemeClr val="accent1"/>
              </a:solidFill>
            </a:endParaRPr>
          </a:p>
        </p:txBody>
      </p:sp>
      <p:sp>
        <p:nvSpPr>
          <p:cNvPr id="3" name="Content Placeholder 2">
            <a:extLst>
              <a:ext uri="{FF2B5EF4-FFF2-40B4-BE49-F238E27FC236}">
                <a16:creationId xmlns:a16="http://schemas.microsoft.com/office/drawing/2014/main" id="{EE50EBE4-E346-49C6-8DA8-6DA9506FF73E}"/>
              </a:ext>
            </a:extLst>
          </p:cNvPr>
          <p:cNvSpPr>
            <a:spLocks noGrp="1"/>
          </p:cNvSpPr>
          <p:nvPr>
            <p:ph sz="half" idx="1"/>
          </p:nvPr>
        </p:nvSpPr>
        <p:spPr>
          <a:xfrm>
            <a:off x="2213096" y="1798320"/>
            <a:ext cx="9122953" cy="4419600"/>
          </a:xfrm>
        </p:spPr>
        <p:txBody>
          <a:bodyPr/>
          <a:lstStyle/>
          <a:p>
            <a:pPr marL="0" indent="0">
              <a:buNone/>
            </a:pPr>
            <a:r>
              <a:rPr lang="en-US" b="1" dirty="0">
                <a:solidFill>
                  <a:schemeClr val="accent1"/>
                </a:solidFill>
                <a:latin typeface="Rockwell" charset="0"/>
                <a:ea typeface="Rockwell" charset="0"/>
                <a:cs typeface="Rockwell" charset="0"/>
              </a:rPr>
              <a:t>Visit 1: Listen!  </a:t>
            </a:r>
            <a:br>
              <a:rPr lang="en-US" dirty="0">
                <a:solidFill>
                  <a:schemeClr val="accent1"/>
                </a:solidFill>
              </a:rPr>
            </a:br>
            <a:r>
              <a:rPr lang="en-US" dirty="0">
                <a:solidFill>
                  <a:schemeClr val="accent1"/>
                </a:solidFill>
              </a:rPr>
              <a:t>Understand the issues and the scope of support</a:t>
            </a:r>
            <a:r>
              <a:rPr lang="mr-IN" dirty="0">
                <a:solidFill>
                  <a:schemeClr val="accent1"/>
                </a:solidFill>
              </a:rPr>
              <a:t>…</a:t>
            </a:r>
            <a:endParaRPr lang="en-US" dirty="0">
              <a:solidFill>
                <a:schemeClr val="accent1"/>
              </a:solidFill>
            </a:endParaRPr>
          </a:p>
          <a:p>
            <a:pPr marL="0" indent="0">
              <a:buNone/>
            </a:pPr>
            <a:endParaRPr lang="en-US" dirty="0">
              <a:solidFill>
                <a:schemeClr val="accent1"/>
              </a:solidFill>
            </a:endParaRPr>
          </a:p>
          <a:p>
            <a:pPr marL="0" indent="0">
              <a:buNone/>
            </a:pPr>
            <a:r>
              <a:rPr lang="en-US" b="1" dirty="0">
                <a:solidFill>
                  <a:schemeClr val="accent1"/>
                </a:solidFill>
                <a:latin typeface="Rockwell" charset="0"/>
                <a:ea typeface="Rockwell" charset="0"/>
                <a:cs typeface="Rockwell" charset="0"/>
              </a:rPr>
              <a:t>Visit 2: Facilitate! </a:t>
            </a:r>
            <a:br>
              <a:rPr lang="en-US" dirty="0">
                <a:solidFill>
                  <a:schemeClr val="accent1"/>
                </a:solidFill>
              </a:rPr>
            </a:br>
            <a:r>
              <a:rPr lang="en-US" dirty="0">
                <a:solidFill>
                  <a:schemeClr val="accent1"/>
                </a:solidFill>
              </a:rPr>
              <a:t>Provide options for consideration by the institution in its Innovation and Effectiveness Plan (I&amp;EP, in which it will address its Areas of Focus), and advise in development of the Plan</a:t>
            </a:r>
            <a:r>
              <a:rPr lang="mr-IN" dirty="0">
                <a:solidFill>
                  <a:schemeClr val="accent1"/>
                </a:solidFill>
              </a:rPr>
              <a:t>…</a:t>
            </a:r>
            <a:endParaRPr lang="en-US" dirty="0">
              <a:solidFill>
                <a:schemeClr val="accent1"/>
              </a:solidFill>
            </a:endParaRPr>
          </a:p>
          <a:p>
            <a:pPr marL="0" indent="0">
              <a:buNone/>
            </a:pPr>
            <a:endParaRPr lang="en-US" b="1" dirty="0">
              <a:solidFill>
                <a:schemeClr val="accent1"/>
              </a:solidFill>
            </a:endParaRPr>
          </a:p>
          <a:p>
            <a:pPr marL="0" indent="0">
              <a:buNone/>
            </a:pPr>
            <a:r>
              <a:rPr lang="en-US" b="1" dirty="0">
                <a:solidFill>
                  <a:schemeClr val="accent1"/>
                </a:solidFill>
                <a:latin typeface="Rockwell" charset="0"/>
                <a:ea typeface="Rockwell" charset="0"/>
                <a:cs typeface="Rockwell" charset="0"/>
              </a:rPr>
              <a:t>Visit 3: Advise!  </a:t>
            </a:r>
            <a:br>
              <a:rPr lang="en-US" dirty="0">
                <a:solidFill>
                  <a:schemeClr val="accent1"/>
                </a:solidFill>
              </a:rPr>
            </a:br>
            <a:r>
              <a:rPr lang="en-US" dirty="0">
                <a:solidFill>
                  <a:schemeClr val="accent1"/>
                </a:solidFill>
              </a:rPr>
              <a:t>Follow up, providing guidance on early implementation and sustaining progress.</a:t>
            </a:r>
          </a:p>
          <a:p>
            <a:endParaRPr lang="en-US" dirty="0"/>
          </a:p>
        </p:txBody>
      </p:sp>
      <p:sp>
        <p:nvSpPr>
          <p:cNvPr id="2" name="Content Placeholder 2">
            <a:extLst>
              <a:ext uri="{FF2B5EF4-FFF2-40B4-BE49-F238E27FC236}">
                <a16:creationId xmlns:a16="http://schemas.microsoft.com/office/drawing/2014/main" id="{9DB9ED66-D732-D98B-73A9-6D6BA93C19E5}"/>
              </a:ext>
            </a:extLst>
          </p:cNvPr>
          <p:cNvSpPr txBox="1">
            <a:spLocks/>
          </p:cNvSpPr>
          <p:nvPr/>
        </p:nvSpPr>
        <p:spPr>
          <a:xfrm>
            <a:off x="2069164" y="1909946"/>
            <a:ext cx="9714779" cy="4793796"/>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endParaRPr lang="en-US" sz="2400" dirty="0">
              <a:solidFill>
                <a:schemeClr val="accent1"/>
              </a:solidFill>
            </a:endParaRPr>
          </a:p>
        </p:txBody>
      </p:sp>
      <p:pic>
        <p:nvPicPr>
          <p:cNvPr id="13" name="Picture 12" descr="Graphic of ear for Listen!">
            <a:extLst>
              <a:ext uri="{FF2B5EF4-FFF2-40B4-BE49-F238E27FC236}">
                <a16:creationId xmlns:a16="http://schemas.microsoft.com/office/drawing/2014/main" id="{73BAECD5-8564-0A09-CCEF-F1A092E69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929" y="1561325"/>
            <a:ext cx="1143269" cy="1265276"/>
          </a:xfrm>
          <a:prstGeom prst="rect">
            <a:avLst/>
          </a:prstGeom>
        </p:spPr>
      </p:pic>
      <p:pic>
        <p:nvPicPr>
          <p:cNvPr id="14" name="Picture 13" descr="Graphic of clipboard for Facilitate!">
            <a:extLst>
              <a:ext uri="{FF2B5EF4-FFF2-40B4-BE49-F238E27FC236}">
                <a16:creationId xmlns:a16="http://schemas.microsoft.com/office/drawing/2014/main" id="{B08C9EFB-61D5-3346-A3E8-C76D2E03A5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401" y="3022704"/>
            <a:ext cx="1048921" cy="1524000"/>
          </a:xfrm>
          <a:prstGeom prst="rect">
            <a:avLst/>
          </a:prstGeom>
        </p:spPr>
      </p:pic>
      <p:pic>
        <p:nvPicPr>
          <p:cNvPr id="15" name="Picture 14" descr="Graphic of dialog balloons for Advise!">
            <a:extLst>
              <a:ext uri="{FF2B5EF4-FFF2-40B4-BE49-F238E27FC236}">
                <a16:creationId xmlns:a16="http://schemas.microsoft.com/office/drawing/2014/main" id="{B1BDD829-AD9A-5DF8-808C-A55F6741E1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575" y="5049979"/>
            <a:ext cx="1265555" cy="1009527"/>
          </a:xfrm>
          <a:prstGeom prst="rect">
            <a:avLst/>
          </a:prstGeom>
        </p:spPr>
      </p:pic>
    </p:spTree>
    <p:extLst>
      <p:ext uri="{BB962C8B-B14F-4D97-AF65-F5344CB8AC3E}">
        <p14:creationId xmlns:p14="http://schemas.microsoft.com/office/powerpoint/2010/main" val="414913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idx="4294967295"/>
          </p:nvPr>
        </p:nvSpPr>
        <p:spPr>
          <a:xfrm>
            <a:off x="696446" y="96769"/>
            <a:ext cx="10630849" cy="767936"/>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US" dirty="0">
                <a:solidFill>
                  <a:schemeClr val="accent1"/>
                </a:solidFill>
              </a:rPr>
              <a:t>Practically Anything Is Fair Game for a PRT…</a:t>
            </a:r>
            <a:endParaRPr dirty="0">
              <a:solidFill>
                <a:schemeClr val="accent1"/>
              </a:solidFill>
            </a:endParaRPr>
          </a:p>
        </p:txBody>
      </p:sp>
      <p:graphicFrame>
        <p:nvGraphicFramePr>
          <p:cNvPr id="3" name="Chart 2">
            <a:extLst>
              <a:ext uri="{FF2B5EF4-FFF2-40B4-BE49-F238E27FC236}">
                <a16:creationId xmlns:a16="http://schemas.microsoft.com/office/drawing/2014/main" id="{BC4D4A1C-FC80-8F11-6C68-C7F22B770963}"/>
              </a:ext>
            </a:extLst>
          </p:cNvPr>
          <p:cNvGraphicFramePr>
            <a:graphicFrameLocks/>
          </p:cNvGraphicFramePr>
          <p:nvPr>
            <p:extLst>
              <p:ext uri="{D42A27DB-BD31-4B8C-83A1-F6EECF244321}">
                <p14:modId xmlns:p14="http://schemas.microsoft.com/office/powerpoint/2010/main" val="1720123324"/>
              </p:ext>
            </p:extLst>
          </p:nvPr>
        </p:nvGraphicFramePr>
        <p:xfrm>
          <a:off x="415601" y="1035402"/>
          <a:ext cx="11079953" cy="5822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65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US" dirty="0">
                <a:solidFill>
                  <a:schemeClr val="accent1"/>
                </a:solidFill>
              </a:rPr>
              <a:t>Now, About that Funding…</a:t>
            </a:r>
            <a:endParaRPr dirty="0">
              <a:solidFill>
                <a:schemeClr val="accent1"/>
              </a:solidFill>
            </a:endParaRPr>
          </a:p>
        </p:txBody>
      </p:sp>
      <p:sp>
        <p:nvSpPr>
          <p:cNvPr id="3" name="Content Placeholder 2">
            <a:extLst>
              <a:ext uri="{FF2B5EF4-FFF2-40B4-BE49-F238E27FC236}">
                <a16:creationId xmlns:a16="http://schemas.microsoft.com/office/drawing/2014/main" id="{D8F97CF7-0C49-458B-96CC-A917AFFE2D41}"/>
              </a:ext>
            </a:extLst>
          </p:cNvPr>
          <p:cNvSpPr>
            <a:spLocks noGrp="1"/>
          </p:cNvSpPr>
          <p:nvPr>
            <p:ph sz="half" idx="1"/>
          </p:nvPr>
        </p:nvSpPr>
        <p:spPr/>
        <p:txBody>
          <a:bodyPr/>
          <a:lstStyle/>
          <a:p>
            <a:r>
              <a:rPr lang="en-US" dirty="0"/>
              <a:t>Seed Grants of up to $200,000 to expedite implementation of the I&amp;EP!</a:t>
            </a:r>
          </a:p>
          <a:p>
            <a:r>
              <a:rPr lang="en-US" dirty="0">
                <a:ea typeface="Optima" charset="0"/>
              </a:rPr>
              <a:t>Application and award follow Visit 2.</a:t>
            </a:r>
          </a:p>
          <a:p>
            <a:r>
              <a:rPr lang="en-US" dirty="0">
                <a:ea typeface="Optima" charset="0"/>
              </a:rPr>
              <a:t>In general, if it’s in the I&amp;EP, you can use Grant funds to support it.</a:t>
            </a:r>
          </a:p>
          <a:p>
            <a:r>
              <a:rPr lang="en-US" dirty="0"/>
              <a:t>Previous recipients of PRT services may file another LOI, as long as they file their final Grant expenditure report before commencement of the next process.</a:t>
            </a:r>
            <a:endParaRPr lang="en-US" dirty="0">
              <a:ea typeface="Optima" charset="0"/>
            </a:endParaRPr>
          </a:p>
          <a:p>
            <a:pPr marL="0" indent="0">
              <a:buNone/>
            </a:pPr>
            <a:endParaRPr lang="en-US" dirty="0"/>
          </a:p>
        </p:txBody>
      </p:sp>
      <p:sp>
        <p:nvSpPr>
          <p:cNvPr id="2" name="Content Placeholder 2">
            <a:extLst>
              <a:ext uri="{FF2B5EF4-FFF2-40B4-BE49-F238E27FC236}">
                <a16:creationId xmlns:a16="http://schemas.microsoft.com/office/drawing/2014/main" id="{3C2C5617-B274-27FA-3693-F10C438D493D}"/>
              </a:ext>
            </a:extLst>
          </p:cNvPr>
          <p:cNvSpPr txBox="1">
            <a:spLocks/>
          </p:cNvSpPr>
          <p:nvPr/>
        </p:nvSpPr>
        <p:spPr>
          <a:xfrm>
            <a:off x="5008418" y="3574473"/>
            <a:ext cx="6685302" cy="2224678"/>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US" sz="3733" dirty="0"/>
          </a:p>
          <a:p>
            <a:endParaRPr lang="en-US" sz="2400" dirty="0"/>
          </a:p>
        </p:txBody>
      </p:sp>
    </p:spTree>
    <p:extLst>
      <p:ext uri="{BB962C8B-B14F-4D97-AF65-F5344CB8AC3E}">
        <p14:creationId xmlns:p14="http://schemas.microsoft.com/office/powerpoint/2010/main" val="35641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US" dirty="0">
                <a:solidFill>
                  <a:schemeClr val="accent1"/>
                </a:solidFill>
              </a:rPr>
              <a:t>We’ve Been Busy!</a:t>
            </a:r>
            <a:endParaRPr dirty="0">
              <a:solidFill>
                <a:schemeClr val="accent1"/>
              </a:solidFill>
            </a:endParaRPr>
          </a:p>
        </p:txBody>
      </p:sp>
      <p:sp>
        <p:nvSpPr>
          <p:cNvPr id="2" name="Content Placeholder 1">
            <a:extLst>
              <a:ext uri="{FF2B5EF4-FFF2-40B4-BE49-F238E27FC236}">
                <a16:creationId xmlns:a16="http://schemas.microsoft.com/office/drawing/2014/main" id="{A916DCCD-F9FF-4D7F-8F48-BE496E3C2778}"/>
              </a:ext>
            </a:extLst>
          </p:cNvPr>
          <p:cNvSpPr>
            <a:spLocks noGrp="1"/>
          </p:cNvSpPr>
          <p:nvPr>
            <p:ph sz="half" idx="1"/>
          </p:nvPr>
        </p:nvSpPr>
        <p:spPr/>
        <p:txBody>
          <a:bodyPr/>
          <a:lstStyle/>
          <a:p>
            <a:r>
              <a:rPr lang="en-US" dirty="0"/>
              <a:t>121 institutions (colleges, districts, centers, and the CCCCO) have been approved so far to receive technical assistance by full PRTs.</a:t>
            </a:r>
          </a:p>
          <a:p>
            <a:r>
              <a:rPr lang="en-US" dirty="0"/>
              <a:t>14 institutions have been approved for mini-PRT assistance.</a:t>
            </a:r>
          </a:p>
          <a:p>
            <a:r>
              <a:rPr lang="en-US" dirty="0"/>
              <a:t>Volunteer pool now consists of more than 400 experts from California Community Colleges… but we always need more!  To join the pool from which faculty PRT members are drawn, go to </a:t>
            </a:r>
            <a:r>
              <a:rPr lang="en-US" dirty="0">
                <a:hlinkClick r:id="rId3"/>
              </a:rPr>
              <a:t>https://www.surveymonkey.com/r/Faculty-Expertise-10-2020</a:t>
            </a:r>
            <a:endParaRPr lang="en-US" dirty="0"/>
          </a:p>
          <a:p>
            <a:r>
              <a:rPr lang="en-US" dirty="0"/>
              <a:t>Go to </a:t>
            </a:r>
            <a:r>
              <a:rPr lang="en-US" dirty="0">
                <a:hlinkClick r:id="rId4"/>
              </a:rPr>
              <a:t>https://www.cccco.edu/About-Us/Chancellors-Office/Divisions/Institutional-Effectiveness/Institutional-Effectiveness-Partnership-Initiative/Partnership-Resource-Teams/Letter-of-Interest</a:t>
            </a:r>
            <a:r>
              <a:rPr lang="en-US" dirty="0"/>
              <a:t> for guidelines on submitting your CEO’s Letter of Interest for the next available cycle of PRT assistance</a:t>
            </a:r>
          </a:p>
        </p:txBody>
      </p:sp>
      <p:sp>
        <p:nvSpPr>
          <p:cNvPr id="3" name="Content Placeholder 2">
            <a:extLst>
              <a:ext uri="{FF2B5EF4-FFF2-40B4-BE49-F238E27FC236}">
                <a16:creationId xmlns:a16="http://schemas.microsoft.com/office/drawing/2014/main" id="{E97C76B6-1E45-738B-4C46-CD7F8CD8AEBF}"/>
              </a:ext>
            </a:extLst>
          </p:cNvPr>
          <p:cNvSpPr txBox="1">
            <a:spLocks/>
          </p:cNvSpPr>
          <p:nvPr/>
        </p:nvSpPr>
        <p:spPr>
          <a:xfrm>
            <a:off x="5715000" y="5299363"/>
            <a:ext cx="5862099" cy="522683"/>
          </a:xfrm>
          <a:prstGeom prst="rect">
            <a:avLst/>
          </a:prstGeom>
          <a:noFill/>
          <a:ln>
            <a:noFill/>
          </a:ln>
        </p:spPr>
        <p:txBody>
          <a:bodyPr spcFirstLastPara="1" wrap="square" lIns="121900" tIns="121900" rIns="121900" bIns="1219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endParaRPr lang="en-US" sz="2400" dirty="0"/>
          </a:p>
          <a:p>
            <a:endParaRPr lang="en-US" sz="2400" dirty="0"/>
          </a:p>
        </p:txBody>
      </p:sp>
    </p:spTree>
    <p:extLst>
      <p:ext uri="{BB962C8B-B14F-4D97-AF65-F5344CB8AC3E}">
        <p14:creationId xmlns:p14="http://schemas.microsoft.com/office/powerpoint/2010/main" val="195304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US" dirty="0">
                <a:solidFill>
                  <a:schemeClr val="accent1"/>
                </a:solidFill>
              </a:rPr>
              <a:t>Observations from the Field about PRT Processes</a:t>
            </a:r>
            <a:endParaRPr dirty="0">
              <a:solidFill>
                <a:schemeClr val="accent1"/>
              </a:solidFill>
            </a:endParaRPr>
          </a:p>
        </p:txBody>
      </p:sp>
      <p:sp>
        <p:nvSpPr>
          <p:cNvPr id="2" name="Content Placeholder 1">
            <a:extLst>
              <a:ext uri="{FF2B5EF4-FFF2-40B4-BE49-F238E27FC236}">
                <a16:creationId xmlns:a16="http://schemas.microsoft.com/office/drawing/2014/main" id="{7C2E71C1-6876-449C-8437-212A61469ACE}"/>
              </a:ext>
            </a:extLst>
          </p:cNvPr>
          <p:cNvSpPr>
            <a:spLocks noGrp="1"/>
          </p:cNvSpPr>
          <p:nvPr>
            <p:ph sz="half" idx="1"/>
          </p:nvPr>
        </p:nvSpPr>
        <p:spPr/>
        <p:txBody>
          <a:bodyPr/>
          <a:lstStyle/>
          <a:p>
            <a:r>
              <a:rPr lang="en-US" dirty="0"/>
              <a:t>Benefits of PRT process to client institutions</a:t>
            </a:r>
          </a:p>
          <a:p>
            <a:r>
              <a:rPr lang="en-US" dirty="0"/>
              <a:t>Benefits to faculty from participation as PRT members</a:t>
            </a:r>
          </a:p>
          <a:p>
            <a:r>
              <a:rPr lang="en-US" dirty="0"/>
              <a:t>Our panelists:</a:t>
            </a:r>
          </a:p>
          <a:p>
            <a:pPr lvl="1"/>
            <a:r>
              <a:rPr lang="en-US" sz="1867" dirty="0"/>
              <a:t>Stephanie Curry, Reedley College</a:t>
            </a:r>
          </a:p>
          <a:p>
            <a:pPr lvl="1"/>
            <a:r>
              <a:rPr lang="en-US" sz="1867" dirty="0"/>
              <a:t>Dolores Davison, Lassen College</a:t>
            </a:r>
          </a:p>
          <a:p>
            <a:r>
              <a:rPr lang="en-US" dirty="0"/>
              <a:t>Comments and questions from the audience</a:t>
            </a:r>
          </a:p>
        </p:txBody>
      </p:sp>
      <p:sp>
        <p:nvSpPr>
          <p:cNvPr id="3" name="Content Placeholder 2">
            <a:extLst>
              <a:ext uri="{FF2B5EF4-FFF2-40B4-BE49-F238E27FC236}">
                <a16:creationId xmlns:a16="http://schemas.microsoft.com/office/drawing/2014/main" id="{E97C76B6-1E45-738B-4C46-CD7F8CD8AEBF}"/>
              </a:ext>
            </a:extLst>
          </p:cNvPr>
          <p:cNvSpPr txBox="1">
            <a:spLocks/>
          </p:cNvSpPr>
          <p:nvPr/>
        </p:nvSpPr>
        <p:spPr>
          <a:xfrm>
            <a:off x="1724891" y="1932709"/>
            <a:ext cx="9852208" cy="3889338"/>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US" sz="2400" dirty="0"/>
          </a:p>
        </p:txBody>
      </p:sp>
    </p:spTree>
    <p:extLst>
      <p:ext uri="{BB962C8B-B14F-4D97-AF65-F5344CB8AC3E}">
        <p14:creationId xmlns:p14="http://schemas.microsoft.com/office/powerpoint/2010/main" val="2714535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F72ACF-1073-48D4-9748-08F687BFCFFC}"/>
              </a:ext>
            </a:extLst>
          </p:cNvPr>
          <p:cNvSpPr>
            <a:spLocks noGrp="1"/>
          </p:cNvSpPr>
          <p:nvPr>
            <p:ph type="title"/>
          </p:nvPr>
        </p:nvSpPr>
        <p:spPr/>
        <p:txBody>
          <a:bodyPr/>
          <a:lstStyle/>
          <a:p>
            <a:r>
              <a:rPr lang="en-US" dirty="0"/>
              <a:t>ACCJC </a:t>
            </a:r>
          </a:p>
        </p:txBody>
      </p:sp>
      <p:sp>
        <p:nvSpPr>
          <p:cNvPr id="4" name="Slide Number Placeholder 3">
            <a:extLst>
              <a:ext uri="{FF2B5EF4-FFF2-40B4-BE49-F238E27FC236}">
                <a16:creationId xmlns:a16="http://schemas.microsoft.com/office/drawing/2014/main" id="{666E38BE-9265-4C68-866C-9E3FB4799F5E}"/>
              </a:ext>
            </a:extLst>
          </p:cNvPr>
          <p:cNvSpPr>
            <a:spLocks noGrp="1"/>
          </p:cNvSpPr>
          <p:nvPr>
            <p:ph type="sldNum" sz="quarter" idx="10"/>
          </p:nvPr>
        </p:nvSpPr>
        <p:spPr/>
        <p:txBody>
          <a:bodyPr/>
          <a:lstStyle/>
          <a:p>
            <a:pPr>
              <a:defRPr/>
            </a:pPr>
            <a:fld id="{06DDD070-D08E-4B40-B4AC-DB5751E9D83C}" type="slidenum">
              <a:rPr lang="en-US" altLang="en-US" smtClean="0"/>
              <a:pPr>
                <a:defRPr/>
              </a:pPr>
              <a:t>15</a:t>
            </a:fld>
            <a:endParaRPr lang="en-US" altLang="en-US" dirty="0"/>
          </a:p>
        </p:txBody>
      </p:sp>
      <p:pic>
        <p:nvPicPr>
          <p:cNvPr id="7" name="Google Shape;137;p26">
            <a:extLst>
              <a:ext uri="{FF2B5EF4-FFF2-40B4-BE49-F238E27FC236}">
                <a16:creationId xmlns:a16="http://schemas.microsoft.com/office/drawing/2014/main" id="{AC09324C-1F13-42DD-AD38-861DFB771622}"/>
              </a:ext>
            </a:extLst>
          </p:cNvPr>
          <p:cNvPicPr preferRelativeResize="0">
            <a:picLocks noGrp="1"/>
          </p:cNvPicPr>
          <p:nvPr>
            <p:ph idx="1"/>
          </p:nvPr>
        </p:nvPicPr>
        <p:blipFill>
          <a:blip r:embed="rId2">
            <a:alphaModFix/>
          </a:blip>
          <a:stretch>
            <a:fillRect/>
          </a:stretch>
        </p:blipFill>
        <p:spPr>
          <a:xfrm>
            <a:off x="1672936" y="3429000"/>
            <a:ext cx="7957633" cy="1637506"/>
          </a:xfrm>
          <a:prstGeom prst="rect">
            <a:avLst/>
          </a:prstGeom>
          <a:noFill/>
          <a:ln>
            <a:noFill/>
          </a:ln>
        </p:spPr>
      </p:pic>
    </p:spTree>
    <p:extLst>
      <p:ext uri="{BB962C8B-B14F-4D97-AF65-F5344CB8AC3E}">
        <p14:creationId xmlns:p14="http://schemas.microsoft.com/office/powerpoint/2010/main" val="251805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solidFill>
                  <a:schemeClr val="accent1"/>
                </a:solidFill>
              </a:rPr>
              <a:t>Why Should Local Faculty Get Involved In Accreditation?</a:t>
            </a:r>
            <a:endParaRPr dirty="0">
              <a:solidFill>
                <a:schemeClr val="accent1"/>
              </a:solidFill>
            </a:endParaRPr>
          </a:p>
        </p:txBody>
      </p:sp>
      <p:sp>
        <p:nvSpPr>
          <p:cNvPr id="130" name="Google Shape;130;p25"/>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marL="0" indent="0">
              <a:buNone/>
            </a:pPr>
            <a:r>
              <a:rPr lang="en" sz="1867" dirty="0">
                <a:solidFill>
                  <a:schemeClr val="accent1"/>
                </a:solidFill>
                <a:highlight>
                  <a:srgbClr val="FFFFFF"/>
                </a:highlight>
              </a:rPr>
              <a:t>Title 5 § 53200 (b): Academic Senate means an organization whose primary function is to make recommendations with respect to academic and professional matters. In Sections 53200 (c), "Academic and professional matters" mean the following policy development and implementation matters (10+1).</a:t>
            </a:r>
            <a:endParaRPr sz="1867" dirty="0">
              <a:solidFill>
                <a:schemeClr val="accent1"/>
              </a:solidFill>
            </a:endParaRPr>
          </a:p>
          <a:p>
            <a:pPr marL="0" indent="0">
              <a:spcBef>
                <a:spcPts val="1600"/>
              </a:spcBef>
              <a:buNone/>
            </a:pPr>
            <a:r>
              <a:rPr lang="en" sz="1867" dirty="0">
                <a:solidFill>
                  <a:schemeClr val="accent1"/>
                </a:solidFill>
                <a:highlight>
                  <a:srgbClr val="FFFFFF"/>
                </a:highlight>
              </a:rPr>
              <a:t>#7) Faculty roles and involvement in accreditation processes, including self-study and annual reports</a:t>
            </a:r>
            <a:endParaRPr sz="1867" dirty="0">
              <a:solidFill>
                <a:schemeClr val="accent1"/>
              </a:solidFill>
              <a:highlight>
                <a:srgbClr val="FFFFFF"/>
              </a:highlight>
            </a:endParaRPr>
          </a:p>
          <a:p>
            <a:pPr marL="0" indent="0">
              <a:spcBef>
                <a:spcPts val="1600"/>
              </a:spcBef>
              <a:buNone/>
            </a:pPr>
            <a:endParaRPr sz="1867" dirty="0">
              <a:solidFill>
                <a:schemeClr val="accent1"/>
              </a:solidFill>
            </a:endParaRPr>
          </a:p>
          <a:p>
            <a:pPr marL="0" indent="0">
              <a:spcBef>
                <a:spcPts val="1600"/>
              </a:spcBef>
              <a:buNone/>
            </a:pPr>
            <a:r>
              <a:rPr lang="en" sz="1867" b="1" dirty="0">
                <a:solidFill>
                  <a:schemeClr val="accent1"/>
                </a:solidFill>
              </a:rPr>
              <a:t>Join your local college Accreditation Team</a:t>
            </a:r>
            <a:r>
              <a:rPr lang="en" sz="1867" dirty="0">
                <a:solidFill>
                  <a:schemeClr val="accent1"/>
                </a:solidFill>
              </a:rPr>
              <a:t> - Your local Academic Senate President can provide information on how to become involved locally. Some colleges will compensate or reassign a faculty member to lead local Accreditation efforts.</a:t>
            </a:r>
            <a:endParaRPr sz="1867" dirty="0">
              <a:solidFill>
                <a:schemeClr val="accent1"/>
              </a:solidFill>
            </a:endParaRPr>
          </a:p>
          <a:p>
            <a:pPr marL="0" indent="0">
              <a:spcBef>
                <a:spcPts val="1600"/>
              </a:spcBef>
              <a:buNone/>
            </a:pPr>
            <a:endParaRPr sz="1867" dirty="0">
              <a:solidFill>
                <a:schemeClr val="accent1"/>
              </a:solidFill>
            </a:endParaRPr>
          </a:p>
          <a:p>
            <a:pPr marL="0" indent="0">
              <a:spcBef>
                <a:spcPts val="1600"/>
              </a:spcBef>
              <a:buNone/>
            </a:pPr>
            <a:r>
              <a:rPr lang="en" sz="1867" u="sng" dirty="0">
                <a:solidFill>
                  <a:schemeClr val="accent1"/>
                </a:solidFill>
                <a:hlinkClick r:id="rId3">
                  <a:extLst>
                    <a:ext uri="{A12FA001-AC4F-418D-AE19-62706E023703}">
                      <ahyp:hlinkClr xmlns:ahyp="http://schemas.microsoft.com/office/drawing/2018/hyperlinkcolor" val="tx"/>
                    </a:ext>
                  </a:extLst>
                </a:hlinkClick>
              </a:rPr>
              <a:t>Title 5 Section 53200</a:t>
            </a:r>
            <a:endParaRPr sz="1867" dirty="0">
              <a:solidFill>
                <a:schemeClr val="accent1"/>
              </a:solidFill>
            </a:endParaRPr>
          </a:p>
          <a:p>
            <a:pPr marL="0" indent="0">
              <a:spcBef>
                <a:spcPts val="1600"/>
              </a:spcBef>
              <a:spcAft>
                <a:spcPts val="1600"/>
              </a:spcAft>
              <a:buNone/>
            </a:pPr>
            <a:endParaRPr sz="1867"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solidFill>
                  <a:schemeClr val="accent1"/>
                </a:solidFill>
              </a:rPr>
              <a:t>Accrediting Commission Faculty Engagement Opportunities </a:t>
            </a:r>
            <a:endParaRPr dirty="0">
              <a:solidFill>
                <a:schemeClr val="accent1"/>
              </a:solidFill>
            </a:endParaRPr>
          </a:p>
        </p:txBody>
      </p:sp>
      <p:sp>
        <p:nvSpPr>
          <p:cNvPr id="136" name="Google Shape;136;p26"/>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25000" lnSpcReduction="20000"/>
          </a:bodyPr>
          <a:lstStyle/>
          <a:p>
            <a:pPr marL="0" indent="0">
              <a:buNone/>
            </a:pPr>
            <a:r>
              <a:rPr lang="en" sz="5733" dirty="0">
                <a:solidFill>
                  <a:schemeClr val="accent1"/>
                </a:solidFill>
              </a:rPr>
              <a:t>The Accrediting Commission for Community and Junior Colleges (ACCJC) invites faculty participation in its activities.</a:t>
            </a:r>
            <a:endParaRPr sz="5733" dirty="0">
              <a:solidFill>
                <a:schemeClr val="accent1"/>
              </a:solidFill>
            </a:endParaRPr>
          </a:p>
          <a:p>
            <a:pPr indent="-395806">
              <a:spcBef>
                <a:spcPts val="1600"/>
              </a:spcBef>
              <a:buSzPct val="100000"/>
            </a:pPr>
            <a:r>
              <a:rPr lang="en" sz="5733" b="1" dirty="0">
                <a:solidFill>
                  <a:schemeClr val="accent1"/>
                </a:solidFill>
              </a:rPr>
              <a:t>Academic Member Commissioners </a:t>
            </a:r>
            <a:r>
              <a:rPr lang="en" sz="5733" dirty="0">
                <a:solidFill>
                  <a:schemeClr val="accent1"/>
                </a:solidFill>
              </a:rPr>
              <a:t>- </a:t>
            </a:r>
            <a:r>
              <a:rPr lang="en" sz="5733" dirty="0">
                <a:solidFill>
                  <a:schemeClr val="accent1"/>
                </a:solidFill>
                <a:highlight>
                  <a:srgbClr val="FFFFFF"/>
                </a:highlight>
              </a:rPr>
              <a:t>The Commission consists of 19 members elected by ACCJC member institutions and comprises the Board of Directors of ACCJC. It is the responsibility of the Commission, as a decision-making body, to determine the accredited status of an institution. </a:t>
            </a:r>
            <a:r>
              <a:rPr lang="en" sz="5733" u="sng" dirty="0">
                <a:solidFill>
                  <a:schemeClr val="accent1"/>
                </a:solidFill>
                <a:highlight>
                  <a:srgbClr val="FFFFFF"/>
                </a:highlight>
                <a:hlinkClick r:id="rId3">
                  <a:extLst>
                    <a:ext uri="{A12FA001-AC4F-418D-AE19-62706E023703}">
                      <ahyp:hlinkClr xmlns:ahyp="http://schemas.microsoft.com/office/drawing/2018/hyperlinkcolor" val="tx"/>
                    </a:ext>
                  </a:extLst>
                </a:hlinkClick>
              </a:rPr>
              <a:t>https://accjc.org/role-of-the-commission/</a:t>
            </a:r>
            <a:endParaRPr sz="5733" dirty="0">
              <a:solidFill>
                <a:schemeClr val="accent1"/>
              </a:solidFill>
              <a:highlight>
                <a:srgbClr val="FFFFFF"/>
              </a:highlight>
            </a:endParaRPr>
          </a:p>
          <a:p>
            <a:pPr marL="0" indent="0">
              <a:spcBef>
                <a:spcPts val="1600"/>
              </a:spcBef>
              <a:buNone/>
            </a:pPr>
            <a:endParaRPr sz="5733" dirty="0">
              <a:solidFill>
                <a:schemeClr val="accent1"/>
              </a:solidFill>
              <a:highlight>
                <a:srgbClr val="FFFFFF"/>
              </a:highlight>
            </a:endParaRPr>
          </a:p>
          <a:p>
            <a:pPr indent="-395806">
              <a:spcBef>
                <a:spcPts val="1600"/>
              </a:spcBef>
              <a:buSzPct val="100000"/>
            </a:pPr>
            <a:r>
              <a:rPr lang="en" sz="5733" b="1" dirty="0">
                <a:solidFill>
                  <a:schemeClr val="accent1"/>
                </a:solidFill>
              </a:rPr>
              <a:t>Peer Review Team Members</a:t>
            </a:r>
            <a:r>
              <a:rPr lang="en" sz="5733" dirty="0">
                <a:solidFill>
                  <a:schemeClr val="accent1"/>
                </a:solidFill>
              </a:rPr>
              <a:t> - </a:t>
            </a:r>
            <a:r>
              <a:rPr lang="en" sz="5733" dirty="0">
                <a:solidFill>
                  <a:schemeClr val="accent1"/>
                </a:solidFill>
                <a:highlight>
                  <a:srgbClr val="FFFFFF"/>
                </a:highlight>
              </a:rPr>
              <a:t>Commission staff develops peer review teams from a roster of experienced educators from across the region. Review teams are generally composed of eight to twelve individuals. In compliance with federal regulations, teams include both faculty and administrators. The Commission may appoint other representatives, based on the characteristics of the institution being visited.  </a:t>
            </a:r>
            <a:r>
              <a:rPr lang="en" sz="5733" u="sng" dirty="0">
                <a:solidFill>
                  <a:schemeClr val="accent1"/>
                </a:solidFill>
                <a:highlight>
                  <a:srgbClr val="FFFFFF"/>
                </a:highlight>
                <a:hlinkClick r:id="rId4">
                  <a:extLst>
                    <a:ext uri="{A12FA001-AC4F-418D-AE19-62706E023703}">
                      <ahyp:hlinkClr xmlns:ahyp="http://schemas.microsoft.com/office/drawing/2018/hyperlinkcolor" val="tx"/>
                    </a:ext>
                  </a:extLst>
                </a:hlinkClick>
              </a:rPr>
              <a:t>https://accjc.org/forms/bio-data-form/</a:t>
            </a:r>
            <a:endParaRPr sz="5733" dirty="0">
              <a:solidFill>
                <a:schemeClr val="accent1"/>
              </a:solidFill>
              <a:highlight>
                <a:srgbClr val="FFFFFF"/>
              </a:highlight>
            </a:endParaRPr>
          </a:p>
          <a:p>
            <a:pPr marL="0" indent="0">
              <a:spcBef>
                <a:spcPts val="1600"/>
              </a:spcBef>
              <a:buNone/>
            </a:pPr>
            <a:r>
              <a:rPr lang="en" sz="5733" dirty="0">
                <a:solidFill>
                  <a:schemeClr val="accent1"/>
                </a:solidFill>
                <a:highlight>
                  <a:srgbClr val="FFFFFF"/>
                </a:highlight>
              </a:rPr>
              <a:t>                         </a:t>
            </a:r>
            <a:r>
              <a:rPr lang="en" sz="5733" u="sng" dirty="0">
                <a:solidFill>
                  <a:schemeClr val="accent1"/>
                </a:solidFill>
                <a:hlinkClick r:id="rId5">
                  <a:extLst>
                    <a:ext uri="{A12FA001-AC4F-418D-AE19-62706E023703}">
                      <ahyp:hlinkClr xmlns:ahyp="http://schemas.microsoft.com/office/drawing/2018/hyperlinkcolor" val="tx"/>
                    </a:ext>
                  </a:extLst>
                </a:hlinkClick>
              </a:rPr>
              <a:t>https://accjc.org/educational-series/#peer_reviewers</a:t>
            </a:r>
            <a:endParaRPr sz="5733" dirty="0">
              <a:solidFill>
                <a:schemeClr val="accent1"/>
              </a:solidFill>
              <a:highlight>
                <a:srgbClr val="FFFFFF"/>
              </a:highlight>
            </a:endParaRPr>
          </a:p>
          <a:p>
            <a:pPr marL="0" indent="0">
              <a:spcBef>
                <a:spcPts val="1600"/>
              </a:spcBef>
              <a:buNone/>
            </a:pPr>
            <a:r>
              <a:rPr lang="en" sz="5733" dirty="0">
                <a:solidFill>
                  <a:schemeClr val="accent1"/>
                </a:solidFill>
                <a:highlight>
                  <a:srgbClr val="FFFFFF"/>
                </a:highlight>
              </a:rPr>
              <a:t>Some faculty members have gone on to become members of the ACCJC Staff</a:t>
            </a:r>
            <a:endParaRPr sz="5733" dirty="0">
              <a:solidFill>
                <a:schemeClr val="accent1"/>
              </a:solidFill>
              <a:highlight>
                <a:srgbClr val="FFFFFF"/>
              </a:highlight>
            </a:endParaRPr>
          </a:p>
          <a:p>
            <a:pPr marL="0" indent="0">
              <a:spcBef>
                <a:spcPts val="1600"/>
              </a:spcBef>
              <a:buNone/>
            </a:pPr>
            <a:endParaRPr sz="5272" dirty="0">
              <a:solidFill>
                <a:schemeClr val="accent1"/>
              </a:solidFill>
              <a:highlight>
                <a:srgbClr val="FFFFFF"/>
              </a:highlight>
            </a:endParaRPr>
          </a:p>
          <a:p>
            <a:pPr marL="0" indent="0">
              <a:spcBef>
                <a:spcPts val="1600"/>
              </a:spcBef>
              <a:buNone/>
            </a:pPr>
            <a:endParaRPr sz="3333" dirty="0">
              <a:solidFill>
                <a:schemeClr val="accent1"/>
              </a:solidFill>
              <a:highlight>
                <a:srgbClr val="FFFFFF"/>
              </a:highlight>
            </a:endParaRPr>
          </a:p>
          <a:p>
            <a:pPr indent="0">
              <a:spcBef>
                <a:spcPts val="1600"/>
              </a:spcBef>
              <a:buNone/>
            </a:pPr>
            <a:endParaRPr dirty="0">
              <a:solidFill>
                <a:schemeClr val="accent1"/>
              </a:solidFill>
            </a:endParaRPr>
          </a:p>
          <a:p>
            <a:pPr marL="0" indent="0">
              <a:spcBef>
                <a:spcPts val="1600"/>
              </a:spcBef>
              <a:spcAft>
                <a:spcPts val="1600"/>
              </a:spcAft>
              <a:buNone/>
            </a:pPr>
            <a:endParaRPr dirty="0">
              <a:solidFill>
                <a:schemeClr val="accent1"/>
              </a:solidFill>
            </a:endParaRPr>
          </a:p>
        </p:txBody>
      </p:sp>
      <p:pic>
        <p:nvPicPr>
          <p:cNvPr id="137" name="Google Shape;137;p26"/>
          <p:cNvPicPr preferRelativeResize="0"/>
          <p:nvPr/>
        </p:nvPicPr>
        <p:blipFill>
          <a:blip r:embed="rId6">
            <a:alphaModFix/>
          </a:blip>
          <a:stretch>
            <a:fillRect/>
          </a:stretch>
        </p:blipFill>
        <p:spPr>
          <a:xfrm>
            <a:off x="3148501" y="5362300"/>
            <a:ext cx="5805401" cy="10157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812015-D7AD-4678-A944-CA93B3DBF4F9}"/>
              </a:ext>
            </a:extLst>
          </p:cNvPr>
          <p:cNvSpPr>
            <a:spLocks noGrp="1"/>
          </p:cNvSpPr>
          <p:nvPr>
            <p:ph type="title"/>
          </p:nvPr>
        </p:nvSpPr>
        <p:spPr/>
        <p:txBody>
          <a:bodyPr/>
          <a:lstStyle/>
          <a:p>
            <a:r>
              <a:rPr lang="en-US" dirty="0"/>
              <a:t>C-ID Reviewers </a:t>
            </a:r>
          </a:p>
        </p:txBody>
      </p:sp>
      <p:sp>
        <p:nvSpPr>
          <p:cNvPr id="4" name="Slide Number Placeholder 3">
            <a:extLst>
              <a:ext uri="{FF2B5EF4-FFF2-40B4-BE49-F238E27FC236}">
                <a16:creationId xmlns:a16="http://schemas.microsoft.com/office/drawing/2014/main" id="{DEFCE7D0-FA37-46B5-B408-7FF79B38E346}"/>
              </a:ext>
            </a:extLst>
          </p:cNvPr>
          <p:cNvSpPr>
            <a:spLocks noGrp="1"/>
          </p:cNvSpPr>
          <p:nvPr>
            <p:ph type="sldNum" sz="quarter" idx="10"/>
          </p:nvPr>
        </p:nvSpPr>
        <p:spPr/>
        <p:txBody>
          <a:bodyPr/>
          <a:lstStyle/>
          <a:p>
            <a:pPr>
              <a:defRPr/>
            </a:pPr>
            <a:fld id="{06DDD070-D08E-4B40-B4AC-DB5751E9D83C}" type="slidenum">
              <a:rPr lang="en-US" altLang="en-US" smtClean="0"/>
              <a:pPr>
                <a:defRPr/>
              </a:pPr>
              <a:t>18</a:t>
            </a:fld>
            <a:endParaRPr lang="en-US" altLang="en-US" dirty="0"/>
          </a:p>
        </p:txBody>
      </p:sp>
      <p:pic>
        <p:nvPicPr>
          <p:cNvPr id="1026" name="Picture 2" descr="Course Identification Numbering (C-ID) System Work Plan">
            <a:extLst>
              <a:ext uri="{FF2B5EF4-FFF2-40B4-BE49-F238E27FC236}">
                <a16:creationId xmlns:a16="http://schemas.microsoft.com/office/drawing/2014/main" id="{54204ECF-B324-4F6B-9207-3FCECFDE9D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5450" y="2975693"/>
            <a:ext cx="4896781" cy="218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390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pPr algn="ctr"/>
            <a:r>
              <a:rPr lang="en">
                <a:solidFill>
                  <a:schemeClr val="accent1"/>
                </a:solidFill>
              </a:rPr>
              <a:t>C-ID Faculty Participation &amp; Recruitment</a:t>
            </a:r>
            <a:endParaRPr dirty="0">
              <a:solidFill>
                <a:schemeClr val="accent1"/>
              </a:solidFill>
            </a:endParaRPr>
          </a:p>
        </p:txBody>
      </p:sp>
      <p:sp>
        <p:nvSpPr>
          <p:cNvPr id="150" name="Google Shape;150;p28"/>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fontScale="40000" lnSpcReduction="20000"/>
          </a:bodyPr>
          <a:lstStyle/>
          <a:p>
            <a:pPr marL="0" indent="0">
              <a:spcBef>
                <a:spcPts val="0"/>
              </a:spcBef>
              <a:buSzPct val="100000"/>
              <a:buNone/>
            </a:pPr>
            <a:r>
              <a:rPr lang="en" sz="4800">
                <a:solidFill>
                  <a:schemeClr val="accent1"/>
                </a:solidFill>
              </a:rPr>
              <a:t>C-ID continues to experience challenges in recruiting and appointing CSU faculty to participate as Faculty Discipline Review Group (FDRG) and Course Outline of Record Evaluators (COREs). </a:t>
            </a:r>
            <a:endParaRPr dirty="0">
              <a:solidFill>
                <a:schemeClr val="accent1"/>
              </a:solidFill>
            </a:endParaRPr>
          </a:p>
          <a:p>
            <a:pPr marL="0" indent="0">
              <a:buSzPct val="100000"/>
              <a:buNone/>
            </a:pPr>
            <a:endParaRPr sz="4800" dirty="0">
              <a:solidFill>
                <a:schemeClr val="accent1"/>
              </a:solidFill>
            </a:endParaRPr>
          </a:p>
          <a:p>
            <a:pPr marL="0" indent="0">
              <a:buSzPct val="100000"/>
              <a:buNone/>
            </a:pPr>
            <a:r>
              <a:rPr lang="en" sz="4800" b="1">
                <a:solidFill>
                  <a:schemeClr val="accent1"/>
                </a:solidFill>
              </a:rPr>
              <a:t>FDRGs unable to continue the 5-year review due to lack of faculty appointments:</a:t>
            </a:r>
            <a:endParaRPr dirty="0">
              <a:solidFill>
                <a:schemeClr val="accent1"/>
              </a:solidFill>
            </a:endParaRPr>
          </a:p>
          <a:p>
            <a:pPr marL="0" indent="0">
              <a:buSzPct val="100000"/>
              <a:buNone/>
            </a:pPr>
            <a:r>
              <a:rPr lang="en" sz="4800">
                <a:solidFill>
                  <a:schemeClr val="accent1"/>
                </a:solidFill>
              </a:rPr>
              <a:t>Administration of Justice • Elementary Teacher Education • English • Geology • History • Hospitality Management • Philosophy • Spanish •</a:t>
            </a:r>
            <a:endParaRPr dirty="0">
              <a:solidFill>
                <a:schemeClr val="accent1"/>
              </a:solidFill>
            </a:endParaRPr>
          </a:p>
          <a:p>
            <a:pPr marL="0" indent="0">
              <a:buSzPct val="100000"/>
              <a:buNone/>
            </a:pPr>
            <a:endParaRPr sz="4800" dirty="0">
              <a:solidFill>
                <a:schemeClr val="accent1"/>
              </a:solidFill>
            </a:endParaRPr>
          </a:p>
          <a:p>
            <a:pPr marL="0" indent="0">
              <a:buSzPct val="100000"/>
              <a:buNone/>
            </a:pPr>
            <a:r>
              <a:rPr lang="en" sz="4800" b="1">
                <a:solidFill>
                  <a:schemeClr val="accent1"/>
                </a:solidFill>
              </a:rPr>
              <a:t>Disciplines in need of CSU faculty COREs:</a:t>
            </a:r>
            <a:endParaRPr dirty="0">
              <a:solidFill>
                <a:schemeClr val="accent1"/>
              </a:solidFill>
            </a:endParaRPr>
          </a:p>
          <a:p>
            <a:pPr marL="0" indent="0">
              <a:buSzPct val="100000"/>
              <a:buNone/>
            </a:pPr>
            <a:r>
              <a:rPr lang="en" sz="4800">
                <a:solidFill>
                  <a:schemeClr val="accent1"/>
                </a:solidFill>
              </a:rPr>
              <a:t>Accounting • Administration of Justice • Art History • Biology • Child Development • Early Childhood Education • Economics • Environmental Science • Film, Television &amp; Electronic Media • Geology • Global Studies • Graphic Design • History • Journalism • Kinesiology •Law, Public Policy, and Society • Physics • Spanish</a:t>
            </a:r>
            <a:endParaRPr dirty="0">
              <a:solidFill>
                <a:schemeClr val="accent1"/>
              </a:solidFill>
            </a:endParaRPr>
          </a:p>
          <a:p>
            <a:pPr marL="237061" indent="-169329">
              <a:buSzPct val="100000"/>
              <a:buNone/>
            </a:pPr>
            <a:endParaRPr dirty="0">
              <a:solidFill>
                <a:schemeClr val="accent1"/>
              </a:solidFill>
            </a:endParaRPr>
          </a:p>
        </p:txBody>
      </p:sp>
      <p:sp>
        <p:nvSpPr>
          <p:cNvPr id="151" name="Google Shape;151;p28"/>
          <p:cNvSpPr txBox="1">
            <a:spLocks noGrp="1"/>
          </p:cNvSpPr>
          <p:nvPr>
            <p:ph type="sldNum" sz="quarter" idx="10"/>
          </p:nvPr>
        </p:nvSpPr>
        <p:spPr>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spcAft>
                <a:spcPts val="0"/>
              </a:spcAft>
            </a:pPr>
            <a:fld id="{00000000-1234-1234-1234-123412341234}" type="slidenum">
              <a:rPr lang="en">
                <a:solidFill>
                  <a:schemeClr val="accent1"/>
                </a:solidFill>
              </a:rPr>
              <a:pPr>
                <a:spcAft>
                  <a:spcPts val="0"/>
                </a:spcAft>
              </a:pPr>
              <a:t>19</a:t>
            </a:fld>
            <a:endParaRPr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solidFill>
                  <a:schemeClr val="accent1"/>
                </a:solidFill>
              </a:rPr>
              <a:t>Presenters </a:t>
            </a:r>
            <a:endParaRPr dirty="0">
              <a:solidFill>
                <a:schemeClr val="accent1"/>
              </a:solidFill>
            </a:endParaRPr>
          </a:p>
          <a:p>
            <a:endParaRPr dirty="0">
              <a:solidFill>
                <a:schemeClr val="accent1"/>
              </a:solidFill>
            </a:endParaRPr>
          </a:p>
        </p:txBody>
      </p:sp>
      <p:sp>
        <p:nvSpPr>
          <p:cNvPr id="100" name="Google Shape;100;p20"/>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buClr>
                <a:schemeClr val="dk1"/>
              </a:buClr>
              <a:buSzPts val="1100"/>
              <a:buNone/>
            </a:pPr>
            <a:r>
              <a:rPr lang="en" sz="3600" dirty="0">
                <a:solidFill>
                  <a:schemeClr val="accent1"/>
                </a:solidFill>
                <a:highlight>
                  <a:srgbClr val="FFFFFF"/>
                </a:highlight>
                <a:latin typeface="Calibri"/>
                <a:ea typeface="Calibri"/>
                <a:cs typeface="Calibri"/>
                <a:sym typeface="Calibri"/>
              </a:rPr>
              <a:t>Stephanie Curry, ASCCC Area A Representative</a:t>
            </a:r>
            <a:endParaRPr sz="3600" dirty="0">
              <a:solidFill>
                <a:schemeClr val="accent1"/>
              </a:solidFill>
              <a:highlight>
                <a:srgbClr val="FFFFFF"/>
              </a:highlight>
              <a:latin typeface="Calibri"/>
              <a:ea typeface="Calibri"/>
              <a:cs typeface="Calibri"/>
              <a:sym typeface="Calibri"/>
            </a:endParaRPr>
          </a:p>
          <a:p>
            <a:pPr marL="0" indent="0">
              <a:spcBef>
                <a:spcPts val="1600"/>
              </a:spcBef>
              <a:buNone/>
            </a:pPr>
            <a:r>
              <a:rPr lang="en" sz="3600" dirty="0">
                <a:solidFill>
                  <a:schemeClr val="accent1"/>
                </a:solidFill>
                <a:highlight>
                  <a:srgbClr val="FFFFFF"/>
                </a:highlight>
                <a:latin typeface="Calibri"/>
                <a:ea typeface="Calibri"/>
                <a:cs typeface="Calibri"/>
                <a:sym typeface="Calibri"/>
              </a:rPr>
              <a:t>Dolores Davison, C-ID Curriculum Director</a:t>
            </a:r>
            <a:endParaRPr sz="3600" dirty="0">
              <a:solidFill>
                <a:schemeClr val="accent1"/>
              </a:solidFill>
              <a:highlight>
                <a:srgbClr val="FFFFFF"/>
              </a:highlight>
              <a:latin typeface="Calibri"/>
              <a:ea typeface="Calibri"/>
              <a:cs typeface="Calibri"/>
              <a:sym typeface="Calibri"/>
            </a:endParaRPr>
          </a:p>
          <a:p>
            <a:pPr marL="0" indent="0">
              <a:spcBef>
                <a:spcPts val="1600"/>
              </a:spcBef>
              <a:buNone/>
            </a:pPr>
            <a:r>
              <a:rPr lang="en" sz="3600" dirty="0">
                <a:solidFill>
                  <a:schemeClr val="accent1"/>
                </a:solidFill>
                <a:highlight>
                  <a:srgbClr val="FFFFFF"/>
                </a:highlight>
                <a:latin typeface="Calibri"/>
                <a:ea typeface="Calibri"/>
                <a:cs typeface="Calibri"/>
                <a:sym typeface="Calibri"/>
              </a:rPr>
              <a:t>Matthew Lee, Project Director, Institutional Effectiveness Partnership Initiative</a:t>
            </a:r>
            <a:endParaRPr sz="3600" dirty="0">
              <a:solidFill>
                <a:schemeClr val="accent1"/>
              </a:solidFill>
              <a:highlight>
                <a:srgbClr val="FFFFFF"/>
              </a:highlight>
              <a:latin typeface="Calibri"/>
              <a:ea typeface="Calibri"/>
              <a:cs typeface="Calibri"/>
              <a:sym typeface="Calibri"/>
            </a:endParaRPr>
          </a:p>
          <a:p>
            <a:pPr marL="0" indent="0">
              <a:spcBef>
                <a:spcPts val="1600"/>
              </a:spcBef>
              <a:buClr>
                <a:schemeClr val="dk1"/>
              </a:buClr>
              <a:buSzPts val="1100"/>
              <a:buNone/>
            </a:pPr>
            <a:r>
              <a:rPr lang="en" sz="3600" dirty="0">
                <a:solidFill>
                  <a:schemeClr val="accent1"/>
                </a:solidFill>
                <a:highlight>
                  <a:srgbClr val="FFFFFF"/>
                </a:highlight>
                <a:latin typeface="Calibri"/>
                <a:ea typeface="Calibri"/>
                <a:cs typeface="Calibri"/>
                <a:sym typeface="Calibri"/>
              </a:rPr>
              <a:t>Robert L. Stewart Jr., ASCCC South Representative </a:t>
            </a:r>
            <a:endParaRPr sz="3600" dirty="0">
              <a:solidFill>
                <a:schemeClr val="accent1"/>
              </a:solidFill>
              <a:highlight>
                <a:srgbClr val="FFFFFF"/>
              </a:highlight>
              <a:latin typeface="Calibri"/>
              <a:ea typeface="Calibri"/>
              <a:cs typeface="Calibri"/>
              <a:sym typeface="Calibri"/>
            </a:endParaRPr>
          </a:p>
          <a:p>
            <a:pPr marL="0" indent="0">
              <a:spcBef>
                <a:spcPts val="1600"/>
              </a:spcBef>
              <a:spcAft>
                <a:spcPts val="1600"/>
              </a:spcAft>
              <a:buNone/>
            </a:pPr>
            <a:endParaRPr dirty="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pPr algn="ctr"/>
            <a:r>
              <a:rPr lang="en">
                <a:solidFill>
                  <a:schemeClr val="accent1"/>
                </a:solidFill>
              </a:rPr>
              <a:t>5-Year Review in progress	</a:t>
            </a:r>
            <a:endParaRPr dirty="0">
              <a:solidFill>
                <a:schemeClr val="accent1"/>
              </a:solidFill>
            </a:endParaRPr>
          </a:p>
        </p:txBody>
      </p:sp>
      <p:sp>
        <p:nvSpPr>
          <p:cNvPr id="143" name="Google Shape;143;p27"/>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67732">
              <a:spcBef>
                <a:spcPts val="0"/>
              </a:spcBef>
              <a:buSzPts val="2000"/>
              <a:buNone/>
            </a:pPr>
            <a:endParaRPr dirty="0">
              <a:solidFill>
                <a:schemeClr val="accent1"/>
              </a:solidFill>
            </a:endParaRPr>
          </a:p>
          <a:p>
            <a:pPr marL="237061" indent="-237061">
              <a:buSzPts val="2000"/>
            </a:pPr>
            <a:r>
              <a:rPr lang="en">
                <a:solidFill>
                  <a:schemeClr val="accent1"/>
                </a:solidFill>
              </a:rPr>
              <a:t>22 Disciplines currently in progress</a:t>
            </a:r>
            <a:endParaRPr dirty="0">
              <a:solidFill>
                <a:schemeClr val="accent1"/>
              </a:solidFill>
            </a:endParaRPr>
          </a:p>
          <a:p>
            <a:pPr marL="457189" lvl="1" indent="0">
              <a:buSzPts val="1800"/>
              <a:buNone/>
            </a:pPr>
            <a:r>
              <a:rPr lang="en">
                <a:solidFill>
                  <a:schemeClr val="accent1"/>
                </a:solidFill>
              </a:rPr>
              <a:t>Accounting, Administration of Justice, Anthropology, Art History, Child Development, Computer Science, Elementary Teacher Education, Environmental Science, Geology, Global Studies, History, Hospitality Management, Journalism, Law Public Policy and Society, Mathematics, Music, Social Justice Studies, Social Work and Human Services, Spanish, Studio Arts, Theatre Arts. </a:t>
            </a:r>
            <a:endParaRPr dirty="0">
              <a:solidFill>
                <a:schemeClr val="accent1"/>
              </a:solidFill>
            </a:endParaRPr>
          </a:p>
          <a:p>
            <a:pPr marL="457189" lvl="1" indent="0">
              <a:buSzPts val="1800"/>
              <a:buNone/>
            </a:pPr>
            <a:endParaRPr dirty="0">
              <a:solidFill>
                <a:schemeClr val="accent1"/>
              </a:solidFill>
            </a:endParaRPr>
          </a:p>
          <a:p>
            <a:pPr marL="237061" indent="-237061">
              <a:buSzPts val="2000"/>
            </a:pPr>
            <a:r>
              <a:rPr lang="en">
                <a:solidFill>
                  <a:schemeClr val="accent1"/>
                </a:solidFill>
              </a:rPr>
              <a:t>Public Health Science – Substantive changes with vetting in fall 2022</a:t>
            </a:r>
            <a:endParaRPr dirty="0">
              <a:solidFill>
                <a:schemeClr val="accent1"/>
              </a:solidFill>
            </a:endParaRPr>
          </a:p>
          <a:p>
            <a:pPr marL="237061" indent="-67732">
              <a:buSzPts val="2000"/>
              <a:buNone/>
            </a:pPr>
            <a:endParaRPr dirty="0">
              <a:solidFill>
                <a:schemeClr val="accent1"/>
              </a:solidFill>
            </a:endParaRPr>
          </a:p>
        </p:txBody>
      </p:sp>
      <p:sp>
        <p:nvSpPr>
          <p:cNvPr id="144" name="Google Shape;144;p27"/>
          <p:cNvSpPr txBox="1">
            <a:spLocks noGrp="1"/>
          </p:cNvSpPr>
          <p:nvPr>
            <p:ph type="sldNum" sz="quarter" idx="10"/>
          </p:nvPr>
        </p:nvSpPr>
        <p:spPr>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spcAft>
                <a:spcPts val="0"/>
              </a:spcAft>
            </a:pPr>
            <a:fld id="{00000000-1234-1234-1234-123412341234}" type="slidenum">
              <a:rPr lang="en">
                <a:solidFill>
                  <a:schemeClr val="accent1"/>
                </a:solidFill>
              </a:rPr>
              <a:pPr>
                <a:spcAft>
                  <a:spcPts val="0"/>
                </a:spcAft>
              </a:pPr>
              <a:t>20</a:t>
            </a:fld>
            <a:endParaRPr dirty="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pPr algn="ctr"/>
            <a:r>
              <a:rPr lang="en" dirty="0">
                <a:solidFill>
                  <a:schemeClr val="accent1"/>
                </a:solidFill>
              </a:rPr>
              <a:t>C-ID Faculty Participation Eligibility</a:t>
            </a:r>
            <a:endParaRPr dirty="0">
              <a:solidFill>
                <a:schemeClr val="accent1"/>
              </a:solidFill>
            </a:endParaRPr>
          </a:p>
        </p:txBody>
      </p:sp>
      <p:sp>
        <p:nvSpPr>
          <p:cNvPr id="157" name="Google Shape;157;p29"/>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237061" indent="-67732">
              <a:spcBef>
                <a:spcPts val="0"/>
              </a:spcBef>
              <a:buSzPts val="2000"/>
              <a:buNone/>
            </a:pPr>
            <a:endParaRPr dirty="0"/>
          </a:p>
          <a:p>
            <a:pPr marL="237061" indent="-237061">
              <a:buSzPts val="2000"/>
            </a:pPr>
            <a:r>
              <a:rPr lang="en" dirty="0"/>
              <a:t>Efforts in Fall 2022 to determine FDRG and CORE engagement</a:t>
            </a:r>
            <a:endParaRPr dirty="0"/>
          </a:p>
          <a:p>
            <a:pPr marL="694249" lvl="1" indent="-237061">
              <a:buSzPts val="1800"/>
            </a:pPr>
            <a:r>
              <a:rPr lang="en" dirty="0"/>
              <a:t>Contact non-responsive faculty.</a:t>
            </a:r>
            <a:endParaRPr dirty="0"/>
          </a:p>
          <a:p>
            <a:pPr marL="694249" lvl="1" indent="-237061">
              <a:buSzPts val="1800"/>
            </a:pPr>
            <a:r>
              <a:rPr lang="en" dirty="0"/>
              <a:t>Work with new CSU Chancellor’s Office representative to recruit CSU faculty.</a:t>
            </a:r>
            <a:endParaRPr dirty="0"/>
          </a:p>
          <a:p>
            <a:pPr marL="237061" indent="-237061">
              <a:buSzPts val="2000"/>
            </a:pPr>
            <a:r>
              <a:rPr lang="en" dirty="0"/>
              <a:t>Future considerations:</a:t>
            </a:r>
            <a:endParaRPr dirty="0"/>
          </a:p>
          <a:p>
            <a:pPr marL="694249" lvl="1" indent="-237061">
              <a:buSzPts val="1800"/>
            </a:pPr>
            <a:r>
              <a:rPr lang="en" dirty="0"/>
              <a:t>FDRG turnover – also to help improve diversity, equity, and inclusion.</a:t>
            </a:r>
            <a:endParaRPr dirty="0"/>
          </a:p>
          <a:p>
            <a:pPr marL="694249" lvl="1" indent="-237061">
              <a:buSzPts val="1800"/>
            </a:pPr>
            <a:r>
              <a:rPr lang="en" dirty="0"/>
              <a:t>Process to periodically confirm eligibility of faculty to serve as a FDRG member and/or CORE.</a:t>
            </a:r>
            <a:endParaRPr dirty="0"/>
          </a:p>
          <a:p>
            <a:pPr marL="0" indent="0">
              <a:buSzPts val="2000"/>
              <a:buNone/>
            </a:pPr>
            <a:endParaRPr dirty="0"/>
          </a:p>
        </p:txBody>
      </p:sp>
      <p:sp>
        <p:nvSpPr>
          <p:cNvPr id="158" name="Google Shape;158;p29"/>
          <p:cNvSpPr txBox="1">
            <a:spLocks noGrp="1"/>
          </p:cNvSpPr>
          <p:nvPr>
            <p:ph type="sldNum" sz="quarter" idx="10"/>
          </p:nvPr>
        </p:nvSpPr>
        <p:spPr>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spcAft>
                <a:spcPts val="0"/>
              </a:spcAft>
            </a:pPr>
            <a:fld id="{00000000-1234-1234-1234-123412341234}" type="slidenum">
              <a:rPr lang="en"/>
              <a:pPr>
                <a:spcAft>
                  <a:spcPts val="0"/>
                </a:spcAft>
              </a:pPr>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prstGeom prst="rect">
            <a:avLst/>
          </a:prstGeom>
          <a:noFill/>
          <a:ln>
            <a:noFill/>
          </a:ln>
        </p:spPr>
        <p:txBody>
          <a:bodyPr spcFirstLastPara="1" vert="horz" wrap="square" lIns="91433" tIns="45700" rIns="91433" bIns="45700" numCol="1" anchor="b" anchorCtr="0" compatLnSpc="1">
            <a:prstTxWarp prst="textNoShape">
              <a:avLst/>
            </a:prstTxWarp>
            <a:normAutofit/>
          </a:bodyPr>
          <a:lstStyle/>
          <a:p>
            <a:pPr algn="ctr"/>
            <a:r>
              <a:rPr lang="en" sz="4000" dirty="0">
                <a:solidFill>
                  <a:schemeClr val="accent1"/>
                </a:solidFill>
              </a:rPr>
              <a:t>C-ID Website</a:t>
            </a:r>
            <a:endParaRPr sz="4000" dirty="0">
              <a:solidFill>
                <a:schemeClr val="accent1"/>
              </a:solidFill>
            </a:endParaRPr>
          </a:p>
        </p:txBody>
      </p:sp>
      <p:sp>
        <p:nvSpPr>
          <p:cNvPr id="164" name="Google Shape;164;p30"/>
          <p:cNvSpPr txBox="1">
            <a:spLocks noGrp="1"/>
          </p:cNvSpPr>
          <p:nvPr>
            <p:ph sz="half" idx="1"/>
          </p:nvPr>
        </p:nvSpPr>
        <p:spPr>
          <a:prstGeom prst="rect">
            <a:avLst/>
          </a:prstGeom>
          <a:noFill/>
          <a:ln>
            <a:noFill/>
          </a:ln>
        </p:spPr>
        <p:txBody>
          <a:bodyPr spcFirstLastPara="1" vert="horz" wrap="square" lIns="91433" tIns="45700" rIns="91433" bIns="45700" numCol="1" anchor="t" anchorCtr="0" compatLnSpc="1">
            <a:prstTxWarp prst="textNoShape">
              <a:avLst/>
            </a:prstTxWarp>
            <a:normAutofit/>
          </a:bodyPr>
          <a:lstStyle/>
          <a:p>
            <a:pPr marL="118530" indent="0">
              <a:spcBef>
                <a:spcPts val="0"/>
              </a:spcBef>
              <a:buNone/>
            </a:pPr>
            <a:r>
              <a:rPr lang="en" sz="1467" dirty="0"/>
              <a:t>Weekly meetings are held with the CCC Technology Center to review system development, discuss user needs, and ensure new areas of the site function as intended.</a:t>
            </a:r>
            <a:endParaRPr sz="1467" dirty="0"/>
          </a:p>
          <a:p>
            <a:pPr marL="118530" indent="0">
              <a:spcBef>
                <a:spcPts val="0"/>
              </a:spcBef>
              <a:buNone/>
            </a:pPr>
            <a:endParaRPr sz="1467" dirty="0"/>
          </a:p>
          <a:p>
            <a:pPr marL="457189" indent="-338658">
              <a:spcBef>
                <a:spcPts val="0"/>
              </a:spcBef>
              <a:buChar char="●"/>
            </a:pPr>
            <a:r>
              <a:rPr lang="en" sz="1467" dirty="0"/>
              <a:t>2022-2023 development will focus on:</a:t>
            </a:r>
            <a:endParaRPr sz="1467" dirty="0"/>
          </a:p>
          <a:p>
            <a:pPr marL="728115" lvl="1" indent="-338658">
              <a:spcBef>
                <a:spcPts val="0"/>
              </a:spcBef>
              <a:buChar char="●"/>
            </a:pPr>
            <a:r>
              <a:rPr lang="en" sz="1467" dirty="0"/>
              <a:t>FDRG member workflow</a:t>
            </a:r>
            <a:endParaRPr sz="1467" dirty="0"/>
          </a:p>
          <a:p>
            <a:pPr marL="728115" lvl="1" indent="-338658">
              <a:spcBef>
                <a:spcPts val="0"/>
              </a:spcBef>
              <a:buChar char="●"/>
            </a:pPr>
            <a:r>
              <a:rPr lang="en" sz="1467" dirty="0"/>
              <a:t>Upgrading the notifications and alert system.</a:t>
            </a:r>
            <a:endParaRPr sz="1467" dirty="0"/>
          </a:p>
          <a:p>
            <a:pPr marL="728115" lvl="1" indent="-338658">
              <a:spcBef>
                <a:spcPts val="0"/>
              </a:spcBef>
              <a:buChar char="●"/>
            </a:pPr>
            <a:r>
              <a:rPr lang="en" sz="1467" dirty="0"/>
              <a:t>Upgrades to the user dashboard.</a:t>
            </a:r>
            <a:endParaRPr sz="1467" dirty="0"/>
          </a:p>
          <a:p>
            <a:pPr marL="728115" lvl="1" indent="-338658">
              <a:spcBef>
                <a:spcPts val="0"/>
              </a:spcBef>
              <a:buChar char="●"/>
            </a:pPr>
            <a:r>
              <a:rPr lang="en" sz="1467" dirty="0"/>
              <a:t>Upgrades to the AO, CORE, and Site Administrator pages.</a:t>
            </a:r>
            <a:endParaRPr sz="1467" dirty="0"/>
          </a:p>
          <a:p>
            <a:pPr marL="728115" lvl="1" indent="-338658">
              <a:spcBef>
                <a:spcPts val="0"/>
              </a:spcBef>
              <a:buChar char="●"/>
            </a:pPr>
            <a:r>
              <a:rPr lang="en" sz="1467" dirty="0"/>
              <a:t>Complete work on an appeals process.</a:t>
            </a:r>
            <a:endParaRPr sz="1467" dirty="0"/>
          </a:p>
          <a:p>
            <a:pPr marL="728115" lvl="1" indent="-338658">
              <a:spcBef>
                <a:spcPts val="0"/>
              </a:spcBef>
              <a:buChar char="●"/>
            </a:pPr>
            <a:r>
              <a:rPr lang="en" sz="1467" dirty="0"/>
              <a:t>Website bugs.</a:t>
            </a:r>
            <a:endParaRPr sz="1467" dirty="0"/>
          </a:p>
        </p:txBody>
      </p:sp>
      <p:sp>
        <p:nvSpPr>
          <p:cNvPr id="165" name="Google Shape;165;p30"/>
          <p:cNvSpPr txBox="1">
            <a:spLocks noGrp="1"/>
          </p:cNvSpPr>
          <p:nvPr>
            <p:ph type="sldNum" sz="quarter" idx="10"/>
          </p:nvPr>
        </p:nvSpPr>
        <p:spPr>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spcAft>
                <a:spcPts val="0"/>
              </a:spcAft>
            </a:pPr>
            <a:fld id="{00000000-1234-1234-1234-123412341234}" type="slidenum">
              <a:rPr lang="en" sz="1467"/>
              <a:pPr>
                <a:spcAft>
                  <a:spcPts val="0"/>
                </a:spcAft>
              </a:pPr>
              <a:t>22</a:t>
            </a:fld>
            <a:endParaRPr sz="1467"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7762B-2EC2-4C5B-AAB3-2BEDB6B7C9EA}"/>
              </a:ext>
            </a:extLst>
          </p:cNvPr>
          <p:cNvSpPr>
            <a:spLocks noGrp="1"/>
          </p:cNvSpPr>
          <p:nvPr>
            <p:ph type="title"/>
          </p:nvPr>
        </p:nvSpPr>
        <p:spPr/>
        <p:txBody>
          <a:bodyPr/>
          <a:lstStyle/>
          <a:p>
            <a:r>
              <a:rPr lang="en-US" dirty="0"/>
              <a:t>ASCCC</a:t>
            </a:r>
          </a:p>
        </p:txBody>
      </p:sp>
      <p:sp>
        <p:nvSpPr>
          <p:cNvPr id="4" name="Slide Number Placeholder 3">
            <a:extLst>
              <a:ext uri="{FF2B5EF4-FFF2-40B4-BE49-F238E27FC236}">
                <a16:creationId xmlns:a16="http://schemas.microsoft.com/office/drawing/2014/main" id="{9B33877D-42D0-4A93-89B6-F5217E7E04D9}"/>
              </a:ext>
            </a:extLst>
          </p:cNvPr>
          <p:cNvSpPr>
            <a:spLocks noGrp="1"/>
          </p:cNvSpPr>
          <p:nvPr>
            <p:ph type="sldNum" sz="quarter" idx="10"/>
          </p:nvPr>
        </p:nvSpPr>
        <p:spPr/>
        <p:txBody>
          <a:bodyPr/>
          <a:lstStyle/>
          <a:p>
            <a:pPr>
              <a:defRPr/>
            </a:pPr>
            <a:fld id="{06DDD070-D08E-4B40-B4AC-DB5751E9D83C}" type="slidenum">
              <a:rPr lang="en-US" altLang="en-US" smtClean="0"/>
              <a:pPr>
                <a:defRPr/>
              </a:pPr>
              <a:t>23</a:t>
            </a:fld>
            <a:endParaRPr lang="en-US" altLang="en-US" dirty="0"/>
          </a:p>
        </p:txBody>
      </p:sp>
      <p:pic>
        <p:nvPicPr>
          <p:cNvPr id="3074" name="Picture 2" descr="Home | ASCCC">
            <a:extLst>
              <a:ext uri="{FF2B5EF4-FFF2-40B4-BE49-F238E27FC236}">
                <a16:creationId xmlns:a16="http://schemas.microsoft.com/office/drawing/2014/main" id="{5E3E0F41-35E2-4693-A66C-5CCF2C2E34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5379" y="3512128"/>
            <a:ext cx="6782383" cy="151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04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prstGeom prst="rect">
            <a:avLst/>
          </a:prstGeom>
        </p:spPr>
        <p:txBody>
          <a:bodyPr spcFirstLastPara="1" vert="horz" wrap="square" lIns="91433" tIns="45700" rIns="91433" bIns="45700" numCol="1" anchor="b" anchorCtr="0" compatLnSpc="1">
            <a:prstTxWarp prst="textNoShape">
              <a:avLst/>
            </a:prstTxWarp>
            <a:normAutofit/>
          </a:bodyPr>
          <a:lstStyle/>
          <a:p>
            <a:r>
              <a:rPr lang="en">
                <a:solidFill>
                  <a:schemeClr val="accent1"/>
                </a:solidFill>
              </a:rPr>
              <a:t>Opportunities with ASCCC Statewide Service </a:t>
            </a:r>
            <a:endParaRPr dirty="0">
              <a:solidFill>
                <a:schemeClr val="accent1"/>
              </a:solidFill>
            </a:endParaRPr>
          </a:p>
        </p:txBody>
      </p:sp>
      <p:sp>
        <p:nvSpPr>
          <p:cNvPr id="171" name="Google Shape;171;p31"/>
          <p:cNvSpPr txBox="1">
            <a:spLocks noGrp="1"/>
          </p:cNvSpPr>
          <p:nvPr>
            <p:ph sz="half" idx="1"/>
          </p:nvPr>
        </p:nvSpPr>
        <p:spPr>
          <a:prstGeom prst="rect">
            <a:avLst/>
          </a:prstGeom>
        </p:spPr>
        <p:txBody>
          <a:bodyPr spcFirstLastPara="1" vert="horz" wrap="square" lIns="91433" tIns="45700" rIns="91433" bIns="45700" numCol="1" anchor="t" anchorCtr="0" compatLnSpc="1">
            <a:prstTxWarp prst="textNoShape">
              <a:avLst/>
            </a:prstTxWarp>
            <a:normAutofit/>
          </a:bodyPr>
          <a:lstStyle/>
          <a:p>
            <a:pPr marL="0" indent="0">
              <a:buNone/>
            </a:pPr>
            <a:r>
              <a:rPr lang="en" sz="3467">
                <a:solidFill>
                  <a:schemeClr val="accent1"/>
                </a:solidFill>
              </a:rPr>
              <a:t>Every year the ASCCC appoints nearly 1,000 faculty volunteers to committees, workgroups and task forces for the ASCCC, within the CCC System and intersegmental. </a:t>
            </a:r>
            <a:endParaRPr sz="3467" dirty="0">
              <a:solidFill>
                <a:schemeClr val="accent1"/>
              </a:solidFill>
            </a:endParaRPr>
          </a:p>
        </p:txBody>
      </p:sp>
      <p:pic>
        <p:nvPicPr>
          <p:cNvPr id="172" name="Google Shape;172;p31"/>
          <p:cNvPicPr preferRelativeResize="0"/>
          <p:nvPr/>
        </p:nvPicPr>
        <p:blipFill>
          <a:blip r:embed="rId3">
            <a:alphaModFix/>
          </a:blip>
          <a:stretch>
            <a:fillRect/>
          </a:stretch>
        </p:blipFill>
        <p:spPr>
          <a:xfrm>
            <a:off x="7723185" y="4011633"/>
            <a:ext cx="3289300" cy="2463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prstGeom prst="rect">
            <a:avLst/>
          </a:prstGeom>
        </p:spPr>
        <p:txBody>
          <a:bodyPr spcFirstLastPara="1" vert="horz" wrap="square" lIns="91433" tIns="45700" rIns="91433" bIns="45700" numCol="1" anchor="b" anchorCtr="0" compatLnSpc="1">
            <a:prstTxWarp prst="textNoShape">
              <a:avLst/>
            </a:prstTxWarp>
            <a:normAutofit/>
          </a:bodyPr>
          <a:lstStyle/>
          <a:p>
            <a:r>
              <a:rPr lang="en" dirty="0">
                <a:solidFill>
                  <a:schemeClr val="accent1"/>
                </a:solidFill>
              </a:rPr>
              <a:t>ASCCC Committees </a:t>
            </a:r>
            <a:endParaRPr dirty="0">
              <a:solidFill>
                <a:schemeClr val="accent1"/>
              </a:solidFill>
            </a:endParaRPr>
          </a:p>
        </p:txBody>
      </p:sp>
      <p:sp>
        <p:nvSpPr>
          <p:cNvPr id="178" name="Google Shape;178;p32"/>
          <p:cNvSpPr txBox="1">
            <a:spLocks noGrp="1"/>
          </p:cNvSpPr>
          <p:nvPr>
            <p:ph sz="half" idx="2"/>
          </p:nvPr>
        </p:nvSpPr>
        <p:spPr>
          <a:prstGeom prst="rect">
            <a:avLst/>
          </a:prstGeom>
        </p:spPr>
        <p:txBody>
          <a:bodyPr spcFirstLastPara="1" vert="horz" wrap="square" lIns="91433" tIns="45700" rIns="91433" bIns="45700" numCol="1" anchor="t" anchorCtr="0" compatLnSpc="1">
            <a:prstTxWarp prst="textNoShape">
              <a:avLst/>
            </a:prstTxWarp>
            <a:normAutofit lnSpcReduction="10000"/>
          </a:bodyPr>
          <a:lstStyle/>
          <a:p>
            <a:pPr marL="0" indent="0">
              <a:buNone/>
            </a:pPr>
            <a:r>
              <a:rPr lang="en" dirty="0"/>
              <a:t>Accreditation </a:t>
            </a:r>
            <a:endParaRPr dirty="0"/>
          </a:p>
          <a:p>
            <a:pPr marL="0" indent="0">
              <a:buNone/>
            </a:pPr>
            <a:r>
              <a:rPr lang="en" dirty="0"/>
              <a:t>Curriculum </a:t>
            </a:r>
            <a:endParaRPr dirty="0"/>
          </a:p>
          <a:p>
            <a:pPr marL="0" indent="0">
              <a:buNone/>
            </a:pPr>
            <a:r>
              <a:rPr lang="en" dirty="0"/>
              <a:t>Noncredit</a:t>
            </a:r>
            <a:endParaRPr dirty="0"/>
          </a:p>
          <a:p>
            <a:pPr marL="0" indent="0">
              <a:buNone/>
            </a:pPr>
            <a:r>
              <a:rPr lang="en" dirty="0"/>
              <a:t>CTE Leadership</a:t>
            </a:r>
            <a:endParaRPr dirty="0"/>
          </a:p>
          <a:p>
            <a:pPr marL="0" indent="0">
              <a:buNone/>
            </a:pPr>
            <a:r>
              <a:rPr lang="en" dirty="0"/>
              <a:t>Relations with Local Senates </a:t>
            </a:r>
            <a:endParaRPr dirty="0"/>
          </a:p>
          <a:p>
            <a:pPr marL="0" indent="0">
              <a:buNone/>
            </a:pPr>
            <a:r>
              <a:rPr lang="en" dirty="0"/>
              <a:t>Transfer, Articulation and Student Services</a:t>
            </a:r>
            <a:endParaRPr dirty="0"/>
          </a:p>
          <a:p>
            <a:pPr marL="0" indent="0">
              <a:buNone/>
            </a:pPr>
            <a:r>
              <a:rPr lang="en" dirty="0"/>
              <a:t>Resolutions </a:t>
            </a:r>
            <a:endParaRPr dirty="0"/>
          </a:p>
          <a:p>
            <a:pPr marL="0" indent="0">
              <a:buNone/>
            </a:pPr>
            <a:r>
              <a:rPr lang="en" dirty="0"/>
              <a:t>Faculty Leadership and Development </a:t>
            </a:r>
            <a:endParaRPr dirty="0"/>
          </a:p>
        </p:txBody>
      </p:sp>
      <p:sp>
        <p:nvSpPr>
          <p:cNvPr id="179" name="Google Shape;179;p32"/>
          <p:cNvSpPr txBox="1">
            <a:spLocks noGrp="1"/>
          </p:cNvSpPr>
          <p:nvPr>
            <p:ph sz="quarter" idx="4"/>
          </p:nvPr>
        </p:nvSpPr>
        <p:spPr>
          <a:prstGeom prst="rect">
            <a:avLst/>
          </a:prstGeom>
        </p:spPr>
        <p:txBody>
          <a:bodyPr spcFirstLastPara="1" vert="horz" wrap="square" lIns="91433" tIns="45700" rIns="91433" bIns="45700" numCol="1" anchor="t" anchorCtr="0" compatLnSpc="1">
            <a:prstTxWarp prst="textNoShape">
              <a:avLst/>
            </a:prstTxWarp>
            <a:normAutofit/>
          </a:bodyPr>
          <a:lstStyle/>
          <a:p>
            <a:pPr marL="0" indent="0">
              <a:buNone/>
            </a:pPr>
            <a:r>
              <a:rPr lang="en"/>
              <a:t>Standards and Practices </a:t>
            </a:r>
            <a:endParaRPr dirty="0"/>
          </a:p>
          <a:p>
            <a:pPr marL="0" indent="0">
              <a:buNone/>
            </a:pPr>
            <a:r>
              <a:rPr lang="en"/>
              <a:t>Legislation and Advocacy</a:t>
            </a:r>
            <a:endParaRPr dirty="0"/>
          </a:p>
          <a:p>
            <a:pPr marL="0" indent="0">
              <a:buNone/>
            </a:pPr>
            <a:r>
              <a:rPr lang="en"/>
              <a:t>Online Education </a:t>
            </a:r>
            <a:endParaRPr dirty="0"/>
          </a:p>
          <a:p>
            <a:pPr marL="0" indent="0">
              <a:buNone/>
            </a:pPr>
            <a:r>
              <a:rPr lang="en"/>
              <a:t>Part-Time Faculty </a:t>
            </a:r>
            <a:endParaRPr dirty="0"/>
          </a:p>
          <a:p>
            <a:pPr marL="0" indent="0">
              <a:buNone/>
            </a:pPr>
            <a:r>
              <a:rPr lang="en"/>
              <a:t>Equity and Diversity Action Committee </a:t>
            </a:r>
            <a:endParaRPr dirty="0"/>
          </a:p>
          <a:p>
            <a:pPr marL="0" indent="0">
              <a:buNone/>
            </a:pPr>
            <a:r>
              <a:rPr lang="en"/>
              <a:t>Educational Policies </a:t>
            </a:r>
            <a:endParaRPr dirty="0"/>
          </a:p>
          <a:p>
            <a:pPr marL="0" indent="0">
              <a:buNone/>
            </a:pPr>
            <a:r>
              <a:rPr lang="en"/>
              <a:t>Data and Research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prstGeom prst="rect">
            <a:avLst/>
          </a:prstGeom>
        </p:spPr>
        <p:txBody>
          <a:bodyPr spcFirstLastPara="1" vert="horz" wrap="square" lIns="91433" tIns="45700" rIns="91433" bIns="45700" numCol="1" anchor="b" anchorCtr="0" compatLnSpc="1">
            <a:prstTxWarp prst="textNoShape">
              <a:avLst/>
            </a:prstTxWarp>
            <a:normAutofit/>
          </a:bodyPr>
          <a:lstStyle/>
          <a:p>
            <a:r>
              <a:rPr lang="en" dirty="0">
                <a:solidFill>
                  <a:schemeClr val="accent1"/>
                </a:solidFill>
              </a:rPr>
              <a:t>Liaisons </a:t>
            </a:r>
            <a:endParaRPr dirty="0">
              <a:solidFill>
                <a:schemeClr val="accent1"/>
              </a:solidFill>
            </a:endParaRPr>
          </a:p>
        </p:txBody>
      </p:sp>
      <p:sp>
        <p:nvSpPr>
          <p:cNvPr id="185" name="Google Shape;185;p33"/>
          <p:cNvSpPr txBox="1">
            <a:spLocks noGrp="1"/>
          </p:cNvSpPr>
          <p:nvPr>
            <p:ph sz="half" idx="2"/>
          </p:nvPr>
        </p:nvSpPr>
        <p:spPr>
          <a:prstGeom prst="rect">
            <a:avLst/>
          </a:prstGeom>
        </p:spPr>
        <p:txBody>
          <a:bodyPr spcFirstLastPara="1" vert="horz" wrap="square" lIns="91433" tIns="45700" rIns="91433" bIns="45700" numCol="1" anchor="t" anchorCtr="0" compatLnSpc="1">
            <a:prstTxWarp prst="textNoShape">
              <a:avLst/>
            </a:prstTxWarp>
            <a:normAutofit fontScale="70000" lnSpcReduction="20000"/>
          </a:bodyPr>
          <a:lstStyle/>
          <a:p>
            <a:pPr marL="0" indent="0">
              <a:lnSpc>
                <a:spcPct val="160000"/>
              </a:lnSpc>
              <a:spcBef>
                <a:spcPts val="0"/>
              </a:spcBef>
              <a:buNone/>
            </a:pPr>
            <a:r>
              <a:rPr lang="en" sz="2263">
                <a:solidFill>
                  <a:srgbClr val="0A0A0A"/>
                </a:solidFill>
                <a:highlight>
                  <a:srgbClr val="FFFFFF"/>
                </a:highlight>
                <a:latin typeface="Arial"/>
                <a:ea typeface="Arial"/>
                <a:cs typeface="Arial"/>
                <a:sym typeface="Arial"/>
              </a:rPr>
              <a:t>In general, ASCCC liaisons are expected to do the following:</a:t>
            </a:r>
            <a:endParaRPr sz="2263" dirty="0">
              <a:solidFill>
                <a:srgbClr val="0A0A0A"/>
              </a:solidFill>
              <a:highlight>
                <a:srgbClr val="FFFFFF"/>
              </a:highlight>
              <a:latin typeface="Arial"/>
              <a:ea typeface="Arial"/>
              <a:cs typeface="Arial"/>
              <a:sym typeface="Arial"/>
            </a:endParaRPr>
          </a:p>
          <a:p>
            <a:pPr indent="-394623">
              <a:lnSpc>
                <a:spcPct val="160000"/>
              </a:lnSpc>
              <a:spcBef>
                <a:spcPts val="1600"/>
              </a:spcBef>
              <a:buClr>
                <a:srgbClr val="0A0A0A"/>
              </a:buClr>
              <a:buSzPct val="100000"/>
              <a:buChar char="●"/>
            </a:pPr>
            <a:r>
              <a:rPr lang="en" sz="2263">
                <a:solidFill>
                  <a:srgbClr val="0A0A0A"/>
                </a:solidFill>
                <a:highlight>
                  <a:srgbClr val="FFFFFF"/>
                </a:highlight>
                <a:latin typeface="Arial"/>
                <a:ea typeface="Arial"/>
                <a:cs typeface="Arial"/>
                <a:sym typeface="Arial"/>
              </a:rPr>
              <a:t>Sign up for ASCCC listservs related to the liaison’s area of focus.</a:t>
            </a:r>
            <a:endParaRPr sz="2263" dirty="0">
              <a:solidFill>
                <a:srgbClr val="0A0A0A"/>
              </a:solidFill>
              <a:highlight>
                <a:srgbClr val="FFFFFF"/>
              </a:highlight>
              <a:latin typeface="Arial"/>
              <a:ea typeface="Arial"/>
              <a:cs typeface="Arial"/>
              <a:sym typeface="Arial"/>
            </a:endParaRPr>
          </a:p>
          <a:p>
            <a:pPr indent="-394623">
              <a:lnSpc>
                <a:spcPct val="160000"/>
              </a:lnSpc>
              <a:spcBef>
                <a:spcPts val="0"/>
              </a:spcBef>
              <a:buClr>
                <a:srgbClr val="0A0A0A"/>
              </a:buClr>
              <a:buSzPct val="100000"/>
              <a:buChar char="●"/>
            </a:pPr>
            <a:r>
              <a:rPr lang="en" sz="2263">
                <a:solidFill>
                  <a:srgbClr val="0A0A0A"/>
                </a:solidFill>
                <a:highlight>
                  <a:srgbClr val="FFFFFF"/>
                </a:highlight>
                <a:latin typeface="Arial"/>
                <a:ea typeface="Arial"/>
                <a:cs typeface="Arial"/>
                <a:sym typeface="Arial"/>
              </a:rPr>
              <a:t>Update and engage the local academic senate and campus faculty on statewide matters and efforts relevant to the local college or district.</a:t>
            </a:r>
            <a:endParaRPr sz="2263" dirty="0">
              <a:solidFill>
                <a:srgbClr val="0A0A0A"/>
              </a:solidFill>
              <a:highlight>
                <a:srgbClr val="FFFFFF"/>
              </a:highlight>
              <a:latin typeface="Arial"/>
              <a:ea typeface="Arial"/>
              <a:cs typeface="Arial"/>
              <a:sym typeface="Arial"/>
            </a:endParaRPr>
          </a:p>
          <a:p>
            <a:pPr indent="-394623">
              <a:lnSpc>
                <a:spcPct val="160000"/>
              </a:lnSpc>
              <a:spcBef>
                <a:spcPts val="0"/>
              </a:spcBef>
              <a:buClr>
                <a:srgbClr val="0A0A0A"/>
              </a:buClr>
              <a:buSzPct val="100000"/>
              <a:buChar char="●"/>
            </a:pPr>
            <a:r>
              <a:rPr lang="en" sz="2263">
                <a:solidFill>
                  <a:srgbClr val="0A0A0A"/>
                </a:solidFill>
                <a:highlight>
                  <a:srgbClr val="FFFFFF"/>
                </a:highlight>
                <a:latin typeface="Arial"/>
                <a:ea typeface="Arial"/>
                <a:cs typeface="Arial"/>
                <a:sym typeface="Arial"/>
              </a:rPr>
              <a:t>Communicate with the local academic senate and campus faculty regarding academic and professional matters related to the liaison role.</a:t>
            </a:r>
            <a:endParaRPr sz="2263" dirty="0">
              <a:solidFill>
                <a:srgbClr val="0A0A0A"/>
              </a:solidFill>
              <a:highlight>
                <a:srgbClr val="FFFFFF"/>
              </a:highlight>
              <a:latin typeface="Arial"/>
              <a:ea typeface="Arial"/>
              <a:cs typeface="Arial"/>
              <a:sym typeface="Arial"/>
            </a:endParaRPr>
          </a:p>
          <a:p>
            <a:pPr marL="0" indent="0">
              <a:spcBef>
                <a:spcPts val="1600"/>
              </a:spcBef>
              <a:buNone/>
            </a:pPr>
            <a:endParaRPr dirty="0"/>
          </a:p>
        </p:txBody>
      </p:sp>
      <p:sp>
        <p:nvSpPr>
          <p:cNvPr id="186" name="Google Shape;186;p33"/>
          <p:cNvSpPr txBox="1">
            <a:spLocks noGrp="1"/>
          </p:cNvSpPr>
          <p:nvPr>
            <p:ph sz="quarter" idx="4"/>
          </p:nvPr>
        </p:nvSpPr>
        <p:spPr>
          <a:prstGeom prst="rect">
            <a:avLst/>
          </a:prstGeom>
        </p:spPr>
        <p:txBody>
          <a:bodyPr spcFirstLastPara="1" vert="horz" wrap="square" lIns="91433" tIns="45700" rIns="91433" bIns="45700" numCol="1" anchor="t" anchorCtr="0" compatLnSpc="1">
            <a:prstTxWarp prst="textNoShape">
              <a:avLst/>
            </a:prstTxWarp>
            <a:normAutofit/>
          </a:bodyPr>
          <a:lstStyle/>
          <a:p>
            <a:r>
              <a:rPr lang="en"/>
              <a:t>CTE </a:t>
            </a:r>
            <a:endParaRPr dirty="0"/>
          </a:p>
          <a:p>
            <a:pPr>
              <a:spcBef>
                <a:spcPts val="0"/>
              </a:spcBef>
            </a:pPr>
            <a:r>
              <a:rPr lang="en"/>
              <a:t>Guided Pathways </a:t>
            </a:r>
            <a:endParaRPr dirty="0"/>
          </a:p>
          <a:p>
            <a:pPr>
              <a:spcBef>
                <a:spcPts val="0"/>
              </a:spcBef>
            </a:pPr>
            <a:r>
              <a:rPr lang="en"/>
              <a:t>IDEAA </a:t>
            </a:r>
            <a:endParaRPr dirty="0"/>
          </a:p>
          <a:p>
            <a:pPr>
              <a:spcBef>
                <a:spcPts val="0"/>
              </a:spcBef>
            </a:pPr>
            <a:r>
              <a:rPr lang="en"/>
              <a:t>Legislative </a:t>
            </a:r>
            <a:endParaRPr dirty="0"/>
          </a:p>
          <a:p>
            <a:pPr>
              <a:spcBef>
                <a:spcPts val="0"/>
              </a:spcBef>
            </a:pPr>
            <a:r>
              <a:rPr lang="en"/>
              <a:t>Noncredit </a:t>
            </a:r>
            <a:endParaRPr dirty="0"/>
          </a:p>
          <a:p>
            <a:pPr>
              <a:spcBef>
                <a:spcPts val="0"/>
              </a:spcBef>
            </a:pPr>
            <a:r>
              <a:rPr lang="en"/>
              <a:t>OER </a:t>
            </a:r>
            <a:endParaRPr dirty="0"/>
          </a:p>
          <a:p>
            <a:pPr>
              <a:spcBef>
                <a:spcPts val="0"/>
              </a:spcBef>
            </a:pPr>
            <a:r>
              <a:rPr lang="en"/>
              <a:t>Part-Time Faculty </a:t>
            </a:r>
            <a:endParaRPr dirty="0"/>
          </a:p>
          <a:p>
            <a:pPr>
              <a:spcBef>
                <a:spcPts val="0"/>
              </a:spcBef>
            </a:pPr>
            <a:r>
              <a:rPr lang="en"/>
              <a:t>Rising Scholars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prstGeom prst="rect">
            <a:avLst/>
          </a:prstGeom>
        </p:spPr>
        <p:txBody>
          <a:bodyPr spcFirstLastPara="1" vert="horz" wrap="square" lIns="91433" tIns="45700" rIns="91433" bIns="45700" numCol="1" anchor="b" anchorCtr="0" compatLnSpc="1">
            <a:prstTxWarp prst="textNoShape">
              <a:avLst/>
            </a:prstTxWarp>
            <a:normAutofit/>
          </a:bodyPr>
          <a:lstStyle/>
          <a:p>
            <a:r>
              <a:rPr lang="en" u="sng" dirty="0">
                <a:solidFill>
                  <a:schemeClr val="accent1"/>
                </a:solidFill>
                <a:hlinkClick r:id="rId3">
                  <a:extLst>
                    <a:ext uri="{A12FA001-AC4F-418D-AE19-62706E023703}">
                      <ahyp:hlinkClr xmlns:ahyp="http://schemas.microsoft.com/office/drawing/2018/hyperlinkcolor" val="tx"/>
                    </a:ext>
                  </a:extLst>
                </a:hlinkClick>
              </a:rPr>
              <a:t>Caucuses </a:t>
            </a:r>
            <a:endParaRPr dirty="0">
              <a:solidFill>
                <a:schemeClr val="accent1"/>
              </a:solidFill>
            </a:endParaRPr>
          </a:p>
        </p:txBody>
      </p:sp>
      <p:sp>
        <p:nvSpPr>
          <p:cNvPr id="192" name="Google Shape;192;p34"/>
          <p:cNvSpPr txBox="1">
            <a:spLocks noGrp="1"/>
          </p:cNvSpPr>
          <p:nvPr>
            <p:ph sz="half" idx="2"/>
          </p:nvPr>
        </p:nvSpPr>
        <p:spPr>
          <a:prstGeom prst="rect">
            <a:avLst/>
          </a:prstGeom>
        </p:spPr>
        <p:txBody>
          <a:bodyPr spcFirstLastPara="1" vert="horz" wrap="square" lIns="91433" tIns="45700" rIns="91433" bIns="45700" numCol="1" anchor="t" anchorCtr="0" compatLnSpc="1">
            <a:prstTxWarp prst="textNoShape">
              <a:avLst/>
            </a:prstTxWarp>
            <a:normAutofit/>
          </a:bodyPr>
          <a:lstStyle/>
          <a:p>
            <a:pPr marL="0" indent="0">
              <a:buNone/>
            </a:pPr>
            <a:r>
              <a:rPr lang="en">
                <a:solidFill>
                  <a:srgbClr val="0A0A0A"/>
                </a:solidFill>
                <a:highlight>
                  <a:srgbClr val="FFFFFF"/>
                </a:highlight>
                <a:latin typeface="Arial"/>
                <a:ea typeface="Arial"/>
                <a:cs typeface="Arial"/>
                <a:sym typeface="Arial"/>
              </a:rPr>
              <a:t>Academic Senate caucuses are intended to serve as groups of independently organized faculty to meet, network, and deliberate collegially in order to form a collective voice on issues of common concern that caucus members feel are of vital importance to faculty and the success of students as they relate to academic and professional matters.</a:t>
            </a:r>
            <a:endParaRPr sz="3467" dirty="0"/>
          </a:p>
        </p:txBody>
      </p:sp>
      <p:sp>
        <p:nvSpPr>
          <p:cNvPr id="193" name="Google Shape;193;p34"/>
          <p:cNvSpPr txBox="1">
            <a:spLocks noGrp="1"/>
          </p:cNvSpPr>
          <p:nvPr>
            <p:ph sz="quarter" idx="4"/>
          </p:nvPr>
        </p:nvSpPr>
        <p:spPr>
          <a:prstGeom prst="rect">
            <a:avLst/>
          </a:prstGeom>
        </p:spPr>
        <p:txBody>
          <a:bodyPr spcFirstLastPara="1" vert="horz" wrap="square" lIns="91433" tIns="45700" rIns="91433" bIns="45700" numCol="1" anchor="t" anchorCtr="0" compatLnSpc="1">
            <a:prstTxWarp prst="textNoShape">
              <a:avLst/>
            </a:prstTxWarp>
            <a:normAutofit/>
          </a:bodyPr>
          <a:lstStyle/>
          <a:p>
            <a:pPr indent="-474121">
              <a:buSzPts val="2000"/>
            </a:pPr>
            <a:r>
              <a:rPr lang="en" sz="3467"/>
              <a:t>LGBTQIA+ </a:t>
            </a:r>
            <a:endParaRPr sz="3467" dirty="0"/>
          </a:p>
          <a:p>
            <a:pPr indent="-474121">
              <a:spcBef>
                <a:spcPts val="0"/>
              </a:spcBef>
              <a:buSzPts val="2000"/>
            </a:pPr>
            <a:r>
              <a:rPr lang="en" sz="3467"/>
              <a:t>Latinx </a:t>
            </a:r>
            <a:endParaRPr sz="3467" dirty="0"/>
          </a:p>
          <a:p>
            <a:pPr indent="-474121">
              <a:spcBef>
                <a:spcPts val="0"/>
              </a:spcBef>
              <a:buSzPts val="2000"/>
            </a:pPr>
            <a:r>
              <a:rPr lang="en" sz="3467"/>
              <a:t>Womxns </a:t>
            </a:r>
            <a:endParaRPr sz="3467" dirty="0"/>
          </a:p>
          <a:p>
            <a:pPr indent="-474121">
              <a:spcBef>
                <a:spcPts val="0"/>
              </a:spcBef>
              <a:buSzPts val="2000"/>
            </a:pPr>
            <a:r>
              <a:rPr lang="en" sz="3467"/>
              <a:t>Black </a:t>
            </a:r>
            <a:endParaRPr sz="3467" dirty="0"/>
          </a:p>
          <a:p>
            <a:pPr indent="-474121">
              <a:spcBef>
                <a:spcPts val="0"/>
              </a:spcBef>
              <a:buSzPts val="2000"/>
            </a:pPr>
            <a:r>
              <a:rPr lang="en" sz="3467"/>
              <a:t>Asian Pacific Islander </a:t>
            </a:r>
            <a:endParaRPr sz="3467" dirty="0"/>
          </a:p>
          <a:p>
            <a:pPr indent="-474121">
              <a:spcBef>
                <a:spcPts val="0"/>
              </a:spcBef>
              <a:buSzPts val="2000"/>
            </a:pPr>
            <a:r>
              <a:rPr lang="en" sz="3467"/>
              <a:t>Small or Rural Colleges </a:t>
            </a:r>
            <a:endParaRPr sz="3467"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a:solidFill>
                  <a:schemeClr val="accent1"/>
                </a:solidFill>
              </a:rPr>
              <a:t>ASCCC Statewide Service- What our Faculty Say!</a:t>
            </a:r>
            <a:endParaRPr dirty="0">
              <a:solidFill>
                <a:schemeClr val="accent1"/>
              </a:solidFill>
            </a:endParaRPr>
          </a:p>
        </p:txBody>
      </p:sp>
      <p:sp>
        <p:nvSpPr>
          <p:cNvPr id="199" name="Google Shape;199;p3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sz="2811" i="1" dirty="0">
                <a:solidFill>
                  <a:schemeClr val="accent1"/>
                </a:solidFill>
                <a:highlight>
                  <a:srgbClr val="FFFFFF"/>
                </a:highlight>
              </a:rPr>
              <a:t>“This opportunity for service has changed how I look at my role as faculty. My service continuously challenges me to listen well, reflect more, and to be a stronger voice in my roles as educator, advocate, and support to my colleagues and students.”--Howard Eskew, San Diego Mesa College </a:t>
            </a:r>
            <a:endParaRPr sz="2811" i="1" dirty="0">
              <a:solidFill>
                <a:schemeClr val="accent1"/>
              </a:solidFill>
              <a:highlight>
                <a:srgbClr val="FFFFFF"/>
              </a:highlight>
            </a:endParaRPr>
          </a:p>
          <a:p>
            <a:pPr marL="0" indent="0">
              <a:spcBef>
                <a:spcPts val="1600"/>
              </a:spcBef>
              <a:buNone/>
            </a:pPr>
            <a:r>
              <a:rPr lang="en" sz="2811" i="1" dirty="0">
                <a:solidFill>
                  <a:schemeClr val="accent1"/>
                </a:solidFill>
                <a:highlight>
                  <a:srgbClr val="FFFFFF"/>
                </a:highlight>
              </a:rPr>
              <a:t>“Serving the ASCCC has empowered me as a faculty member to engage in local and statewide commitments to diversity, equity, and inclusion. I have also seen the impact of my statewide involvement in my role as a faculty member” –Hossna Sadat Ahadi, Palomar College </a:t>
            </a:r>
            <a:endParaRPr sz="2811" i="1" dirty="0">
              <a:solidFill>
                <a:schemeClr val="accent1"/>
              </a:solidFill>
              <a:highlight>
                <a:srgbClr val="FFFFFF"/>
              </a:highlight>
            </a:endParaRPr>
          </a:p>
          <a:p>
            <a:pPr marL="0" indent="0">
              <a:lnSpc>
                <a:spcPct val="140000"/>
              </a:lnSpc>
              <a:spcBef>
                <a:spcPts val="1600"/>
              </a:spcBef>
              <a:buClr>
                <a:schemeClr val="dk1"/>
              </a:buClr>
              <a:buSzPct val="84615"/>
              <a:buNone/>
            </a:pPr>
            <a:r>
              <a:rPr lang="en" sz="1733" dirty="0">
                <a:solidFill>
                  <a:schemeClr val="accent1"/>
                </a:solidFill>
                <a:highlight>
                  <a:srgbClr val="FFFFFF"/>
                </a:highlight>
              </a:rPr>
              <a:t>From Rostrum Article-</a:t>
            </a:r>
            <a:r>
              <a:rPr lang="en" sz="1733" u="sng" dirty="0">
                <a:solidFill>
                  <a:schemeClr val="accent1"/>
                </a:solidFill>
                <a:highlight>
                  <a:srgbClr val="FFFFFF"/>
                </a:highlight>
                <a:hlinkClick r:id="rId3">
                  <a:extLst>
                    <a:ext uri="{A12FA001-AC4F-418D-AE19-62706E023703}">
                      <ahyp:hlinkClr xmlns:ahyp="http://schemas.microsoft.com/office/drawing/2018/hyperlinkcolor" val="tx"/>
                    </a:ext>
                  </a:extLst>
                </a:hlinkClick>
              </a:rPr>
              <a:t>The Impact of ASCCC Statewide Service</a:t>
            </a:r>
            <a:endParaRPr sz="1733" dirty="0">
              <a:solidFill>
                <a:schemeClr val="accent1"/>
              </a:solidFill>
              <a:highlight>
                <a:srgbClr val="FFFFFF"/>
              </a:highlight>
            </a:endParaRPr>
          </a:p>
          <a:p>
            <a:pPr marL="0" indent="0">
              <a:spcBef>
                <a:spcPts val="1467"/>
              </a:spcBef>
              <a:spcAft>
                <a:spcPts val="1600"/>
              </a:spcAft>
              <a:buNone/>
            </a:pPr>
            <a:endParaRPr sz="2267" i="1" dirty="0">
              <a:solidFill>
                <a:schemeClr val="accent1"/>
              </a:solidFill>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dirty="0">
                <a:solidFill>
                  <a:schemeClr val="accent1"/>
                </a:solidFill>
              </a:rPr>
              <a:t>Where you can sign up to serve</a:t>
            </a:r>
            <a:endParaRPr dirty="0">
              <a:solidFill>
                <a:schemeClr val="accent1"/>
              </a:solidFill>
            </a:endParaRPr>
          </a:p>
        </p:txBody>
      </p:sp>
      <p:sp>
        <p:nvSpPr>
          <p:cNvPr id="205" name="Google Shape;205;p3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marL="0" indent="0">
              <a:buNone/>
            </a:pPr>
            <a:r>
              <a:rPr lang="en" u="sng" dirty="0">
                <a:solidFill>
                  <a:schemeClr val="accent1"/>
                </a:solidFill>
                <a:hlinkClick r:id="rId3">
                  <a:extLst>
                    <a:ext uri="{A12FA001-AC4F-418D-AE19-62706E023703}">
                      <ahyp:hlinkClr xmlns:ahyp="http://schemas.microsoft.com/office/drawing/2018/hyperlinkcolor" val="tx"/>
                    </a:ext>
                  </a:extLst>
                </a:hlinkClick>
              </a:rPr>
              <a:t>IEPI PRT Team</a:t>
            </a:r>
            <a:r>
              <a:rPr lang="en" dirty="0">
                <a:solidFill>
                  <a:schemeClr val="accent1"/>
                </a:solidFill>
              </a:rPr>
              <a:t>- </a:t>
            </a:r>
            <a:r>
              <a:rPr lang="en" dirty="0">
                <a:solidFill>
                  <a:schemeClr val="accent1"/>
                </a:solidFill>
                <a:hlinkClick r:id="rId3"/>
              </a:rPr>
              <a:t>https://www.cccco.edu/About-Us/Chancellors-Office/Divisions/Institutional-Effectiveness/Institutional-Effectiveness-Partnership-Initiative/Partnership-Resource-Teams/Serve-on-a-PRT</a:t>
            </a:r>
            <a:endParaRPr lang="en" dirty="0">
              <a:solidFill>
                <a:schemeClr val="accent1"/>
              </a:solidFill>
            </a:endParaRPr>
          </a:p>
          <a:p>
            <a:pPr marL="0" indent="0">
              <a:buNone/>
            </a:pPr>
            <a:endParaRPr dirty="0">
              <a:solidFill>
                <a:schemeClr val="accent1"/>
              </a:solidFill>
            </a:endParaRPr>
          </a:p>
          <a:p>
            <a:pPr marL="0" indent="0">
              <a:spcBef>
                <a:spcPts val="1600"/>
              </a:spcBef>
              <a:buNone/>
            </a:pPr>
            <a:r>
              <a:rPr lang="en" u="sng" dirty="0">
                <a:solidFill>
                  <a:schemeClr val="accent1"/>
                </a:solidFill>
                <a:hlinkClick r:id="rId4">
                  <a:extLst>
                    <a:ext uri="{A12FA001-AC4F-418D-AE19-62706E023703}">
                      <ahyp:hlinkClr xmlns:ahyp="http://schemas.microsoft.com/office/drawing/2018/hyperlinkcolor" val="tx"/>
                    </a:ext>
                  </a:extLst>
                </a:hlinkClick>
              </a:rPr>
              <a:t>ACCJC Bio Data Form</a:t>
            </a:r>
            <a:r>
              <a:rPr lang="en" dirty="0">
                <a:solidFill>
                  <a:schemeClr val="accent1"/>
                </a:solidFill>
              </a:rPr>
              <a:t> -</a:t>
            </a:r>
            <a:r>
              <a:rPr lang="en" dirty="0">
                <a:solidFill>
                  <a:schemeClr val="tx1"/>
                </a:solidFill>
              </a:rPr>
              <a:t>https://accjc.org/forms/bio-data-form/</a:t>
            </a:r>
          </a:p>
          <a:p>
            <a:pPr marL="0" indent="0">
              <a:spcBef>
                <a:spcPts val="1600"/>
              </a:spcBef>
              <a:buNone/>
            </a:pPr>
            <a:endParaRPr dirty="0">
              <a:solidFill>
                <a:schemeClr val="accent1"/>
              </a:solidFill>
            </a:endParaRPr>
          </a:p>
          <a:p>
            <a:pPr marL="0" indent="0">
              <a:spcBef>
                <a:spcPts val="1600"/>
              </a:spcBef>
              <a:buNone/>
            </a:pPr>
            <a:r>
              <a:rPr lang="en" u="sng" dirty="0">
                <a:solidFill>
                  <a:schemeClr val="accent1"/>
                </a:solidFill>
                <a:hlinkClick r:id="rId5">
                  <a:extLst>
                    <a:ext uri="{A12FA001-AC4F-418D-AE19-62706E023703}">
                      <ahyp:hlinkClr xmlns:ahyp="http://schemas.microsoft.com/office/drawing/2018/hyperlinkcolor" val="tx"/>
                    </a:ext>
                  </a:extLst>
                </a:hlinkClick>
              </a:rPr>
              <a:t>C-ID Reviewers</a:t>
            </a:r>
            <a:r>
              <a:rPr lang="en" dirty="0">
                <a:solidFill>
                  <a:schemeClr val="accent1"/>
                </a:solidFill>
              </a:rPr>
              <a:t>- </a:t>
            </a:r>
            <a:r>
              <a:rPr lang="en" u="sng" dirty="0">
                <a:solidFill>
                  <a:schemeClr val="tx1"/>
                </a:solidFill>
                <a:hlinkClick r:id="rId5">
                  <a:extLst>
                    <a:ext uri="{A12FA001-AC4F-418D-AE19-62706E023703}">
                      <ahyp:hlinkClr xmlns:ahyp="http://schemas.microsoft.com/office/drawing/2018/hyperlinkcolor" val="tx"/>
                    </a:ext>
                  </a:extLst>
                </a:hlinkClick>
              </a:rPr>
              <a:t>https://c-id.net/</a:t>
            </a:r>
            <a:endParaRPr lang="en" u="sng" dirty="0">
              <a:solidFill>
                <a:schemeClr val="tx1"/>
              </a:solidFill>
            </a:endParaRPr>
          </a:p>
          <a:p>
            <a:pPr marL="0" indent="0">
              <a:spcBef>
                <a:spcPts val="1600"/>
              </a:spcBef>
              <a:buNone/>
            </a:pPr>
            <a:endParaRPr dirty="0">
              <a:solidFill>
                <a:schemeClr val="accent1"/>
              </a:solidFill>
            </a:endParaRPr>
          </a:p>
          <a:p>
            <a:pPr marL="0" indent="0">
              <a:spcBef>
                <a:spcPts val="1600"/>
              </a:spcBef>
              <a:spcAft>
                <a:spcPts val="1600"/>
              </a:spcAft>
              <a:buNone/>
            </a:pPr>
            <a:r>
              <a:rPr lang="en" u="sng" dirty="0">
                <a:solidFill>
                  <a:schemeClr val="accent1"/>
                </a:solidFill>
                <a:hlinkClick r:id="rId6">
                  <a:extLst>
                    <a:ext uri="{A12FA001-AC4F-418D-AE19-62706E023703}">
                      <ahyp:hlinkClr xmlns:ahyp="http://schemas.microsoft.com/office/drawing/2018/hyperlinkcolor" val="tx"/>
                    </a:ext>
                  </a:extLst>
                </a:hlinkClick>
              </a:rPr>
              <a:t>Statewide Service</a:t>
            </a:r>
            <a:r>
              <a:rPr lang="en" dirty="0">
                <a:solidFill>
                  <a:schemeClr val="accent1"/>
                </a:solidFill>
              </a:rPr>
              <a:t>- </a:t>
            </a:r>
            <a:r>
              <a:rPr lang="en" dirty="0">
                <a:solidFill>
                  <a:schemeClr val="tx1"/>
                </a:solidFill>
              </a:rPr>
              <a:t>https://asccc.org/content/new-faculty-application-statewide-service</a:t>
            </a:r>
            <a:endParaRP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solidFill>
                  <a:schemeClr val="accent1"/>
                </a:solidFill>
              </a:rPr>
              <a:t>Breakout Description </a:t>
            </a:r>
            <a:endParaRPr dirty="0">
              <a:solidFill>
                <a:schemeClr val="accent1"/>
              </a:solidFill>
            </a:endParaRPr>
          </a:p>
        </p:txBody>
      </p:sp>
      <p:sp>
        <p:nvSpPr>
          <p:cNvPr id="106" name="Google Shape;106;p21"/>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buClr>
                <a:schemeClr val="dk1"/>
              </a:buClr>
              <a:buSzPts val="1100"/>
              <a:buNone/>
            </a:pPr>
            <a:r>
              <a:rPr lang="en" sz="2933" dirty="0">
                <a:solidFill>
                  <a:schemeClr val="accent1"/>
                </a:solidFill>
                <a:highlight>
                  <a:srgbClr val="FFFFFF"/>
                </a:highlight>
                <a:latin typeface="Calibri"/>
                <a:ea typeface="Calibri"/>
                <a:cs typeface="Calibri"/>
                <a:sym typeface="Calibri"/>
              </a:rPr>
              <a:t>Community college faculty have many opportunities to bring their expertise and lived experiences to work in statewide organizations. Learn how you can contribute to statewide dialog through participation in systems like IEPI Technical Assistance, Accreditation Peer Review Teams, C-ID review and ASCCC statewide service.  This faculty engagement provides space to learn from and with colleagues.  Come and hear about these engaging professional learning opportunities and how you can participate.</a:t>
            </a:r>
            <a:endParaRPr sz="2933" dirty="0">
              <a:solidFill>
                <a:schemeClr val="accent1"/>
              </a:solidFill>
              <a:highlight>
                <a:srgbClr val="FFFFFF"/>
              </a:highlight>
              <a:latin typeface="Calibri"/>
              <a:ea typeface="Calibri"/>
              <a:cs typeface="Calibri"/>
              <a:sym typeface="Calibri"/>
            </a:endParaRPr>
          </a:p>
          <a:p>
            <a:pPr marL="0" indent="0">
              <a:spcBef>
                <a:spcPts val="1600"/>
              </a:spcBef>
              <a:spcAft>
                <a:spcPts val="1600"/>
              </a:spcAft>
              <a:buNone/>
            </a:pPr>
            <a:endParaRPr dirty="0">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dirty="0">
                <a:solidFill>
                  <a:schemeClr val="accent1"/>
                </a:solidFill>
              </a:rPr>
              <a:t>Questions </a:t>
            </a:r>
            <a:endParaRPr dirty="0">
              <a:solidFill>
                <a:schemeClr val="accent1"/>
              </a:solidFill>
            </a:endParaRPr>
          </a:p>
        </p:txBody>
      </p:sp>
      <p:sp>
        <p:nvSpPr>
          <p:cNvPr id="211" name="Google Shape;211;p3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Aft>
                <a:spcPts val="1600"/>
              </a:spcAft>
              <a:buNone/>
            </a:pPr>
            <a:endParaRPr dirty="0"/>
          </a:p>
        </p:txBody>
      </p:sp>
      <p:pic>
        <p:nvPicPr>
          <p:cNvPr id="212" name="Google Shape;212;p37"/>
          <p:cNvPicPr preferRelativeResize="0"/>
          <p:nvPr/>
        </p:nvPicPr>
        <p:blipFill>
          <a:blip r:embed="rId3">
            <a:alphaModFix/>
          </a:blip>
          <a:stretch>
            <a:fillRect/>
          </a:stretch>
        </p:blipFill>
        <p:spPr>
          <a:xfrm>
            <a:off x="3828357" y="1"/>
            <a:ext cx="6346287"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solidFill>
                  <a:schemeClr val="accent1"/>
                </a:solidFill>
              </a:rPr>
              <a:t>Sharing your lived experiences </a:t>
            </a:r>
            <a:endParaRPr dirty="0">
              <a:solidFill>
                <a:schemeClr val="accent1"/>
              </a:solidFill>
            </a:endParaRPr>
          </a:p>
        </p:txBody>
      </p:sp>
      <p:sp>
        <p:nvSpPr>
          <p:cNvPr id="2" name="Content Placeholder 1">
            <a:extLst>
              <a:ext uri="{FF2B5EF4-FFF2-40B4-BE49-F238E27FC236}">
                <a16:creationId xmlns:a16="http://schemas.microsoft.com/office/drawing/2014/main" id="{B18269B3-FD4F-49BD-8443-3E91A01AE66B}"/>
              </a:ext>
            </a:extLst>
          </p:cNvPr>
          <p:cNvSpPr>
            <a:spLocks noGrp="1"/>
          </p:cNvSpPr>
          <p:nvPr>
            <p:ph sz="half" idx="1"/>
          </p:nvPr>
        </p:nvSpPr>
        <p:spPr/>
        <p:txBody>
          <a:bodyPr/>
          <a:lstStyle/>
          <a:p>
            <a:r>
              <a:rPr lang="en-US" dirty="0"/>
              <a:t>Theme: Centering Authentic Voices and Lived Experiences in the 10+1</a:t>
            </a:r>
          </a:p>
          <a:p>
            <a:r>
              <a:rPr lang="en-US" dirty="0"/>
              <a:t>What experiences can you bring to service </a:t>
            </a:r>
          </a:p>
          <a:p>
            <a:pPr lvl="1"/>
            <a:r>
              <a:rPr lang="en-US" dirty="0"/>
              <a:t>Student Experience </a:t>
            </a:r>
          </a:p>
          <a:p>
            <a:pPr lvl="1"/>
            <a:r>
              <a:rPr lang="en-US" dirty="0"/>
              <a:t>Life Experience </a:t>
            </a:r>
          </a:p>
          <a:p>
            <a:pPr lvl="1"/>
            <a:r>
              <a:rPr lang="en-US" dirty="0"/>
              <a:t>College Experience  </a:t>
            </a:r>
          </a:p>
          <a:p>
            <a:r>
              <a:rPr lang="en-US" dirty="0"/>
              <a:t>Collaboration is strengthened by multiple perspectives. </a:t>
            </a:r>
          </a:p>
          <a:p>
            <a:r>
              <a:rPr lang="en-US" dirty="0"/>
              <a:t>Power of Peer to Peer engagement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solidFill>
                  <a:schemeClr val="accent1"/>
                </a:solidFill>
              </a:rPr>
              <a:t>Benefits of service </a:t>
            </a:r>
            <a:endParaRPr dirty="0">
              <a:solidFill>
                <a:schemeClr val="accent1"/>
              </a:solidFill>
            </a:endParaRPr>
          </a:p>
        </p:txBody>
      </p:sp>
      <p:sp>
        <p:nvSpPr>
          <p:cNvPr id="2" name="Content Placeholder 1">
            <a:extLst>
              <a:ext uri="{FF2B5EF4-FFF2-40B4-BE49-F238E27FC236}">
                <a16:creationId xmlns:a16="http://schemas.microsoft.com/office/drawing/2014/main" id="{DF071CC5-1F83-465D-896B-3765D5DCECD2}"/>
              </a:ext>
            </a:extLst>
          </p:cNvPr>
          <p:cNvSpPr>
            <a:spLocks noGrp="1"/>
          </p:cNvSpPr>
          <p:nvPr>
            <p:ph sz="half" idx="1"/>
          </p:nvPr>
        </p:nvSpPr>
        <p:spPr/>
        <p:txBody>
          <a:bodyPr/>
          <a:lstStyle/>
          <a:p>
            <a:r>
              <a:rPr lang="en-US" sz="4400" dirty="0"/>
              <a:t>Collaboration </a:t>
            </a:r>
          </a:p>
          <a:p>
            <a:r>
              <a:rPr lang="en-US" sz="4400" dirty="0"/>
              <a:t>Support </a:t>
            </a:r>
          </a:p>
          <a:p>
            <a:r>
              <a:rPr lang="en-US" sz="4400" dirty="0"/>
              <a:t>Colleagues </a:t>
            </a:r>
          </a:p>
          <a:p>
            <a:r>
              <a:rPr lang="en-US" sz="4400" dirty="0"/>
              <a:t>Innovation </a:t>
            </a:r>
          </a:p>
          <a:p>
            <a:r>
              <a:rPr lang="en-US" sz="4400" dirty="0"/>
              <a:t>Perspective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3173A3-ADBA-4B8E-A093-D68AFD391B03}"/>
              </a:ext>
            </a:extLst>
          </p:cNvPr>
          <p:cNvSpPr>
            <a:spLocks noGrp="1"/>
          </p:cNvSpPr>
          <p:nvPr>
            <p:ph type="title"/>
          </p:nvPr>
        </p:nvSpPr>
        <p:spPr/>
        <p:txBody>
          <a:bodyPr/>
          <a:lstStyle/>
          <a:p>
            <a:r>
              <a:rPr lang="en-US" dirty="0"/>
              <a:t>IEPI </a:t>
            </a:r>
          </a:p>
        </p:txBody>
      </p:sp>
      <p:sp>
        <p:nvSpPr>
          <p:cNvPr id="4" name="Slide Number Placeholder 3">
            <a:extLst>
              <a:ext uri="{FF2B5EF4-FFF2-40B4-BE49-F238E27FC236}">
                <a16:creationId xmlns:a16="http://schemas.microsoft.com/office/drawing/2014/main" id="{9EC7AA99-067A-496A-903A-9E7F36E1B6F1}"/>
              </a:ext>
            </a:extLst>
          </p:cNvPr>
          <p:cNvSpPr>
            <a:spLocks noGrp="1"/>
          </p:cNvSpPr>
          <p:nvPr>
            <p:ph type="sldNum" sz="quarter" idx="10"/>
          </p:nvPr>
        </p:nvSpPr>
        <p:spPr/>
        <p:txBody>
          <a:bodyPr/>
          <a:lstStyle/>
          <a:p>
            <a:pPr>
              <a:defRPr/>
            </a:pPr>
            <a:fld id="{06DDD070-D08E-4B40-B4AC-DB5751E9D83C}" type="slidenum">
              <a:rPr lang="en-US" altLang="en-US" smtClean="0"/>
              <a:pPr>
                <a:defRPr/>
              </a:pPr>
              <a:t>6</a:t>
            </a:fld>
            <a:endParaRPr lang="en-US" altLang="en-US" dirty="0"/>
          </a:p>
        </p:txBody>
      </p:sp>
      <p:pic>
        <p:nvPicPr>
          <p:cNvPr id="2050" name="Picture 2" descr="IEPI">
            <a:extLst>
              <a:ext uri="{FF2B5EF4-FFF2-40B4-BE49-F238E27FC236}">
                <a16:creationId xmlns:a16="http://schemas.microsoft.com/office/drawing/2014/main" id="{F5F4E00F-5DF2-49B9-929C-3B20FDD0BA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1744" y="2662238"/>
            <a:ext cx="7140574" cy="357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2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solidFill>
                  <a:schemeClr val="accent1"/>
                </a:solidFill>
              </a:rPr>
              <a:t>Benefits of service </a:t>
            </a:r>
            <a:endParaRPr dirty="0">
              <a:solidFill>
                <a:schemeClr val="accent1"/>
              </a:solidFill>
            </a:endParaRPr>
          </a:p>
        </p:txBody>
      </p:sp>
      <p:sp>
        <p:nvSpPr>
          <p:cNvPr id="79" name="Google Shape;79;p17"/>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Aft>
                <a:spcPts val="1600"/>
              </a:spcAft>
              <a:buNone/>
            </a:pPr>
            <a:r>
              <a:rPr lang="en-US" dirty="0"/>
              <a:t>Partnership Resource Teams (PRTs):</a:t>
            </a:r>
          </a:p>
          <a:p>
            <a:pPr marL="380990" indent="-380990">
              <a:spcAft>
                <a:spcPts val="1600"/>
              </a:spcAft>
            </a:pPr>
            <a:r>
              <a:rPr lang="en-US" dirty="0"/>
              <a:t>Helping sister institutions in need of your expertise</a:t>
            </a:r>
          </a:p>
          <a:p>
            <a:pPr marL="380990" indent="-380990">
              <a:spcAft>
                <a:spcPts val="1600"/>
              </a:spcAft>
            </a:pPr>
            <a:r>
              <a:rPr lang="en-US" dirty="0"/>
              <a:t>Building your professional and personal skills</a:t>
            </a:r>
          </a:p>
          <a:p>
            <a:pPr marL="380990" indent="-380990">
              <a:spcAft>
                <a:spcPts val="1600"/>
              </a:spcAft>
            </a:pPr>
            <a:r>
              <a:rPr lang="en-US" dirty="0"/>
              <a:t>Making connections with colleagues of all sorts around the State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idx="4294967295"/>
          </p:nvPr>
        </p:nvSpPr>
        <p:spPr>
          <a:xfrm>
            <a:off x="2146300" y="365125"/>
            <a:ext cx="10045700"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US" sz="3733" dirty="0">
                <a:solidFill>
                  <a:schemeClr val="accent1"/>
                </a:solidFill>
                <a:latin typeface="+mn-lt"/>
                <a:ea typeface="Rockwell" charset="0"/>
                <a:cs typeface="Rockwell" charset="0"/>
              </a:rPr>
              <a:t>PRT Technical Assistance: </a:t>
            </a:r>
            <a:br>
              <a:rPr lang="en-US" sz="3733" dirty="0">
                <a:solidFill>
                  <a:schemeClr val="accent1"/>
                </a:solidFill>
                <a:latin typeface="+mn-lt"/>
                <a:ea typeface="Rockwell" charset="0"/>
                <a:cs typeface="Rockwell" charset="0"/>
              </a:rPr>
            </a:br>
            <a:r>
              <a:rPr lang="en-US" sz="3733" dirty="0">
                <a:solidFill>
                  <a:schemeClr val="accent1"/>
                </a:solidFill>
                <a:latin typeface="+mn-lt"/>
                <a:ea typeface="Rockwell" charset="0"/>
                <a:cs typeface="Rockwell" charset="0"/>
              </a:rPr>
              <a:t>The Full PRT Process in a Nutshell</a:t>
            </a:r>
            <a:endParaRPr dirty="0">
              <a:solidFill>
                <a:schemeClr val="accent1"/>
              </a:solidFill>
            </a:endParaRPr>
          </a:p>
        </p:txBody>
      </p:sp>
      <p:sp>
        <p:nvSpPr>
          <p:cNvPr id="2" name="Content Placeholder 15">
            <a:extLst>
              <a:ext uri="{FF2B5EF4-FFF2-40B4-BE49-F238E27FC236}">
                <a16:creationId xmlns:a16="http://schemas.microsoft.com/office/drawing/2014/main" id="{B59E4891-4574-4E18-5008-64D8936D3F74}"/>
              </a:ext>
            </a:extLst>
          </p:cNvPr>
          <p:cNvSpPr txBox="1">
            <a:spLocks/>
          </p:cNvSpPr>
          <p:nvPr/>
        </p:nvSpPr>
        <p:spPr>
          <a:xfrm>
            <a:off x="1876613" y="1507122"/>
            <a:ext cx="7984564" cy="670913"/>
          </a:xfrm>
          <a:prstGeom prst="rect">
            <a:avLst/>
          </a:prstGeom>
          <a:noFill/>
          <a:ln>
            <a:noFill/>
          </a:ln>
        </p:spPr>
        <p:txBody>
          <a:bodyPr spcFirstLastPara="1" wrap="square" lIns="121900" tIns="121900" rIns="121900" bIns="121900" rtlCol="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None/>
            </a:pPr>
            <a:r>
              <a:rPr lang="en-US" sz="2400" dirty="0">
                <a:latin typeface="Arial" panose="020B0604020202020204" pitchFamily="34" charset="0"/>
                <a:cs typeface="Arial" panose="020B0604020202020204" pitchFamily="34" charset="0"/>
              </a:rPr>
              <a:t>Approach: Colleagues helping colleagues</a:t>
            </a:r>
          </a:p>
        </p:txBody>
      </p:sp>
      <p:cxnSp>
        <p:nvCxnSpPr>
          <p:cNvPr id="21" name="Straight Connector 20" descr="Line connecting steps 1, 2, and 3">
            <a:extLst>
              <a:ext uri="{FF2B5EF4-FFF2-40B4-BE49-F238E27FC236}">
                <a16:creationId xmlns:a16="http://schemas.microsoft.com/office/drawing/2014/main" id="{6B2A7A3A-FE17-9796-5509-AACFDA590961}"/>
              </a:ext>
            </a:extLst>
          </p:cNvPr>
          <p:cNvCxnSpPr>
            <a:cxnSpLocks/>
          </p:cNvCxnSpPr>
          <p:nvPr/>
        </p:nvCxnSpPr>
        <p:spPr>
          <a:xfrm>
            <a:off x="2689672" y="2962711"/>
            <a:ext cx="7171505" cy="6939"/>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22" name="Oval 21" descr="Step 1 graphic">
            <a:extLst>
              <a:ext uri="{FF2B5EF4-FFF2-40B4-BE49-F238E27FC236}">
                <a16:creationId xmlns:a16="http://schemas.microsoft.com/office/drawing/2014/main" id="{1BF2C3A8-1487-C16C-D337-23CBCDB93F8F}"/>
              </a:ext>
            </a:extLst>
          </p:cNvPr>
          <p:cNvSpPr/>
          <p:nvPr/>
        </p:nvSpPr>
        <p:spPr>
          <a:xfrm>
            <a:off x="1909315" y="2371046"/>
            <a:ext cx="1272539" cy="1272767"/>
          </a:xfrm>
          <a:prstGeom prst="ellipse">
            <a:avLst/>
          </a:prstGeom>
          <a:solidFill>
            <a:srgbClr val="467C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descr="Step 1 graphic">
            <a:extLst>
              <a:ext uri="{FF2B5EF4-FFF2-40B4-BE49-F238E27FC236}">
                <a16:creationId xmlns:a16="http://schemas.microsoft.com/office/drawing/2014/main" id="{113E368D-3A62-05D1-E809-E69990445CEE}"/>
              </a:ext>
            </a:extLst>
          </p:cNvPr>
          <p:cNvSpPr txBox="1"/>
          <p:nvPr/>
        </p:nvSpPr>
        <p:spPr>
          <a:xfrm>
            <a:off x="2259430" y="2557374"/>
            <a:ext cx="729732" cy="830997"/>
          </a:xfrm>
          <a:prstGeom prst="rect">
            <a:avLst/>
          </a:prstGeom>
          <a:noFill/>
        </p:spPr>
        <p:txBody>
          <a:bodyPr wrap="square" rtlCol="0">
            <a:spAutoFit/>
          </a:bodyPr>
          <a:lstStyle/>
          <a:p>
            <a:r>
              <a:rPr lang="en-US" sz="4800" b="1" dirty="0">
                <a:solidFill>
                  <a:schemeClr val="bg1"/>
                </a:solidFill>
                <a:latin typeface="Rockwell" charset="0"/>
                <a:ea typeface="Rockwell" charset="0"/>
                <a:cs typeface="Rockwell" charset="0"/>
              </a:rPr>
              <a:t>1</a:t>
            </a:r>
          </a:p>
        </p:txBody>
      </p:sp>
      <p:sp>
        <p:nvSpPr>
          <p:cNvPr id="24" name="Content Placeholder 2">
            <a:extLst>
              <a:ext uri="{FF2B5EF4-FFF2-40B4-BE49-F238E27FC236}">
                <a16:creationId xmlns:a16="http://schemas.microsoft.com/office/drawing/2014/main" id="{B672C8D7-878B-FA10-21F4-C323F224A6FE}"/>
              </a:ext>
            </a:extLst>
          </p:cNvPr>
          <p:cNvSpPr txBox="1">
            <a:spLocks/>
          </p:cNvSpPr>
          <p:nvPr/>
        </p:nvSpPr>
        <p:spPr>
          <a:xfrm>
            <a:off x="761298" y="3671405"/>
            <a:ext cx="3418596" cy="2369847"/>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67" dirty="0">
                <a:solidFill>
                  <a:schemeClr val="accent1"/>
                </a:solidFill>
                <a:latin typeface="Arial" panose="020B0604020202020204" pitchFamily="34" charset="0"/>
                <a:cs typeface="Arial" panose="020B0604020202020204" pitchFamily="34" charset="0"/>
              </a:rPr>
              <a:t>CEO drafts short Letter of Interest (LOI) identifying Areas of Focus (AoFs)</a:t>
            </a:r>
          </a:p>
        </p:txBody>
      </p:sp>
      <p:sp>
        <p:nvSpPr>
          <p:cNvPr id="25" name="Oval 24" descr="Step 2 graphic">
            <a:extLst>
              <a:ext uri="{FF2B5EF4-FFF2-40B4-BE49-F238E27FC236}">
                <a16:creationId xmlns:a16="http://schemas.microsoft.com/office/drawing/2014/main" id="{6779D42D-284D-26E0-32ED-052F0D4DE605}"/>
              </a:ext>
            </a:extLst>
          </p:cNvPr>
          <p:cNvSpPr/>
          <p:nvPr/>
        </p:nvSpPr>
        <p:spPr>
          <a:xfrm>
            <a:off x="5614209" y="2371046"/>
            <a:ext cx="1272539" cy="1272767"/>
          </a:xfrm>
          <a:prstGeom prst="ellipse">
            <a:avLst/>
          </a:prstGeom>
          <a:solidFill>
            <a:srgbClr val="467C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3F8DB58-6D9D-189E-3886-E71383B94EA7}"/>
              </a:ext>
            </a:extLst>
          </p:cNvPr>
          <p:cNvSpPr txBox="1"/>
          <p:nvPr/>
        </p:nvSpPr>
        <p:spPr>
          <a:xfrm>
            <a:off x="5957318" y="2557374"/>
            <a:ext cx="729732" cy="830997"/>
          </a:xfrm>
          <a:prstGeom prst="rect">
            <a:avLst/>
          </a:prstGeom>
          <a:noFill/>
        </p:spPr>
        <p:txBody>
          <a:bodyPr wrap="square" rtlCol="0">
            <a:spAutoFit/>
          </a:bodyPr>
          <a:lstStyle/>
          <a:p>
            <a:r>
              <a:rPr lang="en-US" sz="4800" b="1" dirty="0">
                <a:solidFill>
                  <a:schemeClr val="bg1"/>
                </a:solidFill>
                <a:latin typeface="Rockwell" charset="0"/>
                <a:ea typeface="Rockwell" charset="0"/>
                <a:cs typeface="Rockwell" charset="0"/>
              </a:rPr>
              <a:t>2</a:t>
            </a:r>
          </a:p>
        </p:txBody>
      </p:sp>
      <p:sp>
        <p:nvSpPr>
          <p:cNvPr id="27" name="Content Placeholder 2">
            <a:extLst>
              <a:ext uri="{FF2B5EF4-FFF2-40B4-BE49-F238E27FC236}">
                <a16:creationId xmlns:a16="http://schemas.microsoft.com/office/drawing/2014/main" id="{12006D62-93CE-E8B6-94B4-9D198A4BC44E}"/>
              </a:ext>
            </a:extLst>
          </p:cNvPr>
          <p:cNvSpPr txBox="1">
            <a:spLocks/>
          </p:cNvSpPr>
          <p:nvPr/>
        </p:nvSpPr>
        <p:spPr>
          <a:xfrm>
            <a:off x="4889646" y="3671405"/>
            <a:ext cx="2721665" cy="2253303"/>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Optima" charset="0"/>
                <a:ea typeface="Optima" charset="0"/>
                <a:cs typeface="Optima" charset="0"/>
              </a:defRPr>
            </a:lvl1pPr>
            <a:lvl2pPr marL="742950" indent="-285750" algn="l" defTabSz="457200" rtl="0" eaLnBrk="1" latinLnBrk="0" hangingPunct="1">
              <a:spcBef>
                <a:spcPct val="20000"/>
              </a:spcBef>
              <a:buFont typeface="Arial"/>
              <a:buChar char="–"/>
              <a:defRPr sz="2800" kern="1200">
                <a:solidFill>
                  <a:schemeClr val="tx1"/>
                </a:solidFill>
                <a:latin typeface="Optima" charset="0"/>
                <a:ea typeface="Optima" charset="0"/>
                <a:cs typeface="Optima" charset="0"/>
              </a:defRPr>
            </a:lvl2pPr>
            <a:lvl3pPr marL="1143000" indent="-228600" algn="l" defTabSz="457200" rtl="0" eaLnBrk="1" latinLnBrk="0" hangingPunct="1">
              <a:spcBef>
                <a:spcPct val="20000"/>
              </a:spcBef>
              <a:buFont typeface="Arial"/>
              <a:buChar char="•"/>
              <a:defRPr sz="2400" kern="1200">
                <a:solidFill>
                  <a:schemeClr val="tx1"/>
                </a:solidFill>
                <a:latin typeface="Optima" charset="0"/>
                <a:ea typeface="Optima" charset="0"/>
                <a:cs typeface="Optima" charset="0"/>
              </a:defRPr>
            </a:lvl3pPr>
            <a:lvl4pPr marL="1600200" indent="-228600" algn="l" defTabSz="457200" rtl="0" eaLnBrk="1" latinLnBrk="0" hangingPunct="1">
              <a:spcBef>
                <a:spcPct val="20000"/>
              </a:spcBef>
              <a:buFont typeface="Arial"/>
              <a:buChar char="–"/>
              <a:defRPr sz="2000" kern="1200">
                <a:solidFill>
                  <a:schemeClr val="tx1"/>
                </a:solidFill>
                <a:latin typeface="Optima" charset="0"/>
                <a:ea typeface="Optima" charset="0"/>
                <a:cs typeface="Optima" charset="0"/>
              </a:defRPr>
            </a:lvl4pPr>
            <a:lvl5pPr marL="2057400" indent="-228600" algn="l" defTabSz="457200" rtl="0" eaLnBrk="1" latinLnBrk="0" hangingPunct="1">
              <a:spcBef>
                <a:spcPct val="20000"/>
              </a:spcBef>
              <a:buFont typeface="Arial"/>
              <a:buChar char="»"/>
              <a:defRPr sz="2000" kern="1200">
                <a:solidFill>
                  <a:schemeClr val="tx1"/>
                </a:solidFill>
                <a:latin typeface="Optima" charset="0"/>
                <a:ea typeface="Optima" charset="0"/>
                <a:cs typeface="Optim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67" dirty="0">
                <a:solidFill>
                  <a:schemeClr val="accent1"/>
                </a:solidFill>
                <a:latin typeface="Arial" panose="020B0604020202020204" pitchFamily="34" charset="0"/>
                <a:cs typeface="Arial" panose="020B0604020202020204" pitchFamily="34" charset="0"/>
              </a:rPr>
              <a:t>Volunteers matched </a:t>
            </a:r>
            <a:br>
              <a:rPr lang="en-US" sz="2667" dirty="0">
                <a:solidFill>
                  <a:schemeClr val="accent1"/>
                </a:solidFill>
                <a:latin typeface="Arial" panose="020B0604020202020204" pitchFamily="34" charset="0"/>
                <a:cs typeface="Arial" panose="020B0604020202020204" pitchFamily="34" charset="0"/>
              </a:rPr>
            </a:br>
            <a:r>
              <a:rPr lang="en-US" sz="2667" dirty="0">
                <a:solidFill>
                  <a:schemeClr val="accent1"/>
                </a:solidFill>
                <a:latin typeface="Arial" panose="020B0604020202020204" pitchFamily="34" charset="0"/>
                <a:cs typeface="Arial" panose="020B0604020202020204" pitchFamily="34" charset="0"/>
              </a:rPr>
              <a:t>by expertise to AoFs, and PRTs assembled</a:t>
            </a:r>
          </a:p>
        </p:txBody>
      </p:sp>
      <p:sp>
        <p:nvSpPr>
          <p:cNvPr id="28" name="Oval 27" descr="Step 3 graphic">
            <a:extLst>
              <a:ext uri="{FF2B5EF4-FFF2-40B4-BE49-F238E27FC236}">
                <a16:creationId xmlns:a16="http://schemas.microsoft.com/office/drawing/2014/main" id="{A85ACC82-19D3-BD67-8BC0-8F2BA61909D7}"/>
              </a:ext>
            </a:extLst>
          </p:cNvPr>
          <p:cNvSpPr/>
          <p:nvPr/>
        </p:nvSpPr>
        <p:spPr>
          <a:xfrm>
            <a:off x="9326113" y="2293277"/>
            <a:ext cx="1272539" cy="1272767"/>
          </a:xfrm>
          <a:prstGeom prst="ellipse">
            <a:avLst/>
          </a:prstGeom>
          <a:solidFill>
            <a:srgbClr val="467C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80B3173F-7C43-6719-163A-917709072991}"/>
              </a:ext>
            </a:extLst>
          </p:cNvPr>
          <p:cNvSpPr txBox="1"/>
          <p:nvPr/>
        </p:nvSpPr>
        <p:spPr>
          <a:xfrm>
            <a:off x="9676229" y="2479605"/>
            <a:ext cx="729732" cy="830997"/>
          </a:xfrm>
          <a:prstGeom prst="rect">
            <a:avLst/>
          </a:prstGeom>
          <a:noFill/>
        </p:spPr>
        <p:txBody>
          <a:bodyPr wrap="square" rtlCol="0">
            <a:spAutoFit/>
          </a:bodyPr>
          <a:lstStyle/>
          <a:p>
            <a:r>
              <a:rPr lang="en-US" sz="4800" b="1" dirty="0">
                <a:solidFill>
                  <a:schemeClr val="bg1"/>
                </a:solidFill>
                <a:latin typeface="Rockwell" charset="0"/>
                <a:ea typeface="Rockwell" charset="0"/>
                <a:cs typeface="Rockwell" charset="0"/>
              </a:rPr>
              <a:t>3</a:t>
            </a:r>
          </a:p>
        </p:txBody>
      </p:sp>
      <p:sp>
        <p:nvSpPr>
          <p:cNvPr id="30" name="Content Placeholder 2">
            <a:extLst>
              <a:ext uri="{FF2B5EF4-FFF2-40B4-BE49-F238E27FC236}">
                <a16:creationId xmlns:a16="http://schemas.microsoft.com/office/drawing/2014/main" id="{55FAA828-2125-9200-ADBB-DA360C40201A}"/>
              </a:ext>
            </a:extLst>
          </p:cNvPr>
          <p:cNvSpPr txBox="1">
            <a:spLocks/>
          </p:cNvSpPr>
          <p:nvPr/>
        </p:nvSpPr>
        <p:spPr>
          <a:xfrm>
            <a:off x="8073869" y="3578001"/>
            <a:ext cx="3418596" cy="1937321"/>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Optima" charset="0"/>
                <a:ea typeface="Optima" charset="0"/>
                <a:cs typeface="Optima" charset="0"/>
              </a:defRPr>
            </a:lvl1pPr>
            <a:lvl2pPr marL="742950" indent="-285750" algn="l" defTabSz="457200" rtl="0" eaLnBrk="1" latinLnBrk="0" hangingPunct="1">
              <a:spcBef>
                <a:spcPct val="20000"/>
              </a:spcBef>
              <a:buFont typeface="Arial"/>
              <a:buChar char="–"/>
              <a:defRPr sz="2800" kern="1200">
                <a:solidFill>
                  <a:schemeClr val="tx1"/>
                </a:solidFill>
                <a:latin typeface="Optima" charset="0"/>
                <a:ea typeface="Optima" charset="0"/>
                <a:cs typeface="Optima" charset="0"/>
              </a:defRPr>
            </a:lvl2pPr>
            <a:lvl3pPr marL="1143000" indent="-228600" algn="l" defTabSz="457200" rtl="0" eaLnBrk="1" latinLnBrk="0" hangingPunct="1">
              <a:spcBef>
                <a:spcPct val="20000"/>
              </a:spcBef>
              <a:buFont typeface="Arial"/>
              <a:buChar char="•"/>
              <a:defRPr sz="2400" kern="1200">
                <a:solidFill>
                  <a:schemeClr val="tx1"/>
                </a:solidFill>
                <a:latin typeface="Optima" charset="0"/>
                <a:ea typeface="Optima" charset="0"/>
                <a:cs typeface="Optima" charset="0"/>
              </a:defRPr>
            </a:lvl3pPr>
            <a:lvl4pPr marL="1600200" indent="-228600" algn="l" defTabSz="457200" rtl="0" eaLnBrk="1" latinLnBrk="0" hangingPunct="1">
              <a:spcBef>
                <a:spcPct val="20000"/>
              </a:spcBef>
              <a:buFont typeface="Arial"/>
              <a:buChar char="–"/>
              <a:defRPr sz="2000" kern="1200">
                <a:solidFill>
                  <a:schemeClr val="tx1"/>
                </a:solidFill>
                <a:latin typeface="Optima" charset="0"/>
                <a:ea typeface="Optima" charset="0"/>
                <a:cs typeface="Optima" charset="0"/>
              </a:defRPr>
            </a:lvl4pPr>
            <a:lvl5pPr marL="2057400" indent="-228600" algn="l" defTabSz="457200" rtl="0" eaLnBrk="1" latinLnBrk="0" hangingPunct="1">
              <a:spcBef>
                <a:spcPct val="20000"/>
              </a:spcBef>
              <a:buFont typeface="Arial"/>
              <a:buChar char="»"/>
              <a:defRPr sz="2000" kern="1200">
                <a:solidFill>
                  <a:schemeClr val="tx1"/>
                </a:solidFill>
                <a:latin typeface="Optima" charset="0"/>
                <a:ea typeface="Optima" charset="0"/>
                <a:cs typeface="Optim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67" dirty="0">
                <a:solidFill>
                  <a:schemeClr val="accent1"/>
                </a:solidFill>
                <a:latin typeface="Arial" panose="020B0604020202020204" pitchFamily="34" charset="0"/>
                <a:cs typeface="Arial" panose="020B0604020202020204" pitchFamily="34" charset="0"/>
              </a:rPr>
              <a:t>Approval by the Chancellor’s Office, client CEO and IEPI.</a:t>
            </a:r>
            <a:endParaRPr lang="en-US" dirty="0">
              <a:solidFill>
                <a:schemeClr val="accent1"/>
              </a:solidFill>
              <a:latin typeface="Arial" panose="020B0604020202020204" pitchFamily="34" charset="0"/>
              <a:cs typeface="Arial" panose="020B0604020202020204" pitchFamily="34" charset="0"/>
            </a:endParaRPr>
          </a:p>
          <a:p>
            <a:pPr algn="ctr"/>
            <a:endParaRPr lang="en-US" dirty="0">
              <a:solidFill>
                <a:schemeClr val="accent1"/>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idx="4294967295"/>
          </p:nvPr>
        </p:nvSpPr>
        <p:spPr>
          <a:xfrm>
            <a:off x="2146300" y="365125"/>
            <a:ext cx="10045700"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US" sz="3733" dirty="0">
                <a:latin typeface="+mn-lt"/>
                <a:ea typeface="Rockwell" charset="0"/>
                <a:cs typeface="Rockwell" charset="0"/>
              </a:rPr>
              <a:t>PRT Technical Assistance: </a:t>
            </a:r>
            <a:br>
              <a:rPr lang="en-US" sz="3733" dirty="0">
                <a:latin typeface="+mn-lt"/>
                <a:ea typeface="Rockwell" charset="0"/>
                <a:cs typeface="Rockwell" charset="0"/>
              </a:rPr>
            </a:br>
            <a:r>
              <a:rPr lang="en-US" sz="3733" dirty="0">
                <a:latin typeface="+mn-lt"/>
                <a:ea typeface="Rockwell" charset="0"/>
                <a:cs typeface="Rockwell" charset="0"/>
              </a:rPr>
              <a:t>The Full PRT Process in a Nutshell</a:t>
            </a:r>
            <a:endParaRPr dirty="0"/>
          </a:p>
        </p:txBody>
      </p:sp>
      <p:cxnSp>
        <p:nvCxnSpPr>
          <p:cNvPr id="3" name="Straight Connector 2" descr="Line connecting steps 4, 5, and 6">
            <a:extLst>
              <a:ext uri="{FF2B5EF4-FFF2-40B4-BE49-F238E27FC236}">
                <a16:creationId xmlns:a16="http://schemas.microsoft.com/office/drawing/2014/main" id="{906F74C5-773E-CDB1-7509-AF23F0E06845}"/>
              </a:ext>
            </a:extLst>
          </p:cNvPr>
          <p:cNvCxnSpPr/>
          <p:nvPr/>
        </p:nvCxnSpPr>
        <p:spPr>
          <a:xfrm>
            <a:off x="2924641" y="2379044"/>
            <a:ext cx="6989380" cy="6761"/>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Oval 3" descr="Step 4 graphic">
            <a:extLst>
              <a:ext uri="{FF2B5EF4-FFF2-40B4-BE49-F238E27FC236}">
                <a16:creationId xmlns:a16="http://schemas.microsoft.com/office/drawing/2014/main" id="{78DEE953-D2FF-DD7B-7A7B-6FDA1EA5902F}"/>
              </a:ext>
            </a:extLst>
          </p:cNvPr>
          <p:cNvSpPr/>
          <p:nvPr/>
        </p:nvSpPr>
        <p:spPr>
          <a:xfrm>
            <a:off x="1917403" y="1819746"/>
            <a:ext cx="1240221" cy="1240221"/>
          </a:xfrm>
          <a:prstGeom prst="ellipse">
            <a:avLst/>
          </a:prstGeom>
          <a:solidFill>
            <a:srgbClr val="467C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4DB5789-63B8-4220-09E6-AF6532B99413}"/>
              </a:ext>
            </a:extLst>
          </p:cNvPr>
          <p:cNvSpPr txBox="1"/>
          <p:nvPr/>
        </p:nvSpPr>
        <p:spPr>
          <a:xfrm>
            <a:off x="2253732" y="1996142"/>
            <a:ext cx="711200" cy="830997"/>
          </a:xfrm>
          <a:prstGeom prst="rect">
            <a:avLst/>
          </a:prstGeom>
          <a:noFill/>
        </p:spPr>
        <p:txBody>
          <a:bodyPr wrap="square" rtlCol="0">
            <a:spAutoFit/>
          </a:bodyPr>
          <a:lstStyle/>
          <a:p>
            <a:r>
              <a:rPr lang="en-US" sz="4800" b="1" dirty="0">
                <a:solidFill>
                  <a:schemeClr val="bg1"/>
                </a:solidFill>
                <a:latin typeface="Rockwell" charset="0"/>
                <a:ea typeface="Rockwell" charset="0"/>
                <a:cs typeface="Rockwell" charset="0"/>
              </a:rPr>
              <a:t>4</a:t>
            </a:r>
          </a:p>
        </p:txBody>
      </p:sp>
      <p:sp>
        <p:nvSpPr>
          <p:cNvPr id="6" name="Content Placeholder 2">
            <a:extLst>
              <a:ext uri="{FF2B5EF4-FFF2-40B4-BE49-F238E27FC236}">
                <a16:creationId xmlns:a16="http://schemas.microsoft.com/office/drawing/2014/main" id="{1760BC31-BB68-DE5C-CD7D-7108563C8F76}"/>
              </a:ext>
            </a:extLst>
          </p:cNvPr>
          <p:cNvSpPr txBox="1">
            <a:spLocks/>
          </p:cNvSpPr>
          <p:nvPr/>
        </p:nvSpPr>
        <p:spPr>
          <a:xfrm>
            <a:off x="871624" y="3328133"/>
            <a:ext cx="3331779" cy="3374969"/>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67" dirty="0">
                <a:latin typeface="Arial" panose="020B0604020202020204" pitchFamily="34" charset="0"/>
                <a:cs typeface="Arial" panose="020B0604020202020204" pitchFamily="34" charset="0"/>
              </a:rPr>
              <a:t>Client institution provides crucial documents and more detailed </a:t>
            </a:r>
            <a:r>
              <a:rPr lang="en-US" sz="2667" dirty="0">
                <a:solidFill>
                  <a:srgbClr val="09253F"/>
                </a:solidFill>
                <a:latin typeface="Arial" panose="020B0604020202020204" pitchFamily="34" charset="0"/>
                <a:cs typeface="Arial" panose="020B0604020202020204" pitchFamily="34" charset="0"/>
              </a:rPr>
              <a:t>Treatment</a:t>
            </a:r>
            <a:r>
              <a:rPr lang="en-US" sz="2667" dirty="0">
                <a:latin typeface="Arial" panose="020B0604020202020204" pitchFamily="34" charset="0"/>
                <a:cs typeface="Arial" panose="020B0604020202020204" pitchFamily="34" charset="0"/>
              </a:rPr>
              <a:t> of AoFs.</a:t>
            </a:r>
          </a:p>
        </p:txBody>
      </p:sp>
      <p:sp>
        <p:nvSpPr>
          <p:cNvPr id="7" name="Oval 6" descr="Step 5 graphic">
            <a:extLst>
              <a:ext uri="{FF2B5EF4-FFF2-40B4-BE49-F238E27FC236}">
                <a16:creationId xmlns:a16="http://schemas.microsoft.com/office/drawing/2014/main" id="{64B64F86-F903-1507-E384-2ACEB849E6B4}"/>
              </a:ext>
            </a:extLst>
          </p:cNvPr>
          <p:cNvSpPr/>
          <p:nvPr/>
        </p:nvSpPr>
        <p:spPr>
          <a:xfrm>
            <a:off x="5622298" y="1819746"/>
            <a:ext cx="1240221" cy="1240221"/>
          </a:xfrm>
          <a:prstGeom prst="ellipse">
            <a:avLst/>
          </a:prstGeom>
          <a:solidFill>
            <a:srgbClr val="467C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F556F36-0035-1CCE-C7E1-B78A022CFFEA}"/>
              </a:ext>
            </a:extLst>
          </p:cNvPr>
          <p:cNvSpPr txBox="1"/>
          <p:nvPr/>
        </p:nvSpPr>
        <p:spPr>
          <a:xfrm>
            <a:off x="5935857" y="1996142"/>
            <a:ext cx="711200" cy="830997"/>
          </a:xfrm>
          <a:prstGeom prst="rect">
            <a:avLst/>
          </a:prstGeom>
          <a:noFill/>
        </p:spPr>
        <p:txBody>
          <a:bodyPr wrap="square" rtlCol="0">
            <a:spAutoFit/>
          </a:bodyPr>
          <a:lstStyle/>
          <a:p>
            <a:r>
              <a:rPr lang="en-US" sz="4800" b="1" dirty="0">
                <a:solidFill>
                  <a:schemeClr val="bg1"/>
                </a:solidFill>
                <a:latin typeface="Rockwell" charset="0"/>
                <a:ea typeface="Rockwell" charset="0"/>
                <a:cs typeface="Rockwell" charset="0"/>
              </a:rPr>
              <a:t>5</a:t>
            </a:r>
          </a:p>
        </p:txBody>
      </p:sp>
      <p:sp>
        <p:nvSpPr>
          <p:cNvPr id="9" name="Content Placeholder 2">
            <a:extLst>
              <a:ext uri="{FF2B5EF4-FFF2-40B4-BE49-F238E27FC236}">
                <a16:creationId xmlns:a16="http://schemas.microsoft.com/office/drawing/2014/main" id="{9E7D8BA1-5FCF-C33F-28A1-9A9DB751B6F8}"/>
              </a:ext>
            </a:extLst>
          </p:cNvPr>
          <p:cNvSpPr txBox="1">
            <a:spLocks/>
          </p:cNvSpPr>
          <p:nvPr/>
        </p:nvSpPr>
        <p:spPr>
          <a:xfrm>
            <a:off x="5194001" y="3284355"/>
            <a:ext cx="2334171" cy="3105112"/>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Optima" charset="0"/>
                <a:ea typeface="Optima" charset="0"/>
                <a:cs typeface="Optima" charset="0"/>
              </a:defRPr>
            </a:lvl1pPr>
            <a:lvl2pPr marL="742950" indent="-285750" algn="l" defTabSz="457200" rtl="0" eaLnBrk="1" latinLnBrk="0" hangingPunct="1">
              <a:spcBef>
                <a:spcPct val="20000"/>
              </a:spcBef>
              <a:buFont typeface="Arial"/>
              <a:buChar char="–"/>
              <a:defRPr sz="2800" kern="1200">
                <a:solidFill>
                  <a:schemeClr val="tx1"/>
                </a:solidFill>
                <a:latin typeface="Optima" charset="0"/>
                <a:ea typeface="Optima" charset="0"/>
                <a:cs typeface="Optima" charset="0"/>
              </a:defRPr>
            </a:lvl2pPr>
            <a:lvl3pPr marL="1143000" indent="-228600" algn="l" defTabSz="457200" rtl="0" eaLnBrk="1" latinLnBrk="0" hangingPunct="1">
              <a:spcBef>
                <a:spcPct val="20000"/>
              </a:spcBef>
              <a:buFont typeface="Arial"/>
              <a:buChar char="•"/>
              <a:defRPr sz="2400" kern="1200">
                <a:solidFill>
                  <a:schemeClr val="tx1"/>
                </a:solidFill>
                <a:latin typeface="Optima" charset="0"/>
                <a:ea typeface="Optima" charset="0"/>
                <a:cs typeface="Optima" charset="0"/>
              </a:defRPr>
            </a:lvl3pPr>
            <a:lvl4pPr marL="1600200" indent="-228600" algn="l" defTabSz="457200" rtl="0" eaLnBrk="1" latinLnBrk="0" hangingPunct="1">
              <a:spcBef>
                <a:spcPct val="20000"/>
              </a:spcBef>
              <a:buFont typeface="Arial"/>
              <a:buChar char="–"/>
              <a:defRPr sz="2000" kern="1200">
                <a:solidFill>
                  <a:schemeClr val="tx1"/>
                </a:solidFill>
                <a:latin typeface="Optima" charset="0"/>
                <a:ea typeface="Optima" charset="0"/>
                <a:cs typeface="Optima" charset="0"/>
              </a:defRPr>
            </a:lvl4pPr>
            <a:lvl5pPr marL="2057400" indent="-228600" algn="l" defTabSz="457200" rtl="0" eaLnBrk="1" latinLnBrk="0" hangingPunct="1">
              <a:spcBef>
                <a:spcPct val="20000"/>
              </a:spcBef>
              <a:buFont typeface="Arial"/>
              <a:buChar char="»"/>
              <a:defRPr sz="2000" kern="1200">
                <a:solidFill>
                  <a:schemeClr val="tx1"/>
                </a:solidFill>
                <a:latin typeface="Optima" charset="0"/>
                <a:ea typeface="Optima" charset="0"/>
                <a:cs typeface="Optim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67" dirty="0">
                <a:solidFill>
                  <a:schemeClr val="accent1"/>
                </a:solidFill>
                <a:latin typeface="Arial" panose="020B0604020202020204" pitchFamily="34" charset="0"/>
                <a:cs typeface="Arial" panose="020B0604020202020204" pitchFamily="34" charset="0"/>
              </a:rPr>
              <a:t>Training </a:t>
            </a:r>
            <a:br>
              <a:rPr lang="en-US" sz="2667" dirty="0">
                <a:solidFill>
                  <a:schemeClr val="accent1"/>
                </a:solidFill>
                <a:latin typeface="Arial" panose="020B0604020202020204" pitchFamily="34" charset="0"/>
                <a:cs typeface="Arial" panose="020B0604020202020204" pitchFamily="34" charset="0"/>
              </a:rPr>
            </a:br>
            <a:r>
              <a:rPr lang="en-US" sz="2667" dirty="0">
                <a:solidFill>
                  <a:schemeClr val="accent1"/>
                </a:solidFill>
                <a:latin typeface="Arial" panose="020B0604020202020204" pitchFamily="34" charset="0"/>
                <a:cs typeface="Arial" panose="020B0604020202020204" pitchFamily="34" charset="0"/>
              </a:rPr>
              <a:t>for PRT members (Webinar, Workshop)</a:t>
            </a:r>
          </a:p>
        </p:txBody>
      </p:sp>
      <p:sp>
        <p:nvSpPr>
          <p:cNvPr id="10" name="Oval 9" descr="Step 6 graphic">
            <a:extLst>
              <a:ext uri="{FF2B5EF4-FFF2-40B4-BE49-F238E27FC236}">
                <a16:creationId xmlns:a16="http://schemas.microsoft.com/office/drawing/2014/main" id="{FE8F23CE-DEE6-A986-F728-BC2EF436DABB}"/>
              </a:ext>
            </a:extLst>
          </p:cNvPr>
          <p:cNvSpPr/>
          <p:nvPr/>
        </p:nvSpPr>
        <p:spPr>
          <a:xfrm>
            <a:off x="9334202" y="1741976"/>
            <a:ext cx="1240221" cy="1240221"/>
          </a:xfrm>
          <a:prstGeom prst="ellipse">
            <a:avLst/>
          </a:prstGeom>
          <a:solidFill>
            <a:srgbClr val="467C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7A6E1CF-285B-1A1C-B704-50767CF1DF8F}"/>
              </a:ext>
            </a:extLst>
          </p:cNvPr>
          <p:cNvSpPr txBox="1"/>
          <p:nvPr/>
        </p:nvSpPr>
        <p:spPr>
          <a:xfrm>
            <a:off x="9670531" y="1918373"/>
            <a:ext cx="711200" cy="830997"/>
          </a:xfrm>
          <a:prstGeom prst="rect">
            <a:avLst/>
          </a:prstGeom>
          <a:noFill/>
        </p:spPr>
        <p:txBody>
          <a:bodyPr wrap="square" rtlCol="0">
            <a:spAutoFit/>
          </a:bodyPr>
          <a:lstStyle/>
          <a:p>
            <a:r>
              <a:rPr lang="en-US" sz="4800" b="1" dirty="0">
                <a:solidFill>
                  <a:schemeClr val="bg1"/>
                </a:solidFill>
                <a:latin typeface="Rockwell" charset="0"/>
                <a:ea typeface="Rockwell" charset="0"/>
                <a:cs typeface="Rockwell" charset="0"/>
              </a:rPr>
              <a:t>6</a:t>
            </a:r>
          </a:p>
        </p:txBody>
      </p:sp>
      <p:sp>
        <p:nvSpPr>
          <p:cNvPr id="12" name="Content Placeholder 2">
            <a:extLst>
              <a:ext uri="{FF2B5EF4-FFF2-40B4-BE49-F238E27FC236}">
                <a16:creationId xmlns:a16="http://schemas.microsoft.com/office/drawing/2014/main" id="{BD13EE5D-F207-679A-00C8-879FA5680CBA}"/>
              </a:ext>
            </a:extLst>
          </p:cNvPr>
          <p:cNvSpPr txBox="1">
            <a:spLocks/>
          </p:cNvSpPr>
          <p:nvPr/>
        </p:nvSpPr>
        <p:spPr>
          <a:xfrm>
            <a:off x="8248131" y="3284355"/>
            <a:ext cx="3331779" cy="2202445"/>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Optima" charset="0"/>
                <a:ea typeface="Optima" charset="0"/>
                <a:cs typeface="Optima" charset="0"/>
              </a:defRPr>
            </a:lvl1pPr>
            <a:lvl2pPr marL="742950" indent="-285750" algn="l" defTabSz="457200" rtl="0" eaLnBrk="1" latinLnBrk="0" hangingPunct="1">
              <a:spcBef>
                <a:spcPct val="20000"/>
              </a:spcBef>
              <a:buFont typeface="Arial"/>
              <a:buChar char="–"/>
              <a:defRPr sz="2800" kern="1200">
                <a:solidFill>
                  <a:schemeClr val="tx1"/>
                </a:solidFill>
                <a:latin typeface="Optima" charset="0"/>
                <a:ea typeface="Optima" charset="0"/>
                <a:cs typeface="Optima" charset="0"/>
              </a:defRPr>
            </a:lvl2pPr>
            <a:lvl3pPr marL="1143000" indent="-228600" algn="l" defTabSz="457200" rtl="0" eaLnBrk="1" latinLnBrk="0" hangingPunct="1">
              <a:spcBef>
                <a:spcPct val="20000"/>
              </a:spcBef>
              <a:buFont typeface="Arial"/>
              <a:buChar char="•"/>
              <a:defRPr sz="2400" kern="1200">
                <a:solidFill>
                  <a:schemeClr val="tx1"/>
                </a:solidFill>
                <a:latin typeface="Optima" charset="0"/>
                <a:ea typeface="Optima" charset="0"/>
                <a:cs typeface="Optima" charset="0"/>
              </a:defRPr>
            </a:lvl3pPr>
            <a:lvl4pPr marL="1600200" indent="-228600" algn="l" defTabSz="457200" rtl="0" eaLnBrk="1" latinLnBrk="0" hangingPunct="1">
              <a:spcBef>
                <a:spcPct val="20000"/>
              </a:spcBef>
              <a:buFont typeface="Arial"/>
              <a:buChar char="–"/>
              <a:defRPr sz="2000" kern="1200">
                <a:solidFill>
                  <a:schemeClr val="tx1"/>
                </a:solidFill>
                <a:latin typeface="Optima" charset="0"/>
                <a:ea typeface="Optima" charset="0"/>
                <a:cs typeface="Optima" charset="0"/>
              </a:defRPr>
            </a:lvl4pPr>
            <a:lvl5pPr marL="2057400" indent="-228600" algn="l" defTabSz="457200" rtl="0" eaLnBrk="1" latinLnBrk="0" hangingPunct="1">
              <a:spcBef>
                <a:spcPct val="20000"/>
              </a:spcBef>
              <a:buFont typeface="Arial"/>
              <a:buChar char="»"/>
              <a:defRPr sz="2000" kern="1200">
                <a:solidFill>
                  <a:schemeClr val="tx1"/>
                </a:solidFill>
                <a:latin typeface="Optima" charset="0"/>
                <a:ea typeface="Optima" charset="0"/>
                <a:cs typeface="Optim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67" dirty="0">
                <a:solidFill>
                  <a:schemeClr val="accent1"/>
                </a:solidFill>
                <a:latin typeface="Arial" panose="020B0604020202020204" pitchFamily="34" charset="0"/>
                <a:cs typeface="Arial" panose="020B0604020202020204" pitchFamily="34" charset="0"/>
              </a:rPr>
              <a:t>PRT prepares </a:t>
            </a:r>
            <a:br>
              <a:rPr lang="en-US" sz="2667" dirty="0">
                <a:solidFill>
                  <a:schemeClr val="accent1"/>
                </a:solidFill>
                <a:latin typeface="Arial" panose="020B0604020202020204" pitchFamily="34" charset="0"/>
                <a:cs typeface="Arial" panose="020B0604020202020204" pitchFamily="34" charset="0"/>
              </a:rPr>
            </a:br>
            <a:r>
              <a:rPr lang="en-US" sz="2667" dirty="0">
                <a:solidFill>
                  <a:schemeClr val="accent1"/>
                </a:solidFill>
                <a:latin typeface="Arial" panose="020B0604020202020204" pitchFamily="34" charset="0"/>
                <a:cs typeface="Arial" panose="020B0604020202020204" pitchFamily="34" charset="0"/>
              </a:rPr>
              <a:t>for Visit 1</a:t>
            </a:r>
          </a:p>
          <a:p>
            <a:pPr algn="ctr"/>
            <a:endParaRPr lang="en-US" dirty="0">
              <a:solidFill>
                <a:schemeClr val="accent1"/>
              </a:solidFill>
              <a:latin typeface="Arial" panose="020B0604020202020204" pitchFamily="34" charset="0"/>
              <a:cs typeface="Arial" panose="020B0604020202020204" pitchFamily="34" charset="0"/>
            </a:endParaRPr>
          </a:p>
          <a:p>
            <a:pPr algn="ctr"/>
            <a:endParaRPr lang="en-US"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800886"/>
      </p:ext>
    </p:extLst>
  </p:cSld>
  <p:clrMapOvr>
    <a:masterClrMapping/>
  </p:clrMapOvr>
</p:sld>
</file>

<file path=ppt/theme/theme1.xml><?xml version="1.0" encoding="utf-8"?>
<a:theme xmlns:a="http://schemas.openxmlformats.org/drawingml/2006/main" name="ASCCC Curriculum Inst. 2020 Theme">
  <a:themeElements>
    <a:clrScheme name="ASCCC Fall Plenary 2022">
      <a:dk1>
        <a:srgbClr val="07827C"/>
      </a:dk1>
      <a:lt1>
        <a:srgbClr val="FFFFFF"/>
      </a:lt1>
      <a:dk2>
        <a:srgbClr val="265E76"/>
      </a:dk2>
      <a:lt2>
        <a:srgbClr val="F8E8B9"/>
      </a:lt2>
      <a:accent1>
        <a:srgbClr val="2B2425"/>
      </a:accent1>
      <a:accent2>
        <a:srgbClr val="F15746"/>
      </a:accent2>
      <a:accent3>
        <a:srgbClr val="62C1AE"/>
      </a:accent3>
      <a:accent4>
        <a:srgbClr val="E8831D"/>
      </a:accent4>
      <a:accent5>
        <a:srgbClr val="B13635"/>
      </a:accent5>
      <a:accent6>
        <a:srgbClr val="D6BE78"/>
      </a:accent6>
      <a:hlink>
        <a:srgbClr val="06827B"/>
      </a:hlink>
      <a:folHlink>
        <a:srgbClr val="0682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all Plenary 2022 ppt template 1" id="{22AB14F2-1111-6741-90A7-A886D31D7F81}" vid="{FE9528C5-47D4-D74D-AEF9-C07A9645A7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Fall Plenary 2022 ppt template 1</Template>
  <TotalTime>50</TotalTime>
  <Words>1728</Words>
  <Application>Microsoft Office PowerPoint</Application>
  <PresentationFormat>Widescreen</PresentationFormat>
  <Paragraphs>179</Paragraphs>
  <Slides>30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Georgia</vt:lpstr>
      <vt:lpstr>Palatino</vt:lpstr>
      <vt:lpstr>Rockwell</vt:lpstr>
      <vt:lpstr>ASCCC Curriculum Inst. 2020 Theme</vt:lpstr>
      <vt:lpstr>Faculty Engagement in Statewide Systems: IEPI, Accreditation and Statewide Service </vt:lpstr>
      <vt:lpstr>Presenters  </vt:lpstr>
      <vt:lpstr>Breakout Description </vt:lpstr>
      <vt:lpstr>Sharing your lived experiences </vt:lpstr>
      <vt:lpstr>Benefits of service </vt:lpstr>
      <vt:lpstr>IEPI </vt:lpstr>
      <vt:lpstr>Benefits of service </vt:lpstr>
      <vt:lpstr>PRT Technical Assistance:  The Full PRT Process in a Nutshell</vt:lpstr>
      <vt:lpstr>PRT Technical Assistance:  The Full PRT Process in a Nutshell</vt:lpstr>
      <vt:lpstr>PRT Technical Assistance:  The Full PRT Process in a Nutshell</vt:lpstr>
      <vt:lpstr>Practically Anything Is Fair Game for a PRT…</vt:lpstr>
      <vt:lpstr>Now, About that Funding…</vt:lpstr>
      <vt:lpstr>We’ve Been Busy!</vt:lpstr>
      <vt:lpstr>Observations from the Field about PRT Processes</vt:lpstr>
      <vt:lpstr>ACCJC </vt:lpstr>
      <vt:lpstr>Why Should Local Faculty Get Involved In Accreditation?</vt:lpstr>
      <vt:lpstr>Accrediting Commission Faculty Engagement Opportunities </vt:lpstr>
      <vt:lpstr>C-ID Reviewers </vt:lpstr>
      <vt:lpstr>C-ID Faculty Participation &amp; Recruitment</vt:lpstr>
      <vt:lpstr>5-Year Review in progress </vt:lpstr>
      <vt:lpstr>C-ID Faculty Participation Eligibility</vt:lpstr>
      <vt:lpstr>C-ID Website</vt:lpstr>
      <vt:lpstr>ASCCC</vt:lpstr>
      <vt:lpstr>Opportunities with ASCCC Statewide Service </vt:lpstr>
      <vt:lpstr>ASCCC Committees </vt:lpstr>
      <vt:lpstr>Liaisons </vt:lpstr>
      <vt:lpstr>Caucuses </vt:lpstr>
      <vt:lpstr>ASCCC Statewide Service- What our Faculty Say!</vt:lpstr>
      <vt:lpstr>Where you can sign up to serve</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Curry</dc:creator>
  <cp:lastModifiedBy>Matthew Lee</cp:lastModifiedBy>
  <cp:revision>7</cp:revision>
  <cp:lastPrinted>2020-11-24T19:39:26Z</cp:lastPrinted>
  <dcterms:created xsi:type="dcterms:W3CDTF">2022-10-28T16:26:10Z</dcterms:created>
  <dcterms:modified xsi:type="dcterms:W3CDTF">2022-10-28T18:11:53Z</dcterms:modified>
</cp:coreProperties>
</file>