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57" r:id="rId2"/>
    <p:sldId id="258" r:id="rId3"/>
    <p:sldId id="259" r:id="rId4"/>
    <p:sldId id="260" r:id="rId5"/>
    <p:sldId id="261" r:id="rId6"/>
    <p:sldId id="271" r:id="rId7"/>
    <p:sldId id="274" r:id="rId8"/>
    <p:sldId id="262" r:id="rId9"/>
    <p:sldId id="272" r:id="rId10"/>
    <p:sldId id="263" r:id="rId11"/>
    <p:sldId id="269" r:id="rId12"/>
    <p:sldId id="264" r:id="rId13"/>
    <p:sldId id="265" r:id="rId14"/>
    <p:sldId id="273" r:id="rId15"/>
    <p:sldId id="266" r:id="rId16"/>
    <p:sldId id="267" r:id="rId17"/>
    <p:sldId id="268" r:id="rId18"/>
    <p:sldId id="275"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B14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95"/>
    <p:restoredTop sz="95903"/>
  </p:normalViewPr>
  <p:slideViewPr>
    <p:cSldViewPr snapToGrid="0" snapToObjects="1">
      <p:cViewPr varScale="1">
        <p:scale>
          <a:sx n="78" d="100"/>
          <a:sy n="78" d="100"/>
        </p:scale>
        <p:origin x="192" y="848"/>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10/27/22</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10/27/22</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a:t>
            </a:fld>
            <a:endParaRPr lang="en-US" altLang="en-US"/>
          </a:p>
        </p:txBody>
      </p:sp>
    </p:spTree>
    <p:extLst>
      <p:ext uri="{BB962C8B-B14F-4D97-AF65-F5344CB8AC3E}">
        <p14:creationId xmlns:p14="http://schemas.microsoft.com/office/powerpoint/2010/main" val="1398557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10</a:t>
            </a:fld>
            <a:endParaRPr lang="en-US" altLang="en-US"/>
          </a:p>
        </p:txBody>
      </p:sp>
    </p:spTree>
    <p:extLst>
      <p:ext uri="{BB962C8B-B14F-4D97-AF65-F5344CB8AC3E}">
        <p14:creationId xmlns:p14="http://schemas.microsoft.com/office/powerpoint/2010/main" val="264238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Carlos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11</a:t>
            </a:fld>
            <a:endParaRPr lang="en-US" altLang="en-US"/>
          </a:p>
        </p:txBody>
      </p:sp>
    </p:spTree>
    <p:extLst>
      <p:ext uri="{BB962C8B-B14F-4D97-AF65-F5344CB8AC3E}">
        <p14:creationId xmlns:p14="http://schemas.microsoft.com/office/powerpoint/2010/main" val="319101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12</a:t>
            </a:fld>
            <a:endParaRPr lang="en-US" altLang="en-US"/>
          </a:p>
        </p:txBody>
      </p:sp>
    </p:spTree>
    <p:extLst>
      <p:ext uri="{BB962C8B-B14F-4D97-AF65-F5344CB8AC3E}">
        <p14:creationId xmlns:p14="http://schemas.microsoft.com/office/powerpoint/2010/main" val="3072844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 Carlos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13</a:t>
            </a:fld>
            <a:endParaRPr lang="en-US" altLang="en-US"/>
          </a:p>
        </p:txBody>
      </p:sp>
    </p:spTree>
    <p:extLst>
      <p:ext uri="{BB962C8B-B14F-4D97-AF65-F5344CB8AC3E}">
        <p14:creationId xmlns:p14="http://schemas.microsoft.com/office/powerpoint/2010/main" val="1020431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Carlos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14</a:t>
            </a:fld>
            <a:endParaRPr lang="en-US" altLang="en-US"/>
          </a:p>
        </p:txBody>
      </p:sp>
    </p:spTree>
    <p:extLst>
      <p:ext uri="{BB962C8B-B14F-4D97-AF65-F5344CB8AC3E}">
        <p14:creationId xmlns:p14="http://schemas.microsoft.com/office/powerpoint/2010/main" val="1465115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Carlos, Eric, Manuel – we have stories to tell</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15</a:t>
            </a:fld>
            <a:endParaRPr lang="en-US" altLang="en-US"/>
          </a:p>
        </p:txBody>
      </p:sp>
    </p:spTree>
    <p:extLst>
      <p:ext uri="{BB962C8B-B14F-4D97-AF65-F5344CB8AC3E}">
        <p14:creationId xmlns:p14="http://schemas.microsoft.com/office/powerpoint/2010/main" val="289917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Carlos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16</a:t>
            </a:fld>
            <a:endParaRPr lang="en-US" altLang="en-US"/>
          </a:p>
        </p:txBody>
      </p:sp>
    </p:spTree>
    <p:extLst>
      <p:ext uri="{BB962C8B-B14F-4D97-AF65-F5344CB8AC3E}">
        <p14:creationId xmlns:p14="http://schemas.microsoft.com/office/powerpoint/2010/main" val="2507822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Carlos, </a:t>
            </a:r>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17</a:t>
            </a:fld>
            <a:endParaRPr lang="en-US" altLang="en-US"/>
          </a:p>
        </p:txBody>
      </p:sp>
    </p:spTree>
    <p:extLst>
      <p:ext uri="{BB962C8B-B14F-4D97-AF65-F5344CB8AC3E}">
        <p14:creationId xmlns:p14="http://schemas.microsoft.com/office/powerpoint/2010/main" val="1248050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18</a:t>
            </a:fld>
            <a:endParaRPr lang="en-US" altLang="en-US"/>
          </a:p>
        </p:txBody>
      </p:sp>
    </p:spTree>
    <p:extLst>
      <p:ext uri="{BB962C8B-B14F-4D97-AF65-F5344CB8AC3E}">
        <p14:creationId xmlns:p14="http://schemas.microsoft.com/office/powerpoint/2010/main" val="24752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ourselves in order</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a:t>
            </a:fld>
            <a:endParaRPr lang="en-US" altLang="en-US"/>
          </a:p>
        </p:txBody>
      </p:sp>
    </p:spTree>
    <p:extLst>
      <p:ext uri="{BB962C8B-B14F-4D97-AF65-F5344CB8AC3E}">
        <p14:creationId xmlns:p14="http://schemas.microsoft.com/office/powerpoint/2010/main" val="4199325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 will not read</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3</a:t>
            </a:fld>
            <a:endParaRPr lang="en-US" altLang="en-US"/>
          </a:p>
        </p:txBody>
      </p:sp>
    </p:spTree>
    <p:extLst>
      <p:ext uri="{BB962C8B-B14F-4D97-AF65-F5344CB8AC3E}">
        <p14:creationId xmlns:p14="http://schemas.microsoft.com/office/powerpoint/2010/main" val="4261983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4</a:t>
            </a:fld>
            <a:endParaRPr lang="en-US" altLang="en-US"/>
          </a:p>
        </p:txBody>
      </p:sp>
    </p:spTree>
    <p:extLst>
      <p:ext uri="{BB962C8B-B14F-4D97-AF65-F5344CB8AC3E}">
        <p14:creationId xmlns:p14="http://schemas.microsoft.com/office/powerpoint/2010/main" val="312792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Carlos, Manuel</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5</a:t>
            </a:fld>
            <a:endParaRPr lang="en-US" altLang="en-US"/>
          </a:p>
        </p:txBody>
      </p:sp>
    </p:spTree>
    <p:extLst>
      <p:ext uri="{BB962C8B-B14F-4D97-AF65-F5344CB8AC3E}">
        <p14:creationId xmlns:p14="http://schemas.microsoft.com/office/powerpoint/2010/main" val="106345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6</a:t>
            </a:fld>
            <a:endParaRPr lang="en-US" altLang="en-US"/>
          </a:p>
        </p:txBody>
      </p:sp>
    </p:spTree>
    <p:extLst>
      <p:ext uri="{BB962C8B-B14F-4D97-AF65-F5344CB8AC3E}">
        <p14:creationId xmlns:p14="http://schemas.microsoft.com/office/powerpoint/2010/main" val="2403820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Carlos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7</a:t>
            </a:fld>
            <a:endParaRPr lang="en-US" altLang="en-US"/>
          </a:p>
        </p:txBody>
      </p:sp>
    </p:spTree>
    <p:extLst>
      <p:ext uri="{BB962C8B-B14F-4D97-AF65-F5344CB8AC3E}">
        <p14:creationId xmlns:p14="http://schemas.microsoft.com/office/powerpoint/2010/main" val="991698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Manuel</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8</a:t>
            </a:fld>
            <a:endParaRPr lang="en-US" altLang="en-US"/>
          </a:p>
        </p:txBody>
      </p:sp>
    </p:spTree>
    <p:extLst>
      <p:ext uri="{BB962C8B-B14F-4D97-AF65-F5344CB8AC3E}">
        <p14:creationId xmlns:p14="http://schemas.microsoft.com/office/powerpoint/2010/main" val="223136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9</a:t>
            </a:fld>
            <a:endParaRPr lang="en-US" altLang="en-US"/>
          </a:p>
        </p:txBody>
      </p:sp>
    </p:spTree>
    <p:extLst>
      <p:ext uri="{BB962C8B-B14F-4D97-AF65-F5344CB8AC3E}">
        <p14:creationId xmlns:p14="http://schemas.microsoft.com/office/powerpoint/2010/main" val="4267478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323806"/>
            <a:ext cx="10432249" cy="2160534"/>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816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B5D9C5-9014-EB56-9A64-DFFD98D9B732}"/>
              </a:ext>
            </a:extLst>
          </p:cNvPr>
          <p:cNvSpPr/>
          <p:nvPr userDrawn="1"/>
        </p:nvSpPr>
        <p:spPr>
          <a:xfrm>
            <a:off x="0" y="0"/>
            <a:ext cx="12192000" cy="22729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95450" y="403412"/>
            <a:ext cx="8558347" cy="1685768"/>
          </a:xfrm>
        </p:spPr>
        <p:txBody>
          <a:bodyPr>
            <a:normAutofit/>
          </a:bodyPr>
          <a:lstStyle>
            <a:lvl1pPr algn="l">
              <a:defRPr sz="3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pic>
        <p:nvPicPr>
          <p:cNvPr id="9" name="Picture 8">
            <a:extLst>
              <a:ext uri="{FF2B5EF4-FFF2-40B4-BE49-F238E27FC236}">
                <a16:creationId xmlns:a16="http://schemas.microsoft.com/office/drawing/2014/main" id="{FD52B5BC-FC2D-2623-CCCD-B25C3BDCFF64}"/>
              </a:ext>
            </a:extLst>
          </p:cNvPr>
          <p:cNvPicPr>
            <a:picLocks noChangeAspect="1"/>
          </p:cNvPicPr>
          <p:nvPr userDrawn="1"/>
        </p:nvPicPr>
        <p:blipFill>
          <a:blip r:embed="rId3"/>
          <a:stretch>
            <a:fillRect/>
          </a:stretch>
        </p:blipFill>
        <p:spPr>
          <a:xfrm>
            <a:off x="0" y="0"/>
            <a:ext cx="2575995" cy="2272937"/>
          </a:xfrm>
          <a:prstGeom prst="rect">
            <a:avLst/>
          </a:prstGeom>
        </p:spPr>
      </p:pic>
    </p:spTree>
    <p:extLst>
      <p:ext uri="{BB962C8B-B14F-4D97-AF65-F5344CB8AC3E}">
        <p14:creationId xmlns:p14="http://schemas.microsoft.com/office/powerpoint/2010/main" val="102000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3" name="Picture 2">
            <a:extLst>
              <a:ext uri="{FF2B5EF4-FFF2-40B4-BE49-F238E27FC236}">
                <a16:creationId xmlns:a16="http://schemas.microsoft.com/office/drawing/2014/main" id="{C3E2443D-989E-0161-BCC7-E56A455E4A62}"/>
              </a:ext>
            </a:extLst>
          </p:cNvPr>
          <p:cNvPicPr>
            <a:picLocks noChangeAspect="1"/>
          </p:cNvPicPr>
          <p:nvPr userDrawn="1"/>
        </p:nvPicPr>
        <p:blipFill>
          <a:blip r:embed="rId3"/>
          <a:srcRect/>
          <a:stretch/>
        </p:blipFill>
        <p:spPr>
          <a:xfrm>
            <a:off x="-7112" y="5463"/>
            <a:ext cx="820736" cy="6847074"/>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53074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8" name="Picture 7">
            <a:extLst>
              <a:ext uri="{FF2B5EF4-FFF2-40B4-BE49-F238E27FC236}">
                <a16:creationId xmlns:a16="http://schemas.microsoft.com/office/drawing/2014/main" id="{E5C9404B-2868-264C-B504-B836A1219C9D}"/>
              </a:ext>
            </a:extLst>
          </p:cNvPr>
          <p:cNvPicPr>
            <a:picLocks noChangeAspect="1"/>
          </p:cNvPicPr>
          <p:nvPr userDrawn="1"/>
        </p:nvPicPr>
        <p:blipFill>
          <a:blip r:embed="rId3"/>
          <a:srcRect/>
          <a:stretch/>
        </p:blipFill>
        <p:spPr>
          <a:xfrm>
            <a:off x="-7112" y="5463"/>
            <a:ext cx="820736" cy="6847074"/>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44833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spTree>
    <p:extLst>
      <p:ext uri="{BB962C8B-B14F-4D97-AF65-F5344CB8AC3E}">
        <p14:creationId xmlns:p14="http://schemas.microsoft.com/office/powerpoint/2010/main" val="424295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 Remember to ad alt text to all imported graphics and images.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9" r:id="rId5"/>
  </p:sldLayoutIdLst>
  <p:hf hdr="0" dt="0"/>
  <p:txStyles>
    <p:titleStyle>
      <a:lvl1pPr algn="l" rtl="0" eaLnBrk="1" fontAlgn="base" hangingPunct="1">
        <a:lnSpc>
          <a:spcPct val="90000"/>
        </a:lnSpc>
        <a:spcBef>
          <a:spcPct val="0"/>
        </a:spcBef>
        <a:spcAft>
          <a:spcPct val="0"/>
        </a:spcAft>
        <a:defRPr sz="4400" kern="1200">
          <a:solidFill>
            <a:schemeClr val="tx1"/>
          </a:solidFill>
          <a:latin typeface="Georgia" panose="02040502050405020303" pitchFamily="18" charset="0"/>
          <a:ea typeface="Palatino" pitchFamily="2" charset="77"/>
          <a:cs typeface="Georgia" panose="02040502050405020303" pitchFamily="18" charset="0"/>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ovt.westlaw.com/calregs/Document/I43B642004E0E11EDA19AD993669B28BD?viewType=FullText&amp;listSource=Search&amp;originationContext=Search+Result&amp;transitionType=SearchItem&amp;contextData=(sc.Search)&amp;navigationPath=Search%2fv1%2fresults%2fnavigation%2fi0ad70f700000015758883bb1679db3da%3fppcid%3dd8df58983a684c528c2e241ed6c76b75%26Nav%3dREGULATION_PUBLICVIEW%26fragmentIdentifier%3dI43B642004E0E11EDA19AD993669B28BD%26startIndex%3d1%26transitionType%3dSearchItem%26contextData%3d%2528sc.Default%2529%26originationContext%3dSearch%2520Result&amp;list=REGULATION_PUBLICVIEW&amp;rank=1&amp;t_T1=5&amp;t_T2=55063&amp;t_S1=CA+ADC+s&amp;bhcp=1"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www.asccc.org/content/ethnic-studies-looking-back-looking-forward" TargetMode="External"/><Relationship Id="rId3" Type="http://schemas.openxmlformats.org/officeDocument/2006/relationships/hyperlink" Target="https://www.cccco.edu/About-Us/Chancellors-Office/Divisions/Educational-Services-and-Support/What-we-do/ethnic-studies" TargetMode="External"/><Relationship Id="rId7" Type="http://schemas.openxmlformats.org/officeDocument/2006/relationships/hyperlink" Target="https://www.asccc.org/resolutions/defining-ethnic-studies-and-its-four-core-disciplines"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asccc.org/resolutions/clarify-and-strengthen-ethnic-studies-general-education-requirement" TargetMode="External"/><Relationship Id="rId5" Type="http://schemas.openxmlformats.org/officeDocument/2006/relationships/hyperlink" Target="https://www.asccc.org/resolutions/ethnic-studies-graduation-requirement" TargetMode="External"/><Relationship Id="rId4" Type="http://schemas.openxmlformats.org/officeDocument/2006/relationships/hyperlink" Target="https://www.c-id.net/tm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AA250F80-C27E-2049-9EEA-4C8186D8701D}"/>
              </a:ext>
            </a:extLst>
          </p:cNvPr>
          <p:cNvSpPr>
            <a:spLocks noGrp="1" noChangeArrowheads="1"/>
          </p:cNvSpPr>
          <p:nvPr>
            <p:ph type="title"/>
          </p:nvPr>
        </p:nvSpPr>
        <p:spPr>
          <a:xfrm>
            <a:off x="958850" y="4683125"/>
            <a:ext cx="10433050" cy="1736725"/>
          </a:xfrm>
        </p:spPr>
        <p:txBody>
          <a:bodyPr>
            <a:normAutofit fontScale="90000"/>
          </a:bodyPr>
          <a:lstStyle/>
          <a:p>
            <a:r>
              <a:rPr lang="en-US" altLang="en-US" b="1" dirty="0">
                <a:solidFill>
                  <a:schemeClr val="accent3">
                    <a:lumMod val="40000"/>
                    <a:lumOff val="60000"/>
                  </a:schemeClr>
                </a:solidFill>
              </a:rPr>
              <a:t>The State of Ethnic Studies Education in the California Community Colleges</a:t>
            </a:r>
            <a:br>
              <a:rPr lang="en-US" altLang="en-US" dirty="0"/>
            </a:br>
            <a:r>
              <a:rPr lang="en-US" altLang="en-US" sz="2000" dirty="0">
                <a:solidFill>
                  <a:schemeClr val="accent4">
                    <a:lumMod val="40000"/>
                    <a:lumOff val="60000"/>
                  </a:schemeClr>
                </a:solidFill>
              </a:rPr>
              <a:t>Friday, November 4 | 11:00-12:15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49996-D188-0B97-B88A-704869D4339D}"/>
              </a:ext>
            </a:extLst>
          </p:cNvPr>
          <p:cNvSpPr>
            <a:spLocks noGrp="1"/>
          </p:cNvSpPr>
          <p:nvPr>
            <p:ph type="title"/>
          </p:nvPr>
        </p:nvSpPr>
        <p:spPr>
          <a:xfrm>
            <a:off x="1288473" y="365126"/>
            <a:ext cx="10035220" cy="992620"/>
          </a:xfrm>
        </p:spPr>
        <p:txBody>
          <a:bodyPr anchor="ctr">
            <a:normAutofit fontScale="90000"/>
          </a:bodyPr>
          <a:lstStyle/>
          <a:p>
            <a:pPr algn="ctr"/>
            <a:r>
              <a:rPr lang="en-US" b="1" dirty="0"/>
              <a:t>Ethnic Studies: From Option to Required Component of California Public Education</a:t>
            </a:r>
          </a:p>
        </p:txBody>
      </p:sp>
      <p:sp>
        <p:nvSpPr>
          <p:cNvPr id="3" name="Content Placeholder 2">
            <a:extLst>
              <a:ext uri="{FF2B5EF4-FFF2-40B4-BE49-F238E27FC236}">
                <a16:creationId xmlns:a16="http://schemas.microsoft.com/office/drawing/2014/main" id="{42796642-E3FF-919F-4ADA-9D5E7BA9E214}"/>
              </a:ext>
            </a:extLst>
          </p:cNvPr>
          <p:cNvSpPr>
            <a:spLocks noGrp="1"/>
          </p:cNvSpPr>
          <p:nvPr>
            <p:ph sz="half" idx="1"/>
          </p:nvPr>
        </p:nvSpPr>
        <p:spPr>
          <a:xfrm>
            <a:off x="1011382" y="1634835"/>
            <a:ext cx="10986654" cy="4583085"/>
          </a:xfrm>
        </p:spPr>
        <p:txBody>
          <a:bodyPr/>
          <a:lstStyle/>
          <a:p>
            <a:r>
              <a:rPr lang="en-US" b="1" dirty="0"/>
              <a:t>California Community Colleges</a:t>
            </a:r>
            <a:r>
              <a:rPr lang="en-US" dirty="0"/>
              <a:t>: Title 5 Regulations</a:t>
            </a:r>
          </a:p>
          <a:p>
            <a:pPr lvl="1"/>
            <a:r>
              <a:rPr lang="en-US" sz="2400" dirty="0"/>
              <a:t>Prior to July 2021 – Colleges required to offer a course in ethnic studies</a:t>
            </a:r>
          </a:p>
          <a:p>
            <a:pPr lvl="1"/>
            <a:r>
              <a:rPr lang="en-US" sz="2400" dirty="0"/>
              <a:t>Resolutions F20 9.03 (Graduation Requirement), F20 9.04 (GE Requirement) led to change in regulations</a:t>
            </a:r>
          </a:p>
          <a:p>
            <a:pPr lvl="1"/>
            <a:r>
              <a:rPr lang="en-US" sz="2400" dirty="0"/>
              <a:t>Regulations approved by the Board of Governors in July 2021</a:t>
            </a:r>
          </a:p>
          <a:p>
            <a:pPr lvl="1"/>
            <a:r>
              <a:rPr lang="en-US" sz="2400" dirty="0"/>
              <a:t>Regulations chaptered October 2022</a:t>
            </a:r>
          </a:p>
          <a:p>
            <a:pPr marL="0" indent="0">
              <a:buNone/>
            </a:pPr>
            <a:r>
              <a:rPr lang="en-US" sz="2200" i="1" dirty="0">
                <a:hlinkClick r:id="rId3"/>
              </a:rPr>
              <a:t>Title 5 §55063(e)(3)</a:t>
            </a:r>
            <a:endParaRPr lang="en-US" sz="2200" i="1" dirty="0"/>
          </a:p>
          <a:p>
            <a:pPr marL="0" indent="0">
              <a:buNone/>
            </a:pPr>
            <a:r>
              <a:rPr lang="en-US" sz="2200" i="1" dirty="0"/>
              <a:t>Satisfactory completion of a transfer-level course (minimum of 3 semester units or four quarter units) in ethnic studies. The requirement may also be satisfied by obtaining a satisfactory grade in a course in ethnic studies taught in or behalf of other departments and disciplines.</a:t>
            </a:r>
          </a:p>
          <a:p>
            <a:pPr lvl="1"/>
            <a:r>
              <a:rPr lang="en-US" sz="2400" dirty="0"/>
              <a:t>Required for all students entering fall 2024</a:t>
            </a:r>
          </a:p>
        </p:txBody>
      </p:sp>
      <p:sp>
        <p:nvSpPr>
          <p:cNvPr id="4" name="Slide Number Placeholder 3">
            <a:extLst>
              <a:ext uri="{FF2B5EF4-FFF2-40B4-BE49-F238E27FC236}">
                <a16:creationId xmlns:a16="http://schemas.microsoft.com/office/drawing/2014/main" id="{56298639-1958-AF76-D59E-83FABAB04903}"/>
              </a:ext>
            </a:extLst>
          </p:cNvPr>
          <p:cNvSpPr>
            <a:spLocks noGrp="1"/>
          </p:cNvSpPr>
          <p:nvPr>
            <p:ph type="sldNum" sz="quarter" idx="10"/>
          </p:nvPr>
        </p:nvSpPr>
        <p:spPr/>
        <p:txBody>
          <a:bodyPr/>
          <a:lstStyle/>
          <a:p>
            <a:pPr>
              <a:defRPr/>
            </a:pPr>
            <a:fld id="{06DDD070-D08E-4B40-B4AC-DB5751E9D83C}" type="slidenum">
              <a:rPr lang="en-US" altLang="en-US" smtClean="0"/>
              <a:pPr>
                <a:defRPr/>
              </a:pPr>
              <a:t>10</a:t>
            </a:fld>
            <a:endParaRPr lang="en-US" altLang="en-US"/>
          </a:p>
        </p:txBody>
      </p:sp>
    </p:spTree>
    <p:extLst>
      <p:ext uri="{BB962C8B-B14F-4D97-AF65-F5344CB8AC3E}">
        <p14:creationId xmlns:p14="http://schemas.microsoft.com/office/powerpoint/2010/main" val="116902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49996-D188-0B97-B88A-704869D4339D}"/>
              </a:ext>
            </a:extLst>
          </p:cNvPr>
          <p:cNvSpPr>
            <a:spLocks noGrp="1"/>
          </p:cNvSpPr>
          <p:nvPr>
            <p:ph type="title"/>
          </p:nvPr>
        </p:nvSpPr>
        <p:spPr>
          <a:xfrm>
            <a:off x="1288473" y="365126"/>
            <a:ext cx="10035220" cy="992620"/>
          </a:xfrm>
        </p:spPr>
        <p:txBody>
          <a:bodyPr anchor="ctr">
            <a:normAutofit fontScale="90000"/>
          </a:bodyPr>
          <a:lstStyle/>
          <a:p>
            <a:pPr algn="ctr"/>
            <a:r>
              <a:rPr lang="en-US" b="1" dirty="0"/>
              <a:t>Ethnic Studies: From Option to Required Component of California Public Education</a:t>
            </a:r>
          </a:p>
        </p:txBody>
      </p:sp>
      <p:sp>
        <p:nvSpPr>
          <p:cNvPr id="3" name="Content Placeholder 2">
            <a:extLst>
              <a:ext uri="{FF2B5EF4-FFF2-40B4-BE49-F238E27FC236}">
                <a16:creationId xmlns:a16="http://schemas.microsoft.com/office/drawing/2014/main" id="{42796642-E3FF-919F-4ADA-9D5E7BA9E214}"/>
              </a:ext>
            </a:extLst>
          </p:cNvPr>
          <p:cNvSpPr>
            <a:spLocks noGrp="1"/>
          </p:cNvSpPr>
          <p:nvPr>
            <p:ph sz="half" idx="1"/>
          </p:nvPr>
        </p:nvSpPr>
        <p:spPr>
          <a:xfrm>
            <a:off x="1011382" y="1607127"/>
            <a:ext cx="10986654" cy="4610794"/>
          </a:xfrm>
        </p:spPr>
        <p:txBody>
          <a:bodyPr/>
          <a:lstStyle/>
          <a:p>
            <a:r>
              <a:rPr lang="en-US" b="1" dirty="0"/>
              <a:t>California State University</a:t>
            </a:r>
            <a:r>
              <a:rPr lang="en-US" dirty="0"/>
              <a:t>: AB 1460 (Weber, 2020) – Ethnic Studies</a:t>
            </a:r>
          </a:p>
          <a:p>
            <a:pPr lvl="1"/>
            <a:r>
              <a:rPr lang="en-US" sz="2400" dirty="0"/>
              <a:t>CSU GE Breadth Area F – Ethnic Studies</a:t>
            </a:r>
          </a:p>
          <a:p>
            <a:pPr lvl="1"/>
            <a:r>
              <a:rPr lang="en-US" sz="2400" i="1" dirty="0"/>
              <a:t>The requirement to take a 3 semester (4 quarter) unit course in Area F shall not be waived or substituted</a:t>
            </a:r>
            <a:endParaRPr lang="en-US" b="1" dirty="0"/>
          </a:p>
          <a:p>
            <a:r>
              <a:rPr lang="en-US" b="1" dirty="0"/>
              <a:t>University of California</a:t>
            </a:r>
            <a:r>
              <a:rPr lang="en-US" dirty="0"/>
              <a:t>: Effective fall 2023</a:t>
            </a:r>
          </a:p>
          <a:p>
            <a:pPr lvl="1"/>
            <a:r>
              <a:rPr lang="en-US" sz="2400" dirty="0"/>
              <a:t>IGETC Area 7 – Ethnic Studies</a:t>
            </a:r>
          </a:p>
          <a:p>
            <a:pPr lvl="1"/>
            <a:r>
              <a:rPr lang="en-US" sz="2400" i="1" dirty="0"/>
              <a:t>1 course: 3 semester units or 4 quarter units. This course must be in ethnic studies or a similar field provided that the course is cross-listed with ethnic studies.</a:t>
            </a:r>
          </a:p>
          <a:p>
            <a:r>
              <a:rPr lang="en-US" b="1" dirty="0"/>
              <a:t>California High School</a:t>
            </a:r>
            <a:r>
              <a:rPr lang="en-US" dirty="0"/>
              <a:t>: AB 101 (Medina, 2021) – High School Graduation Requirements: Ethnic Studies</a:t>
            </a:r>
          </a:p>
          <a:p>
            <a:pPr lvl="1"/>
            <a:r>
              <a:rPr lang="en-US" sz="2400" i="1" dirty="0"/>
              <a:t>1 semester course in ethnic studies for students graduating in 2029-30</a:t>
            </a:r>
          </a:p>
        </p:txBody>
      </p:sp>
      <p:sp>
        <p:nvSpPr>
          <p:cNvPr id="4" name="Slide Number Placeholder 3">
            <a:extLst>
              <a:ext uri="{FF2B5EF4-FFF2-40B4-BE49-F238E27FC236}">
                <a16:creationId xmlns:a16="http://schemas.microsoft.com/office/drawing/2014/main" id="{56298639-1958-AF76-D59E-83FABAB04903}"/>
              </a:ext>
            </a:extLst>
          </p:cNvPr>
          <p:cNvSpPr>
            <a:spLocks noGrp="1"/>
          </p:cNvSpPr>
          <p:nvPr>
            <p:ph type="sldNum" sz="quarter" idx="10"/>
          </p:nvPr>
        </p:nvSpPr>
        <p:spPr/>
        <p:txBody>
          <a:bodyPr/>
          <a:lstStyle/>
          <a:p>
            <a:pPr>
              <a:defRPr/>
            </a:pPr>
            <a:fld id="{06DDD070-D08E-4B40-B4AC-DB5751E9D83C}" type="slidenum">
              <a:rPr lang="en-US" altLang="en-US" smtClean="0"/>
              <a:pPr>
                <a:defRPr/>
              </a:pPr>
              <a:t>11</a:t>
            </a:fld>
            <a:endParaRPr lang="en-US" altLang="en-US"/>
          </a:p>
        </p:txBody>
      </p:sp>
    </p:spTree>
    <p:extLst>
      <p:ext uri="{BB962C8B-B14F-4D97-AF65-F5344CB8AC3E}">
        <p14:creationId xmlns:p14="http://schemas.microsoft.com/office/powerpoint/2010/main" val="2847995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0DEAF-9A89-EFD1-85CD-8F3D3DCA0F14}"/>
              </a:ext>
            </a:extLst>
          </p:cNvPr>
          <p:cNvSpPr>
            <a:spLocks noGrp="1"/>
          </p:cNvSpPr>
          <p:nvPr>
            <p:ph type="title"/>
          </p:nvPr>
        </p:nvSpPr>
        <p:spPr/>
        <p:txBody>
          <a:bodyPr anchor="ctr"/>
          <a:lstStyle/>
          <a:p>
            <a:pPr algn="ctr"/>
            <a:r>
              <a:rPr lang="en-US" b="1" dirty="0"/>
              <a:t>Ethnic Studies Disciplines</a:t>
            </a:r>
          </a:p>
        </p:txBody>
      </p:sp>
      <p:sp>
        <p:nvSpPr>
          <p:cNvPr id="3" name="Content Placeholder 2">
            <a:extLst>
              <a:ext uri="{FF2B5EF4-FFF2-40B4-BE49-F238E27FC236}">
                <a16:creationId xmlns:a16="http://schemas.microsoft.com/office/drawing/2014/main" id="{462BE105-037D-131F-4F04-7AF8DC336353}"/>
              </a:ext>
            </a:extLst>
          </p:cNvPr>
          <p:cNvSpPr>
            <a:spLocks noGrp="1"/>
          </p:cNvSpPr>
          <p:nvPr>
            <p:ph sz="half" idx="1"/>
          </p:nvPr>
        </p:nvSpPr>
        <p:spPr/>
        <p:txBody>
          <a:bodyPr/>
          <a:lstStyle/>
          <a:p>
            <a:r>
              <a:rPr lang="en-US" dirty="0"/>
              <a:t>Disciplines List defines the minimum qualifications to teach in the CCC</a:t>
            </a:r>
          </a:p>
          <a:p>
            <a:r>
              <a:rPr lang="en-US" dirty="0"/>
              <a:t>Prior to the 2022-23 academic year, African American Studies, Chicano Studies, and Ethnic Studies were included in the disciplines list</a:t>
            </a:r>
          </a:p>
          <a:p>
            <a:r>
              <a:rPr lang="en-US" dirty="0"/>
              <a:t>At the Spring 2022 Plenary session, Asian American Studies and Native American/American Indian Studies were added.</a:t>
            </a:r>
          </a:p>
          <a:p>
            <a:r>
              <a:rPr lang="en-US" dirty="0"/>
              <a:t>This year a proposal to more closely match the Ethnic Studies minimum qualifications to the four autonomous disciplines of Ethnic Studies.</a:t>
            </a:r>
          </a:p>
          <a:p>
            <a:pPr lvl="1"/>
            <a:r>
              <a:rPr lang="en-US" dirty="0"/>
              <a:t>Hearing at the Fall 2022 Plenary</a:t>
            </a:r>
          </a:p>
          <a:p>
            <a:pPr lvl="1"/>
            <a:r>
              <a:rPr lang="en-US" dirty="0"/>
              <a:t>Hearing, Debate, and Consideration at the Spring 2023 Plenary</a:t>
            </a:r>
          </a:p>
        </p:txBody>
      </p:sp>
      <p:sp>
        <p:nvSpPr>
          <p:cNvPr id="4" name="Slide Number Placeholder 3">
            <a:extLst>
              <a:ext uri="{FF2B5EF4-FFF2-40B4-BE49-F238E27FC236}">
                <a16:creationId xmlns:a16="http://schemas.microsoft.com/office/drawing/2014/main" id="{EC7919B4-919F-C30C-440B-25E0120D86D8}"/>
              </a:ext>
            </a:extLst>
          </p:cNvPr>
          <p:cNvSpPr>
            <a:spLocks noGrp="1"/>
          </p:cNvSpPr>
          <p:nvPr>
            <p:ph type="sldNum" sz="quarter" idx="10"/>
          </p:nvPr>
        </p:nvSpPr>
        <p:spPr/>
        <p:txBody>
          <a:bodyPr/>
          <a:lstStyle/>
          <a:p>
            <a:pPr>
              <a:defRPr/>
            </a:pPr>
            <a:fld id="{06DDD070-D08E-4B40-B4AC-DB5751E9D83C}" type="slidenum">
              <a:rPr lang="en-US" altLang="en-US" smtClean="0"/>
              <a:pPr>
                <a:defRPr/>
              </a:pPr>
              <a:t>12</a:t>
            </a:fld>
            <a:endParaRPr lang="en-US" altLang="en-US"/>
          </a:p>
        </p:txBody>
      </p:sp>
    </p:spTree>
    <p:extLst>
      <p:ext uri="{BB962C8B-B14F-4D97-AF65-F5344CB8AC3E}">
        <p14:creationId xmlns:p14="http://schemas.microsoft.com/office/powerpoint/2010/main" val="2757294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CD1E8-8F95-37B0-B7AF-BFF4B76AD1FD}"/>
              </a:ext>
            </a:extLst>
          </p:cNvPr>
          <p:cNvSpPr>
            <a:spLocks noGrp="1"/>
          </p:cNvSpPr>
          <p:nvPr>
            <p:ph type="title"/>
          </p:nvPr>
        </p:nvSpPr>
        <p:spPr/>
        <p:txBody>
          <a:bodyPr anchor="ctr"/>
          <a:lstStyle/>
          <a:p>
            <a:pPr algn="ctr"/>
            <a:r>
              <a:rPr lang="en-US" b="1" dirty="0"/>
              <a:t>Ethnic Studies Courses and Programs</a:t>
            </a:r>
          </a:p>
        </p:txBody>
      </p:sp>
      <p:sp>
        <p:nvSpPr>
          <p:cNvPr id="3" name="Content Placeholder 2">
            <a:extLst>
              <a:ext uri="{FF2B5EF4-FFF2-40B4-BE49-F238E27FC236}">
                <a16:creationId xmlns:a16="http://schemas.microsoft.com/office/drawing/2014/main" id="{82E3E1EB-AA2D-F0FF-C5EF-98447FE3F073}"/>
              </a:ext>
            </a:extLst>
          </p:cNvPr>
          <p:cNvSpPr>
            <a:spLocks noGrp="1"/>
          </p:cNvSpPr>
          <p:nvPr>
            <p:ph sz="half" idx="1"/>
          </p:nvPr>
        </p:nvSpPr>
        <p:spPr/>
        <p:txBody>
          <a:bodyPr/>
          <a:lstStyle/>
          <a:p>
            <a:r>
              <a:rPr lang="en-US" dirty="0"/>
              <a:t>Ethnic Studies C-ID Course descriptors and Transfer Model Curricula (TMCs) are currently being vetted.</a:t>
            </a:r>
          </a:p>
          <a:p>
            <a:pPr lvl="1"/>
            <a:r>
              <a:rPr lang="en-US" dirty="0"/>
              <a:t>Process started with three Discipline Input Group meetings in Spring 2021.</a:t>
            </a:r>
          </a:p>
          <a:p>
            <a:pPr lvl="1"/>
            <a:r>
              <a:rPr lang="en-US" dirty="0"/>
              <a:t>A Faculty Discipline Review Group consisting of 4 CCC and 4 CSU faculty – one representative from each of the four core disciplines from each segment was established.</a:t>
            </a:r>
          </a:p>
          <a:p>
            <a:pPr lvl="1"/>
            <a:r>
              <a:rPr lang="en-US" dirty="0"/>
              <a:t>Draft C-ID descriptors and 5 TMCs (Ethnic Studies plus the four core disciplines within Ethnic Studies) went to CCC and CSU faculty for feedback.</a:t>
            </a:r>
          </a:p>
          <a:p>
            <a:pPr lvl="1"/>
            <a:r>
              <a:rPr lang="en-US" dirty="0"/>
              <a:t>Faculty feedback is being considered, and if changes are proposed, more vetting will occur.</a:t>
            </a:r>
          </a:p>
        </p:txBody>
      </p:sp>
      <p:sp>
        <p:nvSpPr>
          <p:cNvPr id="4" name="Slide Number Placeholder 3">
            <a:extLst>
              <a:ext uri="{FF2B5EF4-FFF2-40B4-BE49-F238E27FC236}">
                <a16:creationId xmlns:a16="http://schemas.microsoft.com/office/drawing/2014/main" id="{42CE3BED-F006-89B8-4BBF-83D3ED748DE5}"/>
              </a:ext>
            </a:extLst>
          </p:cNvPr>
          <p:cNvSpPr>
            <a:spLocks noGrp="1"/>
          </p:cNvSpPr>
          <p:nvPr>
            <p:ph type="sldNum" sz="quarter" idx="10"/>
          </p:nvPr>
        </p:nvSpPr>
        <p:spPr/>
        <p:txBody>
          <a:bodyPr/>
          <a:lstStyle/>
          <a:p>
            <a:pPr>
              <a:defRPr/>
            </a:pPr>
            <a:fld id="{06DDD070-D08E-4B40-B4AC-DB5751E9D83C}" type="slidenum">
              <a:rPr lang="en-US" altLang="en-US" smtClean="0"/>
              <a:pPr>
                <a:defRPr/>
              </a:pPr>
              <a:t>13</a:t>
            </a:fld>
            <a:endParaRPr lang="en-US" altLang="en-US"/>
          </a:p>
        </p:txBody>
      </p:sp>
    </p:spTree>
    <p:extLst>
      <p:ext uri="{BB962C8B-B14F-4D97-AF65-F5344CB8AC3E}">
        <p14:creationId xmlns:p14="http://schemas.microsoft.com/office/powerpoint/2010/main" val="2247005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CD1E8-8F95-37B0-B7AF-BFF4B76AD1FD}"/>
              </a:ext>
            </a:extLst>
          </p:cNvPr>
          <p:cNvSpPr>
            <a:spLocks noGrp="1"/>
          </p:cNvSpPr>
          <p:nvPr>
            <p:ph type="title"/>
          </p:nvPr>
        </p:nvSpPr>
        <p:spPr/>
        <p:txBody>
          <a:bodyPr anchor="ctr"/>
          <a:lstStyle/>
          <a:p>
            <a:pPr algn="ctr"/>
            <a:r>
              <a:rPr lang="en-US" b="1" dirty="0"/>
              <a:t>Ethnic Studies Courses and Programs</a:t>
            </a:r>
          </a:p>
        </p:txBody>
      </p:sp>
      <p:sp>
        <p:nvSpPr>
          <p:cNvPr id="3" name="Content Placeholder 2">
            <a:extLst>
              <a:ext uri="{FF2B5EF4-FFF2-40B4-BE49-F238E27FC236}">
                <a16:creationId xmlns:a16="http://schemas.microsoft.com/office/drawing/2014/main" id="{82E3E1EB-AA2D-F0FF-C5EF-98447FE3F073}"/>
              </a:ext>
            </a:extLst>
          </p:cNvPr>
          <p:cNvSpPr>
            <a:spLocks noGrp="1"/>
          </p:cNvSpPr>
          <p:nvPr>
            <p:ph sz="half" idx="1"/>
          </p:nvPr>
        </p:nvSpPr>
        <p:spPr/>
        <p:txBody>
          <a:bodyPr/>
          <a:lstStyle/>
          <a:p>
            <a:r>
              <a:rPr lang="en-US" dirty="0"/>
              <a:t>While C-ID descriptors and TMCs are under development:</a:t>
            </a:r>
          </a:p>
          <a:p>
            <a:pPr lvl="1"/>
            <a:r>
              <a:rPr lang="en-US" dirty="0"/>
              <a:t>Work with Ethnic Studies faculty, Curriculum Committees, and Articulation Officers to anticipate and meet student needs for Ethnic Studies curriculum.</a:t>
            </a:r>
          </a:p>
          <a:p>
            <a:pPr lvl="1"/>
            <a:r>
              <a:rPr lang="en-US" dirty="0"/>
              <a:t>Note that GE courses and major courses often double count</a:t>
            </a:r>
          </a:p>
          <a:p>
            <a:pPr lvl="1"/>
            <a:r>
              <a:rPr lang="en-US" dirty="0"/>
              <a:t>Consider student need/interest and course possible articulation agreements when developing courses and local (i.e. non-ADT) degrees/certificates.</a:t>
            </a:r>
          </a:p>
        </p:txBody>
      </p:sp>
      <p:sp>
        <p:nvSpPr>
          <p:cNvPr id="4" name="Slide Number Placeholder 3">
            <a:extLst>
              <a:ext uri="{FF2B5EF4-FFF2-40B4-BE49-F238E27FC236}">
                <a16:creationId xmlns:a16="http://schemas.microsoft.com/office/drawing/2014/main" id="{42CE3BED-F006-89B8-4BBF-83D3ED748DE5}"/>
              </a:ext>
            </a:extLst>
          </p:cNvPr>
          <p:cNvSpPr>
            <a:spLocks noGrp="1"/>
          </p:cNvSpPr>
          <p:nvPr>
            <p:ph type="sldNum" sz="quarter" idx="10"/>
          </p:nvPr>
        </p:nvSpPr>
        <p:spPr/>
        <p:txBody>
          <a:bodyPr/>
          <a:lstStyle/>
          <a:p>
            <a:pPr>
              <a:defRPr/>
            </a:pPr>
            <a:fld id="{06DDD070-D08E-4B40-B4AC-DB5751E9D83C}" type="slidenum">
              <a:rPr lang="en-US" altLang="en-US" smtClean="0"/>
              <a:pPr>
                <a:defRPr/>
              </a:pPr>
              <a:t>14</a:t>
            </a:fld>
            <a:endParaRPr lang="en-US" altLang="en-US"/>
          </a:p>
        </p:txBody>
      </p:sp>
    </p:spTree>
    <p:extLst>
      <p:ext uri="{BB962C8B-B14F-4D97-AF65-F5344CB8AC3E}">
        <p14:creationId xmlns:p14="http://schemas.microsoft.com/office/powerpoint/2010/main" val="703641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5B5A-7A5D-8B97-C55D-62A179037914}"/>
              </a:ext>
            </a:extLst>
          </p:cNvPr>
          <p:cNvSpPr>
            <a:spLocks noGrp="1"/>
          </p:cNvSpPr>
          <p:nvPr>
            <p:ph type="title"/>
          </p:nvPr>
        </p:nvSpPr>
        <p:spPr/>
        <p:txBody>
          <a:bodyPr anchor="ctr"/>
          <a:lstStyle/>
          <a:p>
            <a:pPr algn="ctr"/>
            <a:r>
              <a:rPr lang="en-US" b="1" dirty="0"/>
              <a:t>Articulation of Ethnic Studies Curriculum</a:t>
            </a:r>
          </a:p>
        </p:txBody>
      </p:sp>
      <p:sp>
        <p:nvSpPr>
          <p:cNvPr id="4" name="Slide Number Placeholder 3">
            <a:extLst>
              <a:ext uri="{FF2B5EF4-FFF2-40B4-BE49-F238E27FC236}">
                <a16:creationId xmlns:a16="http://schemas.microsoft.com/office/drawing/2014/main" id="{7FFB2474-5BF2-2666-A555-BFAF1613D656}"/>
              </a:ext>
            </a:extLst>
          </p:cNvPr>
          <p:cNvSpPr>
            <a:spLocks noGrp="1"/>
          </p:cNvSpPr>
          <p:nvPr>
            <p:ph type="sldNum" sz="quarter" idx="10"/>
          </p:nvPr>
        </p:nvSpPr>
        <p:spPr/>
        <p:txBody>
          <a:bodyPr/>
          <a:lstStyle/>
          <a:p>
            <a:pPr>
              <a:defRPr/>
            </a:pPr>
            <a:fld id="{06DDD070-D08E-4B40-B4AC-DB5751E9D83C}" type="slidenum">
              <a:rPr lang="en-US" altLang="en-US" smtClean="0"/>
              <a:pPr>
                <a:defRPr/>
              </a:pPr>
              <a:t>15</a:t>
            </a:fld>
            <a:endParaRPr lang="en-US" altLang="en-US"/>
          </a:p>
        </p:txBody>
      </p:sp>
      <p:sp>
        <p:nvSpPr>
          <p:cNvPr id="5" name="Content Placeholder 4">
            <a:extLst>
              <a:ext uri="{FF2B5EF4-FFF2-40B4-BE49-F238E27FC236}">
                <a16:creationId xmlns:a16="http://schemas.microsoft.com/office/drawing/2014/main" id="{C1A4FE23-EB7D-F522-3193-1D1FCADF8CB7}"/>
              </a:ext>
            </a:extLst>
          </p:cNvPr>
          <p:cNvSpPr>
            <a:spLocks noGrp="1"/>
          </p:cNvSpPr>
          <p:nvPr>
            <p:ph sz="half" idx="1"/>
          </p:nvPr>
        </p:nvSpPr>
        <p:spPr/>
        <p:txBody>
          <a:bodyPr/>
          <a:lstStyle/>
          <a:p>
            <a:r>
              <a:rPr lang="en-US" dirty="0"/>
              <a:t>UC – Intersegmental General Education Transfer Curriculum (IGETC) Area 7</a:t>
            </a:r>
          </a:p>
          <a:p>
            <a:r>
              <a:rPr lang="en-US" dirty="0"/>
              <a:t>CSU – CSU GE Breadth Area F</a:t>
            </a:r>
          </a:p>
          <a:p>
            <a:r>
              <a:rPr lang="en-US" dirty="0"/>
              <a:t>UC and CSU agreed to reciprocity in approval of CCC Ethnic Studies meeting GE requirements</a:t>
            </a:r>
          </a:p>
          <a:p>
            <a:r>
              <a:rPr lang="en-US" dirty="0"/>
              <a:t>Obtaining CSU GE Breadth Area F approval has had its challenges</a:t>
            </a:r>
          </a:p>
          <a:p>
            <a:r>
              <a:rPr lang="en-US" dirty="0"/>
              <a:t>Core Competencies</a:t>
            </a:r>
          </a:p>
        </p:txBody>
      </p:sp>
    </p:spTree>
    <p:extLst>
      <p:ext uri="{BB962C8B-B14F-4D97-AF65-F5344CB8AC3E}">
        <p14:creationId xmlns:p14="http://schemas.microsoft.com/office/powerpoint/2010/main" val="1857771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E14AB-6409-472F-75D8-12D20D6455E2}"/>
              </a:ext>
            </a:extLst>
          </p:cNvPr>
          <p:cNvSpPr>
            <a:spLocks noGrp="1"/>
          </p:cNvSpPr>
          <p:nvPr>
            <p:ph type="title"/>
          </p:nvPr>
        </p:nvSpPr>
        <p:spPr/>
        <p:txBody>
          <a:bodyPr anchor="ctr"/>
          <a:lstStyle/>
          <a:p>
            <a:pPr algn="ctr"/>
            <a:r>
              <a:rPr lang="en-US" b="1" dirty="0"/>
              <a:t>Ethnic Studies Task Force</a:t>
            </a:r>
          </a:p>
        </p:txBody>
      </p:sp>
      <p:sp>
        <p:nvSpPr>
          <p:cNvPr id="3" name="Content Placeholder 2">
            <a:extLst>
              <a:ext uri="{FF2B5EF4-FFF2-40B4-BE49-F238E27FC236}">
                <a16:creationId xmlns:a16="http://schemas.microsoft.com/office/drawing/2014/main" id="{431404A9-D122-24A6-260E-58A372E087E1}"/>
              </a:ext>
            </a:extLst>
          </p:cNvPr>
          <p:cNvSpPr>
            <a:spLocks noGrp="1"/>
          </p:cNvSpPr>
          <p:nvPr>
            <p:ph sz="half" idx="1"/>
          </p:nvPr>
        </p:nvSpPr>
        <p:spPr/>
        <p:txBody>
          <a:bodyPr/>
          <a:lstStyle/>
          <a:p>
            <a:r>
              <a:rPr lang="en-US" dirty="0"/>
              <a:t>Memo from Chancellor’s Office ESS 22-300-008</a:t>
            </a:r>
          </a:p>
          <a:p>
            <a:r>
              <a:rPr lang="en-US" dirty="0"/>
              <a:t>Timeline completed with implementation required by fall 2024</a:t>
            </a:r>
          </a:p>
          <a:p>
            <a:r>
              <a:rPr lang="en-US" dirty="0"/>
              <a:t>Core Competencies drafted</a:t>
            </a:r>
          </a:p>
          <a:p>
            <a:pPr lvl="1"/>
            <a:r>
              <a:rPr lang="en-US" dirty="0"/>
              <a:t>Vetting using C-ID vetting processes</a:t>
            </a:r>
          </a:p>
          <a:p>
            <a:pPr lvl="1"/>
            <a:r>
              <a:rPr lang="en-US" dirty="0"/>
              <a:t>Next steps</a:t>
            </a:r>
          </a:p>
          <a:p>
            <a:r>
              <a:rPr lang="en-US" dirty="0"/>
              <a:t>Professional Development</a:t>
            </a:r>
          </a:p>
          <a:p>
            <a:pPr lvl="1"/>
            <a:r>
              <a:rPr lang="en-US" dirty="0"/>
              <a:t>Survey to field to determine needs</a:t>
            </a:r>
          </a:p>
          <a:p>
            <a:r>
              <a:rPr lang="en-US" dirty="0"/>
              <a:t>Coordinate with CSU for Intersegmental Alignment</a:t>
            </a:r>
          </a:p>
          <a:p>
            <a:pPr lvl="1"/>
            <a:r>
              <a:rPr lang="en-US" dirty="0"/>
              <a:t>CSU GE Breadth Area F and IGETC Area 7</a:t>
            </a:r>
          </a:p>
          <a:p>
            <a:pPr lvl="1"/>
            <a:r>
              <a:rPr lang="en-US" dirty="0"/>
              <a:t>Potential shared Professional Development Opportunities</a:t>
            </a:r>
          </a:p>
        </p:txBody>
      </p:sp>
      <p:sp>
        <p:nvSpPr>
          <p:cNvPr id="4" name="Slide Number Placeholder 3">
            <a:extLst>
              <a:ext uri="{FF2B5EF4-FFF2-40B4-BE49-F238E27FC236}">
                <a16:creationId xmlns:a16="http://schemas.microsoft.com/office/drawing/2014/main" id="{3C8DE375-4D91-ED8C-6E3B-1BD26C069755}"/>
              </a:ext>
            </a:extLst>
          </p:cNvPr>
          <p:cNvSpPr>
            <a:spLocks noGrp="1"/>
          </p:cNvSpPr>
          <p:nvPr>
            <p:ph type="sldNum" sz="quarter" idx="10"/>
          </p:nvPr>
        </p:nvSpPr>
        <p:spPr/>
        <p:txBody>
          <a:bodyPr/>
          <a:lstStyle/>
          <a:p>
            <a:pPr>
              <a:defRPr/>
            </a:pPr>
            <a:fld id="{06DDD070-D08E-4B40-B4AC-DB5751E9D83C}" type="slidenum">
              <a:rPr lang="en-US" altLang="en-US" smtClean="0"/>
              <a:pPr>
                <a:defRPr/>
              </a:pPr>
              <a:t>16</a:t>
            </a:fld>
            <a:endParaRPr lang="en-US" altLang="en-US"/>
          </a:p>
        </p:txBody>
      </p:sp>
    </p:spTree>
    <p:extLst>
      <p:ext uri="{BB962C8B-B14F-4D97-AF65-F5344CB8AC3E}">
        <p14:creationId xmlns:p14="http://schemas.microsoft.com/office/powerpoint/2010/main" val="1080097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7B5B8-8094-FFF0-5DE9-F6C67C9AAD80}"/>
              </a:ext>
            </a:extLst>
          </p:cNvPr>
          <p:cNvSpPr>
            <a:spLocks noGrp="1"/>
          </p:cNvSpPr>
          <p:nvPr>
            <p:ph type="title"/>
          </p:nvPr>
        </p:nvSpPr>
        <p:spPr/>
        <p:txBody>
          <a:bodyPr anchor="ctr"/>
          <a:lstStyle/>
          <a:p>
            <a:pPr algn="ctr"/>
            <a:r>
              <a:rPr lang="en-US" b="1" dirty="0"/>
              <a:t>What’s Next?</a:t>
            </a:r>
          </a:p>
        </p:txBody>
      </p:sp>
      <p:sp>
        <p:nvSpPr>
          <p:cNvPr id="3" name="Content Placeholder 2">
            <a:extLst>
              <a:ext uri="{FF2B5EF4-FFF2-40B4-BE49-F238E27FC236}">
                <a16:creationId xmlns:a16="http://schemas.microsoft.com/office/drawing/2014/main" id="{7FB97BFA-D8A4-7312-C06D-16D4539175B6}"/>
              </a:ext>
            </a:extLst>
          </p:cNvPr>
          <p:cNvSpPr>
            <a:spLocks noGrp="1"/>
          </p:cNvSpPr>
          <p:nvPr>
            <p:ph sz="half" idx="1"/>
          </p:nvPr>
        </p:nvSpPr>
        <p:spPr/>
        <p:txBody>
          <a:bodyPr/>
          <a:lstStyle/>
          <a:p>
            <a:r>
              <a:rPr lang="en-US" dirty="0"/>
              <a:t>Full implementation</a:t>
            </a:r>
          </a:p>
          <a:p>
            <a:pPr lvl="1"/>
            <a:r>
              <a:rPr lang="en-US" dirty="0"/>
              <a:t>All CCC students entering fall 2024 must complete an Ethnic Studies course to earn an associate degree</a:t>
            </a:r>
          </a:p>
          <a:p>
            <a:pPr lvl="1"/>
            <a:r>
              <a:rPr lang="en-US" dirty="0"/>
              <a:t>All CCCs will need to provide access to enough courses with qualified faculty</a:t>
            </a:r>
          </a:p>
          <a:p>
            <a:r>
              <a:rPr lang="en-US" dirty="0"/>
              <a:t>Approval of Core Competencies</a:t>
            </a:r>
          </a:p>
          <a:p>
            <a:r>
              <a:rPr lang="en-US" dirty="0"/>
              <a:t>Professional Development</a:t>
            </a:r>
          </a:p>
          <a:p>
            <a:r>
              <a:rPr lang="en-US" dirty="0"/>
              <a:t>General Education requirement? Would automatically meet graduation requirement.</a:t>
            </a:r>
          </a:p>
        </p:txBody>
      </p:sp>
      <p:sp>
        <p:nvSpPr>
          <p:cNvPr id="4" name="Slide Number Placeholder 3">
            <a:extLst>
              <a:ext uri="{FF2B5EF4-FFF2-40B4-BE49-F238E27FC236}">
                <a16:creationId xmlns:a16="http://schemas.microsoft.com/office/drawing/2014/main" id="{B41B48AC-FFB4-181B-D4F0-DB232B3E74F4}"/>
              </a:ext>
            </a:extLst>
          </p:cNvPr>
          <p:cNvSpPr>
            <a:spLocks noGrp="1"/>
          </p:cNvSpPr>
          <p:nvPr>
            <p:ph type="sldNum" sz="quarter" idx="10"/>
          </p:nvPr>
        </p:nvSpPr>
        <p:spPr/>
        <p:txBody>
          <a:bodyPr/>
          <a:lstStyle/>
          <a:p>
            <a:pPr>
              <a:defRPr/>
            </a:pPr>
            <a:fld id="{06DDD070-D08E-4B40-B4AC-DB5751E9D83C}" type="slidenum">
              <a:rPr lang="en-US" altLang="en-US" smtClean="0"/>
              <a:pPr>
                <a:defRPr/>
              </a:pPr>
              <a:t>17</a:t>
            </a:fld>
            <a:endParaRPr lang="en-US" altLang="en-US"/>
          </a:p>
        </p:txBody>
      </p:sp>
    </p:spTree>
    <p:extLst>
      <p:ext uri="{BB962C8B-B14F-4D97-AF65-F5344CB8AC3E}">
        <p14:creationId xmlns:p14="http://schemas.microsoft.com/office/powerpoint/2010/main" val="439180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11C7-E68E-A9D8-FED5-F44BA361EFFB}"/>
              </a:ext>
            </a:extLst>
          </p:cNvPr>
          <p:cNvSpPr>
            <a:spLocks noGrp="1"/>
          </p:cNvSpPr>
          <p:nvPr>
            <p:ph type="title"/>
          </p:nvPr>
        </p:nvSpPr>
        <p:spPr/>
        <p:txBody>
          <a:bodyPr/>
          <a:lstStyle/>
          <a:p>
            <a:pPr algn="ctr"/>
            <a:r>
              <a:rPr lang="en-US" sz="4600" dirty="0">
                <a:solidFill>
                  <a:schemeClr val="accent2">
                    <a:lumMod val="50000"/>
                  </a:schemeClr>
                </a:solidFill>
                <a:latin typeface="Bradley Hand" pitchFamily="2" charset="77"/>
              </a:rPr>
              <a:t>THANK YOU!</a:t>
            </a:r>
            <a:br>
              <a:rPr lang="en-US" dirty="0"/>
            </a:br>
            <a:r>
              <a:rPr lang="en-US" dirty="0"/>
              <a:t>Resources…</a:t>
            </a:r>
          </a:p>
        </p:txBody>
      </p:sp>
      <p:sp>
        <p:nvSpPr>
          <p:cNvPr id="3" name="Content Placeholder 2">
            <a:extLst>
              <a:ext uri="{FF2B5EF4-FFF2-40B4-BE49-F238E27FC236}">
                <a16:creationId xmlns:a16="http://schemas.microsoft.com/office/drawing/2014/main" id="{ADD51CBA-9B36-AB9E-76E1-7E9EBBD692E9}"/>
              </a:ext>
            </a:extLst>
          </p:cNvPr>
          <p:cNvSpPr>
            <a:spLocks noGrp="1"/>
          </p:cNvSpPr>
          <p:nvPr>
            <p:ph sz="half" idx="1"/>
          </p:nvPr>
        </p:nvSpPr>
        <p:spPr/>
        <p:txBody>
          <a:bodyPr/>
          <a:lstStyle/>
          <a:p>
            <a:r>
              <a:rPr lang="en-US" dirty="0"/>
              <a:t>Chancellor’s Office Ethnic Studies </a:t>
            </a:r>
            <a:r>
              <a:rPr lang="en-US" dirty="0">
                <a:hlinkClick r:id="rId3"/>
              </a:rPr>
              <a:t>webpage</a:t>
            </a:r>
            <a:endParaRPr lang="en-US" dirty="0"/>
          </a:p>
          <a:p>
            <a:r>
              <a:rPr lang="en-US" dirty="0">
                <a:hlinkClick r:id="rId4"/>
              </a:rPr>
              <a:t>Ethnic Studies TMC on C-ID website</a:t>
            </a:r>
            <a:r>
              <a:rPr lang="en-US" dirty="0"/>
              <a:t> – scroll down to bottom of the page</a:t>
            </a:r>
          </a:p>
          <a:p>
            <a:r>
              <a:rPr lang="en-US" dirty="0"/>
              <a:t>ASCCC Resolution </a:t>
            </a:r>
            <a:r>
              <a:rPr lang="en-US" dirty="0">
                <a:hlinkClick r:id="rId5"/>
              </a:rPr>
              <a:t>F20 09.03</a:t>
            </a:r>
            <a:r>
              <a:rPr lang="en-US" dirty="0"/>
              <a:t> Ethnic Studies Graduation Requirement</a:t>
            </a:r>
          </a:p>
          <a:p>
            <a:r>
              <a:rPr lang="en-US" dirty="0"/>
              <a:t>ASCCC Resolution </a:t>
            </a:r>
            <a:r>
              <a:rPr lang="en-US" dirty="0">
                <a:hlinkClick r:id="rId6"/>
              </a:rPr>
              <a:t>F20 09.04</a:t>
            </a:r>
            <a:r>
              <a:rPr lang="en-US" dirty="0"/>
              <a:t> Clarify and Strengthen Ethnic Studies General Education Requirement</a:t>
            </a:r>
          </a:p>
          <a:p>
            <a:r>
              <a:rPr lang="en-US" dirty="0"/>
              <a:t>ASCCC Resolution </a:t>
            </a:r>
            <a:r>
              <a:rPr lang="en-US" dirty="0">
                <a:hlinkClick r:id="rId7"/>
              </a:rPr>
              <a:t>S21 09.07</a:t>
            </a:r>
            <a:r>
              <a:rPr lang="en-US" dirty="0"/>
              <a:t> Defining Ethnic Studies and its Four Core Disciplines</a:t>
            </a:r>
          </a:p>
          <a:p>
            <a:r>
              <a:rPr lang="en-US" dirty="0"/>
              <a:t>ASCCC Rostrum article: </a:t>
            </a:r>
            <a:r>
              <a:rPr lang="en-US" dirty="0">
                <a:hlinkClick r:id="rId8"/>
              </a:rPr>
              <a:t>Ethnic Studies: Looking Back; Looking Forward</a:t>
            </a:r>
            <a:endParaRPr lang="en-US" dirty="0"/>
          </a:p>
        </p:txBody>
      </p:sp>
      <p:sp>
        <p:nvSpPr>
          <p:cNvPr id="4" name="Slide Number Placeholder 3">
            <a:extLst>
              <a:ext uri="{FF2B5EF4-FFF2-40B4-BE49-F238E27FC236}">
                <a16:creationId xmlns:a16="http://schemas.microsoft.com/office/drawing/2014/main" id="{5CAC44CE-BF2F-04F5-59AC-028C49A81B72}"/>
              </a:ext>
            </a:extLst>
          </p:cNvPr>
          <p:cNvSpPr>
            <a:spLocks noGrp="1"/>
          </p:cNvSpPr>
          <p:nvPr>
            <p:ph type="sldNum" sz="quarter" idx="10"/>
          </p:nvPr>
        </p:nvSpPr>
        <p:spPr/>
        <p:txBody>
          <a:bodyPr/>
          <a:lstStyle/>
          <a:p>
            <a:pPr>
              <a:defRPr/>
            </a:pPr>
            <a:fld id="{06DDD070-D08E-4B40-B4AC-DB5751E9D83C}" type="slidenum">
              <a:rPr lang="en-US" altLang="en-US" smtClean="0"/>
              <a:pPr>
                <a:defRPr/>
              </a:pPr>
              <a:t>18</a:t>
            </a:fld>
            <a:endParaRPr lang="en-US" altLang="en-US"/>
          </a:p>
        </p:txBody>
      </p:sp>
    </p:spTree>
    <p:extLst>
      <p:ext uri="{BB962C8B-B14F-4D97-AF65-F5344CB8AC3E}">
        <p14:creationId xmlns:p14="http://schemas.microsoft.com/office/powerpoint/2010/main" val="1491746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E32A5-2CA9-5661-E2CE-0F0B3A0984D9}"/>
              </a:ext>
            </a:extLst>
          </p:cNvPr>
          <p:cNvSpPr>
            <a:spLocks noGrp="1"/>
          </p:cNvSpPr>
          <p:nvPr>
            <p:ph type="title"/>
          </p:nvPr>
        </p:nvSpPr>
        <p:spPr/>
        <p:txBody>
          <a:bodyPr>
            <a:normAutofit/>
          </a:bodyPr>
          <a:lstStyle/>
          <a:p>
            <a:pPr algn="ctr"/>
            <a:r>
              <a:rPr lang="en-US" sz="4800" b="1" dirty="0">
                <a:solidFill>
                  <a:schemeClr val="accent3">
                    <a:lumMod val="40000"/>
                    <a:lumOff val="60000"/>
                  </a:schemeClr>
                </a:solidFill>
              </a:rPr>
              <a:t>Presenters</a:t>
            </a:r>
          </a:p>
        </p:txBody>
      </p:sp>
      <p:sp>
        <p:nvSpPr>
          <p:cNvPr id="3" name="Content Placeholder 2">
            <a:extLst>
              <a:ext uri="{FF2B5EF4-FFF2-40B4-BE49-F238E27FC236}">
                <a16:creationId xmlns:a16="http://schemas.microsoft.com/office/drawing/2014/main" id="{5EF22B4C-945F-D7E5-7613-61F65AAFAF0F}"/>
              </a:ext>
            </a:extLst>
          </p:cNvPr>
          <p:cNvSpPr>
            <a:spLocks noGrp="1"/>
          </p:cNvSpPr>
          <p:nvPr>
            <p:ph idx="1"/>
          </p:nvPr>
        </p:nvSpPr>
        <p:spPr>
          <a:xfrm>
            <a:off x="2709746" y="2497874"/>
            <a:ext cx="8644054" cy="3858476"/>
          </a:xfrm>
        </p:spPr>
        <p:txBody>
          <a:bodyPr/>
          <a:lstStyle/>
          <a:p>
            <a:pPr marR="0">
              <a:spcBef>
                <a:spcPts val="0"/>
              </a:spcBef>
              <a:spcAft>
                <a:spcPts val="0"/>
              </a:spcAft>
            </a:pPr>
            <a:r>
              <a:rPr lang="en-US" b="1" i="1" dirty="0">
                <a:solidFill>
                  <a:srgbClr val="000000"/>
                </a:solidFill>
                <a:effectLst/>
                <a:latin typeface="Calibri" panose="020F0502020204030204" pitchFamily="34" charset="0"/>
                <a:ea typeface="Times New Roman" panose="02020603050405020304" pitchFamily="18" charset="0"/>
                <a:cs typeface="Times New Roman (Body CS)"/>
              </a:rPr>
              <a:t>Carlos Guerrero</a:t>
            </a:r>
            <a:r>
              <a:rPr lang="en-US" dirty="0">
                <a:solidFill>
                  <a:srgbClr val="000000"/>
                </a:solidFill>
                <a:effectLst/>
                <a:latin typeface="Calibri" panose="020F0502020204030204" pitchFamily="34" charset="0"/>
                <a:ea typeface="Times New Roman" panose="02020603050405020304" pitchFamily="18" charset="0"/>
                <a:cs typeface="Times New Roman (Body CS)"/>
              </a:rPr>
              <a:t>, </a:t>
            </a:r>
          </a:p>
          <a:p>
            <a:pPr marR="0">
              <a:spcBef>
                <a:spcPts val="0"/>
              </a:spcBef>
              <a:spcAft>
                <a:spcPts val="0"/>
              </a:spcAft>
            </a:pPr>
            <a:r>
              <a:rPr lang="en-US" dirty="0">
                <a:solidFill>
                  <a:srgbClr val="000000"/>
                </a:solidFill>
                <a:effectLst/>
                <a:latin typeface="Calibri" panose="020F0502020204030204" pitchFamily="34" charset="0"/>
                <a:ea typeface="Times New Roman" panose="02020603050405020304" pitchFamily="18" charset="0"/>
                <a:cs typeface="Times New Roman (Body CS)"/>
              </a:rPr>
              <a:t>California Community Colleges Ethnic Studies Faculty Council</a:t>
            </a:r>
            <a:endParaRPr lang="en-US" dirty="0">
              <a:effectLst/>
              <a:latin typeface="Times New Roman" panose="02020603050405020304" pitchFamily="18" charset="0"/>
              <a:ea typeface="Calibri" panose="020F0502020204030204" pitchFamily="34" charset="0"/>
              <a:cs typeface="Times New Roman (Body CS)"/>
            </a:endParaRPr>
          </a:p>
          <a:p>
            <a:pPr marR="0">
              <a:spcBef>
                <a:spcPts val="0"/>
              </a:spcBef>
              <a:spcAft>
                <a:spcPts val="0"/>
              </a:spcAft>
            </a:pPr>
            <a:endParaRPr lang="en-US" dirty="0">
              <a:solidFill>
                <a:srgbClr val="000000"/>
              </a:solidFill>
              <a:effectLst/>
              <a:latin typeface="Calibri" panose="020F0502020204030204" pitchFamily="34" charset="0"/>
              <a:ea typeface="Times New Roman" panose="02020603050405020304" pitchFamily="18" charset="0"/>
              <a:cs typeface="Times New Roman (Body CS)"/>
            </a:endParaRPr>
          </a:p>
          <a:p>
            <a:pPr marR="0">
              <a:spcBef>
                <a:spcPts val="0"/>
              </a:spcBef>
              <a:spcAft>
                <a:spcPts val="0"/>
              </a:spcAft>
            </a:pPr>
            <a:r>
              <a:rPr lang="en-US" b="1" i="1" dirty="0" err="1">
                <a:solidFill>
                  <a:srgbClr val="000000"/>
                </a:solidFill>
                <a:effectLst/>
                <a:latin typeface="Calibri" panose="020F0502020204030204" pitchFamily="34" charset="0"/>
                <a:ea typeface="Times New Roman" panose="02020603050405020304" pitchFamily="18" charset="0"/>
                <a:cs typeface="Times New Roman (Body CS)"/>
              </a:rPr>
              <a:t>Ginni</a:t>
            </a:r>
            <a:r>
              <a:rPr lang="en-US" b="1" i="1" dirty="0">
                <a:solidFill>
                  <a:srgbClr val="000000"/>
                </a:solidFill>
                <a:effectLst/>
                <a:latin typeface="Calibri" panose="020F0502020204030204" pitchFamily="34" charset="0"/>
                <a:ea typeface="Times New Roman" panose="02020603050405020304" pitchFamily="18" charset="0"/>
                <a:cs typeface="Times New Roman (Body CS)"/>
              </a:rPr>
              <a:t> May</a:t>
            </a:r>
            <a:r>
              <a:rPr lang="en-US" dirty="0">
                <a:solidFill>
                  <a:srgbClr val="000000"/>
                </a:solidFill>
                <a:effectLst/>
                <a:latin typeface="Calibri" panose="020F0502020204030204" pitchFamily="34" charset="0"/>
                <a:ea typeface="Times New Roman" panose="02020603050405020304" pitchFamily="18" charset="0"/>
                <a:cs typeface="Times New Roman (Body CS)"/>
              </a:rPr>
              <a:t>, </a:t>
            </a:r>
          </a:p>
          <a:p>
            <a:pPr marR="0">
              <a:spcBef>
                <a:spcPts val="0"/>
              </a:spcBef>
              <a:spcAft>
                <a:spcPts val="0"/>
              </a:spcAft>
            </a:pPr>
            <a:r>
              <a:rPr lang="en-US" dirty="0">
                <a:solidFill>
                  <a:srgbClr val="000000"/>
                </a:solidFill>
                <a:effectLst/>
                <a:latin typeface="Calibri" panose="020F0502020204030204" pitchFamily="34" charset="0"/>
                <a:ea typeface="Times New Roman" panose="02020603050405020304" pitchFamily="18" charset="0"/>
                <a:cs typeface="Times New Roman (Body CS)"/>
              </a:rPr>
              <a:t>ASCCC President</a:t>
            </a:r>
            <a:endParaRPr lang="en-US" dirty="0">
              <a:effectLst/>
              <a:latin typeface="Times New Roman" panose="02020603050405020304" pitchFamily="18" charset="0"/>
              <a:ea typeface="Calibri" panose="020F0502020204030204" pitchFamily="34" charset="0"/>
              <a:cs typeface="Times New Roman (Body CS)"/>
            </a:endParaRPr>
          </a:p>
          <a:p>
            <a:pPr marR="0">
              <a:spcBef>
                <a:spcPts val="0"/>
              </a:spcBef>
              <a:spcAft>
                <a:spcPts val="0"/>
              </a:spcAft>
            </a:pPr>
            <a:endParaRPr lang="en-US" dirty="0">
              <a:solidFill>
                <a:srgbClr val="000000"/>
              </a:solidFill>
              <a:effectLst/>
              <a:latin typeface="Calibri" panose="020F0502020204030204" pitchFamily="34" charset="0"/>
              <a:ea typeface="Times New Roman" panose="02020603050405020304" pitchFamily="18" charset="0"/>
              <a:cs typeface="Times New Roman (Body CS)"/>
            </a:endParaRPr>
          </a:p>
          <a:p>
            <a:pPr marR="0">
              <a:spcBef>
                <a:spcPts val="0"/>
              </a:spcBef>
              <a:spcAft>
                <a:spcPts val="0"/>
              </a:spcAft>
            </a:pPr>
            <a:r>
              <a:rPr lang="en-US" b="1" i="1" dirty="0">
                <a:solidFill>
                  <a:srgbClr val="000000"/>
                </a:solidFill>
                <a:effectLst/>
                <a:latin typeface="Calibri" panose="020F0502020204030204" pitchFamily="34" charset="0"/>
                <a:ea typeface="Times New Roman" panose="02020603050405020304" pitchFamily="18" charset="0"/>
                <a:cs typeface="Times New Roman (Body CS)"/>
              </a:rPr>
              <a:t>Manuel </a:t>
            </a:r>
            <a:r>
              <a:rPr lang="en-US" b="1" i="1" dirty="0" err="1">
                <a:solidFill>
                  <a:srgbClr val="000000"/>
                </a:solidFill>
                <a:effectLst/>
                <a:latin typeface="Calibri" panose="020F0502020204030204" pitchFamily="34" charset="0"/>
                <a:ea typeface="Times New Roman" panose="02020603050405020304" pitchFamily="18" charset="0"/>
                <a:cs typeface="Times New Roman (Body CS)"/>
              </a:rPr>
              <a:t>Vélez</a:t>
            </a:r>
            <a:r>
              <a:rPr lang="en-US" dirty="0">
                <a:solidFill>
                  <a:srgbClr val="000000"/>
                </a:solidFill>
                <a:effectLst/>
                <a:latin typeface="Calibri" panose="020F0502020204030204" pitchFamily="34" charset="0"/>
                <a:ea typeface="Times New Roman" panose="02020603050405020304" pitchFamily="18" charset="0"/>
                <a:cs typeface="Times New Roman (Body CS)"/>
              </a:rPr>
              <a:t>, </a:t>
            </a:r>
          </a:p>
          <a:p>
            <a:pPr marR="0">
              <a:spcBef>
                <a:spcPts val="0"/>
              </a:spcBef>
              <a:spcAft>
                <a:spcPts val="0"/>
              </a:spcAft>
            </a:pPr>
            <a:r>
              <a:rPr lang="en-US" dirty="0">
                <a:solidFill>
                  <a:srgbClr val="000000"/>
                </a:solidFill>
                <a:effectLst/>
                <a:latin typeface="Calibri" panose="020F0502020204030204" pitchFamily="34" charset="0"/>
                <a:ea typeface="Times New Roman" panose="02020603050405020304" pitchFamily="18" charset="0"/>
                <a:cs typeface="Times New Roman (Body CS)"/>
              </a:rPr>
              <a:t>ASCCC Area D Representative</a:t>
            </a:r>
            <a:endParaRPr lang="en-US" dirty="0">
              <a:effectLst/>
              <a:latin typeface="Times New Roman" panose="02020603050405020304" pitchFamily="18" charset="0"/>
              <a:ea typeface="Calibri" panose="020F0502020204030204" pitchFamily="34" charset="0"/>
              <a:cs typeface="Times New Roman (Body CS)"/>
            </a:endParaRPr>
          </a:p>
          <a:p>
            <a:pPr marR="0">
              <a:spcBef>
                <a:spcPts val="0"/>
              </a:spcBef>
              <a:spcAft>
                <a:spcPts val="0"/>
              </a:spcAft>
            </a:pPr>
            <a:endParaRPr lang="en-US" dirty="0">
              <a:solidFill>
                <a:srgbClr val="000000"/>
              </a:solidFill>
              <a:effectLst/>
              <a:latin typeface="Calibri" panose="020F0502020204030204" pitchFamily="34" charset="0"/>
              <a:ea typeface="Times New Roman" panose="02020603050405020304" pitchFamily="18" charset="0"/>
              <a:cs typeface="Times New Roman (Body CS)"/>
            </a:endParaRPr>
          </a:p>
          <a:p>
            <a:pPr marR="0">
              <a:spcBef>
                <a:spcPts val="0"/>
              </a:spcBef>
              <a:spcAft>
                <a:spcPts val="0"/>
              </a:spcAft>
            </a:pPr>
            <a:r>
              <a:rPr lang="en-US" b="1" i="1" dirty="0">
                <a:solidFill>
                  <a:srgbClr val="000000"/>
                </a:solidFill>
                <a:effectLst/>
                <a:latin typeface="Calibri" panose="020F0502020204030204" pitchFamily="34" charset="0"/>
                <a:ea typeface="Times New Roman" panose="02020603050405020304" pitchFamily="18" charset="0"/>
                <a:cs typeface="Times New Roman (Body CS)"/>
              </a:rPr>
              <a:t>Eric Wada</a:t>
            </a:r>
            <a:r>
              <a:rPr lang="en-US" dirty="0">
                <a:solidFill>
                  <a:srgbClr val="000000"/>
                </a:solidFill>
                <a:effectLst/>
                <a:latin typeface="Calibri" panose="020F0502020204030204" pitchFamily="34" charset="0"/>
                <a:ea typeface="Times New Roman" panose="02020603050405020304" pitchFamily="18" charset="0"/>
                <a:cs typeface="Times New Roman (Body CS)"/>
              </a:rPr>
              <a:t>, </a:t>
            </a:r>
          </a:p>
          <a:p>
            <a:pPr marR="0">
              <a:spcBef>
                <a:spcPts val="0"/>
              </a:spcBef>
              <a:spcAft>
                <a:spcPts val="0"/>
              </a:spcAft>
            </a:pPr>
            <a:r>
              <a:rPr lang="en-US" dirty="0">
                <a:solidFill>
                  <a:srgbClr val="000000"/>
                </a:solidFill>
                <a:effectLst/>
                <a:latin typeface="Calibri" panose="020F0502020204030204" pitchFamily="34" charset="0"/>
                <a:ea typeface="Times New Roman" panose="02020603050405020304" pitchFamily="18" charset="0"/>
                <a:cs typeface="Times New Roman (Body CS)"/>
              </a:rPr>
              <a:t>ASCCC North Representative</a:t>
            </a:r>
            <a:endParaRPr lang="en-US" dirty="0">
              <a:effectLst/>
              <a:latin typeface="Times New Roman" panose="02020603050405020304" pitchFamily="18" charset="0"/>
              <a:ea typeface="Calibri" panose="020F0502020204030204" pitchFamily="34" charset="0"/>
              <a:cs typeface="Times New Roman (Body CS)"/>
            </a:endParaRPr>
          </a:p>
        </p:txBody>
      </p:sp>
      <p:sp>
        <p:nvSpPr>
          <p:cNvPr id="4" name="Slide Number Placeholder 3">
            <a:extLst>
              <a:ext uri="{FF2B5EF4-FFF2-40B4-BE49-F238E27FC236}">
                <a16:creationId xmlns:a16="http://schemas.microsoft.com/office/drawing/2014/main" id="{D090DC2E-7BC5-CB40-4F18-B6A8316E14A4}"/>
              </a:ext>
            </a:extLst>
          </p:cNvPr>
          <p:cNvSpPr>
            <a:spLocks noGrp="1"/>
          </p:cNvSpPr>
          <p:nvPr>
            <p:ph type="sldNum" sz="quarter" idx="10"/>
          </p:nvPr>
        </p:nvSpPr>
        <p:spPr/>
        <p:txBody>
          <a:bodyPr/>
          <a:lstStyle/>
          <a:p>
            <a:pPr>
              <a:defRPr/>
            </a:pPr>
            <a:fld id="{8856F6ED-E3DC-8A4A-AABE-AFCED42314C4}" type="slidenum">
              <a:rPr lang="en-US" altLang="en-US" smtClean="0"/>
              <a:pPr>
                <a:defRPr/>
              </a:pPr>
              <a:t>2</a:t>
            </a:fld>
            <a:endParaRPr lang="en-US" altLang="en-US"/>
          </a:p>
        </p:txBody>
      </p:sp>
    </p:spTree>
    <p:extLst>
      <p:ext uri="{BB962C8B-B14F-4D97-AF65-F5344CB8AC3E}">
        <p14:creationId xmlns:p14="http://schemas.microsoft.com/office/powerpoint/2010/main" val="1497656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88C3-C637-BC8D-5837-E6C78EE49FE7}"/>
              </a:ext>
            </a:extLst>
          </p:cNvPr>
          <p:cNvSpPr>
            <a:spLocks noGrp="1"/>
          </p:cNvSpPr>
          <p:nvPr>
            <p:ph type="title"/>
          </p:nvPr>
        </p:nvSpPr>
        <p:spPr/>
        <p:txBody>
          <a:bodyPr anchor="ctr"/>
          <a:lstStyle/>
          <a:p>
            <a:pPr algn="ctr"/>
            <a:r>
              <a:rPr lang="en-US" b="1" dirty="0"/>
              <a:t>Description</a:t>
            </a:r>
          </a:p>
        </p:txBody>
      </p:sp>
      <p:sp>
        <p:nvSpPr>
          <p:cNvPr id="3" name="Content Placeholder 2">
            <a:extLst>
              <a:ext uri="{FF2B5EF4-FFF2-40B4-BE49-F238E27FC236}">
                <a16:creationId xmlns:a16="http://schemas.microsoft.com/office/drawing/2014/main" id="{679FD98A-A831-44B7-1749-0C117D4DFFD8}"/>
              </a:ext>
            </a:extLst>
          </p:cNvPr>
          <p:cNvSpPr>
            <a:spLocks noGrp="1"/>
          </p:cNvSpPr>
          <p:nvPr>
            <p:ph sz="half" idx="1"/>
          </p:nvPr>
        </p:nvSpPr>
        <p:spPr/>
        <p:txBody>
          <a:bodyPr/>
          <a:lstStyle/>
          <a:p>
            <a:pPr marL="0" indent="0">
              <a:buNone/>
            </a:pPr>
            <a:r>
              <a:rPr lang="en-US" dirty="0">
                <a:solidFill>
                  <a:srgbClr val="000000"/>
                </a:solidFill>
                <a:effectLst/>
                <a:latin typeface="Calibri" panose="020F0502020204030204" pitchFamily="34" charset="0"/>
                <a:ea typeface="Times New Roman" panose="02020603050405020304" pitchFamily="18" charset="0"/>
                <a:cs typeface="Times New Roman (Body CS)"/>
              </a:rPr>
              <a:t>Ethnic Studies is now an integral and required component of general education in all three California public systems of higher education. Join this session for information and discussion on Ethnic Studies over the last 50 years, the role of academic senates in advancing Ethnic Studies education, the progress in the development of courses and programs in Ethnic Studies, the next steps, and more!</a:t>
            </a:r>
            <a:endParaRPr lang="en-US" dirty="0">
              <a:effectLst/>
              <a:latin typeface="Times New Roman" panose="02020603050405020304" pitchFamily="18" charset="0"/>
              <a:ea typeface="Calibri" panose="020F0502020204030204" pitchFamily="34" charset="0"/>
              <a:cs typeface="Times New Roman (Body CS)"/>
            </a:endParaRPr>
          </a:p>
        </p:txBody>
      </p:sp>
      <p:sp>
        <p:nvSpPr>
          <p:cNvPr id="4" name="Slide Number Placeholder 3">
            <a:extLst>
              <a:ext uri="{FF2B5EF4-FFF2-40B4-BE49-F238E27FC236}">
                <a16:creationId xmlns:a16="http://schemas.microsoft.com/office/drawing/2014/main" id="{3656FA3D-29E2-873B-9197-23963C1EA506}"/>
              </a:ext>
            </a:extLst>
          </p:cNvPr>
          <p:cNvSpPr>
            <a:spLocks noGrp="1"/>
          </p:cNvSpPr>
          <p:nvPr>
            <p:ph type="sldNum" sz="quarter" idx="10"/>
          </p:nvPr>
        </p:nvSpPr>
        <p:spPr/>
        <p:txBody>
          <a:bodyPr/>
          <a:lstStyle/>
          <a:p>
            <a:pPr>
              <a:defRPr/>
            </a:pPr>
            <a:fld id="{06DDD070-D08E-4B40-B4AC-DB5751E9D83C}" type="slidenum">
              <a:rPr lang="en-US" altLang="en-US" smtClean="0"/>
              <a:pPr>
                <a:defRPr/>
              </a:pPr>
              <a:t>3</a:t>
            </a:fld>
            <a:endParaRPr lang="en-US" altLang="en-US"/>
          </a:p>
        </p:txBody>
      </p:sp>
    </p:spTree>
    <p:extLst>
      <p:ext uri="{BB962C8B-B14F-4D97-AF65-F5344CB8AC3E}">
        <p14:creationId xmlns:p14="http://schemas.microsoft.com/office/powerpoint/2010/main" val="3873400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EFDFD-741B-0763-7069-8F3D125ABACA}"/>
              </a:ext>
            </a:extLst>
          </p:cNvPr>
          <p:cNvSpPr>
            <a:spLocks noGrp="1"/>
          </p:cNvSpPr>
          <p:nvPr>
            <p:ph type="title"/>
          </p:nvPr>
        </p:nvSpPr>
        <p:spPr>
          <a:xfrm>
            <a:off x="1290006" y="365125"/>
            <a:ext cx="10033687" cy="917031"/>
          </a:xfrm>
        </p:spPr>
        <p:txBody>
          <a:bodyPr anchor="ctr"/>
          <a:lstStyle/>
          <a:p>
            <a:pPr algn="ctr"/>
            <a:r>
              <a:rPr lang="en-US" b="1" dirty="0"/>
              <a:t>Agenda</a:t>
            </a:r>
          </a:p>
        </p:txBody>
      </p:sp>
      <p:sp>
        <p:nvSpPr>
          <p:cNvPr id="3" name="Content Placeholder 2">
            <a:extLst>
              <a:ext uri="{FF2B5EF4-FFF2-40B4-BE49-F238E27FC236}">
                <a16:creationId xmlns:a16="http://schemas.microsoft.com/office/drawing/2014/main" id="{01760BC6-C3C0-B5D1-FA43-BFB7241054EF}"/>
              </a:ext>
            </a:extLst>
          </p:cNvPr>
          <p:cNvSpPr>
            <a:spLocks noGrp="1"/>
          </p:cNvSpPr>
          <p:nvPr>
            <p:ph sz="half" idx="1"/>
          </p:nvPr>
        </p:nvSpPr>
        <p:spPr>
          <a:xfrm>
            <a:off x="1290006" y="1420586"/>
            <a:ext cx="10046044" cy="4797334"/>
          </a:xfrm>
        </p:spPr>
        <p:txBody>
          <a:bodyPr/>
          <a:lstStyle/>
          <a:p>
            <a:pPr>
              <a:spcBef>
                <a:spcPts val="0"/>
              </a:spcBef>
              <a:spcAft>
                <a:spcPts val="0"/>
              </a:spcAft>
            </a:pPr>
            <a:r>
              <a:rPr lang="en-US" b="0" i="0" u="none" strike="noStrike" dirty="0">
                <a:solidFill>
                  <a:srgbClr val="000000"/>
                </a:solidFill>
                <a:effectLst/>
                <a:latin typeface="Times New Roman" panose="02020603050405020304" pitchFamily="18" charset="0"/>
              </a:rPr>
              <a:t>Overview of Ethnic Studies for the past 50+ years</a:t>
            </a:r>
          </a:p>
          <a:p>
            <a:pPr>
              <a:spcBef>
                <a:spcPts val="0"/>
              </a:spcBef>
              <a:spcAft>
                <a:spcPts val="0"/>
              </a:spcAft>
            </a:pPr>
            <a:r>
              <a:rPr lang="en-US" b="0" i="0" u="none" strike="noStrike" dirty="0">
                <a:solidFill>
                  <a:srgbClr val="000000"/>
                </a:solidFill>
                <a:effectLst/>
                <a:latin typeface="Times New Roman" panose="02020603050405020304" pitchFamily="18" charset="0"/>
              </a:rPr>
              <a:t>Committing to Ethnic Studies education is an academic and professional matter </a:t>
            </a:r>
          </a:p>
          <a:p>
            <a:pPr>
              <a:spcBef>
                <a:spcPts val="0"/>
              </a:spcBef>
              <a:spcAft>
                <a:spcPts val="0"/>
              </a:spcAft>
            </a:pPr>
            <a:r>
              <a:rPr lang="en-US" b="0" i="0" u="none" strike="noStrike" dirty="0">
                <a:solidFill>
                  <a:srgbClr val="000000"/>
                </a:solidFill>
                <a:effectLst/>
                <a:latin typeface="Times New Roman" panose="02020603050405020304" pitchFamily="18" charset="0"/>
              </a:rPr>
              <a:t>Brief history of how Ethnic Studies went from an option for GE to a required course in GE</a:t>
            </a:r>
          </a:p>
          <a:p>
            <a:pPr lvl="1">
              <a:spcBef>
                <a:spcPts val="0"/>
              </a:spcBef>
              <a:spcAft>
                <a:spcPts val="0"/>
              </a:spcAft>
            </a:pPr>
            <a:r>
              <a:rPr lang="en-US" sz="2400" b="0" i="0" u="none" strike="noStrike" dirty="0">
                <a:solidFill>
                  <a:srgbClr val="000000"/>
                </a:solidFill>
                <a:effectLst/>
                <a:latin typeface="Times New Roman" panose="02020603050405020304" pitchFamily="18" charset="0"/>
              </a:rPr>
              <a:t>Ethnic Studies in title 5</a:t>
            </a:r>
            <a:endParaRPr lang="en-US" sz="2400" dirty="0">
              <a:solidFill>
                <a:srgbClr val="000000"/>
              </a:solidFill>
              <a:latin typeface="Calibri" panose="020F0502020204030204" pitchFamily="34" charset="0"/>
            </a:endParaRPr>
          </a:p>
          <a:p>
            <a:pPr lvl="1">
              <a:spcBef>
                <a:spcPts val="0"/>
              </a:spcBef>
              <a:spcAft>
                <a:spcPts val="0"/>
              </a:spcAft>
            </a:pPr>
            <a:r>
              <a:rPr lang="en-US" sz="2400" b="0" i="0" u="none" strike="noStrike" dirty="0">
                <a:solidFill>
                  <a:srgbClr val="000000"/>
                </a:solidFill>
                <a:effectLst/>
                <a:latin typeface="Times New Roman" panose="02020603050405020304" pitchFamily="18" charset="0"/>
              </a:rPr>
              <a:t>AB 1460 for CSU</a:t>
            </a:r>
            <a:endParaRPr lang="en-US" sz="2400" dirty="0">
              <a:solidFill>
                <a:srgbClr val="000000"/>
              </a:solidFill>
              <a:latin typeface="Calibri" panose="020F0502020204030204" pitchFamily="34" charset="0"/>
            </a:endParaRPr>
          </a:p>
          <a:p>
            <a:pPr lvl="1">
              <a:spcBef>
                <a:spcPts val="0"/>
              </a:spcBef>
              <a:spcAft>
                <a:spcPts val="0"/>
              </a:spcAft>
            </a:pPr>
            <a:r>
              <a:rPr lang="en-US" sz="2400" b="0" i="0" u="none" strike="noStrike" dirty="0">
                <a:solidFill>
                  <a:srgbClr val="000000"/>
                </a:solidFill>
                <a:effectLst/>
                <a:latin typeface="Times New Roman" panose="02020603050405020304" pitchFamily="18" charset="0"/>
              </a:rPr>
              <a:t>UC also requiring it in Area F</a:t>
            </a:r>
            <a:endParaRPr lang="en-US" sz="2400" dirty="0">
              <a:solidFill>
                <a:srgbClr val="000000"/>
              </a:solidFill>
              <a:latin typeface="Calibri" panose="020F0502020204030204" pitchFamily="34" charset="0"/>
            </a:endParaRPr>
          </a:p>
          <a:p>
            <a:pPr>
              <a:spcBef>
                <a:spcPts val="0"/>
              </a:spcBef>
              <a:spcAft>
                <a:spcPts val="0"/>
              </a:spcAft>
            </a:pPr>
            <a:r>
              <a:rPr lang="en-US" b="0" i="0" u="none" strike="noStrike" dirty="0">
                <a:solidFill>
                  <a:srgbClr val="000000"/>
                </a:solidFill>
                <a:effectLst/>
                <a:latin typeface="Times New Roman" panose="02020603050405020304" pitchFamily="18" charset="0"/>
              </a:rPr>
              <a:t>Update on Ethnic Studies Disciplines </a:t>
            </a:r>
            <a:endParaRPr lang="en-US" dirty="0">
              <a:solidFill>
                <a:srgbClr val="000000"/>
              </a:solidFill>
              <a:latin typeface="Calibri" panose="020F0502020204030204" pitchFamily="34" charset="0"/>
            </a:endParaRPr>
          </a:p>
          <a:p>
            <a:pPr>
              <a:spcBef>
                <a:spcPts val="0"/>
              </a:spcBef>
              <a:spcAft>
                <a:spcPts val="0"/>
              </a:spcAft>
            </a:pPr>
            <a:r>
              <a:rPr lang="en-US" b="0" i="0" u="none" strike="noStrike" dirty="0">
                <a:solidFill>
                  <a:srgbClr val="000000"/>
                </a:solidFill>
                <a:effectLst/>
                <a:latin typeface="Times New Roman" panose="02020603050405020304" pitchFamily="18" charset="0"/>
              </a:rPr>
              <a:t>Update on Ethnic Studies C-ID courses, TMCs, ADTs</a:t>
            </a:r>
            <a:endParaRPr lang="en-US" dirty="0">
              <a:solidFill>
                <a:srgbClr val="000000"/>
              </a:solidFill>
              <a:latin typeface="Calibri" panose="020F0502020204030204" pitchFamily="34" charset="0"/>
            </a:endParaRPr>
          </a:p>
          <a:p>
            <a:pPr>
              <a:spcBef>
                <a:spcPts val="0"/>
              </a:spcBef>
              <a:spcAft>
                <a:spcPts val="0"/>
              </a:spcAft>
            </a:pPr>
            <a:r>
              <a:rPr lang="en-US" b="0" i="0" u="none" strike="noStrike" dirty="0">
                <a:solidFill>
                  <a:srgbClr val="000000"/>
                </a:solidFill>
                <a:effectLst/>
                <a:latin typeface="Times New Roman" panose="02020603050405020304" pitchFamily="18" charset="0"/>
              </a:rPr>
              <a:t>Update on articulation with CSU and UC</a:t>
            </a:r>
            <a:endParaRPr lang="en-US" dirty="0">
              <a:solidFill>
                <a:srgbClr val="000000"/>
              </a:solidFill>
              <a:latin typeface="Calibri" panose="020F0502020204030204" pitchFamily="34" charset="0"/>
            </a:endParaRPr>
          </a:p>
          <a:p>
            <a:pPr>
              <a:spcBef>
                <a:spcPts val="0"/>
              </a:spcBef>
              <a:spcAft>
                <a:spcPts val="0"/>
              </a:spcAft>
            </a:pPr>
            <a:r>
              <a:rPr lang="en-US" b="0" i="0" u="none" strike="noStrike" dirty="0">
                <a:solidFill>
                  <a:srgbClr val="000000"/>
                </a:solidFill>
                <a:effectLst/>
                <a:latin typeface="Times New Roman" panose="02020603050405020304" pitchFamily="18" charset="0"/>
              </a:rPr>
              <a:t>CCCCO Ethnic Studies Task Force</a:t>
            </a:r>
            <a:endParaRPr lang="en-US" dirty="0">
              <a:solidFill>
                <a:srgbClr val="000000"/>
              </a:solidFill>
              <a:latin typeface="Calibri" panose="020F0502020204030204" pitchFamily="34" charset="0"/>
            </a:endParaRPr>
          </a:p>
          <a:p>
            <a:pPr>
              <a:spcBef>
                <a:spcPts val="0"/>
              </a:spcBef>
              <a:spcAft>
                <a:spcPts val="0"/>
              </a:spcAft>
            </a:pPr>
            <a:r>
              <a:rPr lang="en-US" b="0" i="0" u="none" strike="noStrike" dirty="0">
                <a:solidFill>
                  <a:srgbClr val="000000"/>
                </a:solidFill>
                <a:effectLst/>
                <a:latin typeface="Times New Roman" panose="02020603050405020304" pitchFamily="18" charset="0"/>
              </a:rPr>
              <a:t>What’s next?</a:t>
            </a:r>
          </a:p>
          <a:p>
            <a:pPr>
              <a:spcBef>
                <a:spcPts val="0"/>
              </a:spcBef>
              <a:spcAft>
                <a:spcPts val="0"/>
              </a:spcAft>
            </a:pPr>
            <a:r>
              <a:rPr lang="en-US" dirty="0">
                <a:solidFill>
                  <a:srgbClr val="000000"/>
                </a:solidFill>
                <a:latin typeface="Times New Roman" panose="02020603050405020304" pitchFamily="18" charset="0"/>
              </a:rPr>
              <a:t>Resources</a:t>
            </a:r>
            <a:endParaRPr lang="en-US" b="0" i="0" u="none" strike="noStrike" dirty="0">
              <a:solidFill>
                <a:srgbClr val="000000"/>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A814F423-6E3F-1058-489B-E528A968CA76}"/>
              </a:ext>
            </a:extLst>
          </p:cNvPr>
          <p:cNvSpPr>
            <a:spLocks noGrp="1"/>
          </p:cNvSpPr>
          <p:nvPr>
            <p:ph type="sldNum" sz="quarter" idx="10"/>
          </p:nvPr>
        </p:nvSpPr>
        <p:spPr/>
        <p:txBody>
          <a:bodyPr/>
          <a:lstStyle/>
          <a:p>
            <a:pPr>
              <a:defRPr/>
            </a:pPr>
            <a:fld id="{06DDD070-D08E-4B40-B4AC-DB5751E9D83C}" type="slidenum">
              <a:rPr lang="en-US" altLang="en-US" smtClean="0"/>
              <a:pPr>
                <a:defRPr/>
              </a:pPr>
              <a:t>4</a:t>
            </a:fld>
            <a:endParaRPr lang="en-US" altLang="en-US"/>
          </a:p>
        </p:txBody>
      </p:sp>
    </p:spTree>
    <p:extLst>
      <p:ext uri="{BB962C8B-B14F-4D97-AF65-F5344CB8AC3E}">
        <p14:creationId xmlns:p14="http://schemas.microsoft.com/office/powerpoint/2010/main" val="2500089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02B1E-A869-EB86-97B6-31994D257DA3}"/>
              </a:ext>
            </a:extLst>
          </p:cNvPr>
          <p:cNvSpPr>
            <a:spLocks noGrp="1"/>
          </p:cNvSpPr>
          <p:nvPr>
            <p:ph type="title"/>
          </p:nvPr>
        </p:nvSpPr>
        <p:spPr/>
        <p:txBody>
          <a:bodyPr anchor="ctr"/>
          <a:lstStyle/>
          <a:p>
            <a:pPr algn="ctr"/>
            <a:r>
              <a:rPr lang="en-US" b="1" dirty="0"/>
              <a:t>History of Ethnic Studies</a:t>
            </a:r>
          </a:p>
        </p:txBody>
      </p:sp>
      <p:sp>
        <p:nvSpPr>
          <p:cNvPr id="3" name="Content Placeholder 2">
            <a:extLst>
              <a:ext uri="{FF2B5EF4-FFF2-40B4-BE49-F238E27FC236}">
                <a16:creationId xmlns:a16="http://schemas.microsoft.com/office/drawing/2014/main" id="{6307F3C1-D5B2-755C-F8FE-B4A9BDD46F21}"/>
              </a:ext>
            </a:extLst>
          </p:cNvPr>
          <p:cNvSpPr>
            <a:spLocks noGrp="1"/>
          </p:cNvSpPr>
          <p:nvPr>
            <p:ph sz="half" idx="1"/>
          </p:nvPr>
        </p:nvSpPr>
        <p:spPr/>
        <p:txBody>
          <a:bodyPr/>
          <a:lstStyle/>
          <a:p>
            <a:pPr marL="117475" lvl="0" indent="-117475">
              <a:spcBef>
                <a:spcPts val="900"/>
              </a:spcBef>
              <a:spcAft>
                <a:spcPts val="0"/>
              </a:spcAft>
            </a:pPr>
            <a:r>
              <a:rPr lang="en-US" sz="2200" dirty="0">
                <a:highlight>
                  <a:srgbClr val="FFFFFF"/>
                </a:highlight>
                <a:latin typeface="+mj-lt"/>
              </a:rPr>
              <a:t>San Francisco State University supported the first Black Studies Program in 1968, which became a department a year later. Between 1968 and 1973, roughly 600 programs and departments were created.</a:t>
            </a:r>
          </a:p>
          <a:p>
            <a:pPr marL="117475" lvl="0" indent="-117475">
              <a:spcBef>
                <a:spcPts val="900"/>
              </a:spcBef>
              <a:spcAft>
                <a:spcPts val="0"/>
              </a:spcAft>
            </a:pPr>
            <a:r>
              <a:rPr lang="en-US" sz="2200" dirty="0">
                <a:highlight>
                  <a:srgbClr val="FFFFFF"/>
                </a:highlight>
                <a:latin typeface="+mj-lt"/>
              </a:rPr>
              <a:t>The Black Studies programs at California Community Colleges like Merritt College and Fresno City College was established in 1969.</a:t>
            </a:r>
          </a:p>
          <a:p>
            <a:pPr marL="117475" lvl="0" indent="-117475">
              <a:spcBef>
                <a:spcPts val="900"/>
              </a:spcBef>
              <a:spcAft>
                <a:spcPts val="0"/>
              </a:spcAft>
            </a:pPr>
            <a:r>
              <a:rPr lang="en-US" sz="2200" dirty="0">
                <a:highlight>
                  <a:srgbClr val="FFFFFF"/>
                </a:highlight>
                <a:latin typeface="+mj-lt"/>
              </a:rPr>
              <a:t>At the same time Chicana/o Studies programs were being established at UCLA. over the next decade.</a:t>
            </a:r>
          </a:p>
          <a:p>
            <a:pPr marL="117475" lvl="0" indent="-117475">
              <a:spcBef>
                <a:spcPts val="900"/>
              </a:spcBef>
              <a:spcAft>
                <a:spcPts val="0"/>
              </a:spcAft>
            </a:pPr>
            <a:r>
              <a:rPr lang="en-US" sz="2200" dirty="0">
                <a:highlight>
                  <a:srgbClr val="FFFFFF"/>
                </a:highlight>
                <a:latin typeface="+mj-lt"/>
              </a:rPr>
              <a:t>Ethnic Studies programs developed and were integrated into the field of Social Science and Humanities, with many Ethnic Studies alum earning degrees in Sociology, Psychology, English and Counseling, among other fields.</a:t>
            </a:r>
          </a:p>
          <a:p>
            <a:pPr marL="117475" indent="-117475">
              <a:spcBef>
                <a:spcPts val="900"/>
              </a:spcBef>
              <a:spcAft>
                <a:spcPts val="0"/>
              </a:spcAft>
            </a:pPr>
            <a:r>
              <a:rPr lang="en-US" sz="2200" dirty="0">
                <a:highlight>
                  <a:srgbClr val="FFFFFF"/>
                </a:highlight>
                <a:latin typeface="+mj-lt"/>
              </a:rPr>
              <a:t>Largest Chicana/o Studies Department CSU, Northridge, over 24 tenure-track faculty, over 25 adjunct faculty. </a:t>
            </a:r>
          </a:p>
          <a:p>
            <a:endParaRPr lang="en-US" sz="2200" dirty="0">
              <a:latin typeface="+mj-lt"/>
            </a:endParaRPr>
          </a:p>
        </p:txBody>
      </p:sp>
      <p:sp>
        <p:nvSpPr>
          <p:cNvPr id="4" name="Slide Number Placeholder 3">
            <a:extLst>
              <a:ext uri="{FF2B5EF4-FFF2-40B4-BE49-F238E27FC236}">
                <a16:creationId xmlns:a16="http://schemas.microsoft.com/office/drawing/2014/main" id="{0B799B22-B0B0-9A2F-40FD-E836519A8FA7}"/>
              </a:ext>
            </a:extLst>
          </p:cNvPr>
          <p:cNvSpPr>
            <a:spLocks noGrp="1"/>
          </p:cNvSpPr>
          <p:nvPr>
            <p:ph type="sldNum" sz="quarter" idx="10"/>
          </p:nvPr>
        </p:nvSpPr>
        <p:spPr/>
        <p:txBody>
          <a:bodyPr/>
          <a:lstStyle/>
          <a:p>
            <a:pPr>
              <a:defRPr/>
            </a:pPr>
            <a:fld id="{06DDD070-D08E-4B40-B4AC-DB5751E9D83C}" type="slidenum">
              <a:rPr lang="en-US" altLang="en-US" smtClean="0"/>
              <a:pPr>
                <a:defRPr/>
              </a:pPr>
              <a:t>5</a:t>
            </a:fld>
            <a:endParaRPr lang="en-US" altLang="en-US"/>
          </a:p>
        </p:txBody>
      </p:sp>
    </p:spTree>
    <p:extLst>
      <p:ext uri="{BB962C8B-B14F-4D97-AF65-F5344CB8AC3E}">
        <p14:creationId xmlns:p14="http://schemas.microsoft.com/office/powerpoint/2010/main" val="294374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BF80-9CF7-8A97-CC83-8020108D8ECD}"/>
              </a:ext>
            </a:extLst>
          </p:cNvPr>
          <p:cNvSpPr>
            <a:spLocks noGrp="1"/>
          </p:cNvSpPr>
          <p:nvPr>
            <p:ph type="title"/>
          </p:nvPr>
        </p:nvSpPr>
        <p:spPr/>
        <p:txBody>
          <a:bodyPr anchor="ctr"/>
          <a:lstStyle/>
          <a:p>
            <a:pPr algn="ctr"/>
            <a:r>
              <a:rPr lang="en-US" b="1" dirty="0"/>
              <a:t>Ethnic Studies Defined</a:t>
            </a:r>
          </a:p>
        </p:txBody>
      </p:sp>
      <p:sp>
        <p:nvSpPr>
          <p:cNvPr id="3" name="Content Placeholder 2">
            <a:extLst>
              <a:ext uri="{FF2B5EF4-FFF2-40B4-BE49-F238E27FC236}">
                <a16:creationId xmlns:a16="http://schemas.microsoft.com/office/drawing/2014/main" id="{EA26530D-7E80-E899-1D97-5DA73160755F}"/>
              </a:ext>
            </a:extLst>
          </p:cNvPr>
          <p:cNvSpPr>
            <a:spLocks noGrp="1"/>
          </p:cNvSpPr>
          <p:nvPr>
            <p:ph sz="half" idx="1"/>
          </p:nvPr>
        </p:nvSpPr>
        <p:spPr/>
        <p:txBody>
          <a:bodyPr/>
          <a:lstStyle/>
          <a:p>
            <a:r>
              <a:rPr lang="en-US" dirty="0">
                <a:solidFill>
                  <a:srgbClr val="000000"/>
                </a:solidFill>
                <a:latin typeface="+mn-lt"/>
              </a:rPr>
              <a:t>Ethnic Studies consist of the four core areas African American/Black Studies, Asian American Studies Chicana/o/Latina/o Studies, Native American Studies, and Comparative Ethnic Studies.</a:t>
            </a:r>
          </a:p>
          <a:p>
            <a:r>
              <a:rPr lang="en-US" dirty="0">
                <a:solidFill>
                  <a:srgbClr val="000000"/>
                </a:solidFill>
                <a:latin typeface="+mn-lt"/>
              </a:rPr>
              <a:t>Ethnic Studies i</a:t>
            </a:r>
            <a:r>
              <a:rPr lang="en-US" b="0" i="0" dirty="0">
                <a:solidFill>
                  <a:srgbClr val="000000"/>
                </a:solidFill>
                <a:effectLst/>
                <a:latin typeface="+mn-lt"/>
              </a:rPr>
              <a:t>nterrogates the relationship of social structure to those of literary and cultural practices, and questions/challenges traditional disciplinary boundaries and assumptions.*</a:t>
            </a:r>
          </a:p>
          <a:p>
            <a:r>
              <a:rPr lang="en-US" b="0" i="0" dirty="0">
                <a:solidFill>
                  <a:srgbClr val="000000"/>
                </a:solidFill>
                <a:effectLst/>
                <a:latin typeface="+mn-lt"/>
              </a:rPr>
              <a:t>Ethnic Studies situates the experience of people of color in methodological framing that emphasizes both the structural dimensions of race and racism (social, political, and economic inequalities and struggles against them) and the associated cultural dimensions (literary, artistic, musical and other forms of humanistic expression)*</a:t>
            </a:r>
          </a:p>
        </p:txBody>
      </p:sp>
      <p:sp>
        <p:nvSpPr>
          <p:cNvPr id="4" name="Slide Number Placeholder 3">
            <a:extLst>
              <a:ext uri="{FF2B5EF4-FFF2-40B4-BE49-F238E27FC236}">
                <a16:creationId xmlns:a16="http://schemas.microsoft.com/office/drawing/2014/main" id="{CF8EB27C-4A0E-9F82-F032-9072C9628202}"/>
              </a:ext>
            </a:extLst>
          </p:cNvPr>
          <p:cNvSpPr>
            <a:spLocks noGrp="1"/>
          </p:cNvSpPr>
          <p:nvPr>
            <p:ph type="sldNum" sz="quarter" idx="10"/>
          </p:nvPr>
        </p:nvSpPr>
        <p:spPr/>
        <p:txBody>
          <a:bodyPr/>
          <a:lstStyle/>
          <a:p>
            <a:pPr>
              <a:defRPr/>
            </a:pPr>
            <a:fld id="{06DDD070-D08E-4B40-B4AC-DB5751E9D83C}" type="slidenum">
              <a:rPr lang="en-US" altLang="en-US" smtClean="0"/>
              <a:pPr>
                <a:defRPr/>
              </a:pPr>
              <a:t>6</a:t>
            </a:fld>
            <a:endParaRPr lang="en-US" altLang="en-US"/>
          </a:p>
        </p:txBody>
      </p:sp>
    </p:spTree>
    <p:extLst>
      <p:ext uri="{BB962C8B-B14F-4D97-AF65-F5344CB8AC3E}">
        <p14:creationId xmlns:p14="http://schemas.microsoft.com/office/powerpoint/2010/main" val="3992209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5885-5B62-EEE7-B957-1CCA0712909D}"/>
              </a:ext>
            </a:extLst>
          </p:cNvPr>
          <p:cNvSpPr>
            <a:spLocks noGrp="1"/>
          </p:cNvSpPr>
          <p:nvPr>
            <p:ph type="title"/>
          </p:nvPr>
        </p:nvSpPr>
        <p:spPr/>
        <p:txBody>
          <a:bodyPr anchor="ctr"/>
          <a:lstStyle/>
          <a:p>
            <a:pPr algn="ctr"/>
            <a:r>
              <a:rPr lang="en-US" b="1" dirty="0"/>
              <a:t>Ethnic Studies as Interdisciplinary</a:t>
            </a:r>
          </a:p>
        </p:txBody>
      </p:sp>
      <p:sp>
        <p:nvSpPr>
          <p:cNvPr id="3" name="Content Placeholder 2">
            <a:extLst>
              <a:ext uri="{FF2B5EF4-FFF2-40B4-BE49-F238E27FC236}">
                <a16:creationId xmlns:a16="http://schemas.microsoft.com/office/drawing/2014/main" id="{0185D50B-074A-A9DE-E5C5-673DC7BF38C1}"/>
              </a:ext>
            </a:extLst>
          </p:cNvPr>
          <p:cNvSpPr>
            <a:spLocks noGrp="1"/>
          </p:cNvSpPr>
          <p:nvPr>
            <p:ph sz="half" idx="1"/>
          </p:nvPr>
        </p:nvSpPr>
        <p:spPr/>
        <p:txBody>
          <a:bodyPr/>
          <a:lstStyle/>
          <a:p>
            <a:pPr rtl="0" fontAlgn="base">
              <a:spcBef>
                <a:spcPts val="600"/>
              </a:spcBef>
              <a:spcAft>
                <a:spcPts val="0"/>
              </a:spcAft>
              <a:buFont typeface="Arial" panose="020B0604020202020204" pitchFamily="34" charset="0"/>
              <a:buChar char="•"/>
            </a:pPr>
            <a:r>
              <a:rPr lang="en-US" sz="2400" b="0" i="0" u="none" strike="noStrike" dirty="0">
                <a:solidFill>
                  <a:srgbClr val="000000"/>
                </a:solidFill>
                <a:effectLst/>
                <a:latin typeface="+mj-lt"/>
              </a:rPr>
              <a:t>Because Ethnic Studies disciplines focus on a holistic perspective of communities of color, they can and often do touch upon various traditional disciplines in their course catalog.</a:t>
            </a:r>
          </a:p>
          <a:p>
            <a:pPr rtl="0" fontAlgn="base">
              <a:spcBef>
                <a:spcPts val="600"/>
              </a:spcBef>
              <a:spcAft>
                <a:spcPts val="0"/>
              </a:spcAft>
              <a:buFont typeface="Arial" panose="020B0604020202020204" pitchFamily="34" charset="0"/>
              <a:buChar char="•"/>
            </a:pPr>
            <a:r>
              <a:rPr lang="en-US" sz="2400" b="0" i="0" u="none" strike="noStrike" dirty="0">
                <a:solidFill>
                  <a:srgbClr val="00695C"/>
                </a:solidFill>
                <a:effectLst/>
                <a:latin typeface="+mj-lt"/>
              </a:rPr>
              <a:t>Students of Ethnic Studies disciplines often take on more than one field in their studies and graduate with academic foundations in both ethnic studies and a traditional discipline.  </a:t>
            </a:r>
            <a:r>
              <a:rPr lang="en-US" sz="2400" b="0" i="0" u="none" strike="noStrike" dirty="0">
                <a:solidFill>
                  <a:srgbClr val="000000"/>
                </a:solidFill>
                <a:effectLst/>
                <a:latin typeface="+mj-lt"/>
              </a:rPr>
              <a:t> </a:t>
            </a:r>
          </a:p>
          <a:p>
            <a:pPr rtl="0" fontAlgn="base">
              <a:spcBef>
                <a:spcPts val="600"/>
              </a:spcBef>
              <a:spcAft>
                <a:spcPts val="0"/>
              </a:spcAft>
              <a:buFont typeface="Arial" panose="020B0604020202020204" pitchFamily="34" charset="0"/>
              <a:buChar char="•"/>
            </a:pPr>
            <a:r>
              <a:rPr lang="en-US" sz="2400" b="0" i="0" u="none" strike="noStrike" dirty="0">
                <a:solidFill>
                  <a:srgbClr val="000000"/>
                </a:solidFill>
                <a:effectLst/>
                <a:latin typeface="+mj-lt"/>
              </a:rPr>
              <a:t>Ethnic Studies courses also often combine theoretical approaches from different disciplines in order to gain a more holistic understanding of a topic.</a:t>
            </a:r>
          </a:p>
          <a:p>
            <a:pPr rtl="0" fontAlgn="base">
              <a:spcBef>
                <a:spcPts val="600"/>
              </a:spcBef>
              <a:spcAft>
                <a:spcPts val="0"/>
              </a:spcAft>
              <a:buFont typeface="Arial" panose="020B0604020202020204" pitchFamily="34" charset="0"/>
              <a:buChar char="•"/>
            </a:pPr>
            <a:r>
              <a:rPr lang="en-US" sz="2400" b="0" i="0" u="none" strike="noStrike" dirty="0">
                <a:solidFill>
                  <a:srgbClr val="00695C"/>
                </a:solidFill>
                <a:effectLst/>
                <a:latin typeface="+mj-lt"/>
              </a:rPr>
              <a:t>Because they stem from the Interdisciplinarity Movement of the 1960s, Ethnic Studies disciplines often challenge traditional notions of academia and disciplines.</a:t>
            </a:r>
          </a:p>
          <a:p>
            <a:endParaRPr lang="en-US" dirty="0">
              <a:latin typeface="+mj-lt"/>
            </a:endParaRPr>
          </a:p>
        </p:txBody>
      </p:sp>
      <p:sp>
        <p:nvSpPr>
          <p:cNvPr id="4" name="Slide Number Placeholder 3">
            <a:extLst>
              <a:ext uri="{FF2B5EF4-FFF2-40B4-BE49-F238E27FC236}">
                <a16:creationId xmlns:a16="http://schemas.microsoft.com/office/drawing/2014/main" id="{56662DAB-414F-EA67-2B64-B2DD7ED745E2}"/>
              </a:ext>
            </a:extLst>
          </p:cNvPr>
          <p:cNvSpPr>
            <a:spLocks noGrp="1"/>
          </p:cNvSpPr>
          <p:nvPr>
            <p:ph type="sldNum" sz="quarter" idx="10"/>
          </p:nvPr>
        </p:nvSpPr>
        <p:spPr/>
        <p:txBody>
          <a:bodyPr/>
          <a:lstStyle/>
          <a:p>
            <a:pPr>
              <a:defRPr/>
            </a:pPr>
            <a:fld id="{06DDD070-D08E-4B40-B4AC-DB5751E9D83C}" type="slidenum">
              <a:rPr lang="en-US" altLang="en-US" smtClean="0"/>
              <a:pPr>
                <a:defRPr/>
              </a:pPr>
              <a:t>7</a:t>
            </a:fld>
            <a:endParaRPr lang="en-US" altLang="en-US"/>
          </a:p>
        </p:txBody>
      </p:sp>
    </p:spTree>
    <p:extLst>
      <p:ext uri="{BB962C8B-B14F-4D97-AF65-F5344CB8AC3E}">
        <p14:creationId xmlns:p14="http://schemas.microsoft.com/office/powerpoint/2010/main" val="1908235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1CCF-9B72-081B-8737-CF98EA408E32}"/>
              </a:ext>
            </a:extLst>
          </p:cNvPr>
          <p:cNvSpPr>
            <a:spLocks noGrp="1"/>
          </p:cNvSpPr>
          <p:nvPr>
            <p:ph type="title"/>
          </p:nvPr>
        </p:nvSpPr>
        <p:spPr/>
        <p:txBody>
          <a:bodyPr anchor="ctr">
            <a:normAutofit fontScale="90000"/>
          </a:bodyPr>
          <a:lstStyle/>
          <a:p>
            <a:pPr algn="ctr"/>
            <a:r>
              <a:rPr lang="en-US" b="1" dirty="0"/>
              <a:t>Committing to Ethnic Studies Education: </a:t>
            </a:r>
            <a:br>
              <a:rPr lang="en-US" b="1" dirty="0"/>
            </a:br>
            <a:r>
              <a:rPr lang="en-US" b="1" dirty="0"/>
              <a:t>An Academic and Professional Matter</a:t>
            </a:r>
          </a:p>
        </p:txBody>
      </p:sp>
      <p:sp>
        <p:nvSpPr>
          <p:cNvPr id="3" name="Content Placeholder 2">
            <a:extLst>
              <a:ext uri="{FF2B5EF4-FFF2-40B4-BE49-F238E27FC236}">
                <a16:creationId xmlns:a16="http://schemas.microsoft.com/office/drawing/2014/main" id="{0AC55B76-ECAE-2C9A-3958-AA0AE330FA17}"/>
              </a:ext>
            </a:extLst>
          </p:cNvPr>
          <p:cNvSpPr>
            <a:spLocks noGrp="1"/>
          </p:cNvSpPr>
          <p:nvPr>
            <p:ph sz="half" idx="1"/>
          </p:nvPr>
        </p:nvSpPr>
        <p:spPr/>
        <p:txBody>
          <a:bodyPr/>
          <a:lstStyle/>
          <a:p>
            <a:pPr marL="0" indent="0">
              <a:buNone/>
            </a:pPr>
            <a:r>
              <a:rPr lang="en-US" b="1" dirty="0"/>
              <a:t>Title 5 §53200: </a:t>
            </a:r>
            <a:r>
              <a:rPr lang="en-US" b="1" dirty="0">
                <a:solidFill>
                  <a:schemeClr val="accent2">
                    <a:lumMod val="50000"/>
                  </a:schemeClr>
                </a:solidFill>
              </a:rPr>
              <a:t>Academic and professional matters </a:t>
            </a:r>
            <a:r>
              <a:rPr lang="en-US" b="1" dirty="0"/>
              <a:t>means the following policy development and implementation matters</a:t>
            </a:r>
            <a:r>
              <a:rPr lang="en-US" dirty="0"/>
              <a:t>:</a:t>
            </a:r>
          </a:p>
          <a:p>
            <a:pPr marL="457200" indent="-457200">
              <a:buClr>
                <a:schemeClr val="tx1"/>
              </a:buClr>
              <a:buAutoNum type="arabicPeriod"/>
            </a:pPr>
            <a:r>
              <a:rPr lang="en-US" sz="2200" b="1" dirty="0"/>
              <a:t>Curriculum</a:t>
            </a:r>
            <a:r>
              <a:rPr lang="en-US" sz="2200" dirty="0"/>
              <a:t>, including establishing prerequisites and </a:t>
            </a:r>
            <a:r>
              <a:rPr lang="en-US" sz="2200" b="1" dirty="0"/>
              <a:t>placing courses within disciplines</a:t>
            </a:r>
          </a:p>
          <a:p>
            <a:pPr marL="457200" indent="-457200">
              <a:buClr>
                <a:schemeClr val="tx1"/>
              </a:buClr>
              <a:buAutoNum type="arabicPeriod"/>
            </a:pPr>
            <a:r>
              <a:rPr lang="en-US" sz="2200" b="1" dirty="0"/>
              <a:t>Degree </a:t>
            </a:r>
            <a:r>
              <a:rPr lang="en-US" sz="2200" dirty="0"/>
              <a:t>and</a:t>
            </a:r>
            <a:r>
              <a:rPr lang="en-US" sz="2200" b="1" dirty="0"/>
              <a:t> certificate requirements</a:t>
            </a:r>
          </a:p>
          <a:p>
            <a:pPr marL="457200" indent="-457200">
              <a:buClr>
                <a:schemeClr val="tx1"/>
              </a:buClr>
              <a:buAutoNum type="arabicPeriod"/>
            </a:pPr>
            <a:r>
              <a:rPr lang="en-US" sz="2400" dirty="0"/>
              <a:t>Grading policies</a:t>
            </a:r>
            <a:endParaRPr lang="en-US" sz="2200" dirty="0"/>
          </a:p>
          <a:p>
            <a:pPr marL="457200" indent="-457200">
              <a:buClr>
                <a:schemeClr val="tx1"/>
              </a:buClr>
              <a:buAutoNum type="arabicPeriod"/>
            </a:pPr>
            <a:r>
              <a:rPr lang="en-US" sz="2200" b="1" dirty="0"/>
              <a:t>Educational program development</a:t>
            </a:r>
          </a:p>
          <a:p>
            <a:pPr marL="457200" indent="-457200">
              <a:buClr>
                <a:schemeClr val="tx1"/>
              </a:buClr>
              <a:buAutoNum type="arabicPeriod"/>
            </a:pPr>
            <a:r>
              <a:rPr lang="en-US" sz="2200" b="1" dirty="0"/>
              <a:t>Standards or policies regarding student preparation and success</a:t>
            </a:r>
          </a:p>
          <a:p>
            <a:pPr marL="457200" indent="-457200">
              <a:buClr>
                <a:schemeClr val="tx1"/>
              </a:buClr>
              <a:buAutoNum type="arabicPeriod"/>
            </a:pPr>
            <a:r>
              <a:rPr lang="en-US" sz="2200" b="1" dirty="0">
                <a:solidFill>
                  <a:schemeClr val="tx1"/>
                </a:solidFill>
              </a:rPr>
              <a:t>… 11</a:t>
            </a:r>
            <a:r>
              <a:rPr lang="en-US" sz="2200" dirty="0"/>
              <a:t>.</a:t>
            </a:r>
          </a:p>
          <a:p>
            <a:pPr marL="0" indent="0">
              <a:buNone/>
            </a:pPr>
            <a:endParaRPr lang="en-US" dirty="0"/>
          </a:p>
        </p:txBody>
      </p:sp>
      <p:sp>
        <p:nvSpPr>
          <p:cNvPr id="4" name="Slide Number Placeholder 3">
            <a:extLst>
              <a:ext uri="{FF2B5EF4-FFF2-40B4-BE49-F238E27FC236}">
                <a16:creationId xmlns:a16="http://schemas.microsoft.com/office/drawing/2014/main" id="{20D3CEBA-9463-F427-2EC1-AC2E844DBA41}"/>
              </a:ext>
            </a:extLst>
          </p:cNvPr>
          <p:cNvSpPr>
            <a:spLocks noGrp="1"/>
          </p:cNvSpPr>
          <p:nvPr>
            <p:ph type="sldNum" sz="quarter" idx="10"/>
          </p:nvPr>
        </p:nvSpPr>
        <p:spPr/>
        <p:txBody>
          <a:bodyPr/>
          <a:lstStyle/>
          <a:p>
            <a:pPr>
              <a:defRPr/>
            </a:pPr>
            <a:fld id="{06DDD070-D08E-4B40-B4AC-DB5751E9D83C}" type="slidenum">
              <a:rPr lang="en-US" altLang="en-US" smtClean="0"/>
              <a:pPr>
                <a:defRPr/>
              </a:pPr>
              <a:t>8</a:t>
            </a:fld>
            <a:endParaRPr lang="en-US" altLang="en-US"/>
          </a:p>
        </p:txBody>
      </p:sp>
    </p:spTree>
    <p:extLst>
      <p:ext uri="{BB962C8B-B14F-4D97-AF65-F5344CB8AC3E}">
        <p14:creationId xmlns:p14="http://schemas.microsoft.com/office/powerpoint/2010/main" val="254130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1CCF-9B72-081B-8737-CF98EA408E32}"/>
              </a:ext>
            </a:extLst>
          </p:cNvPr>
          <p:cNvSpPr>
            <a:spLocks noGrp="1"/>
          </p:cNvSpPr>
          <p:nvPr>
            <p:ph type="title"/>
          </p:nvPr>
        </p:nvSpPr>
        <p:spPr/>
        <p:txBody>
          <a:bodyPr anchor="ctr">
            <a:normAutofit fontScale="90000"/>
          </a:bodyPr>
          <a:lstStyle/>
          <a:p>
            <a:pPr algn="ctr"/>
            <a:r>
              <a:rPr lang="en-US" b="1" dirty="0"/>
              <a:t>Committing to Ethnic Studies Education: </a:t>
            </a:r>
            <a:br>
              <a:rPr lang="en-US" b="1" dirty="0"/>
            </a:br>
            <a:r>
              <a:rPr lang="en-US" b="1" dirty="0"/>
              <a:t>An Academic and Professional Matter</a:t>
            </a:r>
          </a:p>
        </p:txBody>
      </p:sp>
      <p:sp>
        <p:nvSpPr>
          <p:cNvPr id="3" name="Content Placeholder 2">
            <a:extLst>
              <a:ext uri="{FF2B5EF4-FFF2-40B4-BE49-F238E27FC236}">
                <a16:creationId xmlns:a16="http://schemas.microsoft.com/office/drawing/2014/main" id="{0AC55B76-ECAE-2C9A-3958-AA0AE330FA17}"/>
              </a:ext>
            </a:extLst>
          </p:cNvPr>
          <p:cNvSpPr>
            <a:spLocks noGrp="1"/>
          </p:cNvSpPr>
          <p:nvPr>
            <p:ph sz="half" idx="1"/>
          </p:nvPr>
        </p:nvSpPr>
        <p:spPr/>
        <p:txBody>
          <a:bodyPr/>
          <a:lstStyle/>
          <a:p>
            <a:pPr marL="0" indent="0">
              <a:buClr>
                <a:schemeClr val="tx1"/>
              </a:buClr>
              <a:buNone/>
            </a:pPr>
            <a:r>
              <a:rPr lang="en-US" sz="2800" dirty="0">
                <a:solidFill>
                  <a:schemeClr val="accent1"/>
                </a:solidFill>
                <a:latin typeface="+mn-lt"/>
              </a:rPr>
              <a:t>What can you do?</a:t>
            </a:r>
          </a:p>
          <a:p>
            <a:pPr marL="0" indent="0">
              <a:buClr>
                <a:schemeClr val="tx1"/>
              </a:buClr>
              <a:buNone/>
            </a:pPr>
            <a:endParaRPr lang="en-US" sz="2800" dirty="0">
              <a:solidFill>
                <a:schemeClr val="accent1"/>
              </a:solidFill>
              <a:latin typeface="+mn-lt"/>
            </a:endParaRPr>
          </a:p>
          <a:p>
            <a:pPr>
              <a:buClr>
                <a:schemeClr val="tx1"/>
              </a:buClr>
            </a:pPr>
            <a:r>
              <a:rPr lang="en-US" sz="2800" dirty="0">
                <a:solidFill>
                  <a:schemeClr val="accent1"/>
                </a:solidFill>
                <a:latin typeface="+mn-lt"/>
              </a:rPr>
              <a:t>Create cross disciplinary conversations through curriculum cultural audits with those in the field to develop a robust educational experience for students.</a:t>
            </a:r>
          </a:p>
          <a:p>
            <a:pPr>
              <a:buClr>
                <a:schemeClr val="tx1"/>
              </a:buClr>
            </a:pPr>
            <a:endParaRPr lang="en-US" sz="2800" dirty="0">
              <a:solidFill>
                <a:schemeClr val="accent1"/>
              </a:solidFill>
              <a:latin typeface="+mn-lt"/>
            </a:endParaRPr>
          </a:p>
          <a:p>
            <a:pPr>
              <a:buClr>
                <a:schemeClr val="tx1"/>
              </a:buClr>
            </a:pPr>
            <a:r>
              <a:rPr lang="en-US" sz="2800" dirty="0">
                <a:solidFill>
                  <a:schemeClr val="accent1"/>
                </a:solidFill>
                <a:latin typeface="+mn-lt"/>
              </a:rPr>
              <a:t>Seek and Support the expertise of the Ethnic Studies faculty</a:t>
            </a:r>
          </a:p>
        </p:txBody>
      </p:sp>
      <p:sp>
        <p:nvSpPr>
          <p:cNvPr id="4" name="Slide Number Placeholder 3">
            <a:extLst>
              <a:ext uri="{FF2B5EF4-FFF2-40B4-BE49-F238E27FC236}">
                <a16:creationId xmlns:a16="http://schemas.microsoft.com/office/drawing/2014/main" id="{20D3CEBA-9463-F427-2EC1-AC2E844DBA41}"/>
              </a:ext>
            </a:extLst>
          </p:cNvPr>
          <p:cNvSpPr>
            <a:spLocks noGrp="1"/>
          </p:cNvSpPr>
          <p:nvPr>
            <p:ph type="sldNum" sz="quarter" idx="10"/>
          </p:nvPr>
        </p:nvSpPr>
        <p:spPr/>
        <p:txBody>
          <a:bodyPr/>
          <a:lstStyle/>
          <a:p>
            <a:pPr>
              <a:defRPr/>
            </a:pPr>
            <a:fld id="{06DDD070-D08E-4B40-B4AC-DB5751E9D83C}" type="slidenum">
              <a:rPr lang="en-US" altLang="en-US" smtClean="0"/>
              <a:pPr>
                <a:defRPr/>
              </a:pPr>
              <a:t>9</a:t>
            </a:fld>
            <a:endParaRPr lang="en-US" altLang="en-US"/>
          </a:p>
        </p:txBody>
      </p:sp>
    </p:spTree>
    <p:extLst>
      <p:ext uri="{BB962C8B-B14F-4D97-AF65-F5344CB8AC3E}">
        <p14:creationId xmlns:p14="http://schemas.microsoft.com/office/powerpoint/2010/main" val="114845582"/>
      </p:ext>
    </p:extLst>
  </p:cSld>
  <p:clrMapOvr>
    <a:masterClrMapping/>
  </p:clrMapOvr>
</p:sld>
</file>

<file path=ppt/theme/theme1.xml><?xml version="1.0" encoding="utf-8"?>
<a:theme xmlns:a="http://schemas.openxmlformats.org/drawingml/2006/main" name="ASCCC Curriculum Inst. 2020 Theme">
  <a:themeElements>
    <a:clrScheme name="ASCCC Fall Plenary 2022">
      <a:dk1>
        <a:srgbClr val="07827C"/>
      </a:dk1>
      <a:lt1>
        <a:srgbClr val="FFFFFF"/>
      </a:lt1>
      <a:dk2>
        <a:srgbClr val="265E76"/>
      </a:dk2>
      <a:lt2>
        <a:srgbClr val="F8E8B9"/>
      </a:lt2>
      <a:accent1>
        <a:srgbClr val="2B2425"/>
      </a:accent1>
      <a:accent2>
        <a:srgbClr val="F15746"/>
      </a:accent2>
      <a:accent3>
        <a:srgbClr val="62C1AE"/>
      </a:accent3>
      <a:accent4>
        <a:srgbClr val="E8831D"/>
      </a:accent4>
      <a:accent5>
        <a:srgbClr val="B13635"/>
      </a:accent5>
      <a:accent6>
        <a:srgbClr val="D6BE78"/>
      </a:accent6>
      <a:hlink>
        <a:srgbClr val="06827B"/>
      </a:hlink>
      <a:folHlink>
        <a:srgbClr val="0682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all Plenary 2022 ppt template 1" id="{22AB14F2-1111-6741-90A7-A886D31D7F81}" vid="{FE9528C5-47D4-D74D-AEF9-C07A9645A7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1403</TotalTime>
  <Words>1592</Words>
  <Application>Microsoft Macintosh PowerPoint</Application>
  <PresentationFormat>Widescreen</PresentationFormat>
  <Paragraphs>195</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Bradley Hand</vt:lpstr>
      <vt:lpstr>Calibri</vt:lpstr>
      <vt:lpstr>Georgia</vt:lpstr>
      <vt:lpstr>Palatino</vt:lpstr>
      <vt:lpstr>Times New Roman</vt:lpstr>
      <vt:lpstr>ASCCC Curriculum Inst. 2020 Theme</vt:lpstr>
      <vt:lpstr>The State of Ethnic Studies Education in the California Community Colleges Friday, November 4 | 11:00-12:15 </vt:lpstr>
      <vt:lpstr>Presenters</vt:lpstr>
      <vt:lpstr>Description</vt:lpstr>
      <vt:lpstr>Agenda</vt:lpstr>
      <vt:lpstr>History of Ethnic Studies</vt:lpstr>
      <vt:lpstr>Ethnic Studies Defined</vt:lpstr>
      <vt:lpstr>Ethnic Studies as Interdisciplinary</vt:lpstr>
      <vt:lpstr>Committing to Ethnic Studies Education:  An Academic and Professional Matter</vt:lpstr>
      <vt:lpstr>Committing to Ethnic Studies Education:  An Academic and Professional Matter</vt:lpstr>
      <vt:lpstr>Ethnic Studies: From Option to Required Component of California Public Education</vt:lpstr>
      <vt:lpstr>Ethnic Studies: From Option to Required Component of California Public Education</vt:lpstr>
      <vt:lpstr>Ethnic Studies Disciplines</vt:lpstr>
      <vt:lpstr>Ethnic Studies Courses and Programs</vt:lpstr>
      <vt:lpstr>Ethnic Studies Courses and Programs</vt:lpstr>
      <vt:lpstr>Articulation of Ethnic Studies Curriculum</vt:lpstr>
      <vt:lpstr>Ethnic Studies Task Force</vt:lpstr>
      <vt:lpstr>What’s Next?</vt:lpstr>
      <vt:lpstr>THANK YOU!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 Virginia</dc:creator>
  <cp:lastModifiedBy>May, Virginia</cp:lastModifiedBy>
  <cp:revision>20</cp:revision>
  <cp:lastPrinted>2020-11-24T19:39:26Z</cp:lastPrinted>
  <dcterms:created xsi:type="dcterms:W3CDTF">2022-10-21T21:22:37Z</dcterms:created>
  <dcterms:modified xsi:type="dcterms:W3CDTF">2022-10-28T01:02:55Z</dcterms:modified>
</cp:coreProperties>
</file>