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6" r:id="rId2"/>
    <p:sldId id="389" r:id="rId3"/>
    <p:sldId id="537" r:id="rId4"/>
    <p:sldId id="368" r:id="rId5"/>
    <p:sldId id="538" r:id="rId6"/>
    <p:sldId id="540" r:id="rId7"/>
    <p:sldId id="541" r:id="rId8"/>
    <p:sldId id="403" r:id="rId9"/>
    <p:sldId id="387" r:id="rId10"/>
    <p:sldId id="542" r:id="rId11"/>
    <p:sldId id="543" r:id="rId12"/>
    <p:sldId id="410" r:id="rId13"/>
    <p:sldId id="544" r:id="rId14"/>
    <p:sldId id="412" r:id="rId15"/>
    <p:sldId id="396" r:id="rId16"/>
    <p:sldId id="376" r:id="rId17"/>
    <p:sldId id="379" r:id="rId18"/>
    <p:sldId id="382" r:id="rId19"/>
    <p:sldId id="383" r:id="rId20"/>
    <p:sldId id="381" r:id="rId21"/>
    <p:sldId id="39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Hope" initials="LH" lastIdx="4" clrIdx="0">
    <p:extLst>
      <p:ext uri="{19B8F6BF-5375-455C-9EA6-DF929625EA0E}">
        <p15:presenceInfo xmlns:p15="http://schemas.microsoft.com/office/powerpoint/2012/main" userId="4e37fb1f4afc35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3"/>
    <p:restoredTop sz="94610"/>
  </p:normalViewPr>
  <p:slideViewPr>
    <p:cSldViewPr snapToGrid="0" snapToObjects="1">
      <p:cViewPr varScale="1">
        <p:scale>
          <a:sx n="85" d="100"/>
          <a:sy n="85" d="100"/>
        </p:scale>
        <p:origin x="208"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E7C64-B68E-6C4C-B0D0-E661B3A9B395}" type="datetimeFigureOut">
              <a:rPr lang="en-US" smtClean="0"/>
              <a:t>7/9/18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598FDD-F21F-5C4C-9BBF-514D5F9F97CE}" type="slidenum">
              <a:rPr lang="en-US" smtClean="0"/>
              <a:t>‹#›</a:t>
            </a:fld>
            <a:endParaRPr lang="en-US"/>
          </a:p>
        </p:txBody>
      </p:sp>
    </p:spTree>
    <p:extLst>
      <p:ext uri="{BB962C8B-B14F-4D97-AF65-F5344CB8AC3E}">
        <p14:creationId xmlns:p14="http://schemas.microsoft.com/office/powerpoint/2010/main" val="466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7/9/18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t>5</a:t>
            </a:fld>
            <a:endParaRPr lang="en-US"/>
          </a:p>
        </p:txBody>
      </p:sp>
    </p:spTree>
    <p:extLst>
      <p:ext uri="{BB962C8B-B14F-4D97-AF65-F5344CB8AC3E}">
        <p14:creationId xmlns:p14="http://schemas.microsoft.com/office/powerpoint/2010/main" val="1914669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the throughput rate to the revised adjusted predicted throughput rates, since that is the latest data.</a:t>
            </a:r>
          </a:p>
        </p:txBody>
      </p:sp>
      <p:sp>
        <p:nvSpPr>
          <p:cNvPr id="4" name="Slide Number Placeholder 3"/>
          <p:cNvSpPr>
            <a:spLocks noGrp="1"/>
          </p:cNvSpPr>
          <p:nvPr>
            <p:ph type="sldNum" sz="quarter" idx="10"/>
          </p:nvPr>
        </p:nvSpPr>
        <p:spPr/>
        <p:txBody>
          <a:bodyPr/>
          <a:lstStyle/>
          <a:p>
            <a:fld id="{82C30568-8513-8240-B838-EF6D2CD343DD}" type="slidenum">
              <a:rPr lang="en-US" smtClean="0"/>
              <a:t>6</a:t>
            </a:fld>
            <a:endParaRPr lang="en-US"/>
          </a:p>
        </p:txBody>
      </p:sp>
    </p:spTree>
    <p:extLst>
      <p:ext uri="{BB962C8B-B14F-4D97-AF65-F5344CB8AC3E}">
        <p14:creationId xmlns:p14="http://schemas.microsoft.com/office/powerpoint/2010/main" val="38178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30568-8513-8240-B838-EF6D2CD343DD}" type="slidenum">
              <a:rPr lang="en-US" smtClean="0"/>
              <a:t>7</a:t>
            </a:fld>
            <a:endParaRPr lang="en-US"/>
          </a:p>
        </p:txBody>
      </p:sp>
    </p:spTree>
    <p:extLst>
      <p:ext uri="{BB962C8B-B14F-4D97-AF65-F5344CB8AC3E}">
        <p14:creationId xmlns:p14="http://schemas.microsoft.com/office/powerpoint/2010/main" val="297576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7/9/18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01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7/9/18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85258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35DA3E-D01E-AD41-B24A-0A697DB152BE}" type="datetimeFigureOut">
              <a:rPr lang="en-US" smtClean="0"/>
              <a:t>7/9/18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1858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7/9/18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271683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7/9/18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41131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35DA3E-D01E-AD41-B24A-0A697DB152BE}" type="datetimeFigureOut">
              <a:rPr lang="en-US" smtClean="0"/>
              <a:t>7/9/18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334489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35DA3E-D01E-AD41-B24A-0A697DB152BE}" type="datetimeFigureOut">
              <a:rPr lang="en-US" smtClean="0"/>
              <a:t>7/9/18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63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7/9/18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69034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7/9/18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81955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7/9/18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29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7/9/18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a:p>
        </p:txBody>
      </p:sp>
    </p:spTree>
    <p:extLst>
      <p:ext uri="{BB962C8B-B14F-4D97-AF65-F5344CB8AC3E}">
        <p14:creationId xmlns:p14="http://schemas.microsoft.com/office/powerpoint/2010/main" val="12061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B35DA3E-D01E-AD41-B24A-0A697DB152BE}" type="datetimeFigureOut">
              <a:rPr lang="en-US" smtClean="0"/>
              <a:t>7/9/18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C643D756-718A-164E-9CE8-738637616EB4}" type="slidenum">
              <a:rPr lang="en-US" smtClean="0"/>
              <a:t>‹#›</a:t>
            </a:fld>
            <a:endParaRPr lang="en-US"/>
          </a:p>
        </p:txBody>
      </p:sp>
    </p:spTree>
    <p:extLst>
      <p:ext uri="{BB962C8B-B14F-4D97-AF65-F5344CB8AC3E}">
        <p14:creationId xmlns:p14="http://schemas.microsoft.com/office/powerpoint/2010/main" val="327830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tatic1.squarespace.com/static/5a565796692ebefb3ec5526e/t/5ab91d9f2b6a28bbf5c1157b/1522081183841/Approved+Assessments++9-17+for+web.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761" y="1602092"/>
            <a:ext cx="9139237" cy="1710079"/>
          </a:xfrm>
        </p:spPr>
        <p:txBody>
          <a:bodyPr anchor="ctr">
            <a:normAutofit/>
          </a:bodyPr>
          <a:lstStyle/>
          <a:p>
            <a:pPr algn="ctr"/>
            <a:r>
              <a:rPr lang="en-US" sz="4000" b="1" dirty="0">
                <a:solidFill>
                  <a:srgbClr val="0070C0"/>
                </a:solidFill>
                <a:latin typeface="Times New Roman" panose="02020603050405020304" pitchFamily="18" charset="0"/>
                <a:ea typeface="Times New Roman" charset="0"/>
                <a:cs typeface="Times New Roman" panose="02020603050405020304" pitchFamily="18" charset="0"/>
              </a:rPr>
              <a:t>Implementation requirements for ab 705</a:t>
            </a:r>
          </a:p>
        </p:txBody>
      </p:sp>
      <p:sp>
        <p:nvSpPr>
          <p:cNvPr id="3" name="Subtitle 2"/>
          <p:cNvSpPr>
            <a:spLocks noGrp="1"/>
          </p:cNvSpPr>
          <p:nvPr>
            <p:ph type="subTitle" idx="1"/>
          </p:nvPr>
        </p:nvSpPr>
        <p:spPr>
          <a:xfrm>
            <a:off x="766760" y="3565975"/>
            <a:ext cx="10663238" cy="3122954"/>
          </a:xfrm>
        </p:spPr>
        <p:txBody>
          <a:bodyPr>
            <a:normAutofit/>
          </a:bodyPr>
          <a:lstStyle/>
          <a:p>
            <a:r>
              <a:rPr lang="en-US" b="1" dirty="0">
                <a:latin typeface="Times New Roman" panose="02020603050405020304" pitchFamily="18" charset="0"/>
                <a:ea typeface="Times New Roman" charset="0"/>
                <a:cs typeface="Times New Roman" panose="02020603050405020304" pitchFamily="18" charset="0"/>
              </a:rPr>
              <a:t>Laura Hope</a:t>
            </a:r>
            <a:r>
              <a:rPr lang="en-US" dirty="0">
                <a:latin typeface="Times New Roman" panose="02020603050405020304" pitchFamily="18" charset="0"/>
                <a:ea typeface="Times New Roman" charset="0"/>
                <a:cs typeface="Times New Roman" panose="02020603050405020304" pitchFamily="18" charset="0"/>
              </a:rPr>
              <a:t>, Executive Vice Chancellor of Educational Services and Support</a:t>
            </a:r>
          </a:p>
          <a:p>
            <a:r>
              <a:rPr lang="en-US" b="1" dirty="0" err="1">
                <a:latin typeface="Times New Roman" panose="02020603050405020304" pitchFamily="18" charset="0"/>
                <a:ea typeface="Times New Roman" charset="0"/>
                <a:cs typeface="Times New Roman" panose="02020603050405020304" pitchFamily="18" charset="0"/>
              </a:rPr>
              <a:t>Ginni</a:t>
            </a:r>
            <a:r>
              <a:rPr lang="en-US" b="1" dirty="0">
                <a:latin typeface="Times New Roman" panose="02020603050405020304" pitchFamily="18" charset="0"/>
                <a:ea typeface="Times New Roman" charset="0"/>
                <a:cs typeface="Times New Roman" panose="02020603050405020304" pitchFamily="18" charset="0"/>
              </a:rPr>
              <a:t> May</a:t>
            </a:r>
            <a:r>
              <a:rPr lang="en-US" dirty="0">
                <a:latin typeface="Times New Roman" panose="02020603050405020304" pitchFamily="18" charset="0"/>
                <a:ea typeface="Times New Roman" charset="0"/>
                <a:cs typeface="Times New Roman" panose="02020603050405020304" pitchFamily="18" charset="0"/>
              </a:rPr>
              <a:t>, ASCCC Treasurer</a:t>
            </a:r>
          </a:p>
          <a:p>
            <a:r>
              <a:rPr lang="en-US" b="1" dirty="0">
                <a:latin typeface="Times New Roman" panose="02020603050405020304" pitchFamily="18" charset="0"/>
                <a:ea typeface="Times New Roman" charset="0"/>
                <a:cs typeface="Times New Roman" panose="02020603050405020304" pitchFamily="18" charset="0"/>
              </a:rPr>
              <a:t>Craig Rutan</a:t>
            </a:r>
            <a:r>
              <a:rPr lang="en-US" dirty="0">
                <a:latin typeface="Times New Roman" panose="02020603050405020304" pitchFamily="18" charset="0"/>
                <a:ea typeface="Times New Roman" charset="0"/>
                <a:cs typeface="Times New Roman" panose="02020603050405020304" pitchFamily="18" charset="0"/>
              </a:rPr>
              <a:t>, ASCCC Secretary</a:t>
            </a:r>
          </a:p>
          <a:p>
            <a:pPr algn="r"/>
            <a:endParaRPr lang="en-US" dirty="0">
              <a:latin typeface="Times New Roman" panose="02020603050405020304" pitchFamily="18" charset="0"/>
              <a:ea typeface="Times New Roman" charset="0"/>
              <a:cs typeface="Times New Roman" panose="02020603050405020304" pitchFamily="18" charset="0"/>
            </a:endParaRPr>
          </a:p>
          <a:p>
            <a:pPr algn="r"/>
            <a:endParaRPr lang="en-US" dirty="0">
              <a:latin typeface="Times New Roman" panose="02020603050405020304" pitchFamily="18" charset="0"/>
              <a:ea typeface="Times New Roman" charset="0"/>
              <a:cs typeface="Times New Roman" panose="02020603050405020304" pitchFamily="18" charset="0"/>
            </a:endParaRPr>
          </a:p>
          <a:p>
            <a:pPr algn="r"/>
            <a:endParaRPr lang="en-US" dirty="0">
              <a:latin typeface="Times New Roman" panose="02020603050405020304" pitchFamily="18" charset="0"/>
              <a:ea typeface="Times New Roman" charset="0"/>
              <a:cs typeface="Times New Roman" panose="02020603050405020304" pitchFamily="18" charset="0"/>
            </a:endParaRPr>
          </a:p>
          <a:p>
            <a:pPr algn="ctr"/>
            <a:r>
              <a:rPr lang="en-US" dirty="0">
                <a:solidFill>
                  <a:srgbClr val="0070C0"/>
                </a:solidFill>
                <a:latin typeface="Times New Roman" panose="02020603050405020304" pitchFamily="18" charset="0"/>
                <a:ea typeface="Times New Roman" charset="0"/>
                <a:cs typeface="Times New Roman" panose="02020603050405020304" pitchFamily="18" charset="0"/>
              </a:rPr>
              <a:t>2018 ASCCC Curriculum Institute</a:t>
            </a:r>
          </a:p>
          <a:p>
            <a:pPr algn="l"/>
            <a:endParaRPr lang="en-US" sz="2800" dirty="0">
              <a:latin typeface="Times New Roman" panose="02020603050405020304" pitchFamily="18" charset="0"/>
              <a:ea typeface="Times New Roman" charset="0"/>
              <a:cs typeface="Times New Roman" panose="02020603050405020304" pitchFamily="18" charset="0"/>
            </a:endParaRPr>
          </a:p>
          <a:p>
            <a:endParaRPr lang="en-US" dirty="0">
              <a:latin typeface="Times New Roman" panose="02020603050405020304" pitchFamily="18" charset="0"/>
              <a:ea typeface="Times New Roman" charset="0"/>
              <a:cs typeface="Times New Roman" panose="02020603050405020304" pitchFamily="18" charset="0"/>
            </a:endParaRPr>
          </a:p>
          <a:p>
            <a:pPr algn="r"/>
            <a:endParaRPr lang="en-US" sz="2000" dirty="0">
              <a:solidFill>
                <a:srgbClr val="FF0000"/>
              </a:solidFill>
              <a:latin typeface="Times New Roman" panose="02020603050405020304" pitchFamily="18" charset="0"/>
              <a:ea typeface="Times New Roman" charset="0"/>
              <a:cs typeface="Times New Roman" panose="02020603050405020304" pitchFamily="18" charset="0"/>
            </a:endParaRPr>
          </a:p>
        </p:txBody>
      </p:sp>
      <p:pic>
        <p:nvPicPr>
          <p:cNvPr id="4" name="Picture 3" descr="ASCCC_Logo"/>
          <p:cNvPicPr/>
          <p:nvPr/>
        </p:nvPicPr>
        <p:blipFill>
          <a:blip r:embed="rId2"/>
          <a:srcRect/>
          <a:stretch>
            <a:fillRect/>
          </a:stretch>
        </p:blipFill>
        <p:spPr bwMode="auto">
          <a:xfrm>
            <a:off x="3982545" y="560976"/>
            <a:ext cx="4231670" cy="786470"/>
          </a:xfrm>
          <a:prstGeom prst="rect">
            <a:avLst/>
          </a:prstGeom>
          <a:noFill/>
          <a:ln w="9525">
            <a:noFill/>
            <a:miter lim="800000"/>
            <a:headEnd/>
            <a:tailEnd/>
          </a:ln>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6179-539B-154A-B816-41FB49B8FC78}"/>
              </a:ext>
            </a:extLst>
          </p:cNvPr>
          <p:cNvSpPr>
            <a:spLocks noGrp="1"/>
          </p:cNvSpPr>
          <p:nvPr>
            <p:ph type="title"/>
          </p:nvPr>
        </p:nvSpPr>
        <p:spPr/>
        <p:txBody>
          <a:bodyPr/>
          <a:lstStyle/>
          <a:p>
            <a:pPr algn="ctr"/>
            <a:r>
              <a:rPr lang="en-US" b="1" dirty="0" err="1">
                <a:latin typeface="Times New Roman" panose="02020603050405020304" pitchFamily="18" charset="0"/>
                <a:cs typeface="Times New Roman" panose="02020603050405020304" pitchFamily="18" charset="0"/>
              </a:rPr>
              <a:t>eSL</a:t>
            </a:r>
            <a:endParaRPr lang="en-US" b="1"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24859569-98AF-F24A-90D8-805D7B1A216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31031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ESL</a:t>
            </a:r>
          </a:p>
        </p:txBody>
      </p:sp>
      <p:sp>
        <p:nvSpPr>
          <p:cNvPr id="3" name="Content Placeholder 2"/>
          <p:cNvSpPr>
            <a:spLocks noGrp="1"/>
          </p:cNvSpPr>
          <p:nvPr>
            <p:ph idx="1"/>
          </p:nvPr>
        </p:nvSpPr>
        <p:spPr>
          <a:xfrm>
            <a:off x="389164" y="1498288"/>
            <a:ext cx="11413672" cy="5207312"/>
          </a:xfrm>
        </p:spPr>
        <p:txBody>
          <a:bodyPr>
            <a:norm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Colleges are expected to maximize the likelihood that credit ESL students complete transfer level coursework in English (could be an ESL course equivalent to freshmen composition) in three years.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Placement models based on high school performance data have had mixed results.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 workgroup is meeting to develop tools for placement into credit ESL courses and develop strategies colleges could explore to decrease the time it takes for students to complete ESL sequences.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Full implementation for ESL is required by Fall 2020.</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The Chancellor’s Office plans to release initial guidance for ESL by Fall 2018</a:t>
            </a:r>
          </a:p>
        </p:txBody>
      </p:sp>
    </p:spTree>
    <p:extLst>
      <p:ext uri="{BB962C8B-B14F-4D97-AF65-F5344CB8AC3E}">
        <p14:creationId xmlns:p14="http://schemas.microsoft.com/office/powerpoint/2010/main" val="3998944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BD73-4077-D441-B001-B69F3D02C7BA}"/>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Items Being Discussed for ESL Students</a:t>
            </a:r>
            <a:endParaRPr lang="en-US" b="1" dirty="0"/>
          </a:p>
        </p:txBody>
      </p:sp>
      <p:sp>
        <p:nvSpPr>
          <p:cNvPr id="3" name="Content Placeholder 2">
            <a:extLst>
              <a:ext uri="{FF2B5EF4-FFF2-40B4-BE49-F238E27FC236}">
                <a16:creationId xmlns:a16="http://schemas.microsoft.com/office/drawing/2014/main" id="{DB472512-6948-AE4E-B07C-8331D2B81137}"/>
              </a:ext>
            </a:extLst>
          </p:cNvPr>
          <p:cNvSpPr>
            <a:spLocks noGrp="1"/>
          </p:cNvSpPr>
          <p:nvPr>
            <p:ph idx="1"/>
          </p:nvPr>
        </p:nvSpPr>
        <p:spPr>
          <a:xfrm>
            <a:off x="609600" y="1933730"/>
            <a:ext cx="10972800" cy="4543269"/>
          </a:xfrm>
        </p:spPr>
        <p:txBody>
          <a:bodyPr/>
          <a:lstStyle/>
          <a:p>
            <a:r>
              <a:rPr lang="en-US" dirty="0">
                <a:latin typeface="Times New Roman" panose="02020603050405020304" pitchFamily="18" charset="0"/>
                <a:cs typeface="Times New Roman" panose="02020603050405020304" pitchFamily="18" charset="0"/>
              </a:rPr>
              <a:t>About 25% of ESL student have complete high school transcripts. Colleges can develop placement tools using HS performance data for these students, but they are not required to do so.</a:t>
            </a:r>
          </a:p>
          <a:p>
            <a:r>
              <a:rPr lang="en-US" dirty="0">
                <a:latin typeface="Times New Roman" panose="02020603050405020304" pitchFamily="18" charset="0"/>
                <a:cs typeface="Times New Roman" panose="02020603050405020304" pitchFamily="18" charset="0"/>
              </a:rPr>
              <a:t>ESL faculty have requested that assessment tests continue to be available (especially writing samples) to place ESL students. It is unclear whether placement tests for ESL will continue to be reviewed and approved for use.</a:t>
            </a:r>
          </a:p>
          <a:p>
            <a:r>
              <a:rPr lang="en-US" dirty="0">
                <a:latin typeface="Times New Roman" panose="02020603050405020304" pitchFamily="18" charset="0"/>
                <a:cs typeface="Times New Roman" panose="02020603050405020304" pitchFamily="18" charset="0"/>
              </a:rPr>
              <a:t>Some colleges have been exploring the use of guided self placement for ESL students</a:t>
            </a:r>
          </a:p>
        </p:txBody>
      </p:sp>
    </p:spTree>
    <p:extLst>
      <p:ext uri="{BB962C8B-B14F-4D97-AF65-F5344CB8AC3E}">
        <p14:creationId xmlns:p14="http://schemas.microsoft.com/office/powerpoint/2010/main" val="1168980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97E7-8093-CE42-8084-D62247F22BA3}"/>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Placement into other courses</a:t>
            </a:r>
          </a:p>
        </p:txBody>
      </p:sp>
      <p:sp>
        <p:nvSpPr>
          <p:cNvPr id="3" name="Text Placeholder 2">
            <a:extLst>
              <a:ext uri="{FF2B5EF4-FFF2-40B4-BE49-F238E27FC236}">
                <a16:creationId xmlns:a16="http://schemas.microsoft.com/office/drawing/2014/main" id="{C6FA9EA7-3525-3742-9560-0A423237089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65348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8F24-1030-9D45-8059-21622EE0D317}"/>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Reading</a:t>
            </a:r>
            <a:endParaRPr lang="en-US" dirty="0"/>
          </a:p>
        </p:txBody>
      </p:sp>
      <p:sp>
        <p:nvSpPr>
          <p:cNvPr id="3" name="Content Placeholder 2">
            <a:extLst>
              <a:ext uri="{FF2B5EF4-FFF2-40B4-BE49-F238E27FC236}">
                <a16:creationId xmlns:a16="http://schemas.microsoft.com/office/drawing/2014/main" id="{C45CCAC1-6162-774F-A876-F8136FA06A9A}"/>
              </a:ext>
            </a:extLst>
          </p:cNvPr>
          <p:cNvSpPr>
            <a:spLocks noGrp="1"/>
          </p:cNvSpPr>
          <p:nvPr>
            <p:ph idx="1"/>
          </p:nvPr>
        </p:nvSpPr>
        <p:spPr>
          <a:xfrm>
            <a:off x="609600" y="1993692"/>
            <a:ext cx="10972800" cy="4483308"/>
          </a:xfrm>
        </p:spPr>
        <p:txBody>
          <a:bodyPr/>
          <a:lstStyle/>
          <a:p>
            <a:r>
              <a:rPr lang="en-US" dirty="0">
                <a:latin typeface="Times New Roman" panose="02020603050405020304" pitchFamily="18" charset="0"/>
                <a:cs typeface="Times New Roman" panose="02020603050405020304" pitchFamily="18" charset="0"/>
              </a:rPr>
              <a:t>For colleges that have separate reading and writing courses, there have been many questions about placement for reading under AB 705. </a:t>
            </a:r>
          </a:p>
          <a:p>
            <a:r>
              <a:rPr lang="en-US" dirty="0">
                <a:latin typeface="Times New Roman" panose="02020603050405020304" pitchFamily="18" charset="0"/>
                <a:cs typeface="Times New Roman" panose="02020603050405020304" pitchFamily="18" charset="0"/>
              </a:rPr>
              <a:t>Colleges cannot place students into a basic skills reading course unless it increases the likelihood that they will complete transfer level English within one year.</a:t>
            </a:r>
          </a:p>
          <a:p>
            <a:r>
              <a:rPr lang="en-US" dirty="0">
                <a:latin typeface="Times New Roman" panose="02020603050405020304" pitchFamily="18" charset="0"/>
                <a:cs typeface="Times New Roman" panose="02020603050405020304" pitchFamily="18" charset="0"/>
              </a:rPr>
              <a:t>Colleges may choose to create corequisite reading courses that could be included in their placement models. For example, a college could require some students to enroll in a reading corequisite to take college composition.</a:t>
            </a:r>
          </a:p>
        </p:txBody>
      </p:sp>
    </p:spTree>
    <p:extLst>
      <p:ext uri="{BB962C8B-B14F-4D97-AF65-F5344CB8AC3E}">
        <p14:creationId xmlns:p14="http://schemas.microsoft.com/office/powerpoint/2010/main" val="1664102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97E7-8093-CE42-8084-D62247F22BA3}"/>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Additional information</a:t>
            </a:r>
          </a:p>
        </p:txBody>
      </p:sp>
      <p:sp>
        <p:nvSpPr>
          <p:cNvPr id="3" name="Text Placeholder 2">
            <a:extLst>
              <a:ext uri="{FF2B5EF4-FFF2-40B4-BE49-F238E27FC236}">
                <a16:creationId xmlns:a16="http://schemas.microsoft.com/office/drawing/2014/main" id="{C6FA9EA7-3525-3742-9560-0A423237089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02105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7352-59D9-8A4F-A923-AB6C41EDFB99}"/>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Transcript Data</a:t>
            </a:r>
          </a:p>
        </p:txBody>
      </p:sp>
      <p:sp>
        <p:nvSpPr>
          <p:cNvPr id="3" name="Content Placeholder 2">
            <a:extLst>
              <a:ext uri="{FF2B5EF4-FFF2-40B4-BE49-F238E27FC236}">
                <a16:creationId xmlns:a16="http://schemas.microsoft.com/office/drawing/2014/main" id="{60B82C1B-D6DF-9846-A9C0-6753A6B41BFE}"/>
              </a:ext>
            </a:extLst>
          </p:cNvPr>
          <p:cNvSpPr>
            <a:spLocks noGrp="1"/>
          </p:cNvSpPr>
          <p:nvPr>
            <p:ph idx="1"/>
          </p:nvPr>
        </p:nvSpPr>
        <p:spPr>
          <a:xfrm>
            <a:off x="838200" y="1426231"/>
            <a:ext cx="10515600" cy="5247837"/>
          </a:xfrm>
        </p:spPr>
        <p:txBody>
          <a:bodyPr/>
          <a:lstStyle/>
          <a:p>
            <a:pPr marL="0" indent="0">
              <a:buNone/>
            </a:pPr>
            <a:r>
              <a:rPr lang="en-US" b="1" dirty="0">
                <a:latin typeface="Times New Roman" panose="02020603050405020304" pitchFamily="18" charset="0"/>
                <a:cs typeface="Times New Roman" panose="02020603050405020304" pitchFamily="18" charset="0"/>
              </a:rPr>
              <a:t>How long after graduation would HS transcript information be used?  Is there a statute of limitations?</a:t>
            </a:r>
          </a:p>
          <a:p>
            <a:pPr lvl="1"/>
            <a:r>
              <a:rPr lang="en-US" sz="2400" dirty="0">
                <a:latin typeface="Times New Roman" panose="02020603050405020304" pitchFamily="18" charset="0"/>
                <a:cs typeface="Times New Roman" panose="02020603050405020304" pitchFamily="18" charset="0"/>
              </a:rPr>
              <a:t>The Chancellor’s Office had researchers from the RP Group and Educational Results Partnership look at this question and they found that the transcript data is predictive for 10 years. Colleges are still permitted to use transcript data that is more than 10 years old, but they may choose to use other measures that have been approved by the Board of Governors. If the data is within 10 years, the colleges are required to use it.</a:t>
            </a:r>
          </a:p>
        </p:txBody>
      </p:sp>
    </p:spTree>
    <p:extLst>
      <p:ext uri="{BB962C8B-B14F-4D97-AF65-F5344CB8AC3E}">
        <p14:creationId xmlns:p14="http://schemas.microsoft.com/office/powerpoint/2010/main" val="34204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7352-59D9-8A4F-A923-AB6C41EDFB99}"/>
              </a:ext>
            </a:extLst>
          </p:cNvPr>
          <p:cNvSpPr>
            <a:spLocks noGrp="1"/>
          </p:cNvSpPr>
          <p:nvPr>
            <p:ph type="title"/>
          </p:nvPr>
        </p:nvSpPr>
        <p:spPr/>
        <p:txBody>
          <a:bodyPr/>
          <a:lstStyle/>
          <a:p>
            <a:pPr algn="ctr"/>
            <a:r>
              <a:rPr lang="en-US" b="1" dirty="0">
                <a:solidFill>
                  <a:srgbClr val="0070C0"/>
                </a:solidFill>
                <a:latin typeface="Times New Roman" charset="0"/>
                <a:cs typeface="Times New Roman" charset="0"/>
              </a:rPr>
              <a:t>Students that Don’t Graduate HS</a:t>
            </a:r>
            <a:endParaRPr lang="en-US" dirty="0">
              <a:solidFill>
                <a:srgbClr val="0070C0"/>
              </a:solidFill>
            </a:endParaRPr>
          </a:p>
        </p:txBody>
      </p:sp>
      <p:sp>
        <p:nvSpPr>
          <p:cNvPr id="3" name="Content Placeholder 2">
            <a:extLst>
              <a:ext uri="{FF2B5EF4-FFF2-40B4-BE49-F238E27FC236}">
                <a16:creationId xmlns:a16="http://schemas.microsoft.com/office/drawing/2014/main" id="{60B82C1B-D6DF-9846-A9C0-6753A6B41BFE}"/>
              </a:ext>
            </a:extLst>
          </p:cNvPr>
          <p:cNvSpPr>
            <a:spLocks noGrp="1"/>
          </p:cNvSpPr>
          <p:nvPr>
            <p:ph idx="1"/>
          </p:nvPr>
        </p:nvSpPr>
        <p:spPr>
          <a:xfrm>
            <a:off x="838200" y="1426231"/>
            <a:ext cx="10515600" cy="5247837"/>
          </a:xfrm>
        </p:spPr>
        <p:txBody>
          <a:bodyPr>
            <a:normAutofit/>
          </a:bodyPr>
          <a:lstStyle/>
          <a:p>
            <a:pPr marL="0" indent="0">
              <a:buClr>
                <a:srgbClr val="0070C0"/>
              </a:buClr>
              <a:buNone/>
            </a:pPr>
            <a:r>
              <a:rPr lang="en-US" b="1" dirty="0">
                <a:latin typeface="Times New Roman" panose="02020603050405020304" pitchFamily="18" charset="0"/>
                <a:cs typeface="Times New Roman" panose="02020603050405020304" pitchFamily="18" charset="0"/>
              </a:rPr>
              <a:t>Are we required to use HS transcripts in placing students who do not graduate?</a:t>
            </a:r>
            <a:r>
              <a:rPr lang="en-US" dirty="0">
                <a:latin typeface="Times New Roman" panose="02020603050405020304" pitchFamily="18" charset="0"/>
                <a:cs typeface="Times New Roman" panose="02020603050405020304" pitchFamily="18" charset="0"/>
              </a:rPr>
              <a:t> </a:t>
            </a:r>
          </a:p>
          <a:p>
            <a:pPr lvl="1">
              <a:buClr>
                <a:srgbClr val="0070C0"/>
              </a:buClr>
            </a:pPr>
            <a:r>
              <a:rPr lang="en-US" sz="2400" dirty="0">
                <a:latin typeface="Times New Roman" panose="02020603050405020304" pitchFamily="18" charset="0"/>
                <a:cs typeface="Times New Roman" panose="02020603050405020304" pitchFamily="18" charset="0"/>
              </a:rPr>
              <a:t>The Chancellor’s Office recommendations are based on students that have complete transcripts through the 11</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grade. If the student doesn’t finish the 12</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grade, the college would still need to use the 11</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grade transcript data. If 11</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grade data isn’t available, the college can use guided self placement or other measures that have been approved by the Board of Governors.</a:t>
            </a:r>
          </a:p>
          <a:p>
            <a:pPr marL="0" indent="0">
              <a:buClr>
                <a:srgbClr val="0070C0"/>
              </a:buClr>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2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62168-26FC-904A-A2B4-607887D6E15F}"/>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Accuplacer</a:t>
            </a:r>
            <a:endParaRPr lang="en-US" dirty="0"/>
          </a:p>
        </p:txBody>
      </p:sp>
      <p:sp>
        <p:nvSpPr>
          <p:cNvPr id="3" name="Content Placeholder 2">
            <a:extLst>
              <a:ext uri="{FF2B5EF4-FFF2-40B4-BE49-F238E27FC236}">
                <a16:creationId xmlns:a16="http://schemas.microsoft.com/office/drawing/2014/main" id="{62DE7714-09CE-D144-B472-1C110156E83A}"/>
              </a:ext>
            </a:extLst>
          </p:cNvPr>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Is Accuplacer one of the “approved” instruments?</a:t>
            </a:r>
          </a:p>
          <a:p>
            <a:pPr lvl="1"/>
            <a:r>
              <a:rPr lang="en-US" sz="2400" dirty="0">
                <a:latin typeface="Times New Roman" panose="02020603050405020304" pitchFamily="18" charset="0"/>
                <a:cs typeface="Times New Roman" panose="02020603050405020304" pitchFamily="18" charset="0"/>
              </a:rPr>
              <a:t>Accuplacer is currently on the list of </a:t>
            </a:r>
            <a:r>
              <a:rPr lang="en-US" sz="2400" dirty="0">
                <a:latin typeface="Times New Roman" panose="02020603050405020304" pitchFamily="18" charset="0"/>
                <a:cs typeface="Times New Roman" panose="02020603050405020304" pitchFamily="18" charset="0"/>
                <a:hlinkClick r:id="rId2"/>
              </a:rPr>
              <a:t>approved assessment instruments</a:t>
            </a:r>
            <a:r>
              <a:rPr lang="en-US" sz="2400" dirty="0">
                <a:latin typeface="Times New Roman" panose="02020603050405020304" pitchFamily="18" charset="0"/>
                <a:cs typeface="Times New Roman" panose="02020603050405020304" pitchFamily="18" charset="0"/>
              </a:rPr>
              <a:t> but that approval is due to expire soon. Accuplacer Next Gen is not approved and it is not known if the Board of Governors will review assessment tests for approval going forward. </a:t>
            </a:r>
          </a:p>
          <a:p>
            <a:pPr lvl="1"/>
            <a:r>
              <a:rPr lang="en-US" sz="2400" dirty="0">
                <a:latin typeface="Times New Roman" panose="02020603050405020304" pitchFamily="18" charset="0"/>
                <a:cs typeface="Times New Roman" panose="02020603050405020304" pitchFamily="18" charset="0"/>
              </a:rPr>
              <a:t>The ESL workgroup is pushing to allow Accuplacer for ESL to continue to be an approved instrument.</a:t>
            </a:r>
          </a:p>
          <a:p>
            <a:pPr marL="457200" indent="-457200">
              <a:buFont typeface="+mj-lt"/>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76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268A3-B6F7-C148-9E1F-E3A6F4921CAE}"/>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Availability of Data</a:t>
            </a:r>
            <a:endParaRPr lang="en-US" dirty="0"/>
          </a:p>
        </p:txBody>
      </p:sp>
      <p:sp>
        <p:nvSpPr>
          <p:cNvPr id="3" name="Content Placeholder 2">
            <a:extLst>
              <a:ext uri="{FF2B5EF4-FFF2-40B4-BE49-F238E27FC236}">
                <a16:creationId xmlns:a16="http://schemas.microsoft.com/office/drawing/2014/main" id="{48271A21-0F05-9A4D-9B11-013D13072371}"/>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Will the state require all high schools to report data so that the CCC can accurately use HS data as mandated by this bill?</a:t>
            </a:r>
            <a:r>
              <a:rPr lang="en-US" dirty="0">
                <a:latin typeface="Times New Roman" panose="02020603050405020304" pitchFamily="18" charset="0"/>
                <a:cs typeface="Times New Roman" panose="02020603050405020304" pitchFamily="18" charset="0"/>
              </a:rPr>
              <a:t> </a:t>
            </a:r>
          </a:p>
          <a:p>
            <a:pPr lvl="1"/>
            <a:r>
              <a:rPr lang="en-US" sz="2400" dirty="0">
                <a:latin typeface="Times New Roman" panose="02020603050405020304" pitchFamily="18" charset="0"/>
                <a:cs typeface="Times New Roman" panose="02020603050405020304" pitchFamily="18" charset="0"/>
              </a:rPr>
              <a:t>While the Chancellor’s Office does not have the ability to require the high schools to make the data available, they are working on a MOU with the California Department of Education to provide access to 11</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grade transcript data.</a:t>
            </a:r>
          </a:p>
          <a:p>
            <a:pPr lvl="1"/>
            <a:r>
              <a:rPr lang="en-US" sz="2400" dirty="0">
                <a:latin typeface="Times New Roman" panose="02020603050405020304" pitchFamily="18" charset="0"/>
                <a:cs typeface="Times New Roman" panose="02020603050405020304" pitchFamily="18" charset="0"/>
              </a:rPr>
              <a:t>The Chancellor’s Office hopes to have the data available by Spring 2019. The Chancellor’s Office is also working on developing technology solutions to help deliver the data to the colleges and to run placement models that utilize the data to place students.</a:t>
            </a:r>
          </a:p>
        </p:txBody>
      </p:sp>
    </p:spTree>
    <p:extLst>
      <p:ext uri="{BB962C8B-B14F-4D97-AF65-F5344CB8AC3E}">
        <p14:creationId xmlns:p14="http://schemas.microsoft.com/office/powerpoint/2010/main" val="202052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96950-D34E-614C-8F41-38BFE69F025F}"/>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Requirements of the law and  definitions</a:t>
            </a:r>
          </a:p>
        </p:txBody>
      </p:sp>
      <p:sp>
        <p:nvSpPr>
          <p:cNvPr id="3" name="Text Placeholder 2">
            <a:extLst>
              <a:ext uri="{FF2B5EF4-FFF2-40B4-BE49-F238E27FC236}">
                <a16:creationId xmlns:a16="http://schemas.microsoft.com/office/drawing/2014/main" id="{7F6C7124-7892-0A40-9D6C-F951E981DF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6575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FCDA-25C5-9F49-8B32-A7D50E4DF69E}"/>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Assessment Tools</a:t>
            </a:r>
            <a:endParaRPr lang="en-US" dirty="0"/>
          </a:p>
        </p:txBody>
      </p:sp>
      <p:sp>
        <p:nvSpPr>
          <p:cNvPr id="3" name="Content Placeholder 2">
            <a:extLst>
              <a:ext uri="{FF2B5EF4-FFF2-40B4-BE49-F238E27FC236}">
                <a16:creationId xmlns:a16="http://schemas.microsoft.com/office/drawing/2014/main" id="{D3E31693-C4A4-7844-843F-E9EC67AC1303}"/>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What are the guidelines for an assessment tools other than what is outlined in this bill?</a:t>
            </a:r>
          </a:p>
          <a:p>
            <a:pPr lvl="1"/>
            <a:r>
              <a:rPr lang="en-US" sz="2400" dirty="0">
                <a:latin typeface="Times New Roman" panose="02020603050405020304" pitchFamily="18" charset="0"/>
                <a:cs typeface="Times New Roman" panose="02020603050405020304" pitchFamily="18" charset="0"/>
              </a:rPr>
              <a:t>Only assessment tools outlined in the bill or approved by the Board of Governors may be used by colleges. The Implementation Advisory Committee has not begun discussion about assessment instruments that are not included in the bill, but the Chancellor’s Office is planning to have discussions about this at future meetings.</a:t>
            </a:r>
          </a:p>
          <a:p>
            <a:pPr lvl="1"/>
            <a:r>
              <a:rPr lang="en-US" sz="2400" dirty="0">
                <a:latin typeface="Times New Roman" panose="02020603050405020304" pitchFamily="18" charset="0"/>
                <a:cs typeface="Times New Roman" panose="02020603050405020304" pitchFamily="18" charset="0"/>
              </a:rPr>
              <a:t>At this time, the Chancellor’s Office has given no indication that assessment tests will be considered for approval.</a:t>
            </a:r>
          </a:p>
        </p:txBody>
      </p:sp>
    </p:spTree>
    <p:extLst>
      <p:ext uri="{BB962C8B-B14F-4D97-AF65-F5344CB8AC3E}">
        <p14:creationId xmlns:p14="http://schemas.microsoft.com/office/powerpoint/2010/main" val="290596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0A8C-B500-9A49-8B75-18D9DB9C2332}"/>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Questions?</a:t>
            </a:r>
          </a:p>
        </p:txBody>
      </p:sp>
      <p:sp>
        <p:nvSpPr>
          <p:cNvPr id="3" name="Text Placeholder 2">
            <a:extLst>
              <a:ext uri="{FF2B5EF4-FFF2-40B4-BE49-F238E27FC236}">
                <a16:creationId xmlns:a16="http://schemas.microsoft.com/office/drawing/2014/main" id="{013366A0-0692-7648-87DB-C88A7D0E4A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5656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a:t>
            </a:r>
          </a:p>
        </p:txBody>
      </p:sp>
      <p:sp>
        <p:nvSpPr>
          <p:cNvPr id="3" name="Content Placeholder 2"/>
          <p:cNvSpPr>
            <a:spLocks noGrp="1"/>
          </p:cNvSpPr>
          <p:nvPr>
            <p:ph idx="1"/>
          </p:nvPr>
        </p:nvSpPr>
        <p:spPr>
          <a:xfrm>
            <a:off x="424543" y="1436914"/>
            <a:ext cx="11381014" cy="5127172"/>
          </a:xfrm>
        </p:spPr>
        <p:txBody>
          <a:bodyPr>
            <a:noAutofit/>
          </a:bodyPr>
          <a:lstStyle/>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AB 705 (signed October 13, 2017) requires colleges to use one or more of the following when placing students into courses in math and English:</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Coursework</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GPA</a:t>
            </a:r>
          </a:p>
          <a:p>
            <a:pPr lvl="1">
              <a:lnSpc>
                <a:spcPct val="110000"/>
              </a:lnSpc>
              <a:spcBef>
                <a:spcPts val="600"/>
              </a:spcBef>
              <a:buClr>
                <a:srgbClr val="0070C0"/>
              </a:buClr>
              <a:buFont typeface="Arial" panose="020B0604020202020204" pitchFamily="34" charset="0"/>
              <a:buChar char="•"/>
            </a:pPr>
            <a:r>
              <a:rPr lang="en-US" sz="2800" dirty="0">
                <a:latin typeface="Times New Roman" panose="02020603050405020304" pitchFamily="18" charset="0"/>
                <a:ea typeface="Times New Roman" charset="0"/>
                <a:cs typeface="Times New Roman" panose="02020603050405020304" pitchFamily="18" charset="0"/>
              </a:rPr>
              <a:t>High School Grades </a:t>
            </a:r>
          </a:p>
          <a:p>
            <a:pPr>
              <a:lnSpc>
                <a:spcPct val="110000"/>
              </a:lnSpc>
              <a:spcBef>
                <a:spcPts val="600"/>
              </a:spcBef>
              <a:buClr>
                <a:srgbClr val="0070C0"/>
              </a:buClr>
              <a:buFont typeface="Arial" panose="020B0604020202020204" pitchFamily="34" charset="0"/>
              <a:buChar char="•"/>
            </a:pPr>
            <a:endParaRPr lang="en-US"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If colleges are not able to obtain official transcript data, they can use self-reported data or guided placement.</a:t>
            </a: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52369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 What is a Year?</a:t>
            </a:r>
          </a:p>
        </p:txBody>
      </p:sp>
      <p:sp>
        <p:nvSpPr>
          <p:cNvPr id="3" name="Content Placeholder 2"/>
          <p:cNvSpPr>
            <a:spLocks noGrp="1"/>
          </p:cNvSpPr>
          <p:nvPr>
            <p:ph idx="1"/>
          </p:nvPr>
        </p:nvSpPr>
        <p:spPr>
          <a:xfrm>
            <a:off x="419725" y="2128602"/>
            <a:ext cx="11385832" cy="4435483"/>
          </a:xfrm>
        </p:spPr>
        <p:txBody>
          <a:bodyPr>
            <a:noAutofit/>
          </a:bodyPr>
          <a:lstStyle/>
          <a:p>
            <a:pPr>
              <a:lnSpc>
                <a:spcPct val="110000"/>
              </a:lnSpc>
              <a:spcBef>
                <a:spcPts val="600"/>
              </a:spcBef>
              <a:buClr>
                <a:srgbClr val="0070C0"/>
              </a:buClr>
            </a:pPr>
            <a:r>
              <a:rPr lang="en-US" dirty="0">
                <a:latin typeface="Times New Roman" panose="02020603050405020304" pitchFamily="18" charset="0"/>
                <a:ea typeface="Times New Roman" charset="0"/>
                <a:cs typeface="Times New Roman" panose="02020603050405020304" pitchFamily="18" charset="0"/>
              </a:rPr>
              <a:t>Per the memo from the Chancellor’s Office (March 22, 2018), one year will be two semesters (or three quarters).</a:t>
            </a:r>
          </a:p>
          <a:p>
            <a:pPr>
              <a:lnSpc>
                <a:spcPct val="110000"/>
              </a:lnSpc>
              <a:spcBef>
                <a:spcPts val="600"/>
              </a:spcBef>
              <a:buClr>
                <a:srgbClr val="0070C0"/>
              </a:buClr>
              <a:buFont typeface="Arial" panose="020B0604020202020204" pitchFamily="34" charset="0"/>
              <a:buChar char="•"/>
            </a:pPr>
            <a:r>
              <a:rPr lang="en-US" dirty="0">
                <a:latin typeface="Times New Roman" panose="02020603050405020304" pitchFamily="18" charset="0"/>
                <a:ea typeface="Times New Roman" charset="0"/>
                <a:cs typeface="Times New Roman" panose="02020603050405020304" pitchFamily="18" charset="0"/>
              </a:rPr>
              <a:t>If a student were placed more than one level or more below transfer, it would be impossible for them to complete transfer level course work in one year at a semester college.</a:t>
            </a:r>
          </a:p>
        </p:txBody>
      </p:sp>
    </p:spTree>
    <p:extLst>
      <p:ext uri="{BB962C8B-B14F-4D97-AF65-F5344CB8AC3E}">
        <p14:creationId xmlns:p14="http://schemas.microsoft.com/office/powerpoint/2010/main" val="358496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a:solidFill>
                  <a:srgbClr val="0070C0"/>
                </a:solidFill>
                <a:latin typeface="Times New Roman" charset="0"/>
                <a:ea typeface="Times New Roman" charset="0"/>
                <a:cs typeface="Times New Roman" charset="0"/>
              </a:rPr>
              <a:t>AB 705 – Highly Unlikely and Maximize Likelihood</a:t>
            </a:r>
          </a:p>
        </p:txBody>
      </p:sp>
      <p:sp>
        <p:nvSpPr>
          <p:cNvPr id="3" name="Content Placeholder 2"/>
          <p:cNvSpPr>
            <a:spLocks noGrp="1"/>
          </p:cNvSpPr>
          <p:nvPr>
            <p:ph idx="1"/>
          </p:nvPr>
        </p:nvSpPr>
        <p:spPr>
          <a:xfrm>
            <a:off x="424543" y="1818290"/>
            <a:ext cx="11381014" cy="4745796"/>
          </a:xfrm>
        </p:spPr>
        <p:txBody>
          <a:bodyPr>
            <a:noAutofit/>
          </a:bodyPr>
          <a:lstStyle/>
          <a:p>
            <a:pPr>
              <a:lnSpc>
                <a:spcPct val="110000"/>
              </a:lnSpc>
              <a:spcBef>
                <a:spcPts val="600"/>
              </a:spcBef>
              <a:buClr>
                <a:srgbClr val="0070C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a community college district or college cannot require students to enroll in remedial English or mathematics coursework that lengthens their time to complete a degree unless placement research that includes consideration of high school grade point average and coursework shows that those students are highly unlikely to succeed in transfer-level coursework in English and mathematics”</a:t>
            </a:r>
          </a:p>
          <a:p>
            <a:pPr>
              <a:lnSpc>
                <a:spcPct val="110000"/>
              </a:lnSpc>
              <a:spcBef>
                <a:spcPts val="600"/>
              </a:spcBef>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“placement models selected by a community college demonstrate that they guide English and mathematics placements to achieve the goal of maximizing the probability that a student will enter and complete transfer-level coursework in English and mathematics within a one-year timeframe”</a:t>
            </a:r>
          </a:p>
          <a:p>
            <a:pPr>
              <a:lnSpc>
                <a:spcPct val="110000"/>
              </a:lnSpc>
              <a:spcBef>
                <a:spcPts val="600"/>
              </a:spcBef>
              <a:buClr>
                <a:srgbClr val="0070C0"/>
              </a:buClr>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These two items are not taken independently! Both conditions must be met to place a student in a pre-transfer course!</a:t>
            </a:r>
            <a:endParaRPr lang="en-US" sz="2400" b="1" dirty="0">
              <a:latin typeface="Times New Roman" panose="02020603050405020304" pitchFamily="18"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21206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1E57-02C5-804C-8EC6-DE57DB3D4562}"/>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English</a:t>
            </a:r>
            <a:endParaRPr lang="en-US" dirty="0"/>
          </a:p>
        </p:txBody>
      </p:sp>
      <p:graphicFrame>
        <p:nvGraphicFramePr>
          <p:cNvPr id="4" name="Content Placeholder 3">
            <a:extLst>
              <a:ext uri="{FF2B5EF4-FFF2-40B4-BE49-F238E27FC236}">
                <a16:creationId xmlns:a16="http://schemas.microsoft.com/office/drawing/2014/main" id="{FBDC222C-56F6-834F-ADA7-9B7EABADEE99}"/>
              </a:ext>
            </a:extLst>
          </p:cNvPr>
          <p:cNvGraphicFramePr>
            <a:graphicFrameLocks noGrp="1"/>
          </p:cNvGraphicFramePr>
          <p:nvPr>
            <p:ph idx="1"/>
            <p:extLst>
              <p:ext uri="{D42A27DB-BD31-4B8C-83A1-F6EECF244321}">
                <p14:modId xmlns:p14="http://schemas.microsoft.com/office/powerpoint/2010/main" val="2322943217"/>
              </p:ext>
            </p:extLst>
          </p:nvPr>
        </p:nvGraphicFramePr>
        <p:xfrm>
          <a:off x="314792" y="1524000"/>
          <a:ext cx="11617376" cy="5101652"/>
        </p:xfrm>
        <a:graphic>
          <a:graphicData uri="http://schemas.openxmlformats.org/drawingml/2006/table">
            <a:tbl>
              <a:tblPr firstRow="1" firstCol="1" bandRow="1">
                <a:tableStyleId>{FABFCF23-3B69-468F-B69F-88F6DE6A72F2}</a:tableStyleId>
              </a:tblPr>
              <a:tblGrid>
                <a:gridCol w="5808688">
                  <a:extLst>
                    <a:ext uri="{9D8B030D-6E8A-4147-A177-3AD203B41FA5}">
                      <a16:colId xmlns:a16="http://schemas.microsoft.com/office/drawing/2014/main" val="3585073641"/>
                    </a:ext>
                  </a:extLst>
                </a:gridCol>
                <a:gridCol w="5808688">
                  <a:extLst>
                    <a:ext uri="{9D8B030D-6E8A-4147-A177-3AD203B41FA5}">
                      <a16:colId xmlns:a16="http://schemas.microsoft.com/office/drawing/2014/main"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400" dirty="0">
                          <a:effectLst/>
                        </a:rPr>
                        <a:t>Throughput rate of 79%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Transfer-Level English Composition</a:t>
                      </a:r>
                    </a:p>
                    <a:p>
                      <a:pPr marL="0" marR="0" fontAlgn="base">
                        <a:spcBef>
                          <a:spcPts val="0"/>
                        </a:spcBef>
                        <a:spcAft>
                          <a:spcPts val="0"/>
                        </a:spcAft>
                      </a:pPr>
                      <a:r>
                        <a:rPr lang="en-US" sz="2400">
                          <a:effectLst/>
                        </a:rPr>
                        <a:t>No additional academic or concurrent support required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400" dirty="0">
                          <a:effectLst/>
                        </a:rPr>
                        <a:t>Throughput rate of 58%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lang="en-US" sz="2400" dirty="0">
                          <a:effectLst/>
                        </a:rPr>
                        <a:t>Throughput rate of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6192379"/>
                  </a:ext>
                </a:extLst>
              </a:tr>
            </a:tbl>
          </a:graphicData>
        </a:graphic>
      </p:graphicFrame>
      <p:sp>
        <p:nvSpPr>
          <p:cNvPr id="5" name="Rectangle 1">
            <a:extLst>
              <a:ext uri="{FF2B5EF4-FFF2-40B4-BE49-F238E27FC236}">
                <a16:creationId xmlns:a16="http://schemas.microsoft.com/office/drawing/2014/main"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865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latin typeface="Times New Roman" charset="0"/>
                <a:ea typeface="Times New Roman" charset="0"/>
                <a:cs typeface="Times New Roman" charset="0"/>
              </a:rPr>
              <a:t>Default Rules for SLAM</a:t>
            </a:r>
            <a:endParaRPr lang="en-US" dirty="0"/>
          </a:p>
        </p:txBody>
      </p:sp>
      <p:graphicFrame>
        <p:nvGraphicFramePr>
          <p:cNvPr id="4" name="Content Placeholder 3">
            <a:extLst>
              <a:ext uri="{FF2B5EF4-FFF2-40B4-BE49-F238E27FC236}">
                <a16:creationId xmlns:a16="http://schemas.microsoft.com/office/drawing/2014/main" id="{37DC9A24-D170-7944-BE8C-DEDE8430EA04}"/>
              </a:ext>
            </a:extLst>
          </p:cNvPr>
          <p:cNvGraphicFramePr>
            <a:graphicFrameLocks noGrp="1"/>
          </p:cNvGraphicFramePr>
          <p:nvPr>
            <p:ph idx="1"/>
            <p:extLst>
              <p:ext uri="{D42A27DB-BD31-4B8C-83A1-F6EECF244321}">
                <p14:modId xmlns:p14="http://schemas.microsoft.com/office/powerpoint/2010/main" val="3336729276"/>
              </p:ext>
            </p:extLst>
          </p:nvPr>
        </p:nvGraphicFramePr>
        <p:xfrm>
          <a:off x="209861" y="1131757"/>
          <a:ext cx="11877208" cy="5486400"/>
        </p:xfrm>
        <a:graphic>
          <a:graphicData uri="http://schemas.openxmlformats.org/drawingml/2006/table">
            <a:tbl>
              <a:tblPr firstRow="1" firstCol="1" bandRow="1">
                <a:tableStyleId>{FABFCF23-3B69-468F-B69F-88F6DE6A72F2}</a:tableStyleId>
              </a:tblPr>
              <a:tblGrid>
                <a:gridCol w="5938604">
                  <a:extLst>
                    <a:ext uri="{9D8B030D-6E8A-4147-A177-3AD203B41FA5}">
                      <a16:colId xmlns:a16="http://schemas.microsoft.com/office/drawing/2014/main" val="185636686"/>
                    </a:ext>
                  </a:extLst>
                </a:gridCol>
                <a:gridCol w="5938604">
                  <a:extLst>
                    <a:ext uri="{9D8B030D-6E8A-4147-A177-3AD203B41FA5}">
                      <a16:colId xmlns:a16="http://schemas.microsoft.com/office/drawing/2014/main"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Recommended AB 705 Placement for Statistics/Liberal Arts Mathematics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3305776"/>
                  </a:ext>
                </a:extLst>
              </a:tr>
              <a:tr h="1372433">
                <a:tc>
                  <a:txBody>
                    <a:bodyPr/>
                    <a:lstStyle/>
                    <a:p>
                      <a:pPr marL="0" marR="0" fontAlgn="base">
                        <a:spcBef>
                          <a:spcPts val="0"/>
                        </a:spcBef>
                        <a:spcAft>
                          <a:spcPts val="0"/>
                        </a:spcAft>
                      </a:pPr>
                      <a:r>
                        <a:rPr lang="en-US" sz="2400" dirty="0">
                          <a:effectLst/>
                        </a:rPr>
                        <a:t>HSGPA ≥ 3.0</a:t>
                      </a:r>
                    </a:p>
                    <a:p>
                      <a:pPr marL="0" marR="0" fontAlgn="base">
                        <a:spcBef>
                          <a:spcPts val="0"/>
                        </a:spcBef>
                        <a:spcAft>
                          <a:spcPts val="0"/>
                        </a:spcAft>
                      </a:pPr>
                      <a:r>
                        <a:rPr lang="en-US" sz="2400" dirty="0">
                          <a:effectLst/>
                        </a:rPr>
                        <a:t>Throughput rate of 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Transfer-Level Statistics/Liberal Arts Mathematics</a:t>
                      </a:r>
                    </a:p>
                    <a:p>
                      <a:pPr marL="0" marR="0" fontAlgn="base">
                        <a:spcBef>
                          <a:spcPts val="0"/>
                        </a:spcBef>
                        <a:spcAft>
                          <a:spcPts val="0"/>
                        </a:spcAft>
                      </a:pPr>
                      <a:r>
                        <a:rPr lang="en-US" sz="2400">
                          <a:effectLst/>
                        </a:rPr>
                        <a:t>No additional academic or concurrent support required for students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30069"/>
                  </a:ext>
                </a:extLst>
              </a:tr>
              <a:tr h="1372433">
                <a:tc>
                  <a:txBody>
                    <a:bodyPr/>
                    <a:lstStyle/>
                    <a:p>
                      <a:pPr marL="0" marR="0" fontAlgn="base">
                        <a:spcBef>
                          <a:spcPts val="0"/>
                        </a:spcBef>
                        <a:spcAft>
                          <a:spcPts val="0"/>
                        </a:spcAft>
                      </a:pPr>
                      <a:r>
                        <a:rPr lang="en-US" sz="2400" dirty="0">
                          <a:effectLst/>
                        </a:rPr>
                        <a:t>HSGPA from 2.3 to 2.9</a:t>
                      </a:r>
                    </a:p>
                    <a:p>
                      <a:pPr marL="0" marR="0" fontAlgn="base">
                        <a:spcBef>
                          <a:spcPts val="0"/>
                        </a:spcBef>
                        <a:spcAft>
                          <a:spcPts val="0"/>
                        </a:spcAft>
                      </a:pPr>
                      <a:r>
                        <a:rPr lang="en-US" sz="2400" dirty="0">
                          <a:effectLst/>
                        </a:rPr>
                        <a:t>Throughput rate of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Transfer-Level Statistics/Liberal Arts Mathematics</a:t>
                      </a:r>
                    </a:p>
                    <a:p>
                      <a:pPr marL="0" marR="0" fontAlgn="base">
                        <a:spcBef>
                          <a:spcPts val="0"/>
                        </a:spcBef>
                        <a:spcAft>
                          <a:spcPts val="0"/>
                        </a:spcAft>
                      </a:pPr>
                      <a:r>
                        <a:rPr lang="en-US" sz="2400">
                          <a:effectLst/>
                        </a:rPr>
                        <a:t>Additional academic and concurrent support recommended for students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8797999"/>
                  </a:ext>
                </a:extLst>
              </a:tr>
              <a:tr h="1715541">
                <a:tc>
                  <a:txBody>
                    <a:bodyPr/>
                    <a:lstStyle/>
                    <a:p>
                      <a:pPr marL="0" marR="0" fontAlgn="base">
                        <a:spcBef>
                          <a:spcPts val="0"/>
                        </a:spcBef>
                        <a:spcAft>
                          <a:spcPts val="0"/>
                        </a:spcAft>
                      </a:pPr>
                      <a:r>
                        <a:rPr lang="en-US" sz="2400">
                          <a:effectLst/>
                        </a:rPr>
                        <a:t>HSGPA &lt; 2.3</a:t>
                      </a:r>
                    </a:p>
                    <a:p>
                      <a:pPr marL="0" marR="0" fontAlgn="base">
                        <a:spcBef>
                          <a:spcPts val="0"/>
                        </a:spcBef>
                        <a:spcAft>
                          <a:spcPts val="0"/>
                        </a:spcAft>
                      </a:pPr>
                      <a:r>
                        <a:rPr lang="en-US" sz="2400">
                          <a:effectLst/>
                        </a:rPr>
                        <a:t>Throughput rate of 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 for 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2080721"/>
                  </a:ext>
                </a:extLst>
              </a:tr>
            </a:tbl>
          </a:graphicData>
        </a:graphic>
      </p:graphicFrame>
    </p:spTree>
    <p:extLst>
      <p:ext uri="{BB962C8B-B14F-4D97-AF65-F5344CB8AC3E}">
        <p14:creationId xmlns:p14="http://schemas.microsoft.com/office/powerpoint/2010/main" val="416335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7E22-9F0F-7349-B55B-43E66A0FD9B0}"/>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a16="http://schemas.microsoft.com/office/drawing/2014/main" id="{607EB1BC-2DA8-8D4C-AA97-7A88CA4D4C58}"/>
              </a:ext>
            </a:extLst>
          </p:cNvPr>
          <p:cNvGraphicFramePr>
            <a:graphicFrameLocks noGrp="1"/>
          </p:cNvGraphicFramePr>
          <p:nvPr>
            <p:ph idx="1"/>
            <p:extLst>
              <p:ext uri="{D42A27DB-BD31-4B8C-83A1-F6EECF244321}">
                <p14:modId xmlns:p14="http://schemas.microsoft.com/office/powerpoint/2010/main" val="1157643758"/>
              </p:ext>
            </p:extLst>
          </p:nvPr>
        </p:nvGraphicFramePr>
        <p:xfrm>
          <a:off x="404733" y="1524000"/>
          <a:ext cx="11192656" cy="4952584"/>
        </p:xfrm>
        <a:graphic>
          <a:graphicData uri="http://schemas.openxmlformats.org/drawingml/2006/table">
            <a:tbl>
              <a:tblPr firstRow="1" firstCol="1" bandRow="1">
                <a:tableStyleId>{FABFCF23-3B69-468F-B69F-88F6DE6A72F2}</a:tableStyleId>
              </a:tblPr>
              <a:tblGrid>
                <a:gridCol w="5596328">
                  <a:extLst>
                    <a:ext uri="{9D8B030D-6E8A-4147-A177-3AD203B41FA5}">
                      <a16:colId xmlns:a16="http://schemas.microsoft.com/office/drawing/2014/main" val="2687352158"/>
                    </a:ext>
                  </a:extLst>
                </a:gridCol>
                <a:gridCol w="5596328">
                  <a:extLst>
                    <a:ext uri="{9D8B030D-6E8A-4147-A177-3AD203B41FA5}">
                      <a16:colId xmlns:a16="http://schemas.microsoft.com/office/drawing/2014/main" val="1731739544"/>
                    </a:ext>
                  </a:extLst>
                </a:gridCol>
              </a:tblGrid>
              <a:tr h="632252">
                <a:tc>
                  <a:txBody>
                    <a:bodyPr/>
                    <a:lstStyle/>
                    <a:p>
                      <a:pPr marL="0" marR="0" fontAlgn="base">
                        <a:spcBef>
                          <a:spcPts val="0"/>
                        </a:spcBef>
                        <a:spcAft>
                          <a:spcPts val="0"/>
                        </a:spcAft>
                      </a:pPr>
                      <a:r>
                        <a:rPr lang="en-US" sz="2200">
                          <a:effectLst/>
                        </a:rPr>
                        <a:t>High School Performance Metric BSTEM Mathematics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Recommended AB 705 Placement for BSTEM Mathematics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3425679"/>
                  </a:ext>
                </a:extLst>
              </a:tr>
              <a:tr h="1580630">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enrolled in a HS Calculus course</a:t>
                      </a:r>
                    </a:p>
                    <a:p>
                      <a:pPr marL="0" marR="0" fontAlgn="base">
                        <a:spcBef>
                          <a:spcPts val="0"/>
                        </a:spcBef>
                        <a:spcAft>
                          <a:spcPts val="0"/>
                        </a:spcAft>
                      </a:pPr>
                      <a:r>
                        <a:rPr lang="en-US" sz="2200" dirty="0">
                          <a:effectLst/>
                        </a:rPr>
                        <a:t>Throughput rate of 74%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Transfer-Level BSTEM Mathematics</a:t>
                      </a:r>
                    </a:p>
                    <a:p>
                      <a:pPr marL="0" marR="0" fontAlgn="base">
                        <a:spcBef>
                          <a:spcPts val="0"/>
                        </a:spcBef>
                        <a:spcAft>
                          <a:spcPts val="0"/>
                        </a:spcAft>
                      </a:pPr>
                      <a:r>
                        <a:rPr lang="en-US" sz="2200">
                          <a:effectLst/>
                        </a:rPr>
                        <a:t>No additional academic or concurrent support required for students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8660378"/>
                  </a:ext>
                </a:extLst>
              </a:tr>
              <a:tr h="1264504">
                <a:tc>
                  <a:txBody>
                    <a:bodyPr/>
                    <a:lstStyle/>
                    <a:p>
                      <a:pPr marL="0" marR="0" fontAlgn="base">
                        <a:spcBef>
                          <a:spcPts val="0"/>
                        </a:spcBef>
                        <a:spcAft>
                          <a:spcPts val="0"/>
                        </a:spcAft>
                      </a:pPr>
                      <a:r>
                        <a:rPr lang="en-US" sz="2200" dirty="0">
                          <a:effectLst/>
                        </a:rPr>
                        <a:t>HSGPA ≥2.6 or Enrolled in HS Precalculus</a:t>
                      </a:r>
                    </a:p>
                    <a:p>
                      <a:pPr marL="0" marR="0" fontAlgn="base">
                        <a:spcBef>
                          <a:spcPts val="0"/>
                        </a:spcBef>
                        <a:spcAft>
                          <a:spcPts val="0"/>
                        </a:spcAft>
                      </a:pPr>
                      <a:r>
                        <a:rPr lang="en-US" sz="2200" dirty="0">
                          <a:effectLst/>
                        </a:rPr>
                        <a:t>Throughput rate of 54%</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Transfer-Level BSTEM Mathematics</a:t>
                      </a:r>
                    </a:p>
                    <a:p>
                      <a:pPr marL="0" marR="0" fontAlgn="base">
                        <a:spcBef>
                          <a:spcPts val="0"/>
                        </a:spcBef>
                        <a:spcAft>
                          <a:spcPts val="0"/>
                        </a:spcAft>
                      </a:pPr>
                      <a:r>
                        <a:rPr lang="en-US" sz="2200">
                          <a:effectLst/>
                        </a:rPr>
                        <a:t>Additional academic and concurrent support recommended for students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804701"/>
                  </a:ext>
                </a:extLst>
              </a:tr>
              <a:tr h="1264504">
                <a:tc>
                  <a:txBody>
                    <a:bodyPr/>
                    <a:lstStyle/>
                    <a:p>
                      <a:pPr marL="0" marR="0" fontAlgn="base">
                        <a:spcBef>
                          <a:spcPts val="0"/>
                        </a:spcBef>
                        <a:spcAft>
                          <a:spcPts val="0"/>
                        </a:spcAft>
                      </a:pPr>
                      <a:r>
                        <a:rPr lang="en-US" sz="2200" dirty="0">
                          <a:effectLst/>
                        </a:rPr>
                        <a:t>HSGPA ≤ 2.6 and no Precalculus</a:t>
                      </a:r>
                    </a:p>
                    <a:p>
                      <a:pPr marL="0" marR="0" fontAlgn="base">
                        <a:spcBef>
                          <a:spcPts val="0"/>
                        </a:spcBef>
                        <a:spcAft>
                          <a:spcPts val="0"/>
                        </a:spcAft>
                      </a:pPr>
                      <a:r>
                        <a:rPr lang="en-US" sz="2200">
                          <a:effectLst/>
                        </a:rPr>
                        <a:t>Throughput rate of 28%</a:t>
                      </a: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 for students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8696640"/>
                  </a:ext>
                </a:extLst>
              </a:tr>
            </a:tbl>
          </a:graphicData>
        </a:graphic>
      </p:graphicFrame>
    </p:spTree>
    <p:extLst>
      <p:ext uri="{BB962C8B-B14F-4D97-AF65-F5344CB8AC3E}">
        <p14:creationId xmlns:p14="http://schemas.microsoft.com/office/powerpoint/2010/main" val="83577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D3B3C-57C8-C844-97D8-858D8F9ADC86}"/>
              </a:ext>
            </a:extLst>
          </p:cNvPr>
          <p:cNvSpPr>
            <a:spLocks noGrp="1"/>
          </p:cNvSpPr>
          <p:nvPr>
            <p:ph type="title"/>
          </p:nvPr>
        </p:nvSpPr>
        <p:spPr/>
        <p:txBody>
          <a:bodyPr/>
          <a:lstStyle/>
          <a:p>
            <a:pPr algn="ctr"/>
            <a:r>
              <a:rPr lang="en-US" b="1" dirty="0">
                <a:solidFill>
                  <a:srgbClr val="0070C0"/>
                </a:solidFill>
                <a:latin typeface="Times New Roman" charset="0"/>
                <a:cs typeface="Times New Roman" charset="0"/>
              </a:rPr>
              <a:t>What do the default rules mean?</a:t>
            </a:r>
            <a:endParaRPr lang="en-US" dirty="0"/>
          </a:p>
        </p:txBody>
      </p:sp>
      <p:sp>
        <p:nvSpPr>
          <p:cNvPr id="3" name="Content Placeholder 2">
            <a:extLst>
              <a:ext uri="{FF2B5EF4-FFF2-40B4-BE49-F238E27FC236}">
                <a16:creationId xmlns:a16="http://schemas.microsoft.com/office/drawing/2014/main" id="{B8852430-CCB8-9046-B820-4ECF26E6760F}"/>
              </a:ext>
            </a:extLst>
          </p:cNvPr>
          <p:cNvSpPr>
            <a:spLocks noGrp="1"/>
          </p:cNvSpPr>
          <p:nvPr>
            <p:ph idx="1"/>
          </p:nvPr>
        </p:nvSpPr>
        <p:spPr>
          <a:xfrm>
            <a:off x="609600" y="1873770"/>
            <a:ext cx="10972800" cy="4603230"/>
          </a:xfrm>
        </p:spPr>
        <p:txBody>
          <a:bodyPr/>
          <a:lstStyle/>
          <a:p>
            <a:r>
              <a:rPr lang="en-US" dirty="0">
                <a:latin typeface="Times New Roman" panose="02020603050405020304" pitchFamily="18" charset="0"/>
                <a:cs typeface="Times New Roman" panose="02020603050405020304" pitchFamily="18" charset="0"/>
              </a:rPr>
              <a:t>Colleges may only place students in below transfer level courses if data shows that taking the pre-transfer course will give the student a better chance of passing a transfer level course than direct placement.</a:t>
            </a:r>
          </a:p>
          <a:p>
            <a:r>
              <a:rPr lang="en-US" dirty="0">
                <a:latin typeface="Times New Roman" panose="02020603050405020304" pitchFamily="18" charset="0"/>
                <a:cs typeface="Times New Roman" panose="02020603050405020304" pitchFamily="18" charset="0"/>
              </a:rPr>
              <a:t>Colleges </a:t>
            </a:r>
            <a:r>
              <a:rPr lang="en-US" b="1" dirty="0">
                <a:latin typeface="Times New Roman" panose="02020603050405020304" pitchFamily="18" charset="0"/>
                <a:cs typeface="Times New Roman" panose="02020603050405020304" pitchFamily="18" charset="0"/>
              </a:rPr>
              <a:t>are not required</a:t>
            </a:r>
            <a:r>
              <a:rPr lang="en-US" dirty="0">
                <a:latin typeface="Times New Roman" panose="02020603050405020304" pitchFamily="18" charset="0"/>
                <a:cs typeface="Times New Roman" panose="02020603050405020304" pitchFamily="18" charset="0"/>
              </a:rPr>
              <a:t> to change the prerequisites on their English and mathematics courses and colleges can still offer basic skills courses for students.</a:t>
            </a:r>
          </a:p>
          <a:p>
            <a:r>
              <a:rPr lang="en-US" dirty="0">
                <a:latin typeface="Times New Roman" panose="02020603050405020304" pitchFamily="18" charset="0"/>
                <a:cs typeface="Times New Roman" panose="02020603050405020304" pitchFamily="18" charset="0"/>
              </a:rPr>
              <a:t>Student may choose to enroll in a basic skills, but a college cannot require it (unless the condition in the first bullet is met).</a:t>
            </a:r>
          </a:p>
        </p:txBody>
      </p:sp>
    </p:spTree>
    <p:extLst>
      <p:ext uri="{BB962C8B-B14F-4D97-AF65-F5344CB8AC3E}">
        <p14:creationId xmlns:p14="http://schemas.microsoft.com/office/powerpoint/2010/main" val="3492441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1934</TotalTime>
  <Words>1184</Words>
  <Application>Microsoft Macintosh PowerPoint</Application>
  <PresentationFormat>Widescreen</PresentationFormat>
  <Paragraphs>118</Paragraphs>
  <Slides>21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ASCCC</vt:lpstr>
      <vt:lpstr>Implementation requirements for ab 705</vt:lpstr>
      <vt:lpstr>Requirements of the law and  definitions</vt:lpstr>
      <vt:lpstr>AB 705</vt:lpstr>
      <vt:lpstr>AB 705: What is a Year?</vt:lpstr>
      <vt:lpstr>AB 705 – Highly Unlikely and Maximize Likelihood</vt:lpstr>
      <vt:lpstr>Default Rules for English</vt:lpstr>
      <vt:lpstr>Default Rules for SLAM</vt:lpstr>
      <vt:lpstr>Default Rules for B-STEM</vt:lpstr>
      <vt:lpstr>What do the default rules mean?</vt:lpstr>
      <vt:lpstr>eSL</vt:lpstr>
      <vt:lpstr>ESL</vt:lpstr>
      <vt:lpstr>Items Being Discussed for ESL Students</vt:lpstr>
      <vt:lpstr>Placement into other courses</vt:lpstr>
      <vt:lpstr>Reading</vt:lpstr>
      <vt:lpstr>Additional information</vt:lpstr>
      <vt:lpstr>Transcript Data</vt:lpstr>
      <vt:lpstr>Students that Don’t Graduate HS</vt:lpstr>
      <vt:lpstr>Accuplacer</vt:lpstr>
      <vt:lpstr>Availability of Data</vt:lpstr>
      <vt:lpstr>Assessment Tools</vt:lpstr>
      <vt:lpstr>Questions?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Virginia May</cp:lastModifiedBy>
  <cp:revision>216</cp:revision>
  <cp:lastPrinted>2017-10-22T17:16:51Z</cp:lastPrinted>
  <dcterms:created xsi:type="dcterms:W3CDTF">2017-10-02T12:56:57Z</dcterms:created>
  <dcterms:modified xsi:type="dcterms:W3CDTF">2018-07-09T23:57:19Z</dcterms:modified>
</cp:coreProperties>
</file>