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90" r:id="rId3"/>
  </p:sldMasterIdLst>
  <p:notesMasterIdLst>
    <p:notesMasterId r:id="rId41"/>
  </p:notesMasterIdLst>
  <p:handoutMasterIdLst>
    <p:handoutMasterId r:id="rId42"/>
  </p:handoutMasterIdLst>
  <p:sldIdLst>
    <p:sldId id="256" r:id="rId4"/>
    <p:sldId id="266" r:id="rId5"/>
    <p:sldId id="577" r:id="rId6"/>
    <p:sldId id="459" r:id="rId7"/>
    <p:sldId id="575" r:id="rId8"/>
    <p:sldId id="456" r:id="rId9"/>
    <p:sldId id="457" r:id="rId10"/>
    <p:sldId id="458" r:id="rId11"/>
    <p:sldId id="469" r:id="rId12"/>
    <p:sldId id="567" r:id="rId13"/>
    <p:sldId id="578" r:id="rId14"/>
    <p:sldId id="494" r:id="rId15"/>
    <p:sldId id="495" r:id="rId16"/>
    <p:sldId id="479" r:id="rId17"/>
    <p:sldId id="579" r:id="rId18"/>
    <p:sldId id="493" r:id="rId19"/>
    <p:sldId id="492" r:id="rId20"/>
    <p:sldId id="496" r:id="rId21"/>
    <p:sldId id="499" r:id="rId22"/>
    <p:sldId id="502" r:id="rId23"/>
    <p:sldId id="508" r:id="rId24"/>
    <p:sldId id="512" r:id="rId25"/>
    <p:sldId id="448" r:id="rId26"/>
    <p:sldId id="576" r:id="rId27"/>
    <p:sldId id="333" r:id="rId28"/>
    <p:sldId id="513" r:id="rId29"/>
    <p:sldId id="514" r:id="rId30"/>
    <p:sldId id="498" r:id="rId31"/>
    <p:sldId id="583" r:id="rId32"/>
    <p:sldId id="582" r:id="rId33"/>
    <p:sldId id="580" r:id="rId34"/>
    <p:sldId id="581" r:id="rId35"/>
    <p:sldId id="463" r:id="rId36"/>
    <p:sldId id="584" r:id="rId37"/>
    <p:sldId id="447" r:id="rId38"/>
    <p:sldId id="585" r:id="rId39"/>
    <p:sldId id="44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9" autoAdjust="0"/>
    <p:restoredTop sz="83178" autoAdjust="0"/>
  </p:normalViewPr>
  <p:slideViewPr>
    <p:cSldViewPr snapToGrid="0">
      <p:cViewPr varScale="1">
        <p:scale>
          <a:sx n="75" d="100"/>
          <a:sy n="75" d="100"/>
        </p:scale>
        <p:origin x="272"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DBBE9-0D9B-EF41-A34B-D9F32579456F}" type="datetimeFigureOut">
              <a:rPr lang="en-US" smtClean="0"/>
              <a:t>10/29/18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792CE-9C0E-C04A-BA57-1D94BB4C1C8E}" type="slidenum">
              <a:rPr lang="en-US" smtClean="0"/>
              <a:t>‹#›</a:t>
            </a:fld>
            <a:endParaRPr lang="en-US" dirty="0"/>
          </a:p>
        </p:txBody>
      </p:sp>
    </p:spTree>
    <p:extLst>
      <p:ext uri="{BB962C8B-B14F-4D97-AF65-F5344CB8AC3E}">
        <p14:creationId xmlns:p14="http://schemas.microsoft.com/office/powerpoint/2010/main" val="945499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10/29/18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dirty="0"/>
          </a:p>
        </p:txBody>
      </p:sp>
    </p:spTree>
    <p:extLst>
      <p:ext uri="{BB962C8B-B14F-4D97-AF65-F5344CB8AC3E}">
        <p14:creationId xmlns:p14="http://schemas.microsoft.com/office/powerpoint/2010/main" val="136506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5</a:t>
            </a:fld>
            <a:endParaRPr lang="en-US"/>
          </a:p>
        </p:txBody>
      </p:sp>
    </p:spTree>
    <p:extLst>
      <p:ext uri="{BB962C8B-B14F-4D97-AF65-F5344CB8AC3E}">
        <p14:creationId xmlns:p14="http://schemas.microsoft.com/office/powerpoint/2010/main" val="369512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10"/>
          </p:nvPr>
        </p:nvSpPr>
        <p:spPr/>
        <p:txBody>
          <a:bodyPr/>
          <a:lstStyle/>
          <a:p>
            <a:fld id="{82C30568-8513-8240-B838-EF6D2CD343DD}" type="slidenum">
              <a:rPr lang="en-US" smtClean="0"/>
              <a:t>10</a:t>
            </a:fld>
            <a:endParaRPr lang="en-US"/>
          </a:p>
        </p:txBody>
      </p:sp>
    </p:spTree>
    <p:extLst>
      <p:ext uri="{BB962C8B-B14F-4D97-AF65-F5344CB8AC3E}">
        <p14:creationId xmlns:p14="http://schemas.microsoft.com/office/powerpoint/2010/main" val="89887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dirty="0"/>
          </a:p>
        </p:txBody>
      </p:sp>
    </p:spTree>
    <p:extLst>
      <p:ext uri="{BB962C8B-B14F-4D97-AF65-F5344CB8AC3E}">
        <p14:creationId xmlns:p14="http://schemas.microsoft.com/office/powerpoint/2010/main" val="379851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6EAC2-157E-434C-9995-73CD4FD359D0}" type="slidenum">
              <a:rPr lang="en-US" smtClean="0"/>
              <a:t>26</a:t>
            </a:fld>
            <a:endParaRPr lang="en-US" dirty="0"/>
          </a:p>
        </p:txBody>
      </p:sp>
    </p:spTree>
    <p:extLst>
      <p:ext uri="{BB962C8B-B14F-4D97-AF65-F5344CB8AC3E}">
        <p14:creationId xmlns:p14="http://schemas.microsoft.com/office/powerpoint/2010/main" val="178703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endParaRPr dirty="0"/>
          </a:p>
        </p:txBody>
      </p:sp>
      <p:sp>
        <p:nvSpPr>
          <p:cNvPr id="158" name="Google Shape;158;p20: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098C2CB3-B516-EE44-9605-73B81A064C8B}" type="datetime1">
              <a:rPr lang="en-US" smtClean="0">
                <a:solidFill>
                  <a:prstClr val="black">
                    <a:tint val="75000"/>
                  </a:prstClr>
                </a:solidFill>
              </a:rPr>
              <a:t>10/29/18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Accreditation Institute , February 19-20, 2016, San Diego,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94DF1-9BDA-7F4E-85AC-A274FE085970}" type="datetime1">
              <a:rPr lang="en-US" smtClean="0">
                <a:solidFill>
                  <a:prstClr val="black">
                    <a:tint val="75000"/>
                  </a:prstClr>
                </a:solidFill>
              </a:rPr>
              <a:t>10/29/18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BF743-39C6-C54A-964D-56592E26CAF4}" type="datetime1">
              <a:rPr lang="en-US" smtClean="0">
                <a:solidFill>
                  <a:prstClr val="black">
                    <a:tint val="75000"/>
                  </a:prstClr>
                </a:solidFill>
              </a:rPr>
              <a:t>10/29/18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32"/>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340F57-7562-1B49-AC13-6AA6438A79D4}" type="datetime1">
              <a:rPr lang="en-US" smtClean="0">
                <a:solidFill>
                  <a:prstClr val="black">
                    <a:tint val="75000"/>
                  </a:prstClr>
                </a:solidFill>
              </a:rPr>
              <a:t>10/29/18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F88A15-1236-6346-8534-3E0F7842CE14}" type="datetime1">
              <a:rPr lang="en-US" smtClean="0">
                <a:solidFill>
                  <a:prstClr val="black">
                    <a:tint val="75000"/>
                  </a:prstClr>
                </a:solidFill>
              </a:rPr>
              <a:t>10/29/18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D1576-879A-9F4B-BDC4-1D5F3A0392C6}"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4C8BF-AC3E-9645-96E2-7BEB62649CBE}"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C2CB3-B516-EE44-9605-73B81A064C8B}"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5D691A-9B86-2A4A-BFEC-80C618A0AB86}" type="datetime1">
              <a:rPr lang="en-US" smtClean="0"/>
              <a:t>10/29/18</a:t>
            </a:fld>
            <a:endParaRPr lang="en-US" dirty="0"/>
          </a:p>
        </p:txBody>
      </p:sp>
      <p:sp>
        <p:nvSpPr>
          <p:cNvPr id="6" name="Footer Placeholder 5"/>
          <p:cNvSpPr>
            <a:spLocks noGrp="1"/>
          </p:cNvSpPr>
          <p:nvPr>
            <p:ph type="ftr" sz="quarter" idx="11"/>
          </p:nvPr>
        </p:nvSpPr>
        <p:spPr/>
        <p:txBody>
          <a:bodyPr/>
          <a:lstStyle/>
          <a:p>
            <a:r>
              <a:rPr lang="en-US"/>
              <a:t>Accreditation Institute , February 19-20, 2016, San Diego, CA</a:t>
            </a:r>
            <a:endParaRPr lang="en-US" dirty="0"/>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5D691A-9B86-2A4A-BFEC-80C618A0AB86}" type="datetime1">
              <a:rPr lang="en-US" smtClean="0"/>
              <a:t>10/29/18</a:t>
            </a:fld>
            <a:endParaRPr lang="en-US" dirty="0"/>
          </a:p>
        </p:txBody>
      </p:sp>
      <p:sp>
        <p:nvSpPr>
          <p:cNvPr id="6" name="Footer Placeholder 5"/>
          <p:cNvSpPr>
            <a:spLocks noGrp="1"/>
          </p:cNvSpPr>
          <p:nvPr>
            <p:ph type="ftr" sz="quarter" idx="11"/>
          </p:nvPr>
        </p:nvSpPr>
        <p:spPr/>
        <p:txBody>
          <a:bodyPr/>
          <a:lstStyle/>
          <a:p>
            <a:r>
              <a:rPr lang="en-US" dirty="0"/>
              <a:t>Accreditation Institute , February 19-20, 2016, San Diego,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C67C39-6DD3-5546-B4F6-42F1249EE811}" type="datetime1">
              <a:rPr lang="en-US" smtClean="0"/>
              <a:t>10/29/18</a:t>
            </a:fld>
            <a:endParaRPr lang="en-US" dirty="0"/>
          </a:p>
        </p:txBody>
      </p:sp>
      <p:sp>
        <p:nvSpPr>
          <p:cNvPr id="4" name="Footer Placeholder 3"/>
          <p:cNvSpPr>
            <a:spLocks noGrp="1"/>
          </p:cNvSpPr>
          <p:nvPr>
            <p:ph type="ftr" sz="quarter" idx="11"/>
          </p:nvPr>
        </p:nvSpPr>
        <p:spPr/>
        <p:txBody>
          <a:bodyPr/>
          <a:lstStyle/>
          <a:p>
            <a:r>
              <a:rPr lang="en-US"/>
              <a:t>Accreditation Institute , February 19-20, 2016, San Diego, CA</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E7C5-637C-7D46-B32F-175663A0F11A}" type="datetime1">
              <a:rPr lang="en-US" smtClean="0"/>
              <a:t>10/29/18</a:t>
            </a:fld>
            <a:endParaRPr lang="en-US" dirty="0"/>
          </a:p>
        </p:txBody>
      </p:sp>
      <p:sp>
        <p:nvSpPr>
          <p:cNvPr id="3" name="Footer Placeholder 2"/>
          <p:cNvSpPr>
            <a:spLocks noGrp="1"/>
          </p:cNvSpPr>
          <p:nvPr>
            <p:ph type="ftr" sz="quarter" idx="11"/>
          </p:nvPr>
        </p:nvSpPr>
        <p:spPr/>
        <p:txBody>
          <a:bodyPr/>
          <a:lstStyle/>
          <a:p>
            <a:r>
              <a:rPr lang="en-US"/>
              <a:t>Accreditation Institute , February 19-20, 2016, San Diego, 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C67C39-6DD3-5546-B4F6-42F1249EE811}" type="datetime1">
              <a:rPr lang="en-US" smtClean="0"/>
              <a:t>10/29/18</a:t>
            </a:fld>
            <a:endParaRPr lang="en-US" dirty="0"/>
          </a:p>
        </p:txBody>
      </p:sp>
      <p:sp>
        <p:nvSpPr>
          <p:cNvPr id="4" name="Footer Placeholder 3"/>
          <p:cNvSpPr>
            <a:spLocks noGrp="1"/>
          </p:cNvSpPr>
          <p:nvPr>
            <p:ph type="ftr" sz="quarter" idx="11"/>
          </p:nvPr>
        </p:nvSpPr>
        <p:spPr/>
        <p:txBody>
          <a:bodyPr/>
          <a:lstStyle/>
          <a:p>
            <a:r>
              <a:rPr lang="en-US" dirty="0"/>
              <a:t>Accreditation Institute , February 19-20, 2016, San Diego,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E7C5-637C-7D46-B32F-175663A0F11A}" type="datetime1">
              <a:rPr lang="en-US" smtClean="0"/>
              <a:t>10/29/18</a:t>
            </a:fld>
            <a:endParaRPr lang="en-US" dirty="0"/>
          </a:p>
        </p:txBody>
      </p:sp>
      <p:sp>
        <p:nvSpPr>
          <p:cNvPr id="3" name="Footer Placeholder 2"/>
          <p:cNvSpPr>
            <a:spLocks noGrp="1"/>
          </p:cNvSpPr>
          <p:nvPr>
            <p:ph type="ftr" sz="quarter" idx="11"/>
          </p:nvPr>
        </p:nvSpPr>
        <p:spPr/>
        <p:txBody>
          <a:bodyPr/>
          <a:lstStyle/>
          <a:p>
            <a:r>
              <a:rPr lang="en-US" dirty="0"/>
              <a:t>Accreditation Institute , February 19-20, 2016, San Diego, CA</a:t>
            </a:r>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205554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9C1D2A13-CDF3-0C46-BE3F-3F04B86F20BE}" type="datetime1">
              <a:rPr lang="en-US" smtClean="0">
                <a:solidFill>
                  <a:prstClr val="black">
                    <a:tint val="75000"/>
                  </a:prstClr>
                </a:solidFill>
              </a:rPr>
              <a:t>10/29/18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Accreditation Institute , February 19-20, 2016, San Diego,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9378F-E0D2-5D44-9E8F-F83CEA804C83}"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C18F5-030C-EF4D-B00C-4C2E421CF1F7}"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F6EC9E-0C53-0D4E-867A-B45A0DC2026C}" type="datetime1">
              <a:rPr lang="en-US" smtClean="0">
                <a:solidFill>
                  <a:prstClr val="black">
                    <a:tint val="75000"/>
                  </a:prstClr>
                </a:solidFill>
              </a:rPr>
              <a:t>10/29/18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6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20E40-E47B-D84F-BAFA-B758088C1F63}" type="datetime1">
              <a:rPr lang="en-US" smtClean="0">
                <a:solidFill>
                  <a:prstClr val="black">
                    <a:tint val="75000"/>
                  </a:prstClr>
                </a:solidFill>
              </a:rPr>
              <a:t>10/29/18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15B20-90CF-2F4A-AACE-82338E7DF0D1}"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4B823B6-208C-6249-BAA6-74C0F6E55D94}" type="datetime1">
              <a:rPr lang="en-US" smtClean="0">
                <a:solidFill>
                  <a:prstClr val="black">
                    <a:tint val="75000"/>
                  </a:prstClr>
                </a:solidFill>
              </a:rPr>
              <a:t>10/29/18</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cap="small" dirty="0"/>
              <a:t>AB 705 and Considerations for General Education Pathways</a:t>
            </a:r>
            <a:endParaRPr lang="en-US" i="0" cap="small" dirty="0"/>
          </a:p>
        </p:txBody>
      </p:sp>
      <p:sp>
        <p:nvSpPr>
          <p:cNvPr id="3" name="Subtitle 2"/>
          <p:cNvSpPr>
            <a:spLocks noGrp="1"/>
          </p:cNvSpPr>
          <p:nvPr>
            <p:ph type="subTitle" idx="1"/>
          </p:nvPr>
        </p:nvSpPr>
        <p:spPr>
          <a:xfrm>
            <a:off x="687867" y="3828131"/>
            <a:ext cx="11058783" cy="2381555"/>
          </a:xfrm>
        </p:spPr>
        <p:txBody>
          <a:bodyPr>
            <a:normAutofit fontScale="92500" lnSpcReduction="20000"/>
          </a:bodyPr>
          <a:lstStyle/>
          <a:p>
            <a:r>
              <a:rPr lang="en-US" sz="3000" b="1" i="0" dirty="0" err="1"/>
              <a:t>Ginni</a:t>
            </a:r>
            <a:r>
              <a:rPr lang="en-US" sz="3000" b="1" i="0" dirty="0"/>
              <a:t> May, ASCCC </a:t>
            </a:r>
            <a:r>
              <a:rPr lang="en-US" sz="3000" b="1" dirty="0"/>
              <a:t>Treasurer</a:t>
            </a:r>
            <a:endParaRPr lang="en-US" sz="3000" b="1" i="0" dirty="0"/>
          </a:p>
          <a:p>
            <a:r>
              <a:rPr lang="en-US" sz="3000" b="1" i="0" dirty="0"/>
              <a:t>Craig </a:t>
            </a:r>
            <a:r>
              <a:rPr lang="en-US" sz="3000" b="1" i="0" dirty="0" err="1"/>
              <a:t>Rutan</a:t>
            </a:r>
            <a:r>
              <a:rPr lang="en-US" sz="3000" b="1" i="0" dirty="0"/>
              <a:t>, ASCCC Secretary</a:t>
            </a:r>
          </a:p>
          <a:p>
            <a:endParaRPr lang="en-US" sz="2000" b="1" dirty="0"/>
          </a:p>
          <a:p>
            <a:endParaRPr lang="en-US" sz="2000" b="1" i="0" dirty="0"/>
          </a:p>
          <a:p>
            <a:endParaRPr lang="en-US" b="1" i="0" dirty="0"/>
          </a:p>
          <a:p>
            <a:r>
              <a:rPr lang="en-US" sz="2000" b="1" i="0" dirty="0">
                <a:solidFill>
                  <a:srgbClr val="FF0000"/>
                </a:solidFill>
              </a:rPr>
              <a:t>ASCCC Plenary Session </a:t>
            </a:r>
            <a:r>
              <a:rPr lang="en-US" sz="2000" b="1" dirty="0">
                <a:solidFill>
                  <a:srgbClr val="FF0000"/>
                </a:solidFill>
              </a:rPr>
              <a:t>November 2, 2018 </a:t>
            </a:r>
          </a:p>
          <a:p>
            <a:r>
              <a:rPr lang="en-US" sz="2000" b="1" i="0" dirty="0">
                <a:solidFill>
                  <a:srgbClr val="FF0000"/>
                </a:solidFill>
              </a:rPr>
              <a:t>9:30-10:45</a:t>
            </a:r>
          </a:p>
          <a:p>
            <a:endParaRPr lang="en-US" sz="1800" i="0" dirty="0"/>
          </a:p>
          <a:p>
            <a:endParaRPr lang="en-US" sz="1800" i="0" dirty="0"/>
          </a:p>
        </p:txBody>
      </p:sp>
      <p:pic>
        <p:nvPicPr>
          <p:cNvPr id="4" name="Picture 3" descr="ASCCC_Logo"/>
          <p:cNvPicPr/>
          <p:nvPr/>
        </p:nvPicPr>
        <p:blipFill>
          <a:blip r:embed="rId3"/>
          <a:srcRect/>
          <a:stretch>
            <a:fillRect/>
          </a:stretch>
        </p:blipFill>
        <p:spPr bwMode="auto">
          <a:xfrm>
            <a:off x="4231348" y="585131"/>
            <a:ext cx="4231671" cy="786470"/>
          </a:xfrm>
          <a:prstGeom prst="rect">
            <a:avLst/>
          </a:prstGeom>
          <a:noFill/>
          <a:ln w="9525">
            <a:noFill/>
            <a:miter lim="800000"/>
            <a:headEnd/>
            <a:tailEnd/>
          </a:ln>
        </p:spPr>
      </p:pic>
      <p:pic>
        <p:nvPicPr>
          <p:cNvPr id="5" name="Picture 4">
            <a:extLst>
              <a:ext uri="{FF2B5EF4-FFF2-40B4-BE49-F238E27FC236}">
                <a16:creationId xmlns:a16="http://schemas.microsoft.com/office/drawing/2014/main" id="{26240251-CAD4-7F4B-820A-A49D5671CAA9}"/>
              </a:ext>
            </a:extLst>
          </p:cNvPr>
          <p:cNvPicPr>
            <a:picLocks noChangeAspect="1"/>
          </p:cNvPicPr>
          <p:nvPr/>
        </p:nvPicPr>
        <p:blipFill>
          <a:blip r:embed="rId4"/>
          <a:stretch>
            <a:fillRect/>
          </a:stretch>
        </p:blipFill>
        <p:spPr>
          <a:xfrm>
            <a:off x="7117083" y="3822901"/>
            <a:ext cx="4262117" cy="2386785"/>
          </a:xfrm>
          <a:prstGeom prst="rect">
            <a:avLst/>
          </a:prstGeom>
        </p:spPr>
      </p:pic>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2D03-5377-EC4F-8CD5-73B3855FF1CB}"/>
              </a:ext>
            </a:extLst>
          </p:cNvPr>
          <p:cNvSpPr>
            <a:spLocks noGrp="1"/>
          </p:cNvSpPr>
          <p:nvPr>
            <p:ph type="title"/>
          </p:nvPr>
        </p:nvSpPr>
        <p:spPr/>
        <p:txBody>
          <a:bodyPr>
            <a:normAutofit/>
          </a:bodyPr>
          <a:lstStyle/>
          <a:p>
            <a:r>
              <a:rPr lang="en" sz="3600" dirty="0">
                <a:solidFill>
                  <a:srgbClr val="FF0000"/>
                </a:solidFill>
                <a:latin typeface="+mn-lt"/>
                <a:cs typeface="Times New Roman" panose="02020603050405020304" pitchFamily="18" charset="0"/>
              </a:rPr>
              <a:t>What is Concurrent Support?</a:t>
            </a:r>
            <a:endParaRPr lang="en-US" sz="3600" dirty="0">
              <a:solidFill>
                <a:srgbClr val="FF000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C7BB4E26-F856-CF4F-8661-3C88CE1801B9}"/>
              </a:ext>
            </a:extLst>
          </p:cNvPr>
          <p:cNvSpPr>
            <a:spLocks noGrp="1"/>
          </p:cNvSpPr>
          <p:nvPr>
            <p:ph idx="1"/>
          </p:nvPr>
        </p:nvSpPr>
        <p:spPr/>
        <p:txBody>
          <a:bodyPr/>
          <a:lstStyle/>
          <a:p>
            <a:r>
              <a:rPr lang="en-US" dirty="0">
                <a:cs typeface="Times New Roman" panose="02020603050405020304" pitchFamily="18" charset="0"/>
              </a:rPr>
              <a:t>The initial guidance from the Chancellor’s Office mentions offering and possibly requiring students to participate in some form of concurrent support.</a:t>
            </a:r>
          </a:p>
          <a:p>
            <a:r>
              <a:rPr lang="en-US" dirty="0">
                <a:cs typeface="Times New Roman" panose="02020603050405020304" pitchFamily="18" charset="0"/>
              </a:rPr>
              <a:t>There are several different types of concurrent support that colleges are offering or are considering to offer to students. These include:</a:t>
            </a:r>
          </a:p>
          <a:p>
            <a:pPr lvl="1"/>
            <a:r>
              <a:rPr lang="en-US" dirty="0">
                <a:cs typeface="Times New Roman" panose="02020603050405020304" pitchFamily="18" charset="0"/>
              </a:rPr>
              <a:t>Redesigned Credit Course</a:t>
            </a:r>
          </a:p>
          <a:p>
            <a:pPr lvl="1"/>
            <a:r>
              <a:rPr lang="en-US" dirty="0">
                <a:cs typeface="Times New Roman" panose="02020603050405020304" pitchFamily="18" charset="0"/>
              </a:rPr>
              <a:t>Corequisite Credit Course (lecture or lab)</a:t>
            </a:r>
          </a:p>
          <a:p>
            <a:pPr lvl="1"/>
            <a:r>
              <a:rPr lang="en-US" dirty="0">
                <a:cs typeface="Times New Roman" panose="02020603050405020304" pitchFamily="18" charset="0"/>
              </a:rPr>
              <a:t>Corequisite Noncredit Course</a:t>
            </a:r>
          </a:p>
          <a:p>
            <a:pPr lvl="1"/>
            <a:r>
              <a:rPr lang="en-US" dirty="0">
                <a:cs typeface="Times New Roman" panose="02020603050405020304" pitchFamily="18" charset="0"/>
              </a:rPr>
              <a:t>Increased Access to Learning Centers</a:t>
            </a:r>
          </a:p>
          <a:p>
            <a:pPr lvl="1"/>
            <a:r>
              <a:rPr lang="en-US" dirty="0">
                <a:cs typeface="Times New Roman" panose="02020603050405020304" pitchFamily="18" charset="0"/>
              </a:rPr>
              <a:t>Embedded Tutoring</a:t>
            </a:r>
          </a:p>
          <a:p>
            <a:pPr lvl="1"/>
            <a:r>
              <a:rPr lang="en-US" dirty="0">
                <a:cs typeface="Times New Roman" panose="02020603050405020304" pitchFamily="18" charset="0"/>
              </a:rPr>
              <a:t>Supplemental Instruction</a:t>
            </a:r>
          </a:p>
          <a:p>
            <a:pPr lvl="1"/>
            <a:r>
              <a:rPr lang="en-US" dirty="0">
                <a:cs typeface="Times New Roman" panose="02020603050405020304" pitchFamily="18" charset="0"/>
              </a:rPr>
              <a:t>Writing Centers/Math Labs</a:t>
            </a:r>
          </a:p>
          <a:p>
            <a:pPr lvl="1"/>
            <a:r>
              <a:rPr lang="en-US" dirty="0">
                <a:cs typeface="Times New Roman" panose="02020603050405020304" pitchFamily="18" charset="0"/>
              </a:rPr>
              <a:t>Directed Learning Activities</a:t>
            </a:r>
          </a:p>
          <a:p>
            <a:endParaRPr lang="en-US" dirty="0">
              <a:cs typeface="Times New Roman" panose="02020603050405020304" pitchFamily="18" charset="0"/>
            </a:endParaRPr>
          </a:p>
        </p:txBody>
      </p:sp>
    </p:spTree>
    <p:extLst>
      <p:ext uri="{BB962C8B-B14F-4D97-AF65-F5344CB8AC3E}">
        <p14:creationId xmlns:p14="http://schemas.microsoft.com/office/powerpoint/2010/main" val="32200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AE85-E8D1-8342-8B26-6FB2D2E90F52}"/>
              </a:ext>
            </a:extLst>
          </p:cNvPr>
          <p:cNvSpPr>
            <a:spLocks noGrp="1"/>
          </p:cNvSpPr>
          <p:nvPr>
            <p:ph type="title"/>
          </p:nvPr>
        </p:nvSpPr>
        <p:spPr/>
        <p:txBody>
          <a:bodyPr/>
          <a:lstStyle/>
          <a:p>
            <a:pPr algn="ctr"/>
            <a:r>
              <a:rPr lang="en-US" dirty="0"/>
              <a:t>Mathematics and Quantitative Reasoning Task force</a:t>
            </a:r>
          </a:p>
        </p:txBody>
      </p:sp>
      <p:sp>
        <p:nvSpPr>
          <p:cNvPr id="3" name="Text Placeholder 2">
            <a:extLst>
              <a:ext uri="{FF2B5EF4-FFF2-40B4-BE49-F238E27FC236}">
                <a16:creationId xmlns:a16="http://schemas.microsoft.com/office/drawing/2014/main" id="{DC13F9D1-B3AD-AF4D-9822-EBEA5776CA32}"/>
              </a:ext>
            </a:extLst>
          </p:cNvPr>
          <p:cNvSpPr>
            <a:spLocks noGrp="1"/>
          </p:cNvSpPr>
          <p:nvPr>
            <p:ph type="body" idx="1"/>
          </p:nvPr>
        </p:nvSpPr>
        <p:spPr/>
        <p:txBody>
          <a:bodyPr anchor="ctr">
            <a:normAutofit/>
          </a:bodyPr>
          <a:lstStyle/>
          <a:p>
            <a:pPr algn="ctr"/>
            <a:r>
              <a:rPr lang="en-US" sz="4400" dirty="0"/>
              <a:t>MQRTF</a:t>
            </a:r>
          </a:p>
        </p:txBody>
      </p:sp>
      <p:sp>
        <p:nvSpPr>
          <p:cNvPr id="4" name="Footer Placeholder 3">
            <a:extLst>
              <a:ext uri="{FF2B5EF4-FFF2-40B4-BE49-F238E27FC236}">
                <a16:creationId xmlns:a16="http://schemas.microsoft.com/office/drawing/2014/main" id="{D5761791-0CBD-124E-884A-2DFAC8EB9559}"/>
              </a:ext>
            </a:extLst>
          </p:cNvPr>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60F8A22-9281-2343-A22A-AD58AB0F9D99}"/>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22955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AC9E-42D1-F140-A06E-B277A8BA0AB3}"/>
              </a:ext>
            </a:extLst>
          </p:cNvPr>
          <p:cNvSpPr>
            <a:spLocks noGrp="1"/>
          </p:cNvSpPr>
          <p:nvPr>
            <p:ph type="title"/>
          </p:nvPr>
        </p:nvSpPr>
        <p:spPr/>
        <p:txBody>
          <a:bodyPr>
            <a:normAutofit fontScale="90000"/>
          </a:bodyPr>
          <a:lstStyle/>
          <a:p>
            <a:pPr algn="ctr"/>
            <a:r>
              <a:rPr lang="en-US" b="1" dirty="0">
                <a:solidFill>
                  <a:srgbClr val="0070C0"/>
                </a:solidFill>
                <a:cs typeface="Times New Roman" panose="02020603050405020304" pitchFamily="18" charset="0"/>
              </a:rPr>
              <a:t>The Mathematics and Quantitative Reasoning Task Force Participant Organizations</a:t>
            </a:r>
          </a:p>
        </p:txBody>
      </p:sp>
      <p:sp>
        <p:nvSpPr>
          <p:cNvPr id="3" name="Content Placeholder 2">
            <a:extLst>
              <a:ext uri="{FF2B5EF4-FFF2-40B4-BE49-F238E27FC236}">
                <a16:creationId xmlns:a16="http://schemas.microsoft.com/office/drawing/2014/main" id="{9E2B1776-7F0C-7347-962E-5D5EB2B8449E}"/>
              </a:ext>
            </a:extLst>
          </p:cNvPr>
          <p:cNvSpPr>
            <a:spLocks noGrp="1"/>
          </p:cNvSpPr>
          <p:nvPr>
            <p:ph idx="1"/>
          </p:nvPr>
        </p:nvSpPr>
        <p:spPr>
          <a:xfrm>
            <a:off x="609600" y="1778000"/>
            <a:ext cx="10972800" cy="4931474"/>
          </a:xfrm>
        </p:spPr>
        <p:txBody>
          <a:bodyPr>
            <a:normAutofit lnSpcReduction="10000"/>
          </a:bodyPr>
          <a:lstStyle/>
          <a:p>
            <a:pPr>
              <a:lnSpc>
                <a:spcPct val="110000"/>
              </a:lnSpc>
              <a:spcBef>
                <a:spcPts val="600"/>
              </a:spcBef>
              <a:buClr>
                <a:srgbClr val="0070C0"/>
              </a:buClr>
            </a:pPr>
            <a:r>
              <a:rPr lang="en-US" dirty="0">
                <a:ea typeface="Times New Roman" charset="0"/>
                <a:cs typeface="Times New Roman" panose="02020603050405020304" pitchFamily="18" charset="0"/>
              </a:rPr>
              <a:t>Academic Senate for California Community Colleges (ASCCC)</a:t>
            </a:r>
          </a:p>
          <a:p>
            <a:pPr lvl="1">
              <a:lnSpc>
                <a:spcPct val="110000"/>
              </a:lnSpc>
              <a:spcBef>
                <a:spcPts val="600"/>
              </a:spcBef>
              <a:buClr>
                <a:srgbClr val="0070C0"/>
              </a:buClr>
            </a:pPr>
            <a:r>
              <a:rPr lang="en-US" dirty="0">
                <a:ea typeface="Times New Roman" charset="0"/>
                <a:cs typeface="Times New Roman" panose="02020603050405020304" pitchFamily="18" charset="0"/>
              </a:rPr>
              <a:t>Title 5 §53206 – The ASCCC role in formation of policies in regard to academic and professional matters, recognized as the voice of the community college academic senates before the Board of Governor’s and the Chancellor’s Office</a:t>
            </a:r>
          </a:p>
          <a:p>
            <a:pPr>
              <a:lnSpc>
                <a:spcPct val="110000"/>
              </a:lnSpc>
              <a:spcBef>
                <a:spcPts val="600"/>
              </a:spcBef>
              <a:buClr>
                <a:srgbClr val="0070C0"/>
              </a:buClr>
            </a:pPr>
            <a:r>
              <a:rPr lang="en-US" dirty="0">
                <a:ea typeface="Times New Roman" charset="0"/>
                <a:cs typeface="Times New Roman" panose="02020603050405020304" pitchFamily="18" charset="0"/>
              </a:rPr>
              <a:t>California Mathematics Council Community Colleges (CMC</a:t>
            </a:r>
            <a:r>
              <a:rPr lang="en-US" baseline="30000" dirty="0">
                <a:ea typeface="Times New Roman" charset="0"/>
                <a:cs typeface="Times New Roman" panose="02020603050405020304" pitchFamily="18" charset="0"/>
              </a:rPr>
              <a:t>3</a:t>
            </a:r>
            <a:r>
              <a:rPr lang="en-US" dirty="0">
                <a:ea typeface="Times New Roman" charset="0"/>
                <a:cs typeface="Times New Roman" panose="02020603050405020304" pitchFamily="18" charset="0"/>
              </a:rPr>
              <a:t>)</a:t>
            </a:r>
          </a:p>
          <a:p>
            <a:pPr lvl="1">
              <a:lnSpc>
                <a:spcPct val="110000"/>
              </a:lnSpc>
              <a:spcBef>
                <a:spcPts val="600"/>
              </a:spcBef>
              <a:buClr>
                <a:srgbClr val="0070C0"/>
              </a:buClr>
            </a:pPr>
            <a:r>
              <a:rPr lang="en-US" dirty="0">
                <a:ea typeface="Times New Roman" charset="0"/>
                <a:cs typeface="Times New Roman" panose="02020603050405020304" pitchFamily="18" charset="0"/>
              </a:rPr>
              <a:t>Affiliate of the American Mathematics Association of Two-Year Colleges (AMATYC)</a:t>
            </a:r>
          </a:p>
          <a:p>
            <a:pPr lvl="1">
              <a:lnSpc>
                <a:spcPct val="110000"/>
              </a:lnSpc>
              <a:spcBef>
                <a:spcPts val="600"/>
              </a:spcBef>
              <a:buClr>
                <a:srgbClr val="0070C0"/>
              </a:buClr>
            </a:pPr>
            <a:r>
              <a:rPr lang="en-US" dirty="0">
                <a:ea typeface="Times New Roman" charset="0"/>
                <a:cs typeface="Times New Roman" panose="02020603050405020304" pitchFamily="18" charset="0"/>
              </a:rPr>
              <a:t>Founded in 1972 to provide a forum through which community college mathematics faculty in Northern and Central California can express themselves professionally at a local, state and national level…</a:t>
            </a:r>
          </a:p>
          <a:p>
            <a:pPr>
              <a:lnSpc>
                <a:spcPct val="110000"/>
              </a:lnSpc>
              <a:spcBef>
                <a:spcPts val="600"/>
              </a:spcBef>
              <a:buClr>
                <a:srgbClr val="0070C0"/>
              </a:buClr>
            </a:pPr>
            <a:r>
              <a:rPr lang="en-US" dirty="0">
                <a:ea typeface="Times New Roman" charset="0"/>
                <a:cs typeface="Times New Roman" panose="02020603050405020304" pitchFamily="18" charset="0"/>
              </a:rPr>
              <a:t>California Mathematics Council Community Colleges – South (CMC</a:t>
            </a:r>
            <a:r>
              <a:rPr lang="en-US" baseline="30000" dirty="0">
                <a:ea typeface="Times New Roman" charset="0"/>
                <a:cs typeface="Times New Roman" panose="02020603050405020304" pitchFamily="18" charset="0"/>
              </a:rPr>
              <a:t>3</a:t>
            </a:r>
            <a:r>
              <a:rPr lang="en-US" dirty="0">
                <a:ea typeface="Times New Roman" charset="0"/>
                <a:cs typeface="Times New Roman" panose="02020603050405020304" pitchFamily="18" charset="0"/>
              </a:rPr>
              <a:t>-South)</a:t>
            </a:r>
          </a:p>
          <a:p>
            <a:pPr lvl="1">
              <a:lnSpc>
                <a:spcPct val="110000"/>
              </a:lnSpc>
              <a:spcBef>
                <a:spcPts val="600"/>
              </a:spcBef>
              <a:buClr>
                <a:srgbClr val="0070C0"/>
              </a:buClr>
            </a:pPr>
            <a:r>
              <a:rPr lang="en-US" dirty="0">
                <a:ea typeface="Times New Roman" charset="0"/>
                <a:cs typeface="Times New Roman" panose="02020603050405020304" pitchFamily="18" charset="0"/>
              </a:rPr>
              <a:t>Affiliate of the American Mathematics Association of Two-Year Colleges (AMATYC) and the California Mathematics Council (CMC)</a:t>
            </a:r>
          </a:p>
          <a:p>
            <a:pPr lvl="1">
              <a:lnSpc>
                <a:spcPct val="110000"/>
              </a:lnSpc>
              <a:spcBef>
                <a:spcPts val="600"/>
              </a:spcBef>
              <a:buClr>
                <a:srgbClr val="0070C0"/>
              </a:buClr>
            </a:pPr>
            <a:r>
              <a:rPr lang="en-US" dirty="0">
                <a:ea typeface="Times New Roman" charset="0"/>
                <a:cs typeface="Times New Roman" panose="02020603050405020304" pitchFamily="18" charset="0"/>
              </a:rPr>
              <a:t>Dedicated to the professional growth of mathematics educators in Southern California</a:t>
            </a:r>
          </a:p>
          <a:p>
            <a:pPr marL="0" indent="0">
              <a:buNone/>
            </a:pPr>
            <a:endParaRPr lang="en-US" dirty="0"/>
          </a:p>
        </p:txBody>
      </p:sp>
    </p:spTree>
    <p:extLst>
      <p:ext uri="{BB962C8B-B14F-4D97-AF65-F5344CB8AC3E}">
        <p14:creationId xmlns:p14="http://schemas.microsoft.com/office/powerpoint/2010/main" val="246022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52DE-FB46-204A-8BD3-8EA3E42AC5C7}"/>
              </a:ext>
            </a:extLst>
          </p:cNvPr>
          <p:cNvSpPr>
            <a:spLocks noGrp="1"/>
          </p:cNvSpPr>
          <p:nvPr>
            <p:ph type="title"/>
          </p:nvPr>
        </p:nvSpPr>
        <p:spPr/>
        <p:txBody>
          <a:bodyPr>
            <a:normAutofit fontScale="90000"/>
          </a:bodyPr>
          <a:lstStyle/>
          <a:p>
            <a:pPr algn="ctr"/>
            <a:r>
              <a:rPr lang="en-US" b="1" dirty="0">
                <a:solidFill>
                  <a:srgbClr val="0070C0"/>
                </a:solidFill>
                <a:ea typeface="Times New Roman" charset="0"/>
                <a:cs typeface="Times New Roman" charset="0"/>
              </a:rPr>
              <a:t>Math and Quantitative Reasoning </a:t>
            </a:r>
            <a:br>
              <a:rPr lang="en-US" b="1" dirty="0">
                <a:solidFill>
                  <a:srgbClr val="0070C0"/>
                </a:solidFill>
                <a:ea typeface="Times New Roman" charset="0"/>
                <a:cs typeface="Times New Roman" charset="0"/>
              </a:rPr>
            </a:br>
            <a:r>
              <a:rPr lang="en-US" b="1" dirty="0">
                <a:solidFill>
                  <a:srgbClr val="0070C0"/>
                </a:solidFill>
                <a:ea typeface="Times New Roman" charset="0"/>
                <a:cs typeface="Times New Roman" charset="0"/>
              </a:rPr>
              <a:t>Task Force</a:t>
            </a:r>
            <a:endParaRPr lang="en-US" dirty="0"/>
          </a:p>
        </p:txBody>
      </p:sp>
      <p:sp>
        <p:nvSpPr>
          <p:cNvPr id="3" name="Content Placeholder 2">
            <a:extLst>
              <a:ext uri="{FF2B5EF4-FFF2-40B4-BE49-F238E27FC236}">
                <a16:creationId xmlns:a16="http://schemas.microsoft.com/office/drawing/2014/main" id="{4755C20D-EDB3-8B46-900E-44C8AC48B76C}"/>
              </a:ext>
            </a:extLst>
          </p:cNvPr>
          <p:cNvSpPr>
            <a:spLocks noGrp="1"/>
          </p:cNvSpPr>
          <p:nvPr>
            <p:ph idx="1"/>
          </p:nvPr>
        </p:nvSpPr>
        <p:spPr>
          <a:xfrm>
            <a:off x="609601" y="1913467"/>
            <a:ext cx="7271077" cy="4234436"/>
          </a:xfrm>
        </p:spPr>
        <p:txBody>
          <a:bodyPr/>
          <a:lstStyle/>
          <a:p>
            <a:pPr marL="0" indent="0">
              <a:lnSpc>
                <a:spcPct val="110000"/>
              </a:lnSpc>
              <a:spcBef>
                <a:spcPts val="600"/>
              </a:spcBef>
              <a:buClr>
                <a:srgbClr val="0070C0"/>
              </a:buClr>
              <a:buNone/>
            </a:pPr>
            <a:r>
              <a:rPr lang="en-US" dirty="0">
                <a:ea typeface="Times New Roman" charset="0"/>
                <a:cs typeface="Times New Roman" panose="02020603050405020304" pitchFamily="18" charset="0"/>
              </a:rPr>
              <a:t>Why form the MQRTF?</a:t>
            </a:r>
          </a:p>
          <a:p>
            <a:pPr>
              <a:lnSpc>
                <a:spcPct val="110000"/>
              </a:lnSpc>
              <a:spcBef>
                <a:spcPts val="600"/>
              </a:spcBef>
              <a:buClr>
                <a:srgbClr val="0070C0"/>
              </a:buClr>
            </a:pPr>
            <a:r>
              <a:rPr lang="en-US" dirty="0">
                <a:ea typeface="Times New Roman" charset="0"/>
                <a:cs typeface="Times New Roman" panose="02020603050405020304" pitchFamily="18" charset="0"/>
              </a:rPr>
              <a:t>Math Competency Requirement in Title 5</a:t>
            </a:r>
          </a:p>
          <a:p>
            <a:pPr>
              <a:lnSpc>
                <a:spcPct val="110000"/>
              </a:lnSpc>
              <a:spcBef>
                <a:spcPts val="600"/>
              </a:spcBef>
              <a:buClr>
                <a:srgbClr val="0070C0"/>
              </a:buClr>
            </a:pPr>
            <a:r>
              <a:rPr lang="en-US" dirty="0">
                <a:ea typeface="Times New Roman" charset="0"/>
                <a:cs typeface="Times New Roman" panose="02020603050405020304" pitchFamily="18" charset="0"/>
              </a:rPr>
              <a:t>Quantitative Reasoning Requirement for CSU GE Breadth and IGETC patterns</a:t>
            </a:r>
          </a:p>
          <a:p>
            <a:pPr>
              <a:lnSpc>
                <a:spcPct val="110000"/>
              </a:lnSpc>
              <a:spcBef>
                <a:spcPts val="600"/>
              </a:spcBef>
              <a:buClr>
                <a:srgbClr val="0070C0"/>
              </a:buClr>
            </a:pPr>
            <a:r>
              <a:rPr lang="en-US" dirty="0">
                <a:ea typeface="Times New Roman" charset="0"/>
                <a:cs typeface="Times New Roman" panose="02020603050405020304" pitchFamily="18" charset="0"/>
              </a:rPr>
              <a:t>General Education requirements are academic and professional matters</a:t>
            </a:r>
          </a:p>
          <a:p>
            <a:pPr>
              <a:lnSpc>
                <a:spcPct val="110000"/>
              </a:lnSpc>
              <a:spcBef>
                <a:spcPts val="600"/>
              </a:spcBef>
              <a:buClr>
                <a:srgbClr val="0070C0"/>
              </a:buClr>
            </a:pPr>
            <a:r>
              <a:rPr lang="en-US" dirty="0">
                <a:ea typeface="Times New Roman" charset="0"/>
                <a:cs typeface="Times New Roman" panose="02020603050405020304" pitchFamily="18" charset="0"/>
              </a:rPr>
              <a:t>AB 705 and CSU EOs 1100/1110 are requiring major curricular changes</a:t>
            </a:r>
          </a:p>
          <a:p>
            <a:pPr>
              <a:lnSpc>
                <a:spcPct val="110000"/>
              </a:lnSpc>
              <a:spcBef>
                <a:spcPts val="600"/>
              </a:spcBef>
              <a:buClr>
                <a:srgbClr val="0070C0"/>
              </a:buClr>
            </a:pPr>
            <a:r>
              <a:rPr lang="en-US" dirty="0">
                <a:ea typeface="Times New Roman" charset="0"/>
                <a:cs typeface="Times New Roman" panose="02020603050405020304" pitchFamily="18" charset="0"/>
              </a:rPr>
              <a:t>Responsibility of both ASCCC and Discipline Faculty</a:t>
            </a:r>
          </a:p>
          <a:p>
            <a:pPr>
              <a:lnSpc>
                <a:spcPct val="110000"/>
              </a:lnSpc>
              <a:spcBef>
                <a:spcPts val="600"/>
              </a:spcBef>
              <a:buClr>
                <a:srgbClr val="0070C0"/>
              </a:buClr>
            </a:pPr>
            <a:endParaRPr lang="en-US" dirty="0">
              <a:ea typeface="Times New Roman"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8BEF744D-1D23-8B4F-B861-BF7617D92AFA}"/>
              </a:ext>
            </a:extLst>
          </p:cNvPr>
          <p:cNvPicPr>
            <a:picLocks noChangeAspect="1"/>
          </p:cNvPicPr>
          <p:nvPr/>
        </p:nvPicPr>
        <p:blipFill>
          <a:blip r:embed="rId2"/>
          <a:stretch>
            <a:fillRect/>
          </a:stretch>
        </p:blipFill>
        <p:spPr>
          <a:xfrm>
            <a:off x="8371745" y="2308419"/>
            <a:ext cx="2330123" cy="3444531"/>
          </a:xfrm>
          <a:prstGeom prst="rect">
            <a:avLst/>
          </a:prstGeom>
        </p:spPr>
      </p:pic>
    </p:spTree>
    <p:extLst>
      <p:ext uri="{BB962C8B-B14F-4D97-AF65-F5344CB8AC3E}">
        <p14:creationId xmlns:p14="http://schemas.microsoft.com/office/powerpoint/2010/main" val="397906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b="1" dirty="0">
                <a:solidFill>
                  <a:srgbClr val="0070C0"/>
                </a:solidFill>
                <a:ea typeface="Times New Roman" charset="0"/>
                <a:cs typeface="Times New Roman" panose="02020603050405020304" pitchFamily="18" charset="0"/>
              </a:rPr>
              <a:t>Math and Quantitative Reasoning Task Force (MQRTF) </a:t>
            </a:r>
            <a:endParaRPr lang="en-US" dirty="0">
              <a:solidFill>
                <a:srgbClr val="0070C0"/>
              </a:solidFill>
            </a:endParaRPr>
          </a:p>
        </p:txBody>
      </p:sp>
      <p:sp>
        <p:nvSpPr>
          <p:cNvPr id="3" name="Content Placeholder 2"/>
          <p:cNvSpPr>
            <a:spLocks noGrp="1"/>
          </p:cNvSpPr>
          <p:nvPr>
            <p:ph idx="1"/>
          </p:nvPr>
        </p:nvSpPr>
        <p:spPr>
          <a:xfrm>
            <a:off x="609600" y="1642534"/>
            <a:ext cx="10972799" cy="3132666"/>
          </a:xfrm>
        </p:spPr>
        <p:txBody>
          <a:bodyPr>
            <a:normAutofit lnSpcReduction="10000"/>
          </a:bodyPr>
          <a:lstStyle/>
          <a:p>
            <a:pPr>
              <a:lnSpc>
                <a:spcPct val="110000"/>
              </a:lnSpc>
              <a:spcBef>
                <a:spcPts val="600"/>
              </a:spcBef>
              <a:buClr>
                <a:srgbClr val="0070C0"/>
              </a:buClr>
            </a:pPr>
            <a:r>
              <a:rPr lang="en-US" dirty="0">
                <a:ea typeface="Times New Roman" charset="0"/>
                <a:cs typeface="Times New Roman" panose="02020603050405020304" pitchFamily="18" charset="0"/>
              </a:rPr>
              <a:t>Proactive effort to address mathematics and quantitative reasoning in the CCCs</a:t>
            </a:r>
          </a:p>
          <a:p>
            <a:pPr>
              <a:lnSpc>
                <a:spcPct val="110000"/>
              </a:lnSpc>
              <a:spcBef>
                <a:spcPts val="600"/>
              </a:spcBef>
              <a:buClr>
                <a:srgbClr val="0070C0"/>
              </a:buClr>
            </a:pPr>
            <a:r>
              <a:rPr lang="en-US" dirty="0">
                <a:ea typeface="Times New Roman" charset="0"/>
                <a:cs typeface="Times New Roman" panose="02020603050405020304" pitchFamily="18" charset="0"/>
              </a:rPr>
              <a:t>Partnership with representatives from ASCCC, CMC</a:t>
            </a:r>
            <a:r>
              <a:rPr lang="en-US" baseline="30000" dirty="0">
                <a:ea typeface="Times New Roman" charset="0"/>
                <a:cs typeface="Times New Roman" panose="02020603050405020304" pitchFamily="18" charset="0"/>
              </a:rPr>
              <a:t>3</a:t>
            </a:r>
            <a:r>
              <a:rPr lang="en-US" dirty="0">
                <a:ea typeface="Times New Roman" charset="0"/>
                <a:cs typeface="Times New Roman" panose="02020603050405020304" pitchFamily="18" charset="0"/>
              </a:rPr>
              <a:t>, and CMC</a:t>
            </a:r>
            <a:r>
              <a:rPr lang="en-US" baseline="30000" dirty="0">
                <a:ea typeface="Times New Roman" charset="0"/>
                <a:cs typeface="Times New Roman" panose="02020603050405020304" pitchFamily="18" charset="0"/>
              </a:rPr>
              <a:t>3</a:t>
            </a:r>
            <a:r>
              <a:rPr lang="en-US" dirty="0">
                <a:ea typeface="Times New Roman" charset="0"/>
                <a:cs typeface="Times New Roman" panose="02020603050405020304" pitchFamily="18" charset="0"/>
              </a:rPr>
              <a:t>-South</a:t>
            </a:r>
          </a:p>
          <a:p>
            <a:pPr>
              <a:lnSpc>
                <a:spcPct val="110000"/>
              </a:lnSpc>
              <a:spcBef>
                <a:spcPts val="600"/>
              </a:spcBef>
              <a:buClr>
                <a:srgbClr val="0070C0"/>
              </a:buClr>
            </a:pPr>
            <a:r>
              <a:rPr lang="en-US" dirty="0">
                <a:ea typeface="Times New Roman" charset="0"/>
                <a:cs typeface="Times New Roman" panose="02020603050405020304" pitchFamily="18" charset="0"/>
              </a:rPr>
              <a:t>Membership included diverse perspectives on mathematics and quantitative reasoning</a:t>
            </a:r>
          </a:p>
          <a:p>
            <a:pPr>
              <a:lnSpc>
                <a:spcPct val="110000"/>
              </a:lnSpc>
              <a:spcBef>
                <a:spcPts val="600"/>
              </a:spcBef>
              <a:buClr>
                <a:srgbClr val="0070C0"/>
              </a:buClr>
            </a:pPr>
            <a:r>
              <a:rPr lang="en-US" dirty="0">
                <a:cs typeface="Times New Roman" panose="02020603050405020304" pitchFamily="18" charset="0"/>
              </a:rPr>
              <a:t>Guided by commitment to equity…empowering students to be successful in a technologically evolving society </a:t>
            </a:r>
            <a:endParaRPr lang="en-US" dirty="0">
              <a:ea typeface="Times New Roman" charset="0"/>
              <a:cs typeface="Times New Roman" panose="02020603050405020304" pitchFamily="18" charset="0"/>
            </a:endParaRPr>
          </a:p>
          <a:p>
            <a:pPr>
              <a:lnSpc>
                <a:spcPct val="110000"/>
              </a:lnSpc>
              <a:spcBef>
                <a:spcPts val="600"/>
              </a:spcBef>
              <a:buClr>
                <a:srgbClr val="0070C0"/>
              </a:buClr>
            </a:pPr>
            <a:r>
              <a:rPr lang="en-US" dirty="0">
                <a:ea typeface="Times New Roman" charset="0"/>
                <a:cs typeface="Times New Roman" panose="02020603050405020304" pitchFamily="18" charset="0"/>
              </a:rPr>
              <a:t>Considerations for both B-STEM and SLAM curriculum</a:t>
            </a:r>
          </a:p>
          <a:p>
            <a:pPr>
              <a:lnSpc>
                <a:spcPct val="110000"/>
              </a:lnSpc>
              <a:spcBef>
                <a:spcPts val="600"/>
              </a:spcBef>
              <a:buClr>
                <a:srgbClr val="0070C0"/>
              </a:buClr>
            </a:pPr>
            <a:endParaRPr lang="en-US" dirty="0">
              <a:ea typeface="Times New Roman"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76680B6-238D-9F4A-ABB1-8B0E257BD1E7}"/>
              </a:ext>
            </a:extLst>
          </p:cNvPr>
          <p:cNvPicPr>
            <a:picLocks noChangeAspect="1"/>
          </p:cNvPicPr>
          <p:nvPr/>
        </p:nvPicPr>
        <p:blipFill>
          <a:blip r:embed="rId2"/>
          <a:stretch>
            <a:fillRect/>
          </a:stretch>
        </p:blipFill>
        <p:spPr>
          <a:xfrm>
            <a:off x="4167715" y="5046950"/>
            <a:ext cx="4349751" cy="1413117"/>
          </a:xfrm>
          <a:prstGeom prst="rect">
            <a:avLst/>
          </a:prstGeom>
        </p:spPr>
      </p:pic>
    </p:spTree>
    <p:extLst>
      <p:ext uri="{BB962C8B-B14F-4D97-AF65-F5344CB8AC3E}">
        <p14:creationId xmlns:p14="http://schemas.microsoft.com/office/powerpoint/2010/main" val="236159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b="1" dirty="0">
                <a:solidFill>
                  <a:srgbClr val="0070C0"/>
                </a:solidFill>
                <a:ea typeface="Times New Roman" charset="0"/>
                <a:cs typeface="Times New Roman" panose="02020603050405020304" pitchFamily="18" charset="0"/>
              </a:rPr>
              <a:t>Math and Quantitative Reasoning Task Force (MQRTF) </a:t>
            </a:r>
            <a:endParaRPr lang="en-US" dirty="0">
              <a:solidFill>
                <a:srgbClr val="0070C0"/>
              </a:solidFill>
            </a:endParaRPr>
          </a:p>
        </p:txBody>
      </p:sp>
      <p:sp>
        <p:nvSpPr>
          <p:cNvPr id="3" name="Content Placeholder 2"/>
          <p:cNvSpPr>
            <a:spLocks noGrp="1"/>
          </p:cNvSpPr>
          <p:nvPr>
            <p:ph idx="1"/>
          </p:nvPr>
        </p:nvSpPr>
        <p:spPr>
          <a:xfrm>
            <a:off x="609601" y="1642534"/>
            <a:ext cx="6705600" cy="4961466"/>
          </a:xfrm>
        </p:spPr>
        <p:txBody>
          <a:bodyPr/>
          <a:lstStyle/>
          <a:p>
            <a:r>
              <a:rPr lang="en-US" dirty="0"/>
              <a:t>MQRTF formed in November 2017</a:t>
            </a:r>
          </a:p>
          <a:p>
            <a:r>
              <a:rPr lang="en-US" dirty="0"/>
              <a:t>First Report with Initial Draft C-ID Descriptors at Spring 2018 Plenary Session</a:t>
            </a:r>
          </a:p>
          <a:p>
            <a:r>
              <a:rPr lang="en-US" dirty="0"/>
              <a:t>ASCCC endorsed the report and directed the MQRTF to draft the C-ID descriptors, including one for pre-statistics (ASCCC Resolution 9.02 S18)</a:t>
            </a:r>
          </a:p>
          <a:p>
            <a:r>
              <a:rPr lang="en-US" dirty="0"/>
              <a:t>CMC</a:t>
            </a:r>
            <a:r>
              <a:rPr lang="en-US" baseline="30000" dirty="0"/>
              <a:t>3</a:t>
            </a:r>
            <a:r>
              <a:rPr lang="en-US" dirty="0"/>
              <a:t> supported the work of the MQRTF</a:t>
            </a:r>
          </a:p>
          <a:p>
            <a:r>
              <a:rPr lang="en-US" dirty="0"/>
              <a:t>CMC</a:t>
            </a:r>
            <a:r>
              <a:rPr lang="en-US" baseline="30000" dirty="0"/>
              <a:t>3</a:t>
            </a:r>
            <a:r>
              <a:rPr lang="en-US" dirty="0"/>
              <a:t>-South participated in the work of the MQRTF</a:t>
            </a:r>
          </a:p>
          <a:p>
            <a:r>
              <a:rPr lang="en-US" dirty="0"/>
              <a:t>C-ID Descriptors approved in September 2018</a:t>
            </a:r>
          </a:p>
          <a:p>
            <a:r>
              <a:rPr lang="en-US" dirty="0"/>
              <a:t>Second Report ready for Fall 2018 Plenary Session</a:t>
            </a:r>
          </a:p>
        </p:txBody>
      </p:sp>
      <p:pic>
        <p:nvPicPr>
          <p:cNvPr id="4" name="Picture 3">
            <a:extLst>
              <a:ext uri="{FF2B5EF4-FFF2-40B4-BE49-F238E27FC236}">
                <a16:creationId xmlns:a16="http://schemas.microsoft.com/office/drawing/2014/main" id="{4CAC91F2-CB48-1042-AB80-B41EE0BC67DA}"/>
              </a:ext>
            </a:extLst>
          </p:cNvPr>
          <p:cNvPicPr>
            <a:picLocks noChangeAspect="1"/>
          </p:cNvPicPr>
          <p:nvPr/>
        </p:nvPicPr>
        <p:blipFill>
          <a:blip r:embed="rId2"/>
          <a:stretch>
            <a:fillRect/>
          </a:stretch>
        </p:blipFill>
        <p:spPr>
          <a:xfrm>
            <a:off x="8142815" y="2366788"/>
            <a:ext cx="2982385" cy="2954512"/>
          </a:xfrm>
          <a:prstGeom prst="rect">
            <a:avLst/>
          </a:prstGeom>
        </p:spPr>
      </p:pic>
    </p:spTree>
    <p:extLst>
      <p:ext uri="{BB962C8B-B14F-4D97-AF65-F5344CB8AC3E}">
        <p14:creationId xmlns:p14="http://schemas.microsoft.com/office/powerpoint/2010/main" val="85257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16CC-955A-BE44-A256-DB33063F2DD0}"/>
              </a:ext>
            </a:extLst>
          </p:cNvPr>
          <p:cNvSpPr>
            <a:spLocks noGrp="1"/>
          </p:cNvSpPr>
          <p:nvPr>
            <p:ph type="title"/>
          </p:nvPr>
        </p:nvSpPr>
        <p:spPr/>
        <p:txBody>
          <a:bodyPr>
            <a:normAutofit/>
          </a:bodyPr>
          <a:lstStyle/>
          <a:p>
            <a:pPr algn="ctr"/>
            <a:r>
              <a:rPr lang="en-US" b="1" dirty="0">
                <a:solidFill>
                  <a:srgbClr val="0070C0"/>
                </a:solidFill>
                <a:cs typeface="Times New Roman" panose="02020603050405020304" pitchFamily="18" charset="0"/>
              </a:rPr>
              <a:t>New C-ID Descriptors: Pre-Transfer Level </a:t>
            </a:r>
            <a:endParaRPr lang="en-US"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C570A819-0711-2647-A313-5218470788BF}"/>
              </a:ext>
            </a:extLst>
          </p:cNvPr>
          <p:cNvSpPr>
            <a:spLocks noGrp="1"/>
          </p:cNvSpPr>
          <p:nvPr>
            <p:ph idx="1"/>
          </p:nvPr>
        </p:nvSpPr>
        <p:spPr/>
        <p:txBody>
          <a:bodyPr>
            <a:normAutofit/>
          </a:bodyPr>
          <a:lstStyle/>
          <a:p>
            <a:pPr marL="0" indent="0" algn="ctr">
              <a:lnSpc>
                <a:spcPct val="110000"/>
              </a:lnSpc>
              <a:spcBef>
                <a:spcPts val="600"/>
              </a:spcBef>
              <a:buClr>
                <a:srgbClr val="0070C0"/>
              </a:buClr>
              <a:buNone/>
            </a:pPr>
            <a:r>
              <a:rPr lang="en-US" sz="2800" b="1" dirty="0">
                <a:solidFill>
                  <a:srgbClr val="0070C0"/>
                </a:solidFill>
                <a:ea typeface="Times New Roman" charset="0"/>
                <a:cs typeface="Times New Roman" panose="02020603050405020304" pitchFamily="18" charset="0"/>
              </a:rPr>
              <a:t>Intent…</a:t>
            </a:r>
          </a:p>
          <a:p>
            <a:pPr>
              <a:lnSpc>
                <a:spcPct val="110000"/>
              </a:lnSpc>
              <a:spcBef>
                <a:spcPts val="600"/>
              </a:spcBef>
              <a:buClr>
                <a:srgbClr val="0070C0"/>
              </a:buClr>
            </a:pPr>
            <a:r>
              <a:rPr lang="en-US" sz="2800" dirty="0">
                <a:ea typeface="Times New Roman" charset="0"/>
                <a:cs typeface="Times New Roman" panose="02020603050405020304" pitchFamily="18" charset="0"/>
              </a:rPr>
              <a:t>Courses may be offered as concurrent or preparatory student support based on local placement policies</a:t>
            </a:r>
          </a:p>
          <a:p>
            <a:pPr>
              <a:lnSpc>
                <a:spcPct val="110000"/>
              </a:lnSpc>
              <a:spcBef>
                <a:spcPts val="600"/>
              </a:spcBef>
              <a:buClr>
                <a:srgbClr val="0070C0"/>
              </a:buClr>
            </a:pPr>
            <a:r>
              <a:rPr lang="en-US" sz="2800" dirty="0">
                <a:ea typeface="Times New Roman" charset="0"/>
                <a:cs typeface="Times New Roman" panose="02020603050405020304" pitchFamily="18" charset="0"/>
              </a:rPr>
              <a:t>Structured so that students have a path to complete transfer level within a one-year time frame (or less)</a:t>
            </a:r>
          </a:p>
          <a:p>
            <a:pPr>
              <a:lnSpc>
                <a:spcPct val="110000"/>
              </a:lnSpc>
              <a:spcBef>
                <a:spcPts val="600"/>
              </a:spcBef>
              <a:buClr>
                <a:srgbClr val="0070C0"/>
              </a:buClr>
            </a:pPr>
            <a:r>
              <a:rPr lang="en-US" sz="2800" b="1" dirty="0">
                <a:ea typeface="Times New Roman" charset="0"/>
                <a:cs typeface="Times New Roman" panose="02020603050405020304" pitchFamily="18" charset="0"/>
              </a:rPr>
              <a:t>Optional curriculum </a:t>
            </a:r>
            <a:r>
              <a:rPr lang="en-US" sz="2800" dirty="0">
                <a:ea typeface="Times New Roman" charset="0"/>
                <a:cs typeface="Times New Roman" panose="02020603050405020304" pitchFamily="18" charset="0"/>
              </a:rPr>
              <a:t>for colleges to consider – Not a requirement!</a:t>
            </a:r>
          </a:p>
          <a:p>
            <a:pPr>
              <a:lnSpc>
                <a:spcPct val="110000"/>
              </a:lnSpc>
              <a:spcBef>
                <a:spcPts val="600"/>
              </a:spcBef>
              <a:buClr>
                <a:srgbClr val="0070C0"/>
              </a:buClr>
            </a:pPr>
            <a:r>
              <a:rPr lang="en-US" sz="2800" dirty="0">
                <a:ea typeface="Times New Roman" charset="0"/>
                <a:cs typeface="Times New Roman" panose="02020603050405020304" pitchFamily="18" charset="0"/>
              </a:rPr>
              <a:t>Descriptors less prescriptive, more flexible – colleges tailor courses for their student populations</a:t>
            </a:r>
          </a:p>
          <a:p>
            <a:pPr marL="0" indent="0">
              <a:buNone/>
            </a:pPr>
            <a:endParaRPr lang="en-US" sz="2800" dirty="0"/>
          </a:p>
        </p:txBody>
      </p:sp>
    </p:spTree>
    <p:extLst>
      <p:ext uri="{BB962C8B-B14F-4D97-AF65-F5344CB8AC3E}">
        <p14:creationId xmlns:p14="http://schemas.microsoft.com/office/powerpoint/2010/main" val="294708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7D52-C90D-324D-980A-6CF0A5D3BC65}"/>
              </a:ext>
            </a:extLst>
          </p:cNvPr>
          <p:cNvSpPr>
            <a:spLocks noGrp="1"/>
          </p:cNvSpPr>
          <p:nvPr>
            <p:ph type="title"/>
          </p:nvPr>
        </p:nvSpPr>
        <p:spPr/>
        <p:txBody>
          <a:bodyPr>
            <a:normAutofit/>
          </a:bodyPr>
          <a:lstStyle/>
          <a:p>
            <a:pPr algn="ctr"/>
            <a:r>
              <a:rPr lang="en-US" b="1" dirty="0">
                <a:solidFill>
                  <a:srgbClr val="0070C0"/>
                </a:solidFill>
                <a:cs typeface="Times New Roman" panose="02020603050405020304" pitchFamily="18" charset="0"/>
              </a:rPr>
              <a:t>New C-ID Descriptors: Pre-Transfer Level </a:t>
            </a:r>
            <a:r>
              <a:rPr lang="en-US" dirty="0"/>
              <a:t> </a:t>
            </a:r>
          </a:p>
        </p:txBody>
      </p:sp>
      <p:sp>
        <p:nvSpPr>
          <p:cNvPr id="3" name="Content Placeholder 2">
            <a:extLst>
              <a:ext uri="{FF2B5EF4-FFF2-40B4-BE49-F238E27FC236}">
                <a16:creationId xmlns:a16="http://schemas.microsoft.com/office/drawing/2014/main" id="{63FCE37D-1546-3F49-A413-C2DB2CB79C31}"/>
              </a:ext>
            </a:extLst>
          </p:cNvPr>
          <p:cNvSpPr>
            <a:spLocks noGrp="1"/>
          </p:cNvSpPr>
          <p:nvPr>
            <p:ph idx="1"/>
          </p:nvPr>
        </p:nvSpPr>
        <p:spPr/>
        <p:txBody>
          <a:bodyPr>
            <a:normAutofit/>
          </a:bodyPr>
          <a:lstStyle/>
          <a:p>
            <a:pPr marL="0" indent="0" algn="ctr">
              <a:lnSpc>
                <a:spcPct val="110000"/>
              </a:lnSpc>
              <a:spcBef>
                <a:spcPts val="600"/>
              </a:spcBef>
              <a:buClr>
                <a:srgbClr val="0070C0"/>
              </a:buClr>
              <a:buNone/>
            </a:pPr>
            <a:r>
              <a:rPr lang="en-US" sz="2800" b="1" dirty="0">
                <a:solidFill>
                  <a:srgbClr val="0070C0"/>
                </a:solidFill>
                <a:ea typeface="Times New Roman" charset="0"/>
                <a:cs typeface="Times New Roman" panose="02020603050405020304" pitchFamily="18" charset="0"/>
              </a:rPr>
              <a:t>Process…</a:t>
            </a:r>
          </a:p>
          <a:p>
            <a:pPr>
              <a:lnSpc>
                <a:spcPct val="110000"/>
              </a:lnSpc>
              <a:spcBef>
                <a:spcPts val="600"/>
              </a:spcBef>
              <a:buClr>
                <a:srgbClr val="0070C0"/>
              </a:buClr>
            </a:pPr>
            <a:r>
              <a:rPr lang="en-US" sz="2800" dirty="0">
                <a:ea typeface="Times New Roman" charset="0"/>
                <a:cs typeface="Times New Roman" panose="02020603050405020304" pitchFamily="18" charset="0"/>
              </a:rPr>
              <a:t>Academic Senate for California Community Colleges Resolution S18 9.02: </a:t>
            </a:r>
            <a:r>
              <a:rPr lang="en-US" sz="2800" i="1" dirty="0">
                <a:ea typeface="Times New Roman" charset="0"/>
                <a:cs typeface="Times New Roman" panose="02020603050405020304" pitchFamily="18" charset="0"/>
              </a:rPr>
              <a:t>Pathways to Meet General Education Requirements of Quantitative Reasoning</a:t>
            </a:r>
          </a:p>
          <a:p>
            <a:pPr>
              <a:lnSpc>
                <a:spcPct val="110000"/>
              </a:lnSpc>
              <a:spcBef>
                <a:spcPts val="600"/>
              </a:spcBef>
              <a:buClr>
                <a:srgbClr val="0070C0"/>
              </a:buClr>
            </a:pPr>
            <a:r>
              <a:rPr lang="en-US" sz="2800" dirty="0">
                <a:ea typeface="Times New Roman" charset="0"/>
                <a:cs typeface="Times New Roman" panose="02020603050405020304" pitchFamily="18" charset="0"/>
              </a:rPr>
              <a:t>The MQRTF served as the Faculty Discipline Review Group</a:t>
            </a:r>
          </a:p>
          <a:p>
            <a:pPr>
              <a:lnSpc>
                <a:spcPct val="110000"/>
              </a:lnSpc>
              <a:spcBef>
                <a:spcPts val="600"/>
              </a:spcBef>
              <a:buClr>
                <a:srgbClr val="0070C0"/>
              </a:buClr>
            </a:pPr>
            <a:r>
              <a:rPr lang="en-US" sz="2800" dirty="0">
                <a:ea typeface="Times New Roman" charset="0"/>
                <a:cs typeface="Times New Roman" panose="02020603050405020304" pitchFamily="18" charset="0"/>
              </a:rPr>
              <a:t>Comment period from the field</a:t>
            </a:r>
          </a:p>
          <a:p>
            <a:pPr>
              <a:lnSpc>
                <a:spcPct val="110000"/>
              </a:lnSpc>
              <a:spcBef>
                <a:spcPts val="600"/>
              </a:spcBef>
              <a:buClr>
                <a:srgbClr val="0070C0"/>
              </a:buClr>
            </a:pPr>
            <a:r>
              <a:rPr lang="en-US" sz="2800" dirty="0">
                <a:ea typeface="Times New Roman" charset="0"/>
                <a:cs typeface="Times New Roman" panose="02020603050405020304" pitchFamily="18" charset="0"/>
              </a:rPr>
              <a:t>Finalized in September 2018</a:t>
            </a:r>
          </a:p>
          <a:p>
            <a:pPr>
              <a:lnSpc>
                <a:spcPct val="110000"/>
              </a:lnSpc>
              <a:spcBef>
                <a:spcPts val="600"/>
              </a:spcBef>
              <a:buClr>
                <a:srgbClr val="0070C0"/>
              </a:buClr>
            </a:pPr>
            <a:r>
              <a:rPr lang="en-US" sz="2800" dirty="0">
                <a:ea typeface="Times New Roman" charset="0"/>
                <a:cs typeface="Times New Roman" panose="02020603050405020304" pitchFamily="18" charset="0"/>
              </a:rPr>
              <a:t>Posted on C-ID Website under Resources</a:t>
            </a:r>
          </a:p>
          <a:p>
            <a:pPr>
              <a:lnSpc>
                <a:spcPct val="110000"/>
              </a:lnSpc>
              <a:spcBef>
                <a:spcPts val="600"/>
              </a:spcBef>
              <a:buClr>
                <a:srgbClr val="0070C0"/>
              </a:buClr>
            </a:pPr>
            <a:endParaRPr lang="en-US" sz="2800" dirty="0"/>
          </a:p>
        </p:txBody>
      </p:sp>
    </p:spTree>
    <p:extLst>
      <p:ext uri="{BB962C8B-B14F-4D97-AF65-F5344CB8AC3E}">
        <p14:creationId xmlns:p14="http://schemas.microsoft.com/office/powerpoint/2010/main" val="295986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7D52-C90D-324D-980A-6CF0A5D3BC65}"/>
              </a:ext>
            </a:extLst>
          </p:cNvPr>
          <p:cNvSpPr>
            <a:spLocks noGrp="1"/>
          </p:cNvSpPr>
          <p:nvPr>
            <p:ph type="title"/>
          </p:nvPr>
        </p:nvSpPr>
        <p:spPr/>
        <p:txBody>
          <a:bodyPr>
            <a:normAutofit/>
          </a:bodyPr>
          <a:lstStyle/>
          <a:p>
            <a:pPr algn="ctr"/>
            <a:r>
              <a:rPr lang="en-US" b="1" dirty="0">
                <a:solidFill>
                  <a:srgbClr val="0070C0"/>
                </a:solidFill>
                <a:cs typeface="Times New Roman" panose="02020603050405020304" pitchFamily="18" charset="0"/>
              </a:rPr>
              <a:t>New C-ID Descriptors: Pre-Transfer Level </a:t>
            </a:r>
            <a:r>
              <a:rPr lang="en-US" dirty="0"/>
              <a:t> </a:t>
            </a:r>
          </a:p>
        </p:txBody>
      </p:sp>
      <p:sp>
        <p:nvSpPr>
          <p:cNvPr id="3" name="Content Placeholder 2">
            <a:extLst>
              <a:ext uri="{FF2B5EF4-FFF2-40B4-BE49-F238E27FC236}">
                <a16:creationId xmlns:a16="http://schemas.microsoft.com/office/drawing/2014/main" id="{63FCE37D-1546-3F49-A413-C2DB2CB79C31}"/>
              </a:ext>
            </a:extLst>
          </p:cNvPr>
          <p:cNvSpPr>
            <a:spLocks noGrp="1"/>
          </p:cNvSpPr>
          <p:nvPr>
            <p:ph idx="1"/>
          </p:nvPr>
        </p:nvSpPr>
        <p:spPr/>
        <p:txBody>
          <a:bodyPr>
            <a:normAutofit fontScale="92500" lnSpcReduction="10000"/>
          </a:bodyPr>
          <a:lstStyle/>
          <a:p>
            <a:pPr marL="0" indent="0" algn="ctr">
              <a:lnSpc>
                <a:spcPct val="110000"/>
              </a:lnSpc>
              <a:spcBef>
                <a:spcPts val="600"/>
              </a:spcBef>
              <a:buClr>
                <a:srgbClr val="0070C0"/>
              </a:buClr>
              <a:buNone/>
            </a:pPr>
            <a:r>
              <a:rPr lang="en-US" b="1" dirty="0">
                <a:solidFill>
                  <a:srgbClr val="0070C0"/>
                </a:solidFill>
                <a:ea typeface="Times New Roman" charset="0"/>
                <a:cs typeface="Times New Roman" panose="02020603050405020304" pitchFamily="18" charset="0"/>
              </a:rPr>
              <a:t>The Descriptors…</a:t>
            </a:r>
          </a:p>
          <a:p>
            <a:pPr>
              <a:lnSpc>
                <a:spcPct val="110000"/>
              </a:lnSpc>
              <a:spcBef>
                <a:spcPts val="600"/>
              </a:spcBef>
              <a:buClr>
                <a:srgbClr val="0070C0"/>
              </a:buClr>
            </a:pPr>
            <a:r>
              <a:rPr lang="en-US" dirty="0">
                <a:ea typeface="Times New Roman" charset="0"/>
                <a:cs typeface="Times New Roman" panose="02020603050405020304" pitchFamily="18" charset="0"/>
              </a:rPr>
              <a:t>Based on </a:t>
            </a:r>
            <a:r>
              <a:rPr lang="en-US" b="1" dirty="0">
                <a:ea typeface="Times New Roman" charset="0"/>
                <a:cs typeface="Times New Roman" panose="02020603050405020304" pitchFamily="18" charset="0"/>
              </a:rPr>
              <a:t>local</a:t>
            </a:r>
            <a:r>
              <a:rPr lang="en-US" dirty="0">
                <a:ea typeface="Times New Roman" charset="0"/>
                <a:cs typeface="Times New Roman" panose="02020603050405020304" pitchFamily="18" charset="0"/>
              </a:rPr>
              <a:t> placement processes and student populations</a:t>
            </a:r>
          </a:p>
          <a:p>
            <a:pPr lvl="1">
              <a:lnSpc>
                <a:spcPct val="110000"/>
              </a:lnSpc>
              <a:spcBef>
                <a:spcPts val="600"/>
              </a:spcBef>
              <a:buClr>
                <a:srgbClr val="0070C0"/>
              </a:buClr>
            </a:pPr>
            <a:r>
              <a:rPr lang="en-US" dirty="0">
                <a:ea typeface="Times New Roman" charset="0"/>
                <a:cs typeface="Times New Roman" panose="02020603050405020304" pitchFamily="18" charset="0"/>
              </a:rPr>
              <a:t>Concurrent or Preparatory Support</a:t>
            </a:r>
          </a:p>
          <a:p>
            <a:pPr lvl="1">
              <a:lnSpc>
                <a:spcPct val="110000"/>
              </a:lnSpc>
              <a:spcBef>
                <a:spcPts val="600"/>
              </a:spcBef>
              <a:buClr>
                <a:srgbClr val="0070C0"/>
              </a:buClr>
            </a:pPr>
            <a:r>
              <a:rPr lang="en-US" dirty="0">
                <a:ea typeface="Times New Roman" charset="0"/>
                <a:cs typeface="Times New Roman" panose="02020603050405020304" pitchFamily="18" charset="0"/>
              </a:rPr>
              <a:t>Flexibility in course content and unit load</a:t>
            </a:r>
          </a:p>
          <a:p>
            <a:pPr lvl="1">
              <a:lnSpc>
                <a:spcPct val="110000"/>
              </a:lnSpc>
              <a:spcBef>
                <a:spcPts val="600"/>
              </a:spcBef>
              <a:buClr>
                <a:srgbClr val="0070C0"/>
              </a:buClr>
            </a:pPr>
            <a:r>
              <a:rPr lang="en-US" dirty="0">
                <a:ea typeface="Times New Roman" charset="0"/>
                <a:cs typeface="Times New Roman" panose="02020603050405020304" pitchFamily="18" charset="0"/>
              </a:rPr>
              <a:t>Lecture, Lab, or combination format</a:t>
            </a:r>
          </a:p>
          <a:p>
            <a:pPr lvl="1">
              <a:lnSpc>
                <a:spcPct val="110000"/>
              </a:lnSpc>
              <a:spcBef>
                <a:spcPts val="600"/>
              </a:spcBef>
              <a:buClr>
                <a:srgbClr val="0070C0"/>
              </a:buClr>
            </a:pPr>
            <a:r>
              <a:rPr lang="en-US" dirty="0">
                <a:ea typeface="Times New Roman" charset="0"/>
                <a:cs typeface="Times New Roman" panose="02020603050405020304" pitchFamily="18" charset="0"/>
              </a:rPr>
              <a:t>Credit or noncredit</a:t>
            </a:r>
          </a:p>
          <a:p>
            <a:pPr lvl="1">
              <a:lnSpc>
                <a:spcPct val="110000"/>
              </a:lnSpc>
              <a:spcBef>
                <a:spcPts val="600"/>
              </a:spcBef>
              <a:buClr>
                <a:srgbClr val="0070C0"/>
              </a:buClr>
            </a:pPr>
            <a:r>
              <a:rPr lang="en-US" dirty="0">
                <a:ea typeface="Times New Roman" charset="0"/>
                <a:cs typeface="Times New Roman" panose="02020603050405020304" pitchFamily="18" charset="0"/>
              </a:rPr>
              <a:t>Options – not a requirement</a:t>
            </a:r>
          </a:p>
          <a:p>
            <a:pPr>
              <a:lnSpc>
                <a:spcPct val="110000"/>
              </a:lnSpc>
              <a:spcBef>
                <a:spcPts val="600"/>
              </a:spcBef>
              <a:buClr>
                <a:srgbClr val="0070C0"/>
              </a:buClr>
            </a:pPr>
            <a:r>
              <a:rPr lang="en-US" dirty="0">
                <a:ea typeface="Times New Roman" charset="0"/>
                <a:cs typeface="Times New Roman" panose="02020603050405020304" pitchFamily="18" charset="0"/>
              </a:rPr>
              <a:t>Four descriptors</a:t>
            </a:r>
          </a:p>
          <a:p>
            <a:pPr lvl="1">
              <a:lnSpc>
                <a:spcPct val="110000"/>
              </a:lnSpc>
              <a:spcBef>
                <a:spcPts val="600"/>
              </a:spcBef>
              <a:buClr>
                <a:srgbClr val="0070C0"/>
              </a:buClr>
            </a:pPr>
            <a:r>
              <a:rPr lang="en-US" dirty="0">
                <a:ea typeface="Times New Roman" charset="0"/>
                <a:cs typeface="Times New Roman" panose="02020603050405020304" pitchFamily="18" charset="0"/>
              </a:rPr>
              <a:t>50x – Elementary Mathematics</a:t>
            </a:r>
          </a:p>
          <a:p>
            <a:pPr lvl="1">
              <a:lnSpc>
                <a:spcPct val="110000"/>
              </a:lnSpc>
              <a:spcBef>
                <a:spcPts val="600"/>
              </a:spcBef>
              <a:buClr>
                <a:srgbClr val="0070C0"/>
              </a:buClr>
            </a:pPr>
            <a:r>
              <a:rPr lang="en-US" dirty="0">
                <a:cs typeface="Times New Roman" panose="02020603050405020304" pitchFamily="18" charset="0"/>
              </a:rPr>
              <a:t>60x – Fundamentals of Algebra for Statistics or Liberal Arts </a:t>
            </a:r>
          </a:p>
          <a:p>
            <a:pPr lvl="1">
              <a:lnSpc>
                <a:spcPct val="110000"/>
              </a:lnSpc>
              <a:spcBef>
                <a:spcPts val="600"/>
              </a:spcBef>
              <a:buClr>
                <a:srgbClr val="0070C0"/>
              </a:buClr>
            </a:pPr>
            <a:r>
              <a:rPr lang="en-US" dirty="0">
                <a:cs typeface="Times New Roman" panose="02020603050405020304" pitchFamily="18" charset="0"/>
              </a:rPr>
              <a:t>70x – Foundations of Algebra for Mathematics-Intensive Fields</a:t>
            </a:r>
          </a:p>
          <a:p>
            <a:pPr lvl="1">
              <a:lnSpc>
                <a:spcPct val="110000"/>
              </a:lnSpc>
              <a:spcBef>
                <a:spcPts val="600"/>
              </a:spcBef>
              <a:buClr>
                <a:srgbClr val="0070C0"/>
              </a:buClr>
            </a:pPr>
            <a:r>
              <a:rPr lang="en-US" dirty="0">
                <a:cs typeface="Times New Roman" panose="02020603050405020304" pitchFamily="18" charset="0"/>
              </a:rPr>
              <a:t>80x – Algebra for Transition into Mathematics-Intensive Fields </a:t>
            </a:r>
            <a:endParaRPr lang="en-US" dirty="0"/>
          </a:p>
        </p:txBody>
      </p:sp>
      <p:pic>
        <p:nvPicPr>
          <p:cNvPr id="4" name="Picture 3">
            <a:extLst>
              <a:ext uri="{FF2B5EF4-FFF2-40B4-BE49-F238E27FC236}">
                <a16:creationId xmlns:a16="http://schemas.microsoft.com/office/drawing/2014/main" id="{13CAB936-9541-A943-9F7A-B8AE93568C13}"/>
              </a:ext>
            </a:extLst>
          </p:cNvPr>
          <p:cNvPicPr>
            <a:picLocks noChangeAspect="1"/>
          </p:cNvPicPr>
          <p:nvPr/>
        </p:nvPicPr>
        <p:blipFill>
          <a:blip r:embed="rId2"/>
          <a:stretch>
            <a:fillRect/>
          </a:stretch>
        </p:blipFill>
        <p:spPr>
          <a:xfrm>
            <a:off x="7224920" y="2944374"/>
            <a:ext cx="2150993" cy="1617413"/>
          </a:xfrm>
          <a:prstGeom prst="rect">
            <a:avLst/>
          </a:prstGeom>
        </p:spPr>
      </p:pic>
    </p:spTree>
    <p:extLst>
      <p:ext uri="{BB962C8B-B14F-4D97-AF65-F5344CB8AC3E}">
        <p14:creationId xmlns:p14="http://schemas.microsoft.com/office/powerpoint/2010/main" val="96996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AFCC-B6BC-A849-9881-22E47AB25941}"/>
              </a:ext>
            </a:extLst>
          </p:cNvPr>
          <p:cNvSpPr>
            <a:spLocks noGrp="1"/>
          </p:cNvSpPr>
          <p:nvPr>
            <p:ph type="title"/>
          </p:nvPr>
        </p:nvSpPr>
        <p:spPr/>
        <p:txBody>
          <a:bodyPr/>
          <a:lstStyle/>
          <a:p>
            <a:pPr algn="ctr"/>
            <a:r>
              <a:rPr lang="en-US" b="1" dirty="0">
                <a:solidFill>
                  <a:srgbClr val="0070C0"/>
                </a:solidFill>
              </a:rPr>
              <a:t>C-ID Descriptors – A Closer Look…</a:t>
            </a:r>
          </a:p>
        </p:txBody>
      </p:sp>
      <p:sp>
        <p:nvSpPr>
          <p:cNvPr id="3" name="Content Placeholder 2">
            <a:extLst>
              <a:ext uri="{FF2B5EF4-FFF2-40B4-BE49-F238E27FC236}">
                <a16:creationId xmlns:a16="http://schemas.microsoft.com/office/drawing/2014/main" id="{FF84FFC3-0A63-8143-84ED-8DE9DDC58DBE}"/>
              </a:ext>
            </a:extLst>
          </p:cNvPr>
          <p:cNvSpPr>
            <a:spLocks noGrp="1"/>
          </p:cNvSpPr>
          <p:nvPr>
            <p:ph idx="1"/>
          </p:nvPr>
        </p:nvSpPr>
        <p:spPr/>
        <p:txBody>
          <a:bodyPr>
            <a:normAutofit/>
          </a:bodyPr>
          <a:lstStyle/>
          <a:p>
            <a:pPr marL="0" indent="0" algn="ctr">
              <a:buNone/>
            </a:pPr>
            <a:r>
              <a:rPr lang="en-US" b="1" dirty="0"/>
              <a:t>50x – Elementary Mathematics </a:t>
            </a:r>
          </a:p>
          <a:p>
            <a:r>
              <a:rPr lang="en-US" dirty="0"/>
              <a:t>Review of basic mathematics, pre-algebra and an optional algebra introduction – baseline topics for success in 60x and 70x</a:t>
            </a:r>
          </a:p>
          <a:p>
            <a:r>
              <a:rPr lang="en-US" dirty="0"/>
              <a:t>Lecture and/or lab format, possibly noncredit</a:t>
            </a:r>
          </a:p>
          <a:p>
            <a:r>
              <a:rPr lang="en-US" dirty="0"/>
              <a:t>Units are commensurate with the depth and breadth of topics, modules</a:t>
            </a:r>
          </a:p>
          <a:p>
            <a:r>
              <a:rPr lang="en-US" dirty="0"/>
              <a:t>Corequisite/concurrent OR Prerequisite/preparatory based on local placement practices</a:t>
            </a:r>
          </a:p>
        </p:txBody>
      </p:sp>
      <p:pic>
        <p:nvPicPr>
          <p:cNvPr id="4" name="Picture 3">
            <a:extLst>
              <a:ext uri="{FF2B5EF4-FFF2-40B4-BE49-F238E27FC236}">
                <a16:creationId xmlns:a16="http://schemas.microsoft.com/office/drawing/2014/main" id="{45B77C71-54EF-BB41-A891-393DF6A2B989}"/>
              </a:ext>
            </a:extLst>
          </p:cNvPr>
          <p:cNvPicPr>
            <a:picLocks noChangeAspect="1"/>
          </p:cNvPicPr>
          <p:nvPr/>
        </p:nvPicPr>
        <p:blipFill>
          <a:blip r:embed="rId2"/>
          <a:stretch>
            <a:fillRect/>
          </a:stretch>
        </p:blipFill>
        <p:spPr>
          <a:xfrm>
            <a:off x="5384800" y="4851400"/>
            <a:ext cx="1422400" cy="1422400"/>
          </a:xfrm>
          <a:prstGeom prst="rect">
            <a:avLst/>
          </a:prstGeom>
        </p:spPr>
      </p:pic>
    </p:spTree>
    <p:extLst>
      <p:ext uri="{BB962C8B-B14F-4D97-AF65-F5344CB8AC3E}">
        <p14:creationId xmlns:p14="http://schemas.microsoft.com/office/powerpoint/2010/main" val="315600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0070C0"/>
                </a:solidFill>
              </a:rPr>
              <a:t>Overview</a:t>
            </a:r>
          </a:p>
        </p:txBody>
      </p:sp>
      <p:sp>
        <p:nvSpPr>
          <p:cNvPr id="8" name="Content Placeholder 7"/>
          <p:cNvSpPr>
            <a:spLocks noGrp="1"/>
          </p:cNvSpPr>
          <p:nvPr>
            <p:ph idx="1"/>
          </p:nvPr>
        </p:nvSpPr>
        <p:spPr>
          <a:xfrm>
            <a:off x="846667" y="1570068"/>
            <a:ext cx="7535333" cy="4847665"/>
          </a:xfrm>
        </p:spPr>
        <p:txBody>
          <a:bodyPr>
            <a:normAutofit lnSpcReduction="10000"/>
          </a:bodyPr>
          <a:lstStyle/>
          <a:p>
            <a:pPr marL="0" indent="0">
              <a:buNone/>
            </a:pPr>
            <a:r>
              <a:rPr lang="en-US" sz="3200" dirty="0"/>
              <a:t>During this breakout, we will discuss:</a:t>
            </a:r>
          </a:p>
          <a:p>
            <a:r>
              <a:rPr lang="en-US" sz="3200" dirty="0"/>
              <a:t>AB 705 – What is required and what is not…</a:t>
            </a:r>
          </a:p>
          <a:p>
            <a:r>
              <a:rPr lang="en-US" sz="3200" dirty="0"/>
              <a:t>Mathematics and Quantitative Reasoning Task Force – Report</a:t>
            </a:r>
          </a:p>
          <a:p>
            <a:r>
              <a:rPr lang="en-US" sz="3200" dirty="0"/>
              <a:t>Considerations When Implementing AB 705</a:t>
            </a:r>
          </a:p>
          <a:p>
            <a:r>
              <a:rPr lang="en-US" sz="3200" dirty="0"/>
              <a:t>Pathways Considerations for General Education</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5535B8AC-D635-A74E-A878-B200A070B840}"/>
              </a:ext>
            </a:extLst>
          </p:cNvPr>
          <p:cNvPicPr>
            <a:picLocks noChangeAspect="1"/>
          </p:cNvPicPr>
          <p:nvPr/>
        </p:nvPicPr>
        <p:blipFill>
          <a:blip r:embed="rId3"/>
          <a:stretch>
            <a:fillRect/>
          </a:stretch>
        </p:blipFill>
        <p:spPr>
          <a:xfrm>
            <a:off x="8961717" y="1864595"/>
            <a:ext cx="2620683" cy="4258610"/>
          </a:xfrm>
          <a:prstGeom prst="rect">
            <a:avLst/>
          </a:prstGeom>
        </p:spPr>
      </p:pic>
    </p:spTree>
    <p:extLst>
      <p:ext uri="{BB962C8B-B14F-4D97-AF65-F5344CB8AC3E}">
        <p14:creationId xmlns:p14="http://schemas.microsoft.com/office/powerpoint/2010/main" val="646693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AFCC-B6BC-A849-9881-22E47AB25941}"/>
              </a:ext>
            </a:extLst>
          </p:cNvPr>
          <p:cNvSpPr>
            <a:spLocks noGrp="1"/>
          </p:cNvSpPr>
          <p:nvPr>
            <p:ph type="title"/>
          </p:nvPr>
        </p:nvSpPr>
        <p:spPr/>
        <p:txBody>
          <a:bodyPr/>
          <a:lstStyle/>
          <a:p>
            <a:pPr algn="ctr"/>
            <a:r>
              <a:rPr lang="en-US" b="1" dirty="0">
                <a:solidFill>
                  <a:srgbClr val="0070C0"/>
                </a:solidFill>
              </a:rPr>
              <a:t>C-ID Descriptors – A Closer Look…</a:t>
            </a:r>
            <a:endParaRPr lang="en-US" dirty="0"/>
          </a:p>
        </p:txBody>
      </p:sp>
      <p:sp>
        <p:nvSpPr>
          <p:cNvPr id="3" name="Content Placeholder 2">
            <a:extLst>
              <a:ext uri="{FF2B5EF4-FFF2-40B4-BE49-F238E27FC236}">
                <a16:creationId xmlns:a16="http://schemas.microsoft.com/office/drawing/2014/main" id="{FF84FFC3-0A63-8143-84ED-8DE9DDC58DBE}"/>
              </a:ext>
            </a:extLst>
          </p:cNvPr>
          <p:cNvSpPr>
            <a:spLocks noGrp="1"/>
          </p:cNvSpPr>
          <p:nvPr>
            <p:ph idx="1"/>
          </p:nvPr>
        </p:nvSpPr>
        <p:spPr/>
        <p:txBody>
          <a:bodyPr>
            <a:normAutofit/>
          </a:bodyPr>
          <a:lstStyle/>
          <a:p>
            <a:pPr marL="0" indent="0" algn="ctr">
              <a:buNone/>
            </a:pPr>
            <a:r>
              <a:rPr lang="en-US" b="1" dirty="0"/>
              <a:t>60x – Fund</a:t>
            </a:r>
            <a:r>
              <a:rPr lang="en-US" b="1" dirty="0">
                <a:latin typeface="Times New Roman" panose="02020603050405020304" pitchFamily="18" charset="0"/>
                <a:cs typeface="Times New Roman" panose="02020603050405020304" pitchFamily="18" charset="0"/>
              </a:rPr>
              <a:t>amentals of Algebra for Statistics or Liberal Arts </a:t>
            </a:r>
          </a:p>
          <a:p>
            <a:r>
              <a:rPr lang="en-US" dirty="0"/>
              <a:t>Elements of beginning and intermediate algebra needed for statistics, liberal arts mathematics, or other non-mathematics-intensive fields. </a:t>
            </a:r>
          </a:p>
          <a:p>
            <a:r>
              <a:rPr lang="en-US" dirty="0"/>
              <a:t>Lecture and/or lab format, possibly noncredit</a:t>
            </a:r>
          </a:p>
          <a:p>
            <a:r>
              <a:rPr lang="en-US" dirty="0"/>
              <a:t>Units are commensurate with the depth and breadth of topics, modules</a:t>
            </a:r>
          </a:p>
          <a:p>
            <a:pPr marL="0" indent="0">
              <a:buNone/>
            </a:pPr>
            <a:r>
              <a:rPr lang="en-US" b="1" dirty="0"/>
              <a:t>Advisories/Recommended Preparation</a:t>
            </a:r>
            <a:r>
              <a:rPr lang="en-US" dirty="0"/>
              <a:t>: Algebra I or the equivalent through the Common Core State Standards in Mathematics (CCSSM). Options for students who have not attained these skills may include: </a:t>
            </a:r>
          </a:p>
          <a:p>
            <a:pPr marL="457200" indent="-457200">
              <a:buFont typeface="+mj-lt"/>
              <a:buAutoNum type="alphaLcPeriod"/>
            </a:pPr>
            <a:r>
              <a:rPr lang="en-US" dirty="0"/>
              <a:t>Corequisite/concurrent model of C-ID Math 50X Elementary Mathematics</a:t>
            </a:r>
          </a:p>
          <a:p>
            <a:pPr marL="457200" indent="-457200">
              <a:buFont typeface="+mj-lt"/>
              <a:buAutoNum type="alphaLcPeriod"/>
            </a:pPr>
            <a:r>
              <a:rPr lang="en-US" dirty="0"/>
              <a:t>Prerequisite/preparatory model of C-ID Math 50X Elementary Mathematics</a:t>
            </a:r>
          </a:p>
          <a:p>
            <a:endParaRPr lang="en-US" dirty="0"/>
          </a:p>
          <a:p>
            <a:endParaRPr lang="en-US" dirty="0"/>
          </a:p>
        </p:txBody>
      </p:sp>
    </p:spTree>
    <p:extLst>
      <p:ext uri="{BB962C8B-B14F-4D97-AF65-F5344CB8AC3E}">
        <p14:creationId xmlns:p14="http://schemas.microsoft.com/office/powerpoint/2010/main" val="373215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AFCC-B6BC-A849-9881-22E47AB25941}"/>
              </a:ext>
            </a:extLst>
          </p:cNvPr>
          <p:cNvSpPr>
            <a:spLocks noGrp="1"/>
          </p:cNvSpPr>
          <p:nvPr>
            <p:ph type="title"/>
          </p:nvPr>
        </p:nvSpPr>
        <p:spPr/>
        <p:txBody>
          <a:bodyPr/>
          <a:lstStyle/>
          <a:p>
            <a:pPr algn="ctr"/>
            <a:r>
              <a:rPr lang="en-US" b="1" dirty="0">
                <a:solidFill>
                  <a:srgbClr val="0070C0"/>
                </a:solidFill>
              </a:rPr>
              <a:t>C-ID Descriptors – A Closer Look…</a:t>
            </a:r>
            <a:endParaRPr lang="en-US" dirty="0"/>
          </a:p>
        </p:txBody>
      </p:sp>
      <p:sp>
        <p:nvSpPr>
          <p:cNvPr id="3" name="Content Placeholder 2">
            <a:extLst>
              <a:ext uri="{FF2B5EF4-FFF2-40B4-BE49-F238E27FC236}">
                <a16:creationId xmlns:a16="http://schemas.microsoft.com/office/drawing/2014/main" id="{FF84FFC3-0A63-8143-84ED-8DE9DDC58DBE}"/>
              </a:ext>
            </a:extLst>
          </p:cNvPr>
          <p:cNvSpPr>
            <a:spLocks noGrp="1"/>
          </p:cNvSpPr>
          <p:nvPr>
            <p:ph idx="1"/>
          </p:nvPr>
        </p:nvSpPr>
        <p:spPr/>
        <p:txBody>
          <a:bodyPr>
            <a:normAutofit/>
          </a:bodyPr>
          <a:lstStyle/>
          <a:p>
            <a:pPr marL="0" indent="0" algn="ctr">
              <a:buNone/>
            </a:pPr>
            <a:r>
              <a:rPr lang="en-US" b="1" dirty="0"/>
              <a:t>70x – Foundations</a:t>
            </a:r>
            <a:r>
              <a:rPr lang="en-US" b="1" dirty="0">
                <a:latin typeface="Times New Roman" panose="02020603050405020304" pitchFamily="18" charset="0"/>
                <a:cs typeface="Times New Roman" panose="02020603050405020304" pitchFamily="18" charset="0"/>
              </a:rPr>
              <a:t> of Algebra for Mathematics-Intensive Fields</a:t>
            </a:r>
          </a:p>
          <a:p>
            <a:r>
              <a:rPr lang="en-US" dirty="0"/>
              <a:t>Elements of beginning and intermediate algebra needed for mathematics-intensive fields. Includes baseline exit skills of an intermediate algebra course for students pursuing majors in mathematics-intensive fields.</a:t>
            </a:r>
          </a:p>
          <a:p>
            <a:r>
              <a:rPr lang="en-US" dirty="0"/>
              <a:t>Lecture and/or lab format, possibly noncredit</a:t>
            </a:r>
          </a:p>
          <a:p>
            <a:r>
              <a:rPr lang="en-US" dirty="0"/>
              <a:t>Units are commensurate with the depth and breadth of topics, modules</a:t>
            </a:r>
          </a:p>
          <a:p>
            <a:pPr marL="0" indent="0">
              <a:buNone/>
            </a:pPr>
            <a:r>
              <a:rPr lang="en-US" b="1" dirty="0"/>
              <a:t>Advisories/Recommended Preparation</a:t>
            </a:r>
            <a:r>
              <a:rPr lang="en-US" dirty="0"/>
              <a:t>: Algebra I or the equivalent through the Common Core State Standards in Mathematics (CCSSM). Options for students who have not attained these skills may include: </a:t>
            </a:r>
          </a:p>
          <a:p>
            <a:pPr marL="457200" indent="-457200">
              <a:buFont typeface="+mj-lt"/>
              <a:buAutoNum type="alphaLcPeriod"/>
            </a:pPr>
            <a:r>
              <a:rPr lang="en-US" dirty="0"/>
              <a:t>Corequisite/concurrent model of C-ID Math 50X Elementary Mathematics</a:t>
            </a:r>
          </a:p>
          <a:p>
            <a:pPr marL="457200" indent="-457200">
              <a:buFont typeface="+mj-lt"/>
              <a:buAutoNum type="alphaLcPeriod"/>
            </a:pPr>
            <a:r>
              <a:rPr lang="en-US" dirty="0"/>
              <a:t>Prerequisite/preparatory model of C-ID Math 50X Elementary Mathematics</a:t>
            </a:r>
          </a:p>
          <a:p>
            <a:pPr marL="0" indent="0">
              <a:buNone/>
            </a:pPr>
            <a:endParaRPr lang="en-US" dirty="0"/>
          </a:p>
        </p:txBody>
      </p:sp>
    </p:spTree>
    <p:extLst>
      <p:ext uri="{BB962C8B-B14F-4D97-AF65-F5344CB8AC3E}">
        <p14:creationId xmlns:p14="http://schemas.microsoft.com/office/powerpoint/2010/main" val="151891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AFCC-B6BC-A849-9881-22E47AB25941}"/>
              </a:ext>
            </a:extLst>
          </p:cNvPr>
          <p:cNvSpPr>
            <a:spLocks noGrp="1"/>
          </p:cNvSpPr>
          <p:nvPr>
            <p:ph type="title"/>
          </p:nvPr>
        </p:nvSpPr>
        <p:spPr/>
        <p:txBody>
          <a:bodyPr/>
          <a:lstStyle/>
          <a:p>
            <a:pPr algn="ctr"/>
            <a:r>
              <a:rPr lang="en-US" b="1" dirty="0">
                <a:solidFill>
                  <a:srgbClr val="0070C0"/>
                </a:solidFill>
              </a:rPr>
              <a:t>C-ID Descriptors – A Closer Look…</a:t>
            </a:r>
            <a:endParaRPr lang="en-US" dirty="0"/>
          </a:p>
        </p:txBody>
      </p:sp>
      <p:sp>
        <p:nvSpPr>
          <p:cNvPr id="3" name="Content Placeholder 2">
            <a:extLst>
              <a:ext uri="{FF2B5EF4-FFF2-40B4-BE49-F238E27FC236}">
                <a16:creationId xmlns:a16="http://schemas.microsoft.com/office/drawing/2014/main" id="{FF84FFC3-0A63-8143-84ED-8DE9DDC58DBE}"/>
              </a:ext>
            </a:extLst>
          </p:cNvPr>
          <p:cNvSpPr>
            <a:spLocks noGrp="1"/>
          </p:cNvSpPr>
          <p:nvPr>
            <p:ph idx="1"/>
          </p:nvPr>
        </p:nvSpPr>
        <p:spPr/>
        <p:txBody>
          <a:bodyPr>
            <a:normAutofit/>
          </a:bodyPr>
          <a:lstStyle/>
          <a:p>
            <a:pPr marL="0" indent="0" algn="ctr">
              <a:buNone/>
            </a:pPr>
            <a:r>
              <a:rPr lang="en-US" b="1" dirty="0"/>
              <a:t>80x – Algebra for Transition into Mathematics-Intensive Fields</a:t>
            </a:r>
          </a:p>
          <a:p>
            <a:r>
              <a:rPr lang="en-US" dirty="0"/>
              <a:t>A “</a:t>
            </a:r>
            <a:r>
              <a:rPr lang="en-US" b="1" dirty="0"/>
              <a:t>bridge course</a:t>
            </a:r>
            <a:r>
              <a:rPr lang="en-US" dirty="0"/>
              <a:t>” for students who have been placed into or have completed a transfer-level quantitative reasoning course from a non-mathematics intensive pathway. </a:t>
            </a:r>
          </a:p>
          <a:p>
            <a:r>
              <a:rPr lang="en-US" dirty="0"/>
              <a:t>Lecture and/or lab format, possibly noncredit, </a:t>
            </a:r>
          </a:p>
          <a:p>
            <a:r>
              <a:rPr lang="en-US" dirty="0"/>
              <a:t>Units are commensurate with the depth and breadth of topics, modules</a:t>
            </a:r>
          </a:p>
          <a:p>
            <a:r>
              <a:rPr lang="en-US" dirty="0"/>
              <a:t>Course requested by college and system leaders to provide pathway to B-STEM</a:t>
            </a:r>
          </a:p>
          <a:p>
            <a:endParaRPr lang="en-US" dirty="0"/>
          </a:p>
        </p:txBody>
      </p:sp>
      <p:pic>
        <p:nvPicPr>
          <p:cNvPr id="4" name="Picture 3">
            <a:extLst>
              <a:ext uri="{FF2B5EF4-FFF2-40B4-BE49-F238E27FC236}">
                <a16:creationId xmlns:a16="http://schemas.microsoft.com/office/drawing/2014/main" id="{2F3AFC5C-76A8-C34E-B2BC-65306DE2DF48}"/>
              </a:ext>
            </a:extLst>
          </p:cNvPr>
          <p:cNvPicPr>
            <a:picLocks noChangeAspect="1"/>
          </p:cNvPicPr>
          <p:nvPr/>
        </p:nvPicPr>
        <p:blipFill>
          <a:blip r:embed="rId2"/>
          <a:stretch>
            <a:fillRect/>
          </a:stretch>
        </p:blipFill>
        <p:spPr>
          <a:xfrm>
            <a:off x="5066762" y="4893108"/>
            <a:ext cx="2424086" cy="1437734"/>
          </a:xfrm>
          <a:prstGeom prst="rect">
            <a:avLst/>
          </a:prstGeom>
        </p:spPr>
      </p:pic>
    </p:spTree>
    <p:extLst>
      <p:ext uri="{BB962C8B-B14F-4D97-AF65-F5344CB8AC3E}">
        <p14:creationId xmlns:p14="http://schemas.microsoft.com/office/powerpoint/2010/main" val="412225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Default Placement Rules</a:t>
            </a:r>
          </a:p>
        </p:txBody>
      </p:sp>
      <p:sp>
        <p:nvSpPr>
          <p:cNvPr id="3" name="Content Placeholder 2"/>
          <p:cNvSpPr>
            <a:spLocks noGrp="1"/>
          </p:cNvSpPr>
          <p:nvPr>
            <p:ph idx="1"/>
          </p:nvPr>
        </p:nvSpPr>
        <p:spPr/>
        <p:txBody>
          <a:bodyPr/>
          <a:lstStyle/>
          <a:p>
            <a:r>
              <a:rPr lang="en-US" dirty="0"/>
              <a:t>The default placement rules are derived as an option for colleges who choose to do nothing regarding their curricular design, and placement practices.  </a:t>
            </a:r>
          </a:p>
          <a:p>
            <a:endParaRPr lang="en-US" dirty="0"/>
          </a:p>
          <a:p>
            <a:r>
              <a:rPr lang="en-US" dirty="0"/>
              <a:t>Colleges are encouraged to evaluate their curriculum, placement practices, and support services to figure out how best to serve their communities.  </a:t>
            </a:r>
            <a:r>
              <a:rPr lang="en-US" b="1" dirty="0"/>
              <a:t>These descriptors</a:t>
            </a:r>
            <a:r>
              <a:rPr lang="en-US" dirty="0"/>
              <a:t> are possible starting points for local discussion about how to serve a college community.   </a:t>
            </a:r>
          </a:p>
        </p:txBody>
      </p:sp>
      <p:pic>
        <p:nvPicPr>
          <p:cNvPr id="4" name="Picture 3">
            <a:extLst>
              <a:ext uri="{FF2B5EF4-FFF2-40B4-BE49-F238E27FC236}">
                <a16:creationId xmlns:a16="http://schemas.microsoft.com/office/drawing/2014/main" id="{38B1EC4A-DACA-8047-8106-B3CC9C6EEC5D}"/>
              </a:ext>
            </a:extLst>
          </p:cNvPr>
          <p:cNvPicPr>
            <a:picLocks noChangeAspect="1"/>
          </p:cNvPicPr>
          <p:nvPr/>
        </p:nvPicPr>
        <p:blipFill>
          <a:blip r:embed="rId2"/>
          <a:stretch>
            <a:fillRect/>
          </a:stretch>
        </p:blipFill>
        <p:spPr>
          <a:xfrm>
            <a:off x="4752310" y="4757302"/>
            <a:ext cx="3070889" cy="1719698"/>
          </a:xfrm>
          <a:prstGeom prst="rect">
            <a:avLst/>
          </a:prstGeom>
        </p:spPr>
      </p:pic>
    </p:spTree>
    <p:extLst>
      <p:ext uri="{BB962C8B-B14F-4D97-AF65-F5344CB8AC3E}">
        <p14:creationId xmlns:p14="http://schemas.microsoft.com/office/powerpoint/2010/main" val="92254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06B4-E019-C747-AC70-FE313BB86378}"/>
              </a:ext>
            </a:extLst>
          </p:cNvPr>
          <p:cNvSpPr>
            <a:spLocks noGrp="1"/>
          </p:cNvSpPr>
          <p:nvPr>
            <p:ph type="title"/>
          </p:nvPr>
        </p:nvSpPr>
        <p:spPr/>
        <p:txBody>
          <a:bodyPr/>
          <a:lstStyle/>
          <a:p>
            <a:pPr algn="ctr"/>
            <a:r>
              <a:rPr lang="en-US" dirty="0"/>
              <a:t>Considerations When </a:t>
            </a:r>
            <a:br>
              <a:rPr lang="en-US" dirty="0"/>
            </a:br>
            <a:r>
              <a:rPr lang="en-US" dirty="0"/>
              <a:t>Implementing AB 705</a:t>
            </a:r>
          </a:p>
        </p:txBody>
      </p:sp>
      <p:sp>
        <p:nvSpPr>
          <p:cNvPr id="3" name="Text Placeholder 2">
            <a:extLst>
              <a:ext uri="{FF2B5EF4-FFF2-40B4-BE49-F238E27FC236}">
                <a16:creationId xmlns:a16="http://schemas.microsoft.com/office/drawing/2014/main" id="{627D4E5C-F51B-D548-8033-158DD432EA3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2DFDC12E-0239-ED43-9BA2-248379AB0056}"/>
              </a:ext>
            </a:extLst>
          </p:cNvPr>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8C125D6-878B-324F-A393-8A2146B49065}"/>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89568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5AA0-C3CA-42F0-BC8C-1E2E1EDE2C50}"/>
              </a:ext>
            </a:extLst>
          </p:cNvPr>
          <p:cNvSpPr>
            <a:spLocks noGrp="1"/>
          </p:cNvSpPr>
          <p:nvPr>
            <p:ph type="title"/>
          </p:nvPr>
        </p:nvSpPr>
        <p:spPr/>
        <p:txBody>
          <a:bodyPr>
            <a:normAutofit/>
          </a:bodyPr>
          <a:lstStyle/>
          <a:p>
            <a:pPr algn="ctr"/>
            <a:r>
              <a:rPr lang="en-US" b="1" dirty="0">
                <a:solidFill>
                  <a:srgbClr val="0070C0"/>
                </a:solidFill>
                <a:latin typeface="+mn-lt"/>
                <a:cs typeface="Times New Roman" panose="02020603050405020304" pitchFamily="18" charset="0"/>
              </a:rPr>
              <a:t>Be Cognizant of the Unit Load</a:t>
            </a:r>
          </a:p>
        </p:txBody>
      </p:sp>
      <p:sp>
        <p:nvSpPr>
          <p:cNvPr id="3" name="Content Placeholder 2">
            <a:extLst>
              <a:ext uri="{FF2B5EF4-FFF2-40B4-BE49-F238E27FC236}">
                <a16:creationId xmlns:a16="http://schemas.microsoft.com/office/drawing/2014/main" id="{4D52AB12-A6F6-4656-A75E-D45EFB8EA314}"/>
              </a:ext>
            </a:extLst>
          </p:cNvPr>
          <p:cNvSpPr>
            <a:spLocks noGrp="1"/>
          </p:cNvSpPr>
          <p:nvPr>
            <p:ph idx="1"/>
          </p:nvPr>
        </p:nvSpPr>
        <p:spPr>
          <a:xfrm>
            <a:off x="267221" y="1600200"/>
            <a:ext cx="11782817" cy="4876800"/>
          </a:xfrm>
        </p:spPr>
        <p:txBody>
          <a:bodyPr/>
          <a:lstStyle/>
          <a:p>
            <a:r>
              <a:rPr lang="en-US" dirty="0">
                <a:cs typeface="Times New Roman" panose="02020603050405020304" pitchFamily="18" charset="0"/>
              </a:rPr>
              <a:t>Many colleges adopting the corequisite model typically have</a:t>
            </a:r>
          </a:p>
          <a:p>
            <a:pPr lvl="1"/>
            <a:r>
              <a:rPr lang="en-US" dirty="0">
                <a:cs typeface="Times New Roman" panose="02020603050405020304" pitchFamily="18" charset="0"/>
              </a:rPr>
              <a:t>5 – 6 units for an English Composition course w/corequisite</a:t>
            </a:r>
          </a:p>
          <a:p>
            <a:pPr lvl="1"/>
            <a:r>
              <a:rPr lang="en-US" dirty="0">
                <a:cs typeface="Times New Roman" panose="02020603050405020304" pitchFamily="18" charset="0"/>
              </a:rPr>
              <a:t>6 – 9 units for a mathematics course w/corequisite.</a:t>
            </a:r>
          </a:p>
          <a:p>
            <a:r>
              <a:rPr lang="en-US" dirty="0">
                <a:cs typeface="Times New Roman" panose="02020603050405020304" pitchFamily="18" charset="0"/>
              </a:rPr>
              <a:t>Consider part-time students who only take 3-4 units each semester and what options will work for them?</a:t>
            </a:r>
          </a:p>
          <a:p>
            <a:r>
              <a:rPr lang="en-US" dirty="0">
                <a:cs typeface="Times New Roman" panose="02020603050405020304" pitchFamily="18" charset="0"/>
              </a:rPr>
              <a:t>Consider Financial Aid – students must pass 66% of their courses or they are put on warning and second semester denied financial aid at that college forever.</a:t>
            </a:r>
          </a:p>
          <a:p>
            <a:endParaRPr lang="en-US" dirty="0">
              <a:cs typeface="Times New Roman" panose="02020603050405020304" pitchFamily="18" charset="0"/>
            </a:endParaRPr>
          </a:p>
          <a:p>
            <a:pPr algn="ctr"/>
            <a:r>
              <a:rPr lang="en-US" dirty="0">
                <a:cs typeface="Times New Roman" panose="02020603050405020304" pitchFamily="18" charset="0"/>
              </a:rPr>
              <a:t>*8 units is 66.7% of a typical 12 unit load</a:t>
            </a:r>
          </a:p>
          <a:p>
            <a:pPr algn="ctr"/>
            <a:r>
              <a:rPr lang="en-US" dirty="0">
                <a:cs typeface="Times New Roman" panose="02020603050405020304" pitchFamily="18" charset="0"/>
              </a:rPr>
              <a:t>Failure is warning and loss of Financial Aid</a:t>
            </a:r>
          </a:p>
        </p:txBody>
      </p:sp>
    </p:spTree>
    <p:extLst>
      <p:ext uri="{BB962C8B-B14F-4D97-AF65-F5344CB8AC3E}">
        <p14:creationId xmlns:p14="http://schemas.microsoft.com/office/powerpoint/2010/main" val="18502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AFCC-B6BC-A849-9881-22E47AB25941}"/>
              </a:ext>
            </a:extLst>
          </p:cNvPr>
          <p:cNvSpPr>
            <a:spLocks noGrp="1"/>
          </p:cNvSpPr>
          <p:nvPr>
            <p:ph type="title"/>
          </p:nvPr>
        </p:nvSpPr>
        <p:spPr/>
        <p:txBody>
          <a:bodyPr>
            <a:normAutofit fontScale="90000"/>
          </a:bodyPr>
          <a:lstStyle/>
          <a:p>
            <a:pPr algn="ctr"/>
            <a:r>
              <a:rPr lang="en-US" b="1" dirty="0">
                <a:solidFill>
                  <a:srgbClr val="0070C0"/>
                </a:solidFill>
              </a:rPr>
              <a:t>Who are our Students?</a:t>
            </a:r>
            <a:br>
              <a:rPr lang="en-US" b="1" dirty="0">
                <a:solidFill>
                  <a:srgbClr val="0070C0"/>
                </a:solidFill>
              </a:rPr>
            </a:br>
            <a:r>
              <a:rPr lang="en-US" sz="3600" dirty="0">
                <a:solidFill>
                  <a:srgbClr val="0070C0"/>
                </a:solidFill>
              </a:rPr>
              <a:t>Enrollment by Unit Load</a:t>
            </a:r>
            <a:endParaRPr lang="en-US" sz="3600" dirty="0"/>
          </a:p>
        </p:txBody>
      </p:sp>
      <p:graphicFrame>
        <p:nvGraphicFramePr>
          <p:cNvPr id="9" name="Content Placeholder 8">
            <a:extLst>
              <a:ext uri="{FF2B5EF4-FFF2-40B4-BE49-F238E27FC236}">
                <a16:creationId xmlns:a16="http://schemas.microsoft.com/office/drawing/2014/main" id="{7108EF16-DA38-154F-84BC-27EA1436D88E}"/>
              </a:ext>
            </a:extLst>
          </p:cNvPr>
          <p:cNvGraphicFramePr>
            <a:graphicFrameLocks noGrp="1"/>
          </p:cNvGraphicFramePr>
          <p:nvPr>
            <p:ph idx="1"/>
          </p:nvPr>
        </p:nvGraphicFramePr>
        <p:xfrm>
          <a:off x="1066800" y="1794933"/>
          <a:ext cx="9618133" cy="4064002"/>
        </p:xfrm>
        <a:graphic>
          <a:graphicData uri="http://schemas.openxmlformats.org/drawingml/2006/table">
            <a:tbl>
              <a:tblPr firstRow="1" firstCol="1" bandRow="1">
                <a:tableStyleId>{5C22544A-7EE6-4342-B048-85BDC9FD1C3A}</a:tableStyleId>
              </a:tblPr>
              <a:tblGrid>
                <a:gridCol w="1923133">
                  <a:extLst>
                    <a:ext uri="{9D8B030D-6E8A-4147-A177-3AD203B41FA5}">
                      <a16:colId xmlns:a16="http://schemas.microsoft.com/office/drawing/2014/main" val="241121644"/>
                    </a:ext>
                  </a:extLst>
                </a:gridCol>
                <a:gridCol w="1923133">
                  <a:extLst>
                    <a:ext uri="{9D8B030D-6E8A-4147-A177-3AD203B41FA5}">
                      <a16:colId xmlns:a16="http://schemas.microsoft.com/office/drawing/2014/main" val="1511318399"/>
                    </a:ext>
                  </a:extLst>
                </a:gridCol>
                <a:gridCol w="1923133">
                  <a:extLst>
                    <a:ext uri="{9D8B030D-6E8A-4147-A177-3AD203B41FA5}">
                      <a16:colId xmlns:a16="http://schemas.microsoft.com/office/drawing/2014/main" val="1030818491"/>
                    </a:ext>
                  </a:extLst>
                </a:gridCol>
                <a:gridCol w="1924367">
                  <a:extLst>
                    <a:ext uri="{9D8B030D-6E8A-4147-A177-3AD203B41FA5}">
                      <a16:colId xmlns:a16="http://schemas.microsoft.com/office/drawing/2014/main" val="3955216565"/>
                    </a:ext>
                  </a:extLst>
                </a:gridCol>
                <a:gridCol w="1924367">
                  <a:extLst>
                    <a:ext uri="{9D8B030D-6E8A-4147-A177-3AD203B41FA5}">
                      <a16:colId xmlns:a16="http://schemas.microsoft.com/office/drawing/2014/main" val="1402098616"/>
                    </a:ext>
                  </a:extLst>
                </a:gridCol>
              </a:tblGrid>
              <a:tr h="738907">
                <a:tc>
                  <a:txBody>
                    <a:bodyPr/>
                    <a:lstStyle/>
                    <a:p>
                      <a:pPr marL="0" marR="0" algn="ctr">
                        <a:spcBef>
                          <a:spcPts val="0"/>
                        </a:spcBef>
                        <a:spcAft>
                          <a:spcPts val="0"/>
                        </a:spcAft>
                      </a:pPr>
                      <a:r>
                        <a:rPr lang="en-US" sz="2400">
                          <a:effectLst/>
                        </a:rPr>
                        <a:t>Semester Units</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Fall 2016</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Spring 2017</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Fall 2017</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Spring 2018</a:t>
                      </a:r>
                      <a:endParaRPr lang="en-US"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31031163"/>
                  </a:ext>
                </a:extLst>
              </a:tr>
              <a:tr h="369455">
                <a:tc>
                  <a:txBody>
                    <a:bodyPr/>
                    <a:lstStyle/>
                    <a:p>
                      <a:pPr marL="0" marR="0">
                        <a:spcBef>
                          <a:spcPts val="0"/>
                        </a:spcBef>
                        <a:spcAft>
                          <a:spcPts val="0"/>
                        </a:spcAft>
                      </a:pPr>
                      <a:r>
                        <a:rPr lang="en-US" sz="2400">
                          <a:effectLst/>
                        </a:rPr>
                        <a:t>0 Units</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84504949"/>
                  </a:ext>
                </a:extLst>
              </a:tr>
              <a:tr h="369455">
                <a:tc>
                  <a:txBody>
                    <a:bodyPr/>
                    <a:lstStyle/>
                    <a:p>
                      <a:pPr marL="0" marR="0">
                        <a:spcBef>
                          <a:spcPts val="0"/>
                        </a:spcBef>
                        <a:spcAft>
                          <a:spcPts val="0"/>
                        </a:spcAft>
                      </a:pPr>
                      <a:r>
                        <a:rPr lang="en-US" sz="2400">
                          <a:effectLst/>
                        </a:rPr>
                        <a:t>0.1 - 2.9^</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5.53 %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5.83 %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5.12 %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6.05 %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499448224"/>
                  </a:ext>
                </a:extLst>
              </a:tr>
              <a:tr h="369455">
                <a:tc>
                  <a:txBody>
                    <a:bodyPr/>
                    <a:lstStyle/>
                    <a:p>
                      <a:pPr marL="0" marR="0">
                        <a:spcBef>
                          <a:spcPts val="0"/>
                        </a:spcBef>
                        <a:spcAft>
                          <a:spcPts val="0"/>
                        </a:spcAft>
                      </a:pPr>
                      <a:r>
                        <a:rPr lang="en-US" sz="2400">
                          <a:effectLst/>
                        </a:rPr>
                        <a:t>3.0 - 5.9^</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23.56 %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24.55 %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24.50 %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25.21 %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59476256"/>
                  </a:ext>
                </a:extLst>
              </a:tr>
              <a:tr h="369455">
                <a:tc>
                  <a:txBody>
                    <a:bodyPr/>
                    <a:lstStyle/>
                    <a:p>
                      <a:pPr marL="0" marR="0">
                        <a:spcBef>
                          <a:spcPts val="0"/>
                        </a:spcBef>
                        <a:spcAft>
                          <a:spcPts val="0"/>
                        </a:spcAft>
                      </a:pPr>
                      <a:r>
                        <a:rPr lang="en-US" sz="2400">
                          <a:effectLst/>
                        </a:rPr>
                        <a:t>6.0 - 8.9^</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17.71 %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17.97 %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17.65 %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17.77 %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36788804"/>
                  </a:ext>
                </a:extLst>
              </a:tr>
              <a:tr h="369455">
                <a:tc>
                  <a:txBody>
                    <a:bodyPr/>
                    <a:lstStyle/>
                    <a:p>
                      <a:pPr marL="0" marR="0">
                        <a:spcBef>
                          <a:spcPts val="0"/>
                        </a:spcBef>
                        <a:spcAft>
                          <a:spcPts val="0"/>
                        </a:spcAft>
                      </a:pPr>
                      <a:r>
                        <a:rPr lang="en-US" sz="2400">
                          <a:effectLst/>
                        </a:rPr>
                        <a:t>9.0 - 11.9</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15.35 %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dirty="0">
                          <a:effectLst/>
                        </a:rPr>
                        <a:t>15.29 %</a:t>
                      </a:r>
                      <a:endParaRPr lang="en-US"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15.13 %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14.98 %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830370759"/>
                  </a:ext>
                </a:extLst>
              </a:tr>
              <a:tr h="369455">
                <a:tc>
                  <a:txBody>
                    <a:bodyPr/>
                    <a:lstStyle/>
                    <a:p>
                      <a:pPr marL="0" marR="0">
                        <a:spcBef>
                          <a:spcPts val="0"/>
                        </a:spcBef>
                        <a:spcAft>
                          <a:spcPts val="0"/>
                        </a:spcAft>
                      </a:pPr>
                      <a:r>
                        <a:rPr lang="en-US" sz="2400">
                          <a:effectLst/>
                        </a:rPr>
                        <a:t>12.0 -14.9*</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20.79 %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18.68 %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dirty="0">
                          <a:effectLst/>
                        </a:rPr>
                        <a:t>20.34 %</a:t>
                      </a:r>
                      <a:endParaRPr lang="en-US"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18.08 %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5085380"/>
                  </a:ext>
                </a:extLst>
              </a:tr>
              <a:tr h="369455">
                <a:tc>
                  <a:txBody>
                    <a:bodyPr/>
                    <a:lstStyle/>
                    <a:p>
                      <a:pPr marL="0" marR="0">
                        <a:spcBef>
                          <a:spcPts val="0"/>
                        </a:spcBef>
                        <a:spcAft>
                          <a:spcPts val="0"/>
                        </a:spcAft>
                      </a:pPr>
                      <a:r>
                        <a:rPr lang="en-US" sz="2400">
                          <a:effectLst/>
                        </a:rPr>
                        <a:t>15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8.06 %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8.14 %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8.11 %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8.32 %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70864244"/>
                  </a:ext>
                </a:extLst>
              </a:tr>
              <a:tr h="369455">
                <a:tc>
                  <a:txBody>
                    <a:bodyPr/>
                    <a:lstStyle/>
                    <a:p>
                      <a:pPr marL="0" marR="0">
                        <a:spcBef>
                          <a:spcPts val="0"/>
                        </a:spcBef>
                        <a:spcAft>
                          <a:spcPts val="0"/>
                        </a:spcAft>
                      </a:pPr>
                      <a:r>
                        <a:rPr lang="en-US" sz="2400">
                          <a:effectLst/>
                        </a:rPr>
                        <a:t>Non-Credit</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8.99 %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9.54 %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9.14 %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9.59 %</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67319050"/>
                  </a:ext>
                </a:extLst>
              </a:tr>
              <a:tr h="369455">
                <a:tc>
                  <a:txBody>
                    <a:bodyPr/>
                    <a:lstStyle/>
                    <a:p>
                      <a:pPr marL="0" marR="0">
                        <a:spcBef>
                          <a:spcPts val="0"/>
                        </a:spcBef>
                        <a:spcAft>
                          <a:spcPts val="0"/>
                        </a:spcAft>
                      </a:pPr>
                      <a:r>
                        <a:rPr lang="en-US" sz="2400">
                          <a:effectLst/>
                        </a:rPr>
                        <a:t>Unknown</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a:effectLst/>
                        </a:rPr>
                        <a:t>0.00 %</a:t>
                      </a:r>
                      <a:endParaRPr lang="en-US"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400" dirty="0">
                          <a:effectLst/>
                        </a:rPr>
                        <a:t>0.00 %</a:t>
                      </a:r>
                      <a:endParaRPr lang="en-US" sz="2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483769624"/>
                  </a:ext>
                </a:extLst>
              </a:tr>
            </a:tbl>
          </a:graphicData>
        </a:graphic>
      </p:graphicFrame>
      <p:sp>
        <p:nvSpPr>
          <p:cNvPr id="10" name="Rectangle 9">
            <a:extLst>
              <a:ext uri="{FF2B5EF4-FFF2-40B4-BE49-F238E27FC236}">
                <a16:creationId xmlns:a16="http://schemas.microsoft.com/office/drawing/2014/main" id="{0E99CDFB-E4F6-C24F-A2C7-659B806E1938}"/>
              </a:ext>
            </a:extLst>
          </p:cNvPr>
          <p:cNvSpPr/>
          <p:nvPr/>
        </p:nvSpPr>
        <p:spPr>
          <a:xfrm>
            <a:off x="711200" y="5994404"/>
            <a:ext cx="10769600"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*full-time student	</a:t>
            </a:r>
            <a:endParaRPr lang="en-US" sz="3200"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^not feasible to take mathematics/quantitative reasoning and English courses with corequisites during same term</a:t>
            </a:r>
            <a:r>
              <a:rPr lang="en-US" dirty="0"/>
              <a:t> </a:t>
            </a:r>
          </a:p>
        </p:txBody>
      </p:sp>
    </p:spTree>
    <p:extLst>
      <p:ext uri="{BB962C8B-B14F-4D97-AF65-F5344CB8AC3E}">
        <p14:creationId xmlns:p14="http://schemas.microsoft.com/office/powerpoint/2010/main" val="308311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7E8A-E994-574F-85C1-B36C9335406B}"/>
              </a:ext>
            </a:extLst>
          </p:cNvPr>
          <p:cNvSpPr>
            <a:spLocks noGrp="1"/>
          </p:cNvSpPr>
          <p:nvPr>
            <p:ph type="title"/>
          </p:nvPr>
        </p:nvSpPr>
        <p:spPr/>
        <p:txBody>
          <a:bodyPr>
            <a:normAutofit fontScale="90000"/>
          </a:bodyPr>
          <a:lstStyle/>
          <a:p>
            <a:pPr algn="ctr"/>
            <a:r>
              <a:rPr lang="en-US" b="1" dirty="0">
                <a:solidFill>
                  <a:srgbClr val="0070C0"/>
                </a:solidFill>
              </a:rPr>
              <a:t>Who are our Students?</a:t>
            </a:r>
            <a:br>
              <a:rPr lang="en-US" b="1" dirty="0">
                <a:solidFill>
                  <a:srgbClr val="0070C0"/>
                </a:solidFill>
              </a:rPr>
            </a:br>
            <a:r>
              <a:rPr lang="en-US" sz="3200" dirty="0">
                <a:solidFill>
                  <a:srgbClr val="0070C0"/>
                </a:solidFill>
              </a:rPr>
              <a:t>System Requirements for Mathematics</a:t>
            </a:r>
            <a:endParaRPr lang="en-US" b="1" dirty="0">
              <a:solidFill>
                <a:srgbClr val="0070C0"/>
              </a:solidFill>
            </a:endParaRPr>
          </a:p>
        </p:txBody>
      </p:sp>
      <p:graphicFrame>
        <p:nvGraphicFramePr>
          <p:cNvPr id="6" name="Content Placeholder 5">
            <a:extLst>
              <a:ext uri="{FF2B5EF4-FFF2-40B4-BE49-F238E27FC236}">
                <a16:creationId xmlns:a16="http://schemas.microsoft.com/office/drawing/2014/main" id="{ECD51CC0-BFA7-CF47-A216-2B9661B994EE}"/>
              </a:ext>
            </a:extLst>
          </p:cNvPr>
          <p:cNvGraphicFramePr>
            <a:graphicFrameLocks noGrp="1"/>
          </p:cNvGraphicFramePr>
          <p:nvPr>
            <p:ph idx="1"/>
          </p:nvPr>
        </p:nvGraphicFramePr>
        <p:xfrm>
          <a:off x="1202267" y="1930401"/>
          <a:ext cx="9787467" cy="4047066"/>
        </p:xfrm>
        <a:graphic>
          <a:graphicData uri="http://schemas.openxmlformats.org/drawingml/2006/table">
            <a:tbl>
              <a:tblPr firstRow="1" firstCol="1" bandRow="1">
                <a:tableStyleId>{5C22544A-7EE6-4342-B048-85BDC9FD1C3A}</a:tableStyleId>
              </a:tblPr>
              <a:tblGrid>
                <a:gridCol w="1973195">
                  <a:extLst>
                    <a:ext uri="{9D8B030D-6E8A-4147-A177-3AD203B41FA5}">
                      <a16:colId xmlns:a16="http://schemas.microsoft.com/office/drawing/2014/main" val="4153427225"/>
                    </a:ext>
                  </a:extLst>
                </a:gridCol>
                <a:gridCol w="2826328">
                  <a:extLst>
                    <a:ext uri="{9D8B030D-6E8A-4147-A177-3AD203B41FA5}">
                      <a16:colId xmlns:a16="http://schemas.microsoft.com/office/drawing/2014/main" val="2342805452"/>
                    </a:ext>
                  </a:extLst>
                </a:gridCol>
                <a:gridCol w="2543694">
                  <a:extLst>
                    <a:ext uri="{9D8B030D-6E8A-4147-A177-3AD203B41FA5}">
                      <a16:colId xmlns:a16="http://schemas.microsoft.com/office/drawing/2014/main" val="1768723497"/>
                    </a:ext>
                  </a:extLst>
                </a:gridCol>
                <a:gridCol w="2444250">
                  <a:extLst>
                    <a:ext uri="{9D8B030D-6E8A-4147-A177-3AD203B41FA5}">
                      <a16:colId xmlns:a16="http://schemas.microsoft.com/office/drawing/2014/main" val="3755667701"/>
                    </a:ext>
                  </a:extLst>
                </a:gridCol>
              </a:tblGrid>
              <a:tr h="449673">
                <a:tc>
                  <a:txBody>
                    <a:bodyPr/>
                    <a:lstStyle/>
                    <a:p>
                      <a:pPr marL="0" marR="0" algn="ctr">
                        <a:spcBef>
                          <a:spcPts val="0"/>
                        </a:spcBef>
                        <a:spcAft>
                          <a:spcPts val="0"/>
                        </a:spcAft>
                      </a:pPr>
                      <a:r>
                        <a:rPr lang="en-US" sz="2400">
                          <a:effectLst/>
                        </a:rPr>
                        <a:t>High School</a:t>
                      </a:r>
                      <a:endParaRPr lang="en-US" sz="2400">
                        <a:effectLst/>
                        <a:latin typeface="Times New Roman" panose="02020603050405020304" pitchFamily="18" charset="0"/>
                        <a:ea typeface="Calibri" panose="020F0502020204030204" pitchFamily="34" charset="0"/>
                      </a:endParaRPr>
                    </a:p>
                  </a:txBody>
                  <a:tcPr marL="73025" marR="73025" marT="0" marB="0"/>
                </a:tc>
                <a:tc>
                  <a:txBody>
                    <a:bodyPr/>
                    <a:lstStyle/>
                    <a:p>
                      <a:pPr marL="0" marR="0" algn="ctr">
                        <a:spcBef>
                          <a:spcPts val="0"/>
                        </a:spcBef>
                        <a:spcAft>
                          <a:spcPts val="0"/>
                        </a:spcAft>
                      </a:pPr>
                      <a:r>
                        <a:rPr lang="en-US" sz="2400">
                          <a:effectLst/>
                        </a:rPr>
                        <a:t>Community College</a:t>
                      </a:r>
                      <a:endParaRPr lang="en-US" sz="2400">
                        <a:effectLst/>
                        <a:latin typeface="Times New Roman" panose="02020603050405020304" pitchFamily="18" charset="0"/>
                        <a:ea typeface="Calibri" panose="020F0502020204030204" pitchFamily="34" charset="0"/>
                      </a:endParaRPr>
                    </a:p>
                  </a:txBody>
                  <a:tcPr marL="73025" marR="73025" marT="0" marB="0"/>
                </a:tc>
                <a:tc>
                  <a:txBody>
                    <a:bodyPr/>
                    <a:lstStyle/>
                    <a:p>
                      <a:pPr marL="0" marR="0" algn="ctr">
                        <a:spcBef>
                          <a:spcPts val="0"/>
                        </a:spcBef>
                        <a:spcAft>
                          <a:spcPts val="0"/>
                        </a:spcAft>
                      </a:pPr>
                      <a:r>
                        <a:rPr lang="en-US" sz="2400">
                          <a:effectLst/>
                        </a:rPr>
                        <a:t>CSU</a:t>
                      </a:r>
                      <a:endParaRPr lang="en-US" sz="2400">
                        <a:effectLst/>
                        <a:latin typeface="Times New Roman" panose="02020603050405020304" pitchFamily="18" charset="0"/>
                        <a:ea typeface="Calibri" panose="020F0502020204030204" pitchFamily="34" charset="0"/>
                      </a:endParaRPr>
                    </a:p>
                  </a:txBody>
                  <a:tcPr marL="73025" marR="73025" marT="0" marB="0"/>
                </a:tc>
                <a:tc>
                  <a:txBody>
                    <a:bodyPr/>
                    <a:lstStyle/>
                    <a:p>
                      <a:pPr marL="0" marR="0" algn="ctr">
                        <a:spcBef>
                          <a:spcPts val="0"/>
                        </a:spcBef>
                        <a:spcAft>
                          <a:spcPts val="0"/>
                        </a:spcAft>
                      </a:pPr>
                      <a:r>
                        <a:rPr lang="en-US" sz="2400">
                          <a:effectLst/>
                        </a:rPr>
                        <a:t>UC</a:t>
                      </a:r>
                      <a:endParaRPr lang="en-US" sz="2400">
                        <a:effectLst/>
                        <a:latin typeface="Times New Roman" panose="02020603050405020304" pitchFamily="18" charset="0"/>
                        <a:ea typeface="Calibri" panose="020F0502020204030204" pitchFamily="34" charset="0"/>
                      </a:endParaRPr>
                    </a:p>
                  </a:txBody>
                  <a:tcPr marL="73025" marR="73025" marT="0" marB="0"/>
                </a:tc>
                <a:extLst>
                  <a:ext uri="{0D108BD9-81ED-4DB2-BD59-A6C34878D82A}">
                    <a16:rowId xmlns:a16="http://schemas.microsoft.com/office/drawing/2014/main" val="3557158178"/>
                  </a:ext>
                </a:extLst>
              </a:tr>
              <a:tr h="3597393">
                <a:tc>
                  <a:txBody>
                    <a:bodyPr/>
                    <a:lstStyle/>
                    <a:p>
                      <a:pPr marL="0" marR="0">
                        <a:spcBef>
                          <a:spcPts val="0"/>
                        </a:spcBef>
                        <a:spcAft>
                          <a:spcPts val="0"/>
                        </a:spcAft>
                      </a:pPr>
                      <a:r>
                        <a:rPr lang="en-US" sz="2400">
                          <a:effectLst/>
                        </a:rPr>
                        <a:t>Two years of mathematics, including Algebra I, beginning in 2003-04         (EC 51224.5)</a:t>
                      </a:r>
                      <a:endParaRPr lang="en-US" sz="2400">
                        <a:effectLst/>
                        <a:latin typeface="Times New Roman" panose="02020603050405020304" pitchFamily="18" charset="0"/>
                        <a:ea typeface="Calibri" panose="020F0502020204030204" pitchFamily="34" charset="0"/>
                      </a:endParaRPr>
                    </a:p>
                  </a:txBody>
                  <a:tcPr marL="73025" marR="73025" marT="0" marB="0"/>
                </a:tc>
                <a:tc>
                  <a:txBody>
                    <a:bodyPr/>
                    <a:lstStyle/>
                    <a:p>
                      <a:pPr marL="0" marR="0">
                        <a:spcBef>
                          <a:spcPts val="0"/>
                        </a:spcBef>
                        <a:spcAft>
                          <a:spcPts val="0"/>
                        </a:spcAft>
                      </a:pPr>
                      <a:r>
                        <a:rPr lang="en-US" sz="2400" dirty="0">
                          <a:effectLst/>
                        </a:rPr>
                        <a:t>High school diploma or the equivalent or any person over the age of 18 who, in the judgment of the board, is capable of profiting from the instruction offered.</a:t>
                      </a:r>
                    </a:p>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73025" marR="73025" marT="0" marB="0"/>
                </a:tc>
                <a:tc>
                  <a:txBody>
                    <a:bodyPr/>
                    <a:lstStyle/>
                    <a:p>
                      <a:pPr marL="0" marR="0">
                        <a:spcBef>
                          <a:spcPts val="0"/>
                        </a:spcBef>
                        <a:spcAft>
                          <a:spcPts val="0"/>
                        </a:spcAft>
                      </a:pPr>
                      <a:r>
                        <a:rPr lang="en-US" sz="2400" dirty="0">
                          <a:effectLst/>
                        </a:rPr>
                        <a:t>Three years of mathematics, including algebra, geometry, and intermediate algebra</a:t>
                      </a:r>
                    </a:p>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73025" marR="73025" marT="0" marB="0"/>
                </a:tc>
                <a:tc>
                  <a:txBody>
                    <a:bodyPr/>
                    <a:lstStyle/>
                    <a:p>
                      <a:pPr marL="0" marR="0">
                        <a:spcBef>
                          <a:spcPts val="0"/>
                        </a:spcBef>
                        <a:spcAft>
                          <a:spcPts val="0"/>
                        </a:spcAft>
                      </a:pPr>
                      <a:r>
                        <a:rPr lang="en-US" sz="2400" dirty="0">
                          <a:effectLst/>
                        </a:rPr>
                        <a:t>Three years of mathematics, including algebra, geometry, and intermediate algebra (four years recommended)</a:t>
                      </a:r>
                    </a:p>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73025" marR="73025" marT="0" marB="0"/>
                </a:tc>
                <a:extLst>
                  <a:ext uri="{0D108BD9-81ED-4DB2-BD59-A6C34878D82A}">
                    <a16:rowId xmlns:a16="http://schemas.microsoft.com/office/drawing/2014/main" val="2862125600"/>
                  </a:ext>
                </a:extLst>
              </a:tr>
            </a:tbl>
          </a:graphicData>
        </a:graphic>
      </p:graphicFrame>
      <p:sp>
        <p:nvSpPr>
          <p:cNvPr id="4" name="Footer Placeholder 3">
            <a:extLst>
              <a:ext uri="{FF2B5EF4-FFF2-40B4-BE49-F238E27FC236}">
                <a16:creationId xmlns:a16="http://schemas.microsoft.com/office/drawing/2014/main" id="{C89DAF59-A240-BC44-8E57-7F11ED624DBD}"/>
              </a:ext>
            </a:extLst>
          </p:cNvPr>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D8C0DF7-16AE-4A46-AC85-0A44AC343BC3}"/>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27</a:t>
            </a:fld>
            <a:endParaRPr lang="en-US" dirty="0">
              <a:solidFill>
                <a:prstClr val="black">
                  <a:tint val="75000"/>
                </a:prstClr>
              </a:solidFill>
            </a:endParaRPr>
          </a:p>
        </p:txBody>
      </p:sp>
      <p:sp>
        <p:nvSpPr>
          <p:cNvPr id="7" name="Rectangle 1">
            <a:extLst>
              <a:ext uri="{FF2B5EF4-FFF2-40B4-BE49-F238E27FC236}">
                <a16:creationId xmlns:a16="http://schemas.microsoft.com/office/drawing/2014/main" id="{FDF0E00E-B6C5-134B-98DF-6D99407F28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0115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B133-FD15-7940-BF8F-BA3D5B2972DD}"/>
              </a:ext>
            </a:extLst>
          </p:cNvPr>
          <p:cNvSpPr>
            <a:spLocks noGrp="1"/>
          </p:cNvSpPr>
          <p:nvPr>
            <p:ph type="title"/>
          </p:nvPr>
        </p:nvSpPr>
        <p:spPr/>
        <p:txBody>
          <a:bodyPr>
            <a:normAutofit/>
          </a:bodyPr>
          <a:lstStyle/>
          <a:p>
            <a:pPr algn="ctr"/>
            <a:r>
              <a:rPr lang="en-US" b="1" dirty="0">
                <a:solidFill>
                  <a:srgbClr val="0070C0"/>
                </a:solidFill>
              </a:rPr>
              <a:t>High School Mathematics</a:t>
            </a:r>
          </a:p>
        </p:txBody>
      </p:sp>
      <p:sp>
        <p:nvSpPr>
          <p:cNvPr id="3" name="Content Placeholder 2">
            <a:extLst>
              <a:ext uri="{FF2B5EF4-FFF2-40B4-BE49-F238E27FC236}">
                <a16:creationId xmlns:a16="http://schemas.microsoft.com/office/drawing/2014/main" id="{79194F56-DCB2-2E45-8348-F30F8E08CDD3}"/>
              </a:ext>
            </a:extLst>
          </p:cNvPr>
          <p:cNvSpPr>
            <a:spLocks noGrp="1"/>
          </p:cNvSpPr>
          <p:nvPr>
            <p:ph idx="1"/>
          </p:nvPr>
        </p:nvSpPr>
        <p:spPr>
          <a:xfrm>
            <a:off x="609600" y="1710267"/>
            <a:ext cx="7569200" cy="4826000"/>
          </a:xfrm>
        </p:spPr>
        <p:txBody>
          <a:bodyPr>
            <a:normAutofit/>
          </a:bodyPr>
          <a:lstStyle/>
          <a:p>
            <a:r>
              <a:rPr lang="en-US" sz="2800" dirty="0"/>
              <a:t>Two years of high school math may result in Algebra 1/Elementary Algebra/Integrated Math I as the highest level of math completed.</a:t>
            </a:r>
          </a:p>
          <a:p>
            <a:r>
              <a:rPr lang="en-US" sz="2800" dirty="0"/>
              <a:t>Tennessee requires 4 years: Algebra I, Geometry, Algebra II, and a higher level</a:t>
            </a:r>
          </a:p>
          <a:p>
            <a:r>
              <a:rPr lang="en-US" sz="2800" dirty="0"/>
              <a:t>Less than half of California’s High School graduates have met the a-g requirements for entry into CSU or UC</a:t>
            </a:r>
          </a:p>
          <a:p>
            <a:endParaRPr lang="en-US" sz="2800" dirty="0"/>
          </a:p>
        </p:txBody>
      </p:sp>
      <p:pic>
        <p:nvPicPr>
          <p:cNvPr id="5" name="Picture 4">
            <a:extLst>
              <a:ext uri="{FF2B5EF4-FFF2-40B4-BE49-F238E27FC236}">
                <a16:creationId xmlns:a16="http://schemas.microsoft.com/office/drawing/2014/main" id="{D75242DB-4924-7B4C-94EE-5DD16C9243A1}"/>
              </a:ext>
            </a:extLst>
          </p:cNvPr>
          <p:cNvPicPr>
            <a:picLocks noChangeAspect="1"/>
          </p:cNvPicPr>
          <p:nvPr/>
        </p:nvPicPr>
        <p:blipFill>
          <a:blip r:embed="rId2"/>
          <a:stretch>
            <a:fillRect/>
          </a:stretch>
        </p:blipFill>
        <p:spPr>
          <a:xfrm>
            <a:off x="8804939" y="2015068"/>
            <a:ext cx="2184793" cy="3289194"/>
          </a:xfrm>
          <a:prstGeom prst="rect">
            <a:avLst/>
          </a:prstGeom>
        </p:spPr>
      </p:pic>
    </p:spTree>
    <p:extLst>
      <p:ext uri="{BB962C8B-B14F-4D97-AF65-F5344CB8AC3E}">
        <p14:creationId xmlns:p14="http://schemas.microsoft.com/office/powerpoint/2010/main" val="390743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B133-FD15-7940-BF8F-BA3D5B2972DD}"/>
              </a:ext>
            </a:extLst>
          </p:cNvPr>
          <p:cNvSpPr>
            <a:spLocks noGrp="1"/>
          </p:cNvSpPr>
          <p:nvPr>
            <p:ph type="title"/>
          </p:nvPr>
        </p:nvSpPr>
        <p:spPr/>
        <p:txBody>
          <a:bodyPr>
            <a:normAutofit/>
          </a:bodyPr>
          <a:lstStyle/>
          <a:p>
            <a:pPr algn="ctr"/>
            <a:r>
              <a:rPr lang="en-US" b="1" dirty="0">
                <a:solidFill>
                  <a:srgbClr val="0070C0"/>
                </a:solidFill>
              </a:rPr>
              <a:t>Transfer</a:t>
            </a:r>
          </a:p>
        </p:txBody>
      </p:sp>
      <p:sp>
        <p:nvSpPr>
          <p:cNvPr id="3" name="Content Placeholder 2">
            <a:extLst>
              <a:ext uri="{FF2B5EF4-FFF2-40B4-BE49-F238E27FC236}">
                <a16:creationId xmlns:a16="http://schemas.microsoft.com/office/drawing/2014/main" id="{79194F56-DCB2-2E45-8348-F30F8E08CDD3}"/>
              </a:ext>
            </a:extLst>
          </p:cNvPr>
          <p:cNvSpPr>
            <a:spLocks noGrp="1"/>
          </p:cNvSpPr>
          <p:nvPr>
            <p:ph idx="1"/>
          </p:nvPr>
        </p:nvSpPr>
        <p:spPr>
          <a:xfrm>
            <a:off x="609600" y="1693333"/>
            <a:ext cx="10972800" cy="4707467"/>
          </a:xfrm>
        </p:spPr>
        <p:txBody>
          <a:bodyPr>
            <a:normAutofit/>
          </a:bodyPr>
          <a:lstStyle/>
          <a:p>
            <a:r>
              <a:rPr lang="en-US" sz="2800" dirty="0"/>
              <a:t>UC Boars Statement, Basic Math for all Admitted UC Students, notes that “students who do not successfully complete the CCSSM curriculum in high school may resolve any gaps in their studies at a California Community College by taking appropriate prerequisite coursework before enrolling in a UC-transferable math or statistics course.” </a:t>
            </a:r>
          </a:p>
          <a:p>
            <a:pPr marL="0" indent="0">
              <a:buNone/>
            </a:pPr>
            <a:endParaRPr lang="en-US" sz="2800" dirty="0"/>
          </a:p>
          <a:p>
            <a:r>
              <a:rPr lang="en-US" sz="2800" dirty="0"/>
              <a:t>Neither CSU, nor UC are examining CCC prerequisites – they are trusting the CCCs to educate and prepare students appropriately and adequately for transfer.</a:t>
            </a:r>
          </a:p>
        </p:txBody>
      </p:sp>
    </p:spTree>
    <p:extLst>
      <p:ext uri="{BB962C8B-B14F-4D97-AF65-F5344CB8AC3E}">
        <p14:creationId xmlns:p14="http://schemas.microsoft.com/office/powerpoint/2010/main" val="360505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7EB5-696B-6C4D-B0E0-DA0156DFF9AC}"/>
              </a:ext>
            </a:extLst>
          </p:cNvPr>
          <p:cNvSpPr>
            <a:spLocks noGrp="1"/>
          </p:cNvSpPr>
          <p:nvPr>
            <p:ph type="title"/>
          </p:nvPr>
        </p:nvSpPr>
        <p:spPr/>
        <p:txBody>
          <a:bodyPr/>
          <a:lstStyle/>
          <a:p>
            <a:pPr algn="ctr"/>
            <a:r>
              <a:rPr lang="en-US" dirty="0"/>
              <a:t>AB 705 – What is Required and What is not?</a:t>
            </a:r>
          </a:p>
        </p:txBody>
      </p:sp>
      <p:sp>
        <p:nvSpPr>
          <p:cNvPr id="3" name="Text Placeholder 2">
            <a:extLst>
              <a:ext uri="{FF2B5EF4-FFF2-40B4-BE49-F238E27FC236}">
                <a16:creationId xmlns:a16="http://schemas.microsoft.com/office/drawing/2014/main" id="{5DF0DAFB-479D-5A4B-B529-1C05D055791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044B479-723A-4F48-A6FB-2F8C3CB26B0E}"/>
              </a:ext>
            </a:extLst>
          </p:cNvPr>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C6450EAD-0373-4741-8CDA-8451CE05E6E4}"/>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607973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DB03-594D-AB48-90CB-A46F586BEF43}"/>
              </a:ext>
            </a:extLst>
          </p:cNvPr>
          <p:cNvSpPr>
            <a:spLocks noGrp="1"/>
          </p:cNvSpPr>
          <p:nvPr>
            <p:ph type="title"/>
          </p:nvPr>
        </p:nvSpPr>
        <p:spPr/>
        <p:txBody>
          <a:bodyPr/>
          <a:lstStyle/>
          <a:p>
            <a:pPr algn="ctr"/>
            <a:r>
              <a:rPr lang="en-US" dirty="0"/>
              <a:t>Pathways Considerations for General Education</a:t>
            </a:r>
          </a:p>
        </p:txBody>
      </p:sp>
      <p:sp>
        <p:nvSpPr>
          <p:cNvPr id="3" name="Text Placeholder 2">
            <a:extLst>
              <a:ext uri="{FF2B5EF4-FFF2-40B4-BE49-F238E27FC236}">
                <a16:creationId xmlns:a16="http://schemas.microsoft.com/office/drawing/2014/main" id="{61D68DB0-3ED1-B54F-A95F-D7674549AAD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214902A-2A37-7540-81B1-C5AC4F845CB4}"/>
              </a:ext>
            </a:extLst>
          </p:cNvPr>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8249982-67B4-9448-A8BA-967C9E4E9C38}"/>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58390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General Education Pathways</a:t>
            </a:r>
          </a:p>
        </p:txBody>
      </p:sp>
      <p:sp>
        <p:nvSpPr>
          <p:cNvPr id="3" name="Content Placeholder 2"/>
          <p:cNvSpPr>
            <a:spLocks noGrp="1"/>
          </p:cNvSpPr>
          <p:nvPr>
            <p:ph idx="1"/>
          </p:nvPr>
        </p:nvSpPr>
        <p:spPr>
          <a:xfrm>
            <a:off x="872067" y="1524000"/>
            <a:ext cx="10447866" cy="4699000"/>
          </a:xfrm>
        </p:spPr>
        <p:txBody>
          <a:bodyPr>
            <a:normAutofit/>
          </a:bodyPr>
          <a:lstStyle/>
          <a:p>
            <a:r>
              <a:rPr lang="en-US" sz="2800" dirty="0"/>
              <a:t>CSU Area B4 </a:t>
            </a:r>
            <a:r>
              <a:rPr lang="en-US" sz="2800" b="1" dirty="0"/>
              <a:t>Quantitative Reasoning</a:t>
            </a:r>
            <a:r>
              <a:rPr lang="en-US" sz="2800" dirty="0"/>
              <a:t> and IGETC Area 2A  </a:t>
            </a:r>
            <a:r>
              <a:rPr lang="en-US" sz="2800" b="1" dirty="0"/>
              <a:t>Mathematical Concepts and Quantitative Reasoning</a:t>
            </a:r>
          </a:p>
          <a:p>
            <a:pPr lvl="1"/>
            <a:r>
              <a:rPr lang="en-US" sz="2400" dirty="0"/>
              <a:t>Mathematical Ideas</a:t>
            </a:r>
          </a:p>
          <a:p>
            <a:pPr lvl="1"/>
            <a:r>
              <a:rPr lang="en-US" sz="2400" dirty="0"/>
              <a:t>Statistics and Probability (Statistics, Mathematics, Psychology, Business, Sociology, Economics, Biology)</a:t>
            </a:r>
          </a:p>
          <a:p>
            <a:pPr lvl="1"/>
            <a:r>
              <a:rPr lang="en-US" sz="2400" dirty="0"/>
              <a:t>Discrete Structures for Computer Science (Computer Science, Mathematics)</a:t>
            </a:r>
          </a:p>
          <a:p>
            <a:pPr lvl="1"/>
            <a:r>
              <a:rPr lang="en-US" sz="2400" dirty="0"/>
              <a:t>Trigonometry, College Algebra, Precalculus</a:t>
            </a:r>
          </a:p>
          <a:p>
            <a:pPr lvl="1"/>
            <a:r>
              <a:rPr lang="en-US" sz="2400" dirty="0"/>
              <a:t>Finite Mathematics</a:t>
            </a:r>
          </a:p>
          <a:p>
            <a:pPr lvl="1"/>
            <a:r>
              <a:rPr lang="en-US" sz="2400" dirty="0"/>
              <a:t>Personal Finance (Accounting, Business)</a:t>
            </a:r>
          </a:p>
          <a:p>
            <a:pPr lvl="1"/>
            <a:r>
              <a:rPr lang="en-US" sz="2400" dirty="0"/>
              <a:t>Business Calculus (Mathematics, Business)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025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General Education Pathways</a:t>
            </a:r>
          </a:p>
        </p:txBody>
      </p:sp>
      <p:sp>
        <p:nvSpPr>
          <p:cNvPr id="3" name="Content Placeholder 2"/>
          <p:cNvSpPr>
            <a:spLocks noGrp="1"/>
          </p:cNvSpPr>
          <p:nvPr>
            <p:ph idx="1"/>
          </p:nvPr>
        </p:nvSpPr>
        <p:spPr>
          <a:xfrm>
            <a:off x="872067" y="1524000"/>
            <a:ext cx="10447866" cy="4699000"/>
          </a:xfrm>
        </p:spPr>
        <p:txBody>
          <a:bodyPr>
            <a:normAutofit/>
          </a:bodyPr>
          <a:lstStyle/>
          <a:p>
            <a:r>
              <a:rPr lang="en-US" sz="2800" dirty="0"/>
              <a:t>CSU Area A2 </a:t>
            </a:r>
            <a:r>
              <a:rPr lang="en-US" sz="2800" b="1" dirty="0"/>
              <a:t>Written Communication</a:t>
            </a:r>
            <a:r>
              <a:rPr lang="en-US" sz="2800" dirty="0"/>
              <a:t> and IGETC Area 1A  </a:t>
            </a:r>
            <a:r>
              <a:rPr lang="en-US" sz="2800" b="1" dirty="0"/>
              <a:t>English Composition </a:t>
            </a:r>
          </a:p>
          <a:p>
            <a:pPr lvl="1"/>
            <a:r>
              <a:rPr lang="en-US" sz="2400" dirty="0"/>
              <a:t>Traditional English Composition </a:t>
            </a:r>
          </a:p>
          <a:p>
            <a:pPr lvl="1"/>
            <a:r>
              <a:rPr lang="en-US" sz="2400" dirty="0"/>
              <a:t>English Composition for ESL</a:t>
            </a:r>
          </a:p>
          <a:p>
            <a:pPr lvl="1"/>
            <a:r>
              <a:rPr lang="en-US" sz="2400" dirty="0"/>
              <a:t>Writing for Accountants</a:t>
            </a:r>
          </a:p>
          <a:p>
            <a:pPr lvl="1"/>
            <a:r>
              <a:rPr lang="en-US" sz="2400" dirty="0"/>
              <a:t>Journalism</a:t>
            </a:r>
          </a:p>
          <a:p>
            <a:pPr lvl="1"/>
            <a:r>
              <a:rPr lang="en-US" sz="2400" dirty="0"/>
              <a:t>Business Writing</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E1959D2-F155-FF41-973A-B569DFF90C6F}"/>
              </a:ext>
            </a:extLst>
          </p:cNvPr>
          <p:cNvPicPr>
            <a:picLocks noChangeAspect="1"/>
          </p:cNvPicPr>
          <p:nvPr/>
        </p:nvPicPr>
        <p:blipFill>
          <a:blip r:embed="rId2"/>
          <a:stretch>
            <a:fillRect/>
          </a:stretch>
        </p:blipFill>
        <p:spPr>
          <a:xfrm>
            <a:off x="6904566" y="3110785"/>
            <a:ext cx="3771899" cy="2337515"/>
          </a:xfrm>
          <a:prstGeom prst="rect">
            <a:avLst/>
          </a:prstGeom>
        </p:spPr>
      </p:pic>
    </p:spTree>
    <p:extLst>
      <p:ext uri="{BB962C8B-B14F-4D97-AF65-F5344CB8AC3E}">
        <p14:creationId xmlns:p14="http://schemas.microsoft.com/office/powerpoint/2010/main" val="3266647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solidFill>
                  <a:srgbClr val="0070C0"/>
                </a:solidFill>
              </a:rPr>
              <a:t>Joint Memo from CSU and UC concerning </a:t>
            </a:r>
            <a:br>
              <a:rPr lang="en-US" b="1" dirty="0">
                <a:solidFill>
                  <a:srgbClr val="0070C0"/>
                </a:solidFill>
              </a:rPr>
            </a:br>
            <a:r>
              <a:rPr lang="en-US" b="1" dirty="0">
                <a:solidFill>
                  <a:srgbClr val="0070C0"/>
                </a:solidFill>
              </a:rPr>
              <a:t>CSU GE Breadth and IGETC</a:t>
            </a:r>
          </a:p>
        </p:txBody>
      </p:sp>
      <p:sp>
        <p:nvSpPr>
          <p:cNvPr id="5" name="Content Placeholder 4"/>
          <p:cNvSpPr>
            <a:spLocks noGrp="1"/>
          </p:cNvSpPr>
          <p:nvPr>
            <p:ph idx="1"/>
          </p:nvPr>
        </p:nvSpPr>
        <p:spPr/>
        <p:txBody>
          <a:bodyPr>
            <a:normAutofit/>
          </a:bodyPr>
          <a:lstStyle/>
          <a:p>
            <a:r>
              <a:rPr lang="en-US" dirty="0"/>
              <a:t>In light of the extensive curricular modifications the CCC campuses are making due to AB 705, CSU and UC are offering an extended deadline for the annual GE CSU GE Breadth and IGETC reviews for courses in </a:t>
            </a:r>
            <a:r>
              <a:rPr lang="en-US" b="1" dirty="0"/>
              <a:t>CSU Subarea B4/IGETC 2A (Mathematics/Quantitative Reasoning) and CSU Subarea A2/IGETC 1A (English Composition/Written Communication)</a:t>
            </a:r>
            <a:r>
              <a:rPr lang="en-US" dirty="0"/>
              <a:t> for this year only.</a:t>
            </a:r>
          </a:p>
          <a:p>
            <a:pPr marL="0" indent="0">
              <a:buNone/>
            </a:pPr>
            <a:endParaRPr lang="en-US" dirty="0"/>
          </a:p>
          <a:p>
            <a:r>
              <a:rPr lang="en-US" dirty="0"/>
              <a:t>The regular deadline for all courses is December 7, 2018. For the </a:t>
            </a:r>
            <a:r>
              <a:rPr lang="en-US" b="1" dirty="0"/>
              <a:t>above-listed areas only,</a:t>
            </a:r>
            <a:r>
              <a:rPr lang="en-US" dirty="0"/>
              <a:t> the extended deadline will be March 1, 2019. </a:t>
            </a:r>
            <a:r>
              <a:rPr lang="en-US" b="1" dirty="0">
                <a:solidFill>
                  <a:srgbClr val="FF0000"/>
                </a:solidFill>
              </a:rPr>
              <a:t>The effective date for approved courses </a:t>
            </a:r>
            <a:r>
              <a:rPr lang="en-US" dirty="0"/>
              <a:t>in both cases will be fall 2019.</a:t>
            </a:r>
          </a:p>
          <a:p>
            <a:pPr marL="0" indent="0">
              <a:buNone/>
            </a:pPr>
            <a:endParaRPr lang="en-US" dirty="0"/>
          </a:p>
          <a:p>
            <a:r>
              <a:rPr lang="en-US" dirty="0"/>
              <a:t>Additional details will be provided in the annual call for course submissions which will be distributed shortly.</a:t>
            </a:r>
          </a:p>
          <a:p>
            <a:pPr marL="0" indent="0">
              <a:buNone/>
            </a:pPr>
            <a:endParaRPr lang="en-US" dirty="0"/>
          </a:p>
          <a:p>
            <a:endParaRPr lang="en-US" dirty="0"/>
          </a:p>
        </p:txBody>
      </p:sp>
    </p:spTree>
    <p:extLst>
      <p:ext uri="{BB962C8B-B14F-4D97-AF65-F5344CB8AC3E}">
        <p14:creationId xmlns:p14="http://schemas.microsoft.com/office/powerpoint/2010/main" val="457131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General Education Pathways</a:t>
            </a:r>
          </a:p>
        </p:txBody>
      </p:sp>
      <p:sp>
        <p:nvSpPr>
          <p:cNvPr id="3" name="Content Placeholder 2"/>
          <p:cNvSpPr>
            <a:spLocks noGrp="1"/>
          </p:cNvSpPr>
          <p:nvPr>
            <p:ph idx="1"/>
          </p:nvPr>
        </p:nvSpPr>
        <p:spPr>
          <a:xfrm>
            <a:off x="872067" y="1524000"/>
            <a:ext cx="10447866" cy="4699000"/>
          </a:xfrm>
        </p:spPr>
        <p:txBody>
          <a:bodyPr>
            <a:normAutofit/>
          </a:bodyPr>
          <a:lstStyle/>
          <a:p>
            <a:pPr marL="0" indent="0">
              <a:buNone/>
            </a:pPr>
            <a:r>
              <a:rPr lang="en-US" sz="2800" b="1" dirty="0">
                <a:solidFill>
                  <a:srgbClr val="FF0000"/>
                </a:solidFill>
              </a:rPr>
              <a:t>What about local associate degrees that do not require transfer level mathematics?</a:t>
            </a:r>
          </a:p>
          <a:p>
            <a:pPr marL="0" indent="0">
              <a:buNone/>
            </a:pPr>
            <a:endParaRPr lang="en-US" sz="2800" dirty="0">
              <a:solidFill>
                <a:srgbClr val="FF0000"/>
              </a:solidFill>
            </a:endParaRPr>
          </a:p>
          <a:p>
            <a:pPr marL="0" indent="0">
              <a:buNone/>
            </a:pPr>
            <a:r>
              <a:rPr lang="en-US" sz="2800" dirty="0"/>
              <a:t>Colleges will determine how to best meet the needs of students completing local associate degrees.</a:t>
            </a:r>
          </a:p>
          <a:p>
            <a:pPr marL="0" indent="0">
              <a:buNone/>
            </a:pPr>
            <a:endParaRPr lang="en-US" sz="2800" dirty="0"/>
          </a:p>
          <a:p>
            <a:pPr marL="0" indent="0">
              <a:buNone/>
            </a:pPr>
            <a:r>
              <a:rPr lang="en-US" sz="2800" dirty="0"/>
              <a:t>If students are transferring to a four-year institution, they may still need a transfer-level mathematics or quantitative reasoning course</a:t>
            </a:r>
          </a:p>
        </p:txBody>
      </p:sp>
    </p:spTree>
    <p:extLst>
      <p:ext uri="{BB962C8B-B14F-4D97-AF65-F5344CB8AC3E}">
        <p14:creationId xmlns:p14="http://schemas.microsoft.com/office/powerpoint/2010/main" val="354410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rPr>
              <a:t>Mathematics and Quantitative Reasoning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519" y="1358727"/>
            <a:ext cx="7138962" cy="5302094"/>
          </a:xfrm>
        </p:spPr>
      </p:pic>
    </p:spTree>
    <p:extLst>
      <p:ext uri="{BB962C8B-B14F-4D97-AF65-F5344CB8AC3E}">
        <p14:creationId xmlns:p14="http://schemas.microsoft.com/office/powerpoint/2010/main" val="1651334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General Education Pathways</a:t>
            </a:r>
          </a:p>
        </p:txBody>
      </p:sp>
      <p:sp>
        <p:nvSpPr>
          <p:cNvPr id="3" name="Content Placeholder 2"/>
          <p:cNvSpPr>
            <a:spLocks noGrp="1"/>
          </p:cNvSpPr>
          <p:nvPr>
            <p:ph idx="1"/>
          </p:nvPr>
        </p:nvSpPr>
        <p:spPr>
          <a:xfrm>
            <a:off x="872067" y="1524000"/>
            <a:ext cx="10447866" cy="4699000"/>
          </a:xfrm>
        </p:spPr>
        <p:txBody>
          <a:bodyPr>
            <a:normAutofit/>
          </a:bodyPr>
          <a:lstStyle/>
          <a:p>
            <a:r>
              <a:rPr lang="en-US" sz="3200" dirty="0"/>
              <a:t>If your college is mapping programs or developing meta majors:</a:t>
            </a:r>
          </a:p>
          <a:p>
            <a:pPr lvl="1"/>
            <a:r>
              <a:rPr lang="en-US" sz="2800" dirty="0"/>
              <a:t>Identify all English Composition/Writing courses that meet GE Requirements</a:t>
            </a:r>
          </a:p>
          <a:p>
            <a:pPr lvl="1"/>
            <a:r>
              <a:rPr lang="en-US" sz="2800" dirty="0"/>
              <a:t>Identify all Mathematics and Quantitative Reasoning courses that meet GE Requirements</a:t>
            </a:r>
          </a:p>
          <a:p>
            <a:pPr lvl="1"/>
            <a:r>
              <a:rPr lang="en-US" sz="2800" dirty="0"/>
              <a:t>Identify any other courses that meet specific GE Area Requirements</a:t>
            </a:r>
          </a:p>
        </p:txBody>
      </p:sp>
    </p:spTree>
    <p:extLst>
      <p:ext uri="{BB962C8B-B14F-4D97-AF65-F5344CB8AC3E}">
        <p14:creationId xmlns:p14="http://schemas.microsoft.com/office/powerpoint/2010/main" val="439282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1932459" y="692222"/>
            <a:ext cx="8229600" cy="9906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0070C0"/>
              </a:buClr>
              <a:buSzPts val="4800"/>
            </a:pPr>
            <a:r>
              <a:rPr lang="en-US" sz="4800" b="1" dirty="0">
                <a:solidFill>
                  <a:srgbClr val="000000"/>
                </a:solidFill>
              </a:rPr>
              <a:t>Questions and Comments?</a:t>
            </a:r>
            <a:br>
              <a:rPr lang="en-US" sz="4800" b="1" dirty="0">
                <a:solidFill>
                  <a:srgbClr val="000000"/>
                </a:solidFill>
              </a:rPr>
            </a:br>
            <a:r>
              <a:rPr lang="en-US" sz="4800" i="1" dirty="0">
                <a:solidFill>
                  <a:srgbClr val="000000"/>
                </a:solidFill>
              </a:rPr>
              <a:t>Thank You!</a:t>
            </a:r>
            <a:endParaRPr i="1" dirty="0">
              <a:solidFill>
                <a:srgbClr val="000000"/>
              </a:solidFill>
            </a:endParaRPr>
          </a:p>
        </p:txBody>
      </p:sp>
      <p:pic>
        <p:nvPicPr>
          <p:cNvPr id="3" name="Picture 2">
            <a:extLst>
              <a:ext uri="{FF2B5EF4-FFF2-40B4-BE49-F238E27FC236}">
                <a16:creationId xmlns:a16="http://schemas.microsoft.com/office/drawing/2014/main" id="{BFC310B1-0FE3-0342-9ACB-70D06DDA0995}"/>
              </a:ext>
            </a:extLst>
          </p:cNvPr>
          <p:cNvPicPr>
            <a:picLocks noChangeAspect="1"/>
          </p:cNvPicPr>
          <p:nvPr/>
        </p:nvPicPr>
        <p:blipFill>
          <a:blip r:embed="rId3"/>
          <a:stretch>
            <a:fillRect/>
          </a:stretch>
        </p:blipFill>
        <p:spPr>
          <a:xfrm>
            <a:off x="6423452" y="3003549"/>
            <a:ext cx="2758649" cy="2074333"/>
          </a:xfrm>
          <a:prstGeom prst="rect">
            <a:avLst/>
          </a:prstGeom>
        </p:spPr>
      </p:pic>
      <p:pic>
        <p:nvPicPr>
          <p:cNvPr id="4" name="Picture 3">
            <a:extLst>
              <a:ext uri="{FF2B5EF4-FFF2-40B4-BE49-F238E27FC236}">
                <a16:creationId xmlns:a16="http://schemas.microsoft.com/office/drawing/2014/main" id="{298DBFF6-3495-7C48-B3DE-D940ADCD8620}"/>
              </a:ext>
            </a:extLst>
          </p:cNvPr>
          <p:cNvPicPr>
            <a:picLocks noChangeAspect="1"/>
          </p:cNvPicPr>
          <p:nvPr/>
        </p:nvPicPr>
        <p:blipFill>
          <a:blip r:embed="rId4"/>
          <a:stretch>
            <a:fillRect/>
          </a:stretch>
        </p:blipFill>
        <p:spPr>
          <a:xfrm>
            <a:off x="9591361" y="2011035"/>
            <a:ext cx="1950822" cy="2690081"/>
          </a:xfrm>
          <a:prstGeom prst="rect">
            <a:avLst/>
          </a:prstGeom>
        </p:spPr>
      </p:pic>
      <p:pic>
        <p:nvPicPr>
          <p:cNvPr id="5" name="Picture 4">
            <a:extLst>
              <a:ext uri="{FF2B5EF4-FFF2-40B4-BE49-F238E27FC236}">
                <a16:creationId xmlns:a16="http://schemas.microsoft.com/office/drawing/2014/main" id="{F3DD54F5-0D90-3348-97B6-172036C0814B}"/>
              </a:ext>
            </a:extLst>
          </p:cNvPr>
          <p:cNvPicPr>
            <a:picLocks noChangeAspect="1"/>
          </p:cNvPicPr>
          <p:nvPr/>
        </p:nvPicPr>
        <p:blipFill>
          <a:blip r:embed="rId5"/>
          <a:stretch>
            <a:fillRect/>
          </a:stretch>
        </p:blipFill>
        <p:spPr>
          <a:xfrm>
            <a:off x="569326" y="1988527"/>
            <a:ext cx="2726266" cy="4104378"/>
          </a:xfrm>
          <a:prstGeom prst="rect">
            <a:avLst/>
          </a:prstGeom>
        </p:spPr>
      </p:pic>
      <p:pic>
        <p:nvPicPr>
          <p:cNvPr id="6" name="Picture 5">
            <a:extLst>
              <a:ext uri="{FF2B5EF4-FFF2-40B4-BE49-F238E27FC236}">
                <a16:creationId xmlns:a16="http://schemas.microsoft.com/office/drawing/2014/main" id="{34696915-B1B2-2646-8AF7-8AC4797D4A17}"/>
              </a:ext>
            </a:extLst>
          </p:cNvPr>
          <p:cNvPicPr>
            <a:picLocks noChangeAspect="1"/>
          </p:cNvPicPr>
          <p:nvPr/>
        </p:nvPicPr>
        <p:blipFill>
          <a:blip r:embed="rId6"/>
          <a:stretch>
            <a:fillRect/>
          </a:stretch>
        </p:blipFill>
        <p:spPr>
          <a:xfrm>
            <a:off x="3438152" y="2011035"/>
            <a:ext cx="2494920" cy="1828338"/>
          </a:xfrm>
          <a:prstGeom prst="rect">
            <a:avLst/>
          </a:prstGeom>
        </p:spPr>
      </p:pic>
      <p:pic>
        <p:nvPicPr>
          <p:cNvPr id="7" name="Picture 6">
            <a:extLst>
              <a:ext uri="{FF2B5EF4-FFF2-40B4-BE49-F238E27FC236}">
                <a16:creationId xmlns:a16="http://schemas.microsoft.com/office/drawing/2014/main" id="{56156E81-A6E6-C847-A763-0E9E52F46CED}"/>
              </a:ext>
            </a:extLst>
          </p:cNvPr>
          <p:cNvPicPr>
            <a:picLocks noChangeAspect="1"/>
          </p:cNvPicPr>
          <p:nvPr/>
        </p:nvPicPr>
        <p:blipFill>
          <a:blip r:embed="rId7"/>
          <a:stretch>
            <a:fillRect/>
          </a:stretch>
        </p:blipFill>
        <p:spPr>
          <a:xfrm>
            <a:off x="3893291" y="4495800"/>
            <a:ext cx="1958660" cy="1958660"/>
          </a:xfrm>
          <a:prstGeom prst="rect">
            <a:avLst/>
          </a:prstGeom>
        </p:spPr>
      </p:pic>
    </p:spTree>
    <p:extLst>
      <p:ext uri="{BB962C8B-B14F-4D97-AF65-F5344CB8AC3E}">
        <p14:creationId xmlns:p14="http://schemas.microsoft.com/office/powerpoint/2010/main" val="271209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CF5F1-6B97-2D42-AFFC-C9B9021DFBE7}"/>
              </a:ext>
            </a:extLst>
          </p:cNvPr>
          <p:cNvSpPr>
            <a:spLocks noGrp="1"/>
          </p:cNvSpPr>
          <p:nvPr>
            <p:ph idx="1"/>
          </p:nvPr>
        </p:nvSpPr>
        <p:spPr>
          <a:xfrm>
            <a:off x="524933" y="728133"/>
            <a:ext cx="11125200" cy="5748869"/>
          </a:xfrm>
        </p:spPr>
        <p:txBody>
          <a:bodyPr>
            <a:normAutofit/>
          </a:bodyPr>
          <a:lstStyle/>
          <a:p>
            <a:pPr marL="0" indent="0">
              <a:buNone/>
            </a:pPr>
            <a:r>
              <a:rPr lang="en-US" sz="3200" b="1" dirty="0">
                <a:solidFill>
                  <a:srgbClr val="FF0000"/>
                </a:solidFill>
              </a:rPr>
              <a:t>Does AB 705 guarantee all students access to any transfer level course? For example, can all students now enroll in Calculus I?</a:t>
            </a:r>
          </a:p>
          <a:p>
            <a:pPr marL="0" indent="0">
              <a:buNone/>
            </a:pPr>
            <a:endParaRPr lang="en-US" sz="3200" b="1" dirty="0">
              <a:solidFill>
                <a:srgbClr val="FF0000"/>
              </a:solidFill>
            </a:endParaRPr>
          </a:p>
          <a:p>
            <a:pPr marL="0" indent="0">
              <a:buNone/>
            </a:pPr>
            <a:r>
              <a:rPr lang="en-US" sz="3200" dirty="0"/>
              <a:t>No! AB 705 does not automatically bypass transfer level prerequisites nor does it guarantee access to transfer level for every student.</a:t>
            </a:r>
          </a:p>
          <a:p>
            <a:pPr marL="0" indent="0">
              <a:buNone/>
            </a:pPr>
            <a:endParaRPr lang="en-US" sz="3200" dirty="0"/>
          </a:p>
          <a:p>
            <a:pPr marL="0" indent="0">
              <a:buNone/>
            </a:pPr>
            <a:r>
              <a:rPr lang="en-US" sz="3200" dirty="0"/>
              <a:t>Your college can still place students into Calculus I, but students must be assessed to be Calculus ready or have completed the prerequisite.</a:t>
            </a:r>
          </a:p>
        </p:txBody>
      </p:sp>
    </p:spTree>
    <p:extLst>
      <p:ext uri="{BB962C8B-B14F-4D97-AF65-F5344CB8AC3E}">
        <p14:creationId xmlns:p14="http://schemas.microsoft.com/office/powerpoint/2010/main" val="3797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
                                        <p:tgtEl>
                                          <p:spTgt spid="3">
                                            <p:txEl>
                                              <p:pRg st="2" end="2"/>
                                            </p:txEl>
                                          </p:spTgt>
                                        </p:tgtEl>
                                      </p:cBhvr>
                                    </p:animEffect>
                                    <p:anim calcmode="lin" valueType="num">
                                      <p:cBhvr>
                                        <p:cTn id="8"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
                                        <p:tgtEl>
                                          <p:spTgt spid="3">
                                            <p:txEl>
                                              <p:pRg st="4" end="4"/>
                                            </p:txEl>
                                          </p:spTgt>
                                        </p:tgtEl>
                                      </p:cBhvr>
                                    </p:animEffect>
                                    <p:anim calcmode="lin" valueType="num">
                                      <p:cBhvr>
                                        <p:cTn id="17"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933" y="795867"/>
            <a:ext cx="11057467" cy="5681133"/>
          </a:xfrm>
        </p:spPr>
        <p:txBody>
          <a:bodyPr>
            <a:normAutofit lnSpcReduction="10000"/>
          </a:bodyPr>
          <a:lstStyle/>
          <a:p>
            <a:pPr marL="0" indent="0">
              <a:buNone/>
            </a:pPr>
            <a:r>
              <a:rPr lang="en-US" sz="3200" b="1" dirty="0">
                <a:solidFill>
                  <a:srgbClr val="FF0000"/>
                </a:solidFill>
                <a:cs typeface="Times New Roman" panose="02020603050405020304" pitchFamily="18" charset="0"/>
              </a:rPr>
              <a:t>Do I need to change my current English and math prerequisites and delete all “basic skills” or pre-transfer courses?</a:t>
            </a:r>
          </a:p>
          <a:p>
            <a:pPr marL="0" indent="0">
              <a:buNone/>
            </a:pPr>
            <a:endParaRPr lang="en-US" dirty="0">
              <a:cs typeface="Times New Roman" panose="02020603050405020304" pitchFamily="18" charset="0"/>
            </a:endParaRPr>
          </a:p>
          <a:p>
            <a:pPr marL="0" indent="0">
              <a:buNone/>
            </a:pPr>
            <a:r>
              <a:rPr lang="en-US" sz="2800" dirty="0">
                <a:cs typeface="Times New Roman" panose="02020603050405020304" pitchFamily="18" charset="0"/>
              </a:rPr>
              <a:t>No, colleges are NOT required to change prerequisites and can still offer “basic skills” or pre-transfer courses for students that need them.</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CA Ed Code §66010.4:</a:t>
            </a:r>
          </a:p>
          <a:p>
            <a:pPr marL="0" indent="0" fontAlgn="base">
              <a:buNone/>
            </a:pPr>
            <a:r>
              <a:rPr lang="en-US" dirty="0">
                <a:cs typeface="Times New Roman" panose="02020603050405020304" pitchFamily="18" charset="0"/>
              </a:rPr>
              <a:t>(2) In addition to the primary mission of academic and vocational instruction, the community colleges shall offer instruction and courses to achieve all of the following:</a:t>
            </a:r>
          </a:p>
          <a:p>
            <a:pPr marL="0" indent="0" fontAlgn="base">
              <a:buNone/>
            </a:pPr>
            <a:r>
              <a:rPr lang="en-US" dirty="0">
                <a:cs typeface="Times New Roman" panose="02020603050405020304" pitchFamily="18" charset="0"/>
              </a:rPr>
              <a:t>(A) </a:t>
            </a:r>
            <a:r>
              <a:rPr lang="en-US" b="1" dirty="0">
                <a:cs typeface="Times New Roman" panose="02020603050405020304" pitchFamily="18" charset="0"/>
              </a:rPr>
              <a:t>The provision of remedial instruction for those in need of it</a:t>
            </a:r>
            <a:r>
              <a:rPr lang="en-US" dirty="0">
                <a:cs typeface="Times New Roman" panose="02020603050405020304" pitchFamily="18" charset="0"/>
              </a:rPr>
              <a:t> and, in conjunction with the school districts, instruction in English as a second language, adult noncredit instruction, and support services which help students succeed at the postsecondary level are reaffirmed and supported as essential and important functions of the community colleges.</a:t>
            </a: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58752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CF5F1-6B97-2D42-AFFC-C9B9021DFBE7}"/>
              </a:ext>
            </a:extLst>
          </p:cNvPr>
          <p:cNvSpPr>
            <a:spLocks noGrp="1"/>
          </p:cNvSpPr>
          <p:nvPr>
            <p:ph idx="1"/>
          </p:nvPr>
        </p:nvSpPr>
        <p:spPr>
          <a:xfrm>
            <a:off x="508000" y="745067"/>
            <a:ext cx="11159067" cy="5731935"/>
          </a:xfrm>
        </p:spPr>
        <p:txBody>
          <a:bodyPr>
            <a:noAutofit/>
          </a:bodyPr>
          <a:lstStyle/>
          <a:p>
            <a:pPr marL="0" indent="0">
              <a:spcBef>
                <a:spcPts val="0"/>
              </a:spcBef>
              <a:buNone/>
            </a:pPr>
            <a:r>
              <a:rPr lang="en-US" sz="2500" b="1" dirty="0">
                <a:solidFill>
                  <a:srgbClr val="FF0000"/>
                </a:solidFill>
              </a:rPr>
              <a:t>If we choose not to use the default placement rules, and we create new developmental or preparatory courses, do we have two years to collect data to show that our placement rules and courses meet or exceed the results from the default placement rules?</a:t>
            </a:r>
          </a:p>
          <a:p>
            <a:pPr marL="0" indent="0">
              <a:spcBef>
                <a:spcPts val="0"/>
              </a:spcBef>
              <a:buNone/>
            </a:pPr>
            <a:endParaRPr lang="en-US" sz="2500" dirty="0">
              <a:solidFill>
                <a:srgbClr val="FF0000"/>
              </a:solidFill>
            </a:endParaRPr>
          </a:p>
          <a:p>
            <a:pPr marL="0" indent="0">
              <a:spcBef>
                <a:spcPts val="0"/>
              </a:spcBef>
              <a:buNone/>
            </a:pPr>
            <a:r>
              <a:rPr lang="en-US" sz="2500" dirty="0"/>
              <a:t>Yes, colleges that develop new curriculum have up to two years to collect data and demonstrate that it is more effective than default placement.</a:t>
            </a:r>
          </a:p>
          <a:p>
            <a:pPr marL="0" indent="0">
              <a:spcBef>
                <a:spcPts val="0"/>
              </a:spcBef>
              <a:buNone/>
            </a:pPr>
            <a:endParaRPr lang="en-US" sz="2500" dirty="0"/>
          </a:p>
          <a:p>
            <a:pPr marL="0" indent="0">
              <a:spcBef>
                <a:spcPts val="0"/>
              </a:spcBef>
              <a:buNone/>
            </a:pPr>
            <a:r>
              <a:rPr lang="en-US" sz="2500" dirty="0"/>
              <a:t>Colleges exploring this option will need to disaggregate throughput data into HS GPA bands and each band must meet or exceed the default.</a:t>
            </a:r>
          </a:p>
          <a:p>
            <a:pPr marL="0" indent="0">
              <a:spcBef>
                <a:spcPts val="0"/>
              </a:spcBef>
              <a:buNone/>
            </a:pPr>
            <a:endParaRPr lang="en-US" sz="2500" dirty="0"/>
          </a:p>
          <a:p>
            <a:pPr marL="0" indent="0">
              <a:spcBef>
                <a:spcPts val="0"/>
              </a:spcBef>
              <a:buNone/>
            </a:pPr>
            <a:r>
              <a:rPr lang="en-US" sz="2500" dirty="0"/>
              <a:t>Colleges do not have two years to collect data on existing curriculum. Your college already has data on those courses, and should analyze it as you implement AB 705.</a:t>
            </a:r>
          </a:p>
        </p:txBody>
      </p:sp>
    </p:spTree>
    <p:extLst>
      <p:ext uri="{BB962C8B-B14F-4D97-AF65-F5344CB8AC3E}">
        <p14:creationId xmlns:p14="http://schemas.microsoft.com/office/powerpoint/2010/main" val="15898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CF5F1-6B97-2D42-AFFC-C9B9021DFBE7}"/>
              </a:ext>
            </a:extLst>
          </p:cNvPr>
          <p:cNvSpPr>
            <a:spLocks noGrp="1"/>
          </p:cNvSpPr>
          <p:nvPr>
            <p:ph idx="1"/>
          </p:nvPr>
        </p:nvSpPr>
        <p:spPr>
          <a:xfrm>
            <a:off x="507999" y="795867"/>
            <a:ext cx="11142133" cy="5681135"/>
          </a:xfrm>
        </p:spPr>
        <p:txBody>
          <a:bodyPr>
            <a:noAutofit/>
          </a:bodyPr>
          <a:lstStyle/>
          <a:p>
            <a:pPr marL="0" indent="0">
              <a:spcBef>
                <a:spcPts val="0"/>
              </a:spcBef>
              <a:buNone/>
            </a:pPr>
            <a:r>
              <a:rPr lang="en-US" sz="2800" b="1" dirty="0">
                <a:solidFill>
                  <a:srgbClr val="FF0000"/>
                </a:solidFill>
              </a:rPr>
              <a:t>Are colleges required to only use high school performance data when placing students?</a:t>
            </a:r>
          </a:p>
          <a:p>
            <a:pPr marL="0" indent="0">
              <a:spcBef>
                <a:spcPts val="0"/>
              </a:spcBef>
              <a:buNone/>
            </a:pPr>
            <a:endParaRPr lang="en-US" sz="2800" dirty="0"/>
          </a:p>
          <a:p>
            <a:pPr marL="0" indent="0">
              <a:spcBef>
                <a:spcPts val="0"/>
              </a:spcBef>
              <a:buNone/>
            </a:pPr>
            <a:r>
              <a:rPr lang="en-US" sz="2700" dirty="0"/>
              <a:t>No, colleges should use multiple measures of student capacity including tools such as guided self placement, but the high school data must be one of the measures and all measures must be disjunctive (high performance on one measure offsets low performance another).</a:t>
            </a:r>
          </a:p>
          <a:p>
            <a:pPr marL="0" indent="0">
              <a:spcBef>
                <a:spcPts val="0"/>
              </a:spcBef>
              <a:buNone/>
            </a:pPr>
            <a:endParaRPr lang="en-US" sz="2700" dirty="0"/>
          </a:p>
          <a:p>
            <a:pPr marL="0" indent="0">
              <a:spcBef>
                <a:spcPts val="0"/>
              </a:spcBef>
              <a:buNone/>
            </a:pPr>
            <a:r>
              <a:rPr lang="en-US" sz="2700" dirty="0"/>
              <a:t>For example, a college could choose to use the default rules and give all students access to transfer level statistics, but share sample assignments with them and allow the student to choose whether or not to enroll in concurrent or preparatory support.</a:t>
            </a:r>
          </a:p>
        </p:txBody>
      </p:sp>
    </p:spTree>
    <p:extLst>
      <p:ext uri="{BB962C8B-B14F-4D97-AF65-F5344CB8AC3E}">
        <p14:creationId xmlns:p14="http://schemas.microsoft.com/office/powerpoint/2010/main" val="7837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CF5F1-6B97-2D42-AFFC-C9B9021DFBE7}"/>
              </a:ext>
            </a:extLst>
          </p:cNvPr>
          <p:cNvSpPr>
            <a:spLocks noGrp="1"/>
          </p:cNvSpPr>
          <p:nvPr>
            <p:ph idx="1"/>
          </p:nvPr>
        </p:nvSpPr>
        <p:spPr>
          <a:xfrm>
            <a:off x="541867" y="694267"/>
            <a:ext cx="11142133" cy="5782735"/>
          </a:xfrm>
        </p:spPr>
        <p:txBody>
          <a:bodyPr>
            <a:normAutofit lnSpcReduction="10000"/>
          </a:bodyPr>
          <a:lstStyle/>
          <a:p>
            <a:pPr marL="0" indent="0">
              <a:buNone/>
            </a:pPr>
            <a:r>
              <a:rPr lang="en-US" sz="3200" b="1" dirty="0">
                <a:solidFill>
                  <a:srgbClr val="FF0000"/>
                </a:solidFill>
              </a:rPr>
              <a:t>Is it okay to have questions/problems for students to solve in order to give them an idea of the types of skills necessary for the class?</a:t>
            </a:r>
          </a:p>
          <a:p>
            <a:pPr marL="0" indent="0">
              <a:buNone/>
            </a:pPr>
            <a:endParaRPr lang="en-US" sz="3200" b="1" dirty="0"/>
          </a:p>
          <a:p>
            <a:pPr marL="0" indent="0">
              <a:buNone/>
            </a:pPr>
            <a:r>
              <a:rPr lang="en-US" sz="3200" dirty="0"/>
              <a:t>Yes, you can provide students with sample exams/assignments to give them an idea of what a particular course requires.</a:t>
            </a:r>
          </a:p>
          <a:p>
            <a:pPr marL="0" indent="0">
              <a:buNone/>
            </a:pPr>
            <a:endParaRPr lang="en-US" sz="3200" dirty="0"/>
          </a:p>
          <a:p>
            <a:pPr marL="0" indent="0">
              <a:buNone/>
            </a:pPr>
            <a:r>
              <a:rPr lang="en-US" sz="3200" dirty="0"/>
              <a:t>You cannot require students to complete any problems and use that information in the placement process. That is considered a placement test and would need to be approved by the Board of Governors.</a:t>
            </a:r>
          </a:p>
        </p:txBody>
      </p:sp>
    </p:spTree>
    <p:extLst>
      <p:ext uri="{BB962C8B-B14F-4D97-AF65-F5344CB8AC3E}">
        <p14:creationId xmlns:p14="http://schemas.microsoft.com/office/powerpoint/2010/main" val="6172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mn-lt"/>
                <a:cs typeface="Times New Roman" panose="02020603050405020304" pitchFamily="18" charset="0"/>
              </a:rPr>
              <a:t>What is Guided Self Placement?</a:t>
            </a:r>
          </a:p>
        </p:txBody>
      </p:sp>
      <p:sp>
        <p:nvSpPr>
          <p:cNvPr id="3" name="Content Placeholder 2"/>
          <p:cNvSpPr>
            <a:spLocks noGrp="1"/>
          </p:cNvSpPr>
          <p:nvPr>
            <p:ph idx="1"/>
          </p:nvPr>
        </p:nvSpPr>
        <p:spPr/>
        <p:txBody>
          <a:bodyPr>
            <a:normAutofit/>
          </a:bodyPr>
          <a:lstStyle/>
          <a:p>
            <a:pPr marL="0" indent="0">
              <a:buNone/>
            </a:pPr>
            <a:r>
              <a:rPr lang="en-US" dirty="0"/>
              <a:t>GSP tools provide students with basic information about multiple measures and help them, through questions, examples, and course descriptions, determine the appropriate level of placement aligned with the student’s educational goals. </a:t>
            </a:r>
          </a:p>
          <a:p>
            <a:pPr marL="0" indent="0">
              <a:buNone/>
            </a:pPr>
            <a:endParaRPr lang="en-US" dirty="0"/>
          </a:p>
          <a:p>
            <a:pPr marL="0" indent="0">
              <a:buNone/>
            </a:pPr>
            <a:r>
              <a:rPr lang="en-US" dirty="0"/>
              <a:t>The goal of GSP is not to challenge transfer-level placement but rather to help students integrate self-analysis with data and course expectations with the goal of optimizing student investment, experience and resolve.</a:t>
            </a:r>
          </a:p>
          <a:p>
            <a:pPr marL="0" indent="0">
              <a:buNone/>
            </a:pPr>
            <a:endParaRPr lang="en-US" dirty="0"/>
          </a:p>
          <a:p>
            <a:pPr marL="0" indent="0">
              <a:buNone/>
            </a:pPr>
            <a:r>
              <a:rPr lang="en-US" dirty="0"/>
              <a:t>GSP is being implemented by many CSUs and has been used effectively across the U.S. when implemented appropriately.</a:t>
            </a:r>
          </a:p>
          <a:p>
            <a:pPr marL="0" indent="0">
              <a:buNone/>
            </a:pPr>
            <a:endParaRPr lang="en-US" dirty="0"/>
          </a:p>
        </p:txBody>
      </p:sp>
    </p:spTree>
    <p:extLst>
      <p:ext uri="{BB962C8B-B14F-4D97-AF65-F5344CB8AC3E}">
        <p14:creationId xmlns:p14="http://schemas.microsoft.com/office/powerpoint/2010/main" val="211202549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ASCCC 2">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9591</TotalTime>
  <Words>2466</Words>
  <Application>Microsoft Macintosh PowerPoint</Application>
  <PresentationFormat>Widescreen</PresentationFormat>
  <Paragraphs>289</Paragraphs>
  <Slides>37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Georgia</vt:lpstr>
      <vt:lpstr>Times New Roman</vt:lpstr>
      <vt:lpstr>1_Office Theme</vt:lpstr>
      <vt:lpstr>Office Theme</vt:lpstr>
      <vt:lpstr>ASCCC 2</vt:lpstr>
      <vt:lpstr>AB 705 and Considerations for General Education Pathways</vt:lpstr>
      <vt:lpstr>Overview</vt:lpstr>
      <vt:lpstr>AB 705 – What is Required and What is not?</vt:lpstr>
      <vt:lpstr>PowerPoint Presentation</vt:lpstr>
      <vt:lpstr>PowerPoint Presentation</vt:lpstr>
      <vt:lpstr>PowerPoint Presentation</vt:lpstr>
      <vt:lpstr>PowerPoint Presentation</vt:lpstr>
      <vt:lpstr>PowerPoint Presentation</vt:lpstr>
      <vt:lpstr>What is Guided Self Placement?</vt:lpstr>
      <vt:lpstr>What is Concurrent Support?</vt:lpstr>
      <vt:lpstr>Mathematics and Quantitative Reasoning Task force</vt:lpstr>
      <vt:lpstr>The Mathematics and Quantitative Reasoning Task Force Participant Organizations</vt:lpstr>
      <vt:lpstr>Math and Quantitative Reasoning  Task Force</vt:lpstr>
      <vt:lpstr>Math and Quantitative Reasoning Task Force (MQRTF) </vt:lpstr>
      <vt:lpstr>Math and Quantitative Reasoning Task Force (MQRTF) </vt:lpstr>
      <vt:lpstr>New C-ID Descriptors: Pre-Transfer Level </vt:lpstr>
      <vt:lpstr>New C-ID Descriptors: Pre-Transfer Level  </vt:lpstr>
      <vt:lpstr>New C-ID Descriptors: Pre-Transfer Level  </vt:lpstr>
      <vt:lpstr>C-ID Descriptors – A Closer Look…</vt:lpstr>
      <vt:lpstr>C-ID Descriptors – A Closer Look…</vt:lpstr>
      <vt:lpstr>C-ID Descriptors – A Closer Look…</vt:lpstr>
      <vt:lpstr>C-ID Descriptors – A Closer Look…</vt:lpstr>
      <vt:lpstr>Default Placement Rules</vt:lpstr>
      <vt:lpstr>Considerations When  Implementing AB 705</vt:lpstr>
      <vt:lpstr>Be Cognizant of the Unit Load</vt:lpstr>
      <vt:lpstr>Who are our Students? Enrollment by Unit Load</vt:lpstr>
      <vt:lpstr>Who are our Students? System Requirements for Mathematics</vt:lpstr>
      <vt:lpstr>High School Mathematics</vt:lpstr>
      <vt:lpstr>Transfer</vt:lpstr>
      <vt:lpstr>Pathways Considerations for General Education</vt:lpstr>
      <vt:lpstr>General Education Pathways</vt:lpstr>
      <vt:lpstr>General Education Pathways</vt:lpstr>
      <vt:lpstr>Joint Memo from CSU and UC concerning  CSU GE Breadth and IGETC</vt:lpstr>
      <vt:lpstr>General Education Pathways</vt:lpstr>
      <vt:lpstr>Mathematics and Quantitative Reasoning</vt:lpstr>
      <vt:lpstr>General Education Pathways</vt:lpstr>
      <vt:lpstr>Questions and Comments?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Virginia May</cp:lastModifiedBy>
  <cp:revision>113</cp:revision>
  <cp:lastPrinted>2016-02-16T18:18:44Z</cp:lastPrinted>
  <dcterms:created xsi:type="dcterms:W3CDTF">2015-05-02T02:46:00Z</dcterms:created>
  <dcterms:modified xsi:type="dcterms:W3CDTF">2018-10-30T01:17:27Z</dcterms:modified>
</cp:coreProperties>
</file>