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1"/>
  </p:sldMasterIdLst>
  <p:notesMasterIdLst>
    <p:notesMasterId r:id="rId20"/>
  </p:notesMasterIdLst>
  <p:sldIdLst>
    <p:sldId id="256" r:id="rId2"/>
    <p:sldId id="257" r:id="rId3"/>
    <p:sldId id="267" r:id="rId4"/>
    <p:sldId id="259" r:id="rId5"/>
    <p:sldId id="271" r:id="rId6"/>
    <p:sldId id="260" r:id="rId7"/>
    <p:sldId id="278" r:id="rId8"/>
    <p:sldId id="279" r:id="rId9"/>
    <p:sldId id="280" r:id="rId10"/>
    <p:sldId id="261" r:id="rId11"/>
    <p:sldId id="262" r:id="rId12"/>
    <p:sldId id="268" r:id="rId13"/>
    <p:sldId id="270" r:id="rId14"/>
    <p:sldId id="269" r:id="rId15"/>
    <p:sldId id="265" r:id="rId16"/>
    <p:sldId id="263" r:id="rId17"/>
    <p:sldId id="258"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51" autoAdjust="0"/>
  </p:normalViewPr>
  <p:slideViewPr>
    <p:cSldViewPr snapToGrid="0" snapToObjects="1">
      <p:cViewPr varScale="1">
        <p:scale>
          <a:sx n="94" d="100"/>
          <a:sy n="94" d="100"/>
        </p:scale>
        <p:origin x="245" y="72"/>
      </p:cViewPr>
      <p:guideLst/>
    </p:cSldViewPr>
  </p:slideViewPr>
  <p:notesTextViewPr>
    <p:cViewPr>
      <p:scale>
        <a:sx n="1" d="1"/>
        <a:sy n="1" d="1"/>
      </p:scale>
      <p:origin x="0" y="0"/>
    </p:cViewPr>
  </p:notesTextViewPr>
  <p:notesViewPr>
    <p:cSldViewPr snapToGrid="0" snapToObjects="1">
      <p:cViewPr varScale="1">
        <p:scale>
          <a:sx n="64" d="100"/>
          <a:sy n="64" d="100"/>
        </p:scale>
        <p:origin x="3192"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4738E6-CD1F-44EB-95E8-96B2F86AB53C}" type="datetimeFigureOut">
              <a:rPr lang="en-US" smtClean="0"/>
              <a:t>7/13/2018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4895B1-79A5-4F1B-B7E6-C54AD27270EC}" type="slidenum">
              <a:rPr lang="en-US" smtClean="0"/>
              <a:t>‹#›</a:t>
            </a:fld>
            <a:endParaRPr lang="en-US"/>
          </a:p>
        </p:txBody>
      </p:sp>
    </p:spTree>
    <p:extLst>
      <p:ext uri="{BB962C8B-B14F-4D97-AF65-F5344CB8AC3E}">
        <p14:creationId xmlns:p14="http://schemas.microsoft.com/office/powerpoint/2010/main" val="2850916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allows the colleges an opportunity to develop CWE courses that respond to emerging community needs in a timely manner including those workforce needs as stated in the Taskforce on Workforce, Job Creation and a Strong Economy</a:t>
            </a:r>
          </a:p>
        </p:txBody>
      </p:sp>
      <p:sp>
        <p:nvSpPr>
          <p:cNvPr id="4" name="Slide Number Placeholder 3"/>
          <p:cNvSpPr>
            <a:spLocks noGrp="1"/>
          </p:cNvSpPr>
          <p:nvPr>
            <p:ph type="sldNum" sz="quarter" idx="10"/>
          </p:nvPr>
        </p:nvSpPr>
        <p:spPr/>
        <p:txBody>
          <a:bodyPr/>
          <a:lstStyle/>
          <a:p>
            <a:fld id="{064895B1-79A5-4F1B-B7E6-C54AD27270EC}" type="slidenum">
              <a:rPr lang="en-US" smtClean="0"/>
              <a:t>11</a:t>
            </a:fld>
            <a:endParaRPr lang="en-US"/>
          </a:p>
        </p:txBody>
      </p:sp>
    </p:spTree>
    <p:extLst>
      <p:ext uri="{BB962C8B-B14F-4D97-AF65-F5344CB8AC3E}">
        <p14:creationId xmlns:p14="http://schemas.microsoft.com/office/powerpoint/2010/main" val="240864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744406-F218-3C43-9431-F3F7D8AD4F03}" type="datetimeFigureOut">
              <a:rPr lang="en-US" smtClean="0"/>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7A15F-68A1-EA48-995C-964775259999}" type="slidenum">
              <a:rPr lang="en-US" smtClean="0"/>
              <a:t>‹#›</a:t>
            </a:fld>
            <a:endParaRPr lang="en-US"/>
          </a:p>
        </p:txBody>
      </p:sp>
    </p:spTree>
    <p:extLst>
      <p:ext uri="{BB962C8B-B14F-4D97-AF65-F5344CB8AC3E}">
        <p14:creationId xmlns:p14="http://schemas.microsoft.com/office/powerpoint/2010/main" val="313051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744406-F218-3C43-9431-F3F7D8AD4F03}" type="datetimeFigureOut">
              <a:rPr lang="en-US" smtClean="0"/>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7A15F-68A1-EA48-995C-964775259999}" type="slidenum">
              <a:rPr lang="en-US" smtClean="0"/>
              <a:t>‹#›</a:t>
            </a:fld>
            <a:endParaRPr lang="en-US"/>
          </a:p>
        </p:txBody>
      </p:sp>
    </p:spTree>
    <p:extLst>
      <p:ext uri="{BB962C8B-B14F-4D97-AF65-F5344CB8AC3E}">
        <p14:creationId xmlns:p14="http://schemas.microsoft.com/office/powerpoint/2010/main" val="190115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744406-F218-3C43-9431-F3F7D8AD4F03}" type="datetimeFigureOut">
              <a:rPr lang="en-US" smtClean="0"/>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7A15F-68A1-EA48-995C-964775259999}" type="slidenum">
              <a:rPr lang="en-US" smtClean="0"/>
              <a:t>‹#›</a:t>
            </a:fld>
            <a:endParaRPr lang="en-US"/>
          </a:p>
        </p:txBody>
      </p:sp>
    </p:spTree>
    <p:extLst>
      <p:ext uri="{BB962C8B-B14F-4D97-AF65-F5344CB8AC3E}">
        <p14:creationId xmlns:p14="http://schemas.microsoft.com/office/powerpoint/2010/main" val="3620249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744406-F218-3C43-9431-F3F7D8AD4F03}" type="datetimeFigureOut">
              <a:rPr lang="en-US" smtClean="0"/>
              <a:t>7/13/2018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47A15F-68A1-EA48-995C-964775259999}" type="slidenum">
              <a:rPr lang="en-US" smtClean="0"/>
              <a:t>‹#›</a:t>
            </a:fld>
            <a:endParaRPr lang="en-US"/>
          </a:p>
        </p:txBody>
      </p:sp>
    </p:spTree>
    <p:extLst>
      <p:ext uri="{BB962C8B-B14F-4D97-AF65-F5344CB8AC3E}">
        <p14:creationId xmlns:p14="http://schemas.microsoft.com/office/powerpoint/2010/main" val="343641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744406-F218-3C43-9431-F3F7D8AD4F03}" type="datetimeFigureOut">
              <a:rPr lang="en-US" smtClean="0"/>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7A15F-68A1-EA48-995C-964775259999}" type="slidenum">
              <a:rPr lang="en-US" smtClean="0"/>
              <a:t>‹#›</a:t>
            </a:fld>
            <a:endParaRPr lang="en-US"/>
          </a:p>
        </p:txBody>
      </p:sp>
    </p:spTree>
    <p:extLst>
      <p:ext uri="{BB962C8B-B14F-4D97-AF65-F5344CB8AC3E}">
        <p14:creationId xmlns:p14="http://schemas.microsoft.com/office/powerpoint/2010/main" val="213332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8744406-F218-3C43-9431-F3F7D8AD4F03}" type="datetimeFigureOut">
              <a:rPr lang="en-US" smtClean="0"/>
              <a:t>7/13/2018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747A15F-68A1-EA48-995C-964775259999}" type="slidenum">
              <a:rPr lang="en-US" smtClean="0"/>
              <a:t>‹#›</a:t>
            </a:fld>
            <a:endParaRPr lang="en-US"/>
          </a:p>
        </p:txBody>
      </p:sp>
    </p:spTree>
    <p:extLst>
      <p:ext uri="{BB962C8B-B14F-4D97-AF65-F5344CB8AC3E}">
        <p14:creationId xmlns:p14="http://schemas.microsoft.com/office/powerpoint/2010/main" val="238451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98744406-F218-3C43-9431-F3F7D8AD4F03}" type="datetimeFigureOut">
              <a:rPr lang="en-US" smtClean="0"/>
              <a:t>7/13/2018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47A15F-68A1-EA48-995C-96477525999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9026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744406-F218-3C43-9431-F3F7D8AD4F03}" type="datetimeFigureOut">
              <a:rPr lang="en-US" smtClean="0"/>
              <a:t>7/13/2018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47A15F-68A1-EA48-995C-964775259999}" type="slidenum">
              <a:rPr lang="en-US" smtClean="0"/>
              <a:t>‹#›</a:t>
            </a:fld>
            <a:endParaRPr lang="en-US"/>
          </a:p>
        </p:txBody>
      </p:sp>
    </p:spTree>
    <p:extLst>
      <p:ext uri="{BB962C8B-B14F-4D97-AF65-F5344CB8AC3E}">
        <p14:creationId xmlns:p14="http://schemas.microsoft.com/office/powerpoint/2010/main" val="529623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44406-F218-3C43-9431-F3F7D8AD4F03}" type="datetimeFigureOut">
              <a:rPr lang="en-US" smtClean="0"/>
              <a:t>7/13/2018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47A15F-68A1-EA48-995C-964775259999}" type="slidenum">
              <a:rPr lang="en-US" smtClean="0"/>
              <a:t>‹#›</a:t>
            </a:fld>
            <a:endParaRPr lang="en-US"/>
          </a:p>
        </p:txBody>
      </p:sp>
    </p:spTree>
    <p:extLst>
      <p:ext uri="{BB962C8B-B14F-4D97-AF65-F5344CB8AC3E}">
        <p14:creationId xmlns:p14="http://schemas.microsoft.com/office/powerpoint/2010/main" val="38228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98744406-F218-3C43-9431-F3F7D8AD4F03}" type="datetimeFigureOut">
              <a:rPr lang="en-US" smtClean="0"/>
              <a:t>7/13/2018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A747A15F-68A1-EA48-995C-964775259999}" type="slidenum">
              <a:rPr lang="en-US" smtClean="0"/>
              <a:t>‹#›</a:t>
            </a:fld>
            <a:endParaRPr lang="en-US"/>
          </a:p>
        </p:txBody>
      </p:sp>
    </p:spTree>
    <p:extLst>
      <p:ext uri="{BB962C8B-B14F-4D97-AF65-F5344CB8AC3E}">
        <p14:creationId xmlns:p14="http://schemas.microsoft.com/office/powerpoint/2010/main" val="1465232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8744406-F218-3C43-9431-F3F7D8AD4F03}" type="datetimeFigureOut">
              <a:rPr lang="en-US" smtClean="0"/>
              <a:t>7/13/2018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0" name="Slide Number Placeholder 9"/>
          <p:cNvSpPr>
            <a:spLocks noGrp="1"/>
          </p:cNvSpPr>
          <p:nvPr>
            <p:ph type="sldNum" sz="quarter" idx="12"/>
          </p:nvPr>
        </p:nvSpPr>
        <p:spPr/>
        <p:txBody>
          <a:bodyPr/>
          <a:lstStyle/>
          <a:p>
            <a:fld id="{A747A15F-68A1-EA48-995C-964775259999}" type="slidenum">
              <a:rPr lang="en-US" smtClean="0"/>
              <a:t>‹#›</a:t>
            </a:fld>
            <a:endParaRPr lang="en-US"/>
          </a:p>
        </p:txBody>
      </p:sp>
    </p:spTree>
    <p:extLst>
      <p:ext uri="{BB962C8B-B14F-4D97-AF65-F5344CB8AC3E}">
        <p14:creationId xmlns:p14="http://schemas.microsoft.com/office/powerpoint/2010/main" val="241069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8744406-F218-3C43-9431-F3F7D8AD4F03}" type="datetimeFigureOut">
              <a:rPr lang="en-US" smtClean="0"/>
              <a:t>7/13/2018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747A15F-68A1-EA48-995C-964775259999}" type="slidenum">
              <a:rPr lang="en-US" smtClean="0"/>
              <a:t>‹#›</a:t>
            </a:fld>
            <a:endParaRPr lang="en-US"/>
          </a:p>
        </p:txBody>
      </p:sp>
    </p:spTree>
    <p:extLst>
      <p:ext uri="{BB962C8B-B14F-4D97-AF65-F5344CB8AC3E}">
        <p14:creationId xmlns:p14="http://schemas.microsoft.com/office/powerpoint/2010/main" val="3156692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sccc.org/directory/curriculum-committee" TargetMode="External"/><Relationship Id="rId2" Type="http://schemas.openxmlformats.org/officeDocument/2006/relationships/hyperlink" Target="http://extranet.cccco.edu/Divisions/AcademicAffairs/CurriculumandInstructionUnit/CaliforniaCommunityCollegeCurriculumCommittee.aspx" TargetMode="External"/><Relationship Id="rId1" Type="http://schemas.openxmlformats.org/officeDocument/2006/relationships/slideLayout" Target="../slideLayouts/slideLayout2.xml"/><Relationship Id="rId6" Type="http://schemas.openxmlformats.org/officeDocument/2006/relationships/hyperlink" Target="https://www.asccc.org/contact/request-services" TargetMode="External"/><Relationship Id="rId5" Type="http://schemas.openxmlformats.org/officeDocument/2006/relationships/hyperlink" Target="http://extranet.cccco.edu/Portals/1/AA/Credit/2017/PCAH6thEditionJuly_FINAL.pdf" TargetMode="External"/><Relationship Id="rId4" Type="http://schemas.openxmlformats.org/officeDocument/2006/relationships/hyperlink" Target="https://c-id.ne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xtranet.cccco.edu/Divisions/AcademicAffairs/CurriculumandInstructionUnit/CaliforniaCommunityCollegeCurriculumCommittee.aspx"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corative image" title="Changes">
            <a:extLst>
              <a:ext uri="{FF2B5EF4-FFF2-40B4-BE49-F238E27FC236}">
                <a16:creationId xmlns:a16="http://schemas.microsoft.com/office/drawing/2014/main" id="{8F9EC660-7B75-0541-A08B-7A49DB2B1130}"/>
              </a:ext>
            </a:extLst>
          </p:cNvPr>
          <p:cNvPicPr>
            <a:picLocks noChangeAspect="1"/>
          </p:cNvPicPr>
          <p:nvPr/>
        </p:nvPicPr>
        <p:blipFill>
          <a:blip r:embed="rId2"/>
          <a:stretch>
            <a:fillRect/>
          </a:stretch>
        </p:blipFill>
        <p:spPr>
          <a:xfrm>
            <a:off x="7974766" y="3916051"/>
            <a:ext cx="3413400" cy="1126070"/>
          </a:xfrm>
          <a:prstGeom prst="rect">
            <a:avLst/>
          </a:prstGeom>
        </p:spPr>
      </p:pic>
      <p:sp>
        <p:nvSpPr>
          <p:cNvPr id="3" name="Subtitle 2">
            <a:extLst>
              <a:ext uri="{FF2B5EF4-FFF2-40B4-BE49-F238E27FC236}">
                <a16:creationId xmlns:a16="http://schemas.microsoft.com/office/drawing/2014/main" id="{F9CEAA57-BE59-CE47-B09C-DA50368B516F}"/>
              </a:ext>
            </a:extLst>
          </p:cNvPr>
          <p:cNvSpPr>
            <a:spLocks noGrp="1"/>
          </p:cNvSpPr>
          <p:nvPr>
            <p:ph type="subTitle" idx="1"/>
          </p:nvPr>
        </p:nvSpPr>
        <p:spPr>
          <a:xfrm>
            <a:off x="647074" y="3916051"/>
            <a:ext cx="11090224" cy="2574689"/>
          </a:xfrm>
        </p:spPr>
        <p:txBody>
          <a:bodyPr>
            <a:normAutofit fontScale="92500" lnSpcReduction="20000"/>
          </a:bodyPr>
          <a:lstStyle/>
          <a:p>
            <a:pPr algn="l">
              <a:lnSpc>
                <a:spcPct val="150000"/>
              </a:lnSpc>
            </a:pPr>
            <a:r>
              <a:rPr lang="en-US" b="1" dirty="0"/>
              <a:t>Jackie Escajeda</a:t>
            </a:r>
            <a:r>
              <a:rPr lang="en-US" dirty="0"/>
              <a:t>, California Community Colleges Chancellor’s Office</a:t>
            </a:r>
            <a:br>
              <a:rPr lang="en-US" dirty="0"/>
            </a:br>
            <a:r>
              <a:rPr lang="en-US" b="1" dirty="0" err="1"/>
              <a:t>Nili</a:t>
            </a:r>
            <a:r>
              <a:rPr lang="en-US" b="1" dirty="0"/>
              <a:t> Kirschner</a:t>
            </a:r>
            <a:r>
              <a:rPr lang="en-US" dirty="0"/>
              <a:t>, Woodland Community College</a:t>
            </a:r>
            <a:br>
              <a:rPr lang="en-US" dirty="0"/>
            </a:br>
            <a:r>
              <a:rPr lang="en-US" b="1" dirty="0"/>
              <a:t>Virginia May</a:t>
            </a:r>
            <a:r>
              <a:rPr lang="en-US" dirty="0"/>
              <a:t>, ASCCC Treasurer, 2018-19 ASCCC Curriculum Chair </a:t>
            </a:r>
          </a:p>
          <a:p>
            <a:pPr algn="l"/>
            <a:endParaRPr lang="en-US" dirty="0"/>
          </a:p>
          <a:p>
            <a:pPr algn="l"/>
            <a:endParaRPr lang="en-US" dirty="0"/>
          </a:p>
          <a:p>
            <a:pPr>
              <a:lnSpc>
                <a:spcPct val="120000"/>
              </a:lnSpc>
              <a:spcBef>
                <a:spcPts val="0"/>
              </a:spcBef>
            </a:pPr>
            <a:r>
              <a:rPr lang="en-US" dirty="0">
                <a:solidFill>
                  <a:srgbClr val="FF0000"/>
                </a:solidFill>
              </a:rPr>
              <a:t>Curriculum Institute, July 13, 2018, 8:30 – 9:45</a:t>
            </a:r>
          </a:p>
          <a:p>
            <a:pPr>
              <a:lnSpc>
                <a:spcPct val="120000"/>
              </a:lnSpc>
              <a:spcBef>
                <a:spcPts val="0"/>
              </a:spcBef>
            </a:pPr>
            <a:r>
              <a:rPr lang="en-US" dirty="0">
                <a:solidFill>
                  <a:srgbClr val="FF0000"/>
                </a:solidFill>
              </a:rPr>
              <a:t>Riverside, California</a:t>
            </a:r>
          </a:p>
          <a:p>
            <a:pPr algn="l"/>
            <a:endParaRPr lang="en-US" dirty="0"/>
          </a:p>
        </p:txBody>
      </p:sp>
      <p:sp>
        <p:nvSpPr>
          <p:cNvPr id="2" name="Title 1">
            <a:extLst>
              <a:ext uri="{FF2B5EF4-FFF2-40B4-BE49-F238E27FC236}">
                <a16:creationId xmlns:a16="http://schemas.microsoft.com/office/drawing/2014/main" id="{BA9C2732-7A49-BF43-9BFD-3B9894A2C2F9}"/>
              </a:ext>
            </a:extLst>
          </p:cNvPr>
          <p:cNvSpPr>
            <a:spLocks noGrp="1"/>
          </p:cNvSpPr>
          <p:nvPr>
            <p:ph type="ctrTitle"/>
          </p:nvPr>
        </p:nvSpPr>
        <p:spPr>
          <a:xfrm>
            <a:off x="1696386" y="1352422"/>
            <a:ext cx="8991600" cy="1645920"/>
          </a:xfrm>
        </p:spPr>
        <p:txBody>
          <a:bodyPr>
            <a:normAutofit fontScale="90000"/>
          </a:bodyPr>
          <a:lstStyle/>
          <a:p>
            <a:r>
              <a:rPr lang="en-US" b="1" dirty="0"/>
              <a:t>Ever Changing curriculum… </a:t>
            </a:r>
            <a:r>
              <a:rPr lang="en-US" dirty="0"/>
              <a:t>Updates on Changes from 5C</a:t>
            </a:r>
          </a:p>
        </p:txBody>
      </p:sp>
      <p:pic>
        <p:nvPicPr>
          <p:cNvPr id="4" name="Picture 3" descr="ASCCC_Logo">
            <a:extLst>
              <a:ext uri="{FF2B5EF4-FFF2-40B4-BE49-F238E27FC236}">
                <a16:creationId xmlns:a16="http://schemas.microsoft.com/office/drawing/2014/main" id="{222E897A-2632-6241-810B-DCBAC7404A2A}"/>
              </a:ext>
            </a:extLst>
          </p:cNvPr>
          <p:cNvPicPr/>
          <p:nvPr/>
        </p:nvPicPr>
        <p:blipFill>
          <a:blip r:embed="rId3"/>
          <a:srcRect/>
          <a:stretch>
            <a:fillRect/>
          </a:stretch>
        </p:blipFill>
        <p:spPr bwMode="auto">
          <a:xfrm>
            <a:off x="3792512" y="205177"/>
            <a:ext cx="4631959" cy="769184"/>
          </a:xfrm>
          <a:prstGeom prst="rect">
            <a:avLst/>
          </a:prstGeom>
          <a:noFill/>
          <a:ln w="9525">
            <a:noFill/>
            <a:miter lim="800000"/>
            <a:headEnd/>
            <a:tailEnd/>
          </a:ln>
        </p:spPr>
      </p:pic>
    </p:spTree>
    <p:extLst>
      <p:ext uri="{BB962C8B-B14F-4D97-AF65-F5344CB8AC3E}">
        <p14:creationId xmlns:p14="http://schemas.microsoft.com/office/powerpoint/2010/main" val="716067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corative image" title="Shortcut through maze">
            <a:extLst>
              <a:ext uri="{FF2B5EF4-FFF2-40B4-BE49-F238E27FC236}">
                <a16:creationId xmlns:a16="http://schemas.microsoft.com/office/drawing/2014/main" id="{18CBF6AA-D413-4D4C-88D2-E480A5733011}"/>
              </a:ext>
            </a:extLst>
          </p:cNvPr>
          <p:cNvPicPr>
            <a:picLocks noChangeAspect="1"/>
          </p:cNvPicPr>
          <p:nvPr/>
        </p:nvPicPr>
        <p:blipFill>
          <a:blip r:embed="rId2"/>
          <a:stretch>
            <a:fillRect/>
          </a:stretch>
        </p:blipFill>
        <p:spPr>
          <a:xfrm>
            <a:off x="7315200" y="3381203"/>
            <a:ext cx="3672590" cy="2439458"/>
          </a:xfrm>
          <a:prstGeom prst="rect">
            <a:avLst/>
          </a:prstGeom>
        </p:spPr>
      </p:pic>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74557" y="2668248"/>
            <a:ext cx="10852879" cy="3672591"/>
          </a:xfrm>
        </p:spPr>
        <p:txBody>
          <a:bodyPr>
            <a:normAutofit/>
          </a:bodyPr>
          <a:lstStyle/>
          <a:p>
            <a:pPr>
              <a:buClr>
                <a:srgbClr val="FF0000"/>
              </a:buClr>
            </a:pPr>
            <a:r>
              <a:rPr lang="en-US" sz="2400" dirty="0"/>
              <a:t>Cooperative Work Experience courses</a:t>
            </a:r>
          </a:p>
          <a:p>
            <a:pPr>
              <a:buClr>
                <a:srgbClr val="FF0000"/>
              </a:buClr>
            </a:pPr>
            <a:r>
              <a:rPr lang="en-US" sz="2400" dirty="0"/>
              <a:t>Noncredit</a:t>
            </a:r>
          </a:p>
          <a:p>
            <a:pPr>
              <a:buClr>
                <a:srgbClr val="FF0000"/>
              </a:buClr>
            </a:pPr>
            <a:r>
              <a:rPr lang="en-US" sz="2400" dirty="0"/>
              <a:t>Credit programs</a:t>
            </a:r>
          </a:p>
          <a:p>
            <a:pPr>
              <a:buClr>
                <a:srgbClr val="FF0000"/>
              </a:buClr>
            </a:pPr>
            <a:r>
              <a:rPr lang="en-US" sz="2400" dirty="0"/>
              <a:t>Associate Degrees for Transfer (ADTs)</a:t>
            </a:r>
          </a:p>
        </p:txBody>
      </p:sp>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dirty="0"/>
              <a:t>Curriculum Streamlining</a:t>
            </a:r>
          </a:p>
        </p:txBody>
      </p:sp>
    </p:spTree>
    <p:extLst>
      <p:ext uri="{BB962C8B-B14F-4D97-AF65-F5344CB8AC3E}">
        <p14:creationId xmlns:p14="http://schemas.microsoft.com/office/powerpoint/2010/main" val="449541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dirty="0"/>
              <a:t>Cooperative Work experience</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23476"/>
            <a:ext cx="10867869" cy="4017364"/>
          </a:xfrm>
        </p:spPr>
        <p:txBody>
          <a:bodyPr>
            <a:normAutofit lnSpcReduction="10000"/>
          </a:bodyPr>
          <a:lstStyle/>
          <a:p>
            <a:pPr marL="0" indent="0" algn="ctr">
              <a:buClr>
                <a:srgbClr val="FF0000"/>
              </a:buClr>
              <a:buNone/>
            </a:pPr>
            <a:r>
              <a:rPr lang="en-US" b="1" dirty="0"/>
              <a:t>Changes in Title 5 Regulations regarding CWE:</a:t>
            </a:r>
          </a:p>
          <a:p>
            <a:pPr marL="0" indent="0" algn="ctr">
              <a:buClr>
                <a:srgbClr val="FF0000"/>
              </a:buClr>
              <a:buNone/>
            </a:pPr>
            <a:r>
              <a:rPr lang="en-US" b="1" dirty="0"/>
              <a:t>Approved Plan Required - §55250</a:t>
            </a:r>
            <a:endParaRPr lang="en-US" dirty="0"/>
          </a:p>
          <a:p>
            <a:pPr marL="0" indent="0" algn="ctr">
              <a:buClr>
                <a:srgbClr val="FF0000"/>
              </a:buClr>
              <a:buNone/>
            </a:pPr>
            <a:r>
              <a:rPr lang="en-US" b="1" dirty="0"/>
              <a:t>Requirements of the Plan - §55251</a:t>
            </a:r>
            <a:endParaRPr lang="en-US" dirty="0"/>
          </a:p>
          <a:p>
            <a:pPr marL="0" indent="0" algn="ctr">
              <a:buClr>
                <a:srgbClr val="FF0000"/>
              </a:buClr>
              <a:buNone/>
            </a:pPr>
            <a:r>
              <a:rPr lang="en-US" b="1" dirty="0"/>
              <a:t>Work Experience Credit - §55265.5</a:t>
            </a:r>
            <a:endParaRPr lang="en-US" dirty="0"/>
          </a:p>
          <a:p>
            <a:pPr>
              <a:buClr>
                <a:srgbClr val="FF0000"/>
              </a:buClr>
            </a:pPr>
            <a:endParaRPr lang="en-US" dirty="0"/>
          </a:p>
          <a:p>
            <a:pPr marL="0" indent="0">
              <a:buClr>
                <a:srgbClr val="FF0000"/>
              </a:buClr>
              <a:buNone/>
            </a:pPr>
            <a:r>
              <a:rPr lang="en-US" sz="2400" dirty="0"/>
              <a:t>Approved at the March 2018 Board of Governor’s meeting—Revisions to regulations for CWE plans and courses</a:t>
            </a:r>
            <a:r>
              <a:rPr lang="en-US" sz="2400" b="1" dirty="0"/>
              <a:t> </a:t>
            </a:r>
            <a:r>
              <a:rPr lang="en-US" sz="2400" dirty="0"/>
              <a:t>will:</a:t>
            </a:r>
          </a:p>
          <a:p>
            <a:pPr>
              <a:buClr>
                <a:srgbClr val="FF0000"/>
              </a:buClr>
            </a:pPr>
            <a:r>
              <a:rPr lang="en-US" sz="2400" dirty="0"/>
              <a:t>Support the streamlining of curriculum by transferring authority from the Chancellor’s Office to local districts to approve CWE plans and courses.</a:t>
            </a:r>
          </a:p>
          <a:p>
            <a:pPr>
              <a:buClr>
                <a:srgbClr val="FF0000"/>
              </a:buClr>
            </a:pPr>
            <a:r>
              <a:rPr lang="en-US" sz="2400" dirty="0"/>
              <a:t>Allows colleges to award units in increments.</a:t>
            </a:r>
          </a:p>
          <a:p>
            <a:pPr>
              <a:buClr>
                <a:srgbClr val="FF0000"/>
              </a:buClr>
            </a:pPr>
            <a:endParaRPr lang="en-US" sz="2400" dirty="0"/>
          </a:p>
        </p:txBody>
      </p:sp>
    </p:spTree>
    <p:extLst>
      <p:ext uri="{BB962C8B-B14F-4D97-AF65-F5344CB8AC3E}">
        <p14:creationId xmlns:p14="http://schemas.microsoft.com/office/powerpoint/2010/main" val="917106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fontScale="90000"/>
          </a:bodyPr>
          <a:lstStyle/>
          <a:p>
            <a:r>
              <a:rPr lang="en-US" sz="3200" b="1" dirty="0"/>
              <a:t>CWE – approved Plan REQUIRED - §55250</a:t>
            </a:r>
            <a:endParaRPr lang="en-US" sz="3200" dirty="0"/>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74557" y="2668248"/>
            <a:ext cx="10852879" cy="3672591"/>
          </a:xfrm>
        </p:spPr>
        <p:txBody>
          <a:bodyPr>
            <a:normAutofit/>
          </a:bodyPr>
          <a:lstStyle/>
          <a:p>
            <a:pPr marL="0" indent="0">
              <a:buNone/>
            </a:pPr>
            <a:r>
              <a:rPr lang="en-US" sz="2400" dirty="0"/>
              <a:t>Any program of Cooperative Work Experience Education conducted by the governing board of a community college district pursuant to this article and claimed for apportionment pursuant to sections 58051 and 58009.5 shall conform to a plan adopted by the district. The plan adopted by the district shall set forth a systematic design of Cooperative Work Experience Education whereby students, while enrolled in college, will gain realistic learning experiences through work. This plan shall be submitted to and approved by the </a:t>
            </a:r>
            <a:r>
              <a:rPr lang="en-US" sz="2400" strike="sngStrike" dirty="0" err="1">
                <a:solidFill>
                  <a:srgbClr val="FF0000"/>
                </a:solidFill>
              </a:rPr>
              <a:t>Chancellor</a:t>
            </a:r>
            <a:r>
              <a:rPr lang="en-US" sz="2400" u="sng" dirty="0" err="1">
                <a:solidFill>
                  <a:srgbClr val="FF0000"/>
                </a:solidFill>
              </a:rPr>
              <a:t>local</a:t>
            </a:r>
            <a:r>
              <a:rPr lang="en-US" sz="2400" u="sng" dirty="0">
                <a:solidFill>
                  <a:srgbClr val="FF0000"/>
                </a:solidFill>
              </a:rPr>
              <a:t> governing board</a:t>
            </a:r>
            <a:r>
              <a:rPr lang="en-US" sz="2400" dirty="0">
                <a:solidFill>
                  <a:srgbClr val="FF0000"/>
                </a:solidFill>
              </a:rPr>
              <a:t>.</a:t>
            </a:r>
          </a:p>
          <a:p>
            <a:endParaRPr lang="en-US" sz="2400" dirty="0"/>
          </a:p>
        </p:txBody>
      </p:sp>
    </p:spTree>
    <p:extLst>
      <p:ext uri="{BB962C8B-B14F-4D97-AF65-F5344CB8AC3E}">
        <p14:creationId xmlns:p14="http://schemas.microsoft.com/office/powerpoint/2010/main" val="66545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067224" y="306324"/>
            <a:ext cx="10067544" cy="1188720"/>
          </a:xfrm>
        </p:spPr>
        <p:txBody>
          <a:bodyPr>
            <a:normAutofit fontScale="90000"/>
          </a:bodyPr>
          <a:lstStyle/>
          <a:p>
            <a:r>
              <a:rPr lang="en-US" sz="3200" b="1" dirty="0"/>
              <a:t>CWE - REQUIREMENTS OF THE PLAN - §55251</a:t>
            </a:r>
            <a:endParaRPr lang="en-US" sz="3200" dirty="0"/>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10549" y="1650492"/>
            <a:ext cx="11194355" cy="5362956"/>
          </a:xfrm>
        </p:spPr>
        <p:txBody>
          <a:bodyPr>
            <a:normAutofit lnSpcReduction="10000"/>
          </a:bodyPr>
          <a:lstStyle/>
          <a:p>
            <a:pPr marL="0" indent="0">
              <a:buNone/>
            </a:pPr>
            <a:r>
              <a:rPr lang="en-US" dirty="0"/>
              <a:t>(a) The district plan shall contain the following provisions:</a:t>
            </a:r>
          </a:p>
          <a:p>
            <a:pPr marL="0" indent="0">
              <a:buNone/>
            </a:pPr>
            <a:r>
              <a:rPr lang="en-US" sz="2200" dirty="0"/>
              <a:t>  (1) A statement that the district has officially adopted the plan, subject to approval by the </a:t>
            </a:r>
            <a:r>
              <a:rPr lang="en-US" sz="2200" strike="sngStrike" dirty="0">
                <a:solidFill>
                  <a:srgbClr val="FF0000"/>
                </a:solidFill>
              </a:rPr>
              <a:t>State </a:t>
            </a:r>
            <a:r>
              <a:rPr lang="en-US" sz="2200" strike="sngStrike" dirty="0" err="1">
                <a:solidFill>
                  <a:srgbClr val="FF0000"/>
                </a:solidFill>
              </a:rPr>
              <a:t>Chancellor</a:t>
            </a:r>
            <a:r>
              <a:rPr lang="en-US" sz="2200" u="sng" dirty="0" err="1">
                <a:solidFill>
                  <a:srgbClr val="FF0000"/>
                </a:solidFill>
              </a:rPr>
              <a:t>local</a:t>
            </a:r>
            <a:r>
              <a:rPr lang="en-US" sz="2200" u="sng" dirty="0">
                <a:solidFill>
                  <a:srgbClr val="FF0000"/>
                </a:solidFill>
              </a:rPr>
              <a:t> governing board</a:t>
            </a:r>
            <a:r>
              <a:rPr lang="en-US" sz="2200" dirty="0">
                <a:solidFill>
                  <a:srgbClr val="FF0000"/>
                </a:solidFill>
              </a:rPr>
              <a:t>.</a:t>
            </a:r>
          </a:p>
          <a:p>
            <a:pPr marL="0" indent="0">
              <a:buNone/>
            </a:pPr>
            <a:r>
              <a:rPr lang="en-US" sz="1400" dirty="0"/>
              <a:t>  (2) A specific description of the respective responsibilities of college, student, employer, and other cooperating agencies in the operation of the program.</a:t>
            </a:r>
          </a:p>
          <a:p>
            <a:pPr marL="0" indent="0">
              <a:buNone/>
            </a:pPr>
            <a:r>
              <a:rPr lang="en-US" sz="1400" dirty="0"/>
              <a:t>  (3) A specific description for each type of Cooperative Work Experience Education program.</a:t>
            </a:r>
          </a:p>
          <a:p>
            <a:pPr marL="0" indent="0">
              <a:buNone/>
            </a:pPr>
            <a:r>
              <a:rPr lang="en-US" sz="1400" dirty="0"/>
              <a:t>  (4) A description of how the district will:</a:t>
            </a:r>
          </a:p>
          <a:p>
            <a:pPr marL="0" indent="0">
              <a:buNone/>
            </a:pPr>
            <a:r>
              <a:rPr lang="en-US" sz="1400" dirty="0"/>
              <a:t>    (A) Provide guidance services for students during enrollment in Cooperative Work Experience Education.</a:t>
            </a:r>
          </a:p>
          <a:p>
            <a:pPr marL="0" indent="0">
              <a:buNone/>
            </a:pPr>
            <a:r>
              <a:rPr lang="en-US" sz="1400" dirty="0"/>
              <a:t>    (B) Assign a sufficient number of qualified, academic personnel as stipulated in the district plan to direct the program and to assure district services required in section 55255.</a:t>
            </a:r>
          </a:p>
          <a:p>
            <a:pPr marL="0" indent="0">
              <a:buNone/>
            </a:pPr>
            <a:r>
              <a:rPr lang="en-US" sz="1400" dirty="0"/>
              <a:t>   (C) Assure that students' on-the-job learning experiences are documented with written measurable learning objectives.</a:t>
            </a:r>
          </a:p>
          <a:p>
            <a:pPr marL="0" indent="0">
              <a:buNone/>
            </a:pPr>
            <a:r>
              <a:rPr lang="en-US" sz="1400" dirty="0"/>
              <a:t>   (D) With the assistance of employers, evaluate students</a:t>
            </a:r>
            <a:r>
              <a:rPr lang="en-US" sz="1400" u="sng" dirty="0"/>
              <a:t>’</a:t>
            </a:r>
            <a:r>
              <a:rPr lang="en-US" sz="1400" dirty="0"/>
              <a:t> on-the-job learning experiences.</a:t>
            </a:r>
          </a:p>
          <a:p>
            <a:pPr marL="0" indent="0">
              <a:buNone/>
            </a:pPr>
            <a:r>
              <a:rPr lang="en-US" sz="1400" dirty="0"/>
              <a:t>   (E) Describe basis for awarding grade and credit.</a:t>
            </a:r>
          </a:p>
          <a:p>
            <a:pPr marL="0" indent="0">
              <a:buNone/>
            </a:pPr>
            <a:r>
              <a:rPr lang="en-US" sz="1400" dirty="0"/>
              <a:t>   (F) Provide adequate clerical and instructional services.</a:t>
            </a:r>
          </a:p>
          <a:p>
            <a:pPr marL="0" indent="0">
              <a:buNone/>
            </a:pPr>
            <a:r>
              <a:rPr lang="en-US" sz="2200" dirty="0"/>
              <a:t> (b) Prior to implementation, any changes or revisions to the district plan shall be submitted for approval to the </a:t>
            </a:r>
            <a:r>
              <a:rPr lang="en-US" sz="2200" strike="sngStrike" dirty="0" err="1">
                <a:solidFill>
                  <a:srgbClr val="FF0000"/>
                </a:solidFill>
              </a:rPr>
              <a:t>Chancellor</a:t>
            </a:r>
            <a:r>
              <a:rPr lang="en-US" sz="2200" u="sng" dirty="0" err="1">
                <a:solidFill>
                  <a:srgbClr val="FF0000"/>
                </a:solidFill>
              </a:rPr>
              <a:t>local</a:t>
            </a:r>
            <a:r>
              <a:rPr lang="en-US" sz="2200" u="sng" dirty="0">
                <a:solidFill>
                  <a:srgbClr val="FF0000"/>
                </a:solidFill>
              </a:rPr>
              <a:t> governing board</a:t>
            </a:r>
            <a:r>
              <a:rPr lang="en-US" sz="2200" dirty="0">
                <a:solidFill>
                  <a:srgbClr val="FF0000"/>
                </a:solidFill>
              </a:rPr>
              <a:t>.</a:t>
            </a:r>
          </a:p>
          <a:p>
            <a:pPr marL="0" indent="0">
              <a:buNone/>
            </a:pPr>
            <a:endParaRPr lang="en-US" sz="2400" dirty="0"/>
          </a:p>
        </p:txBody>
      </p:sp>
    </p:spTree>
    <p:extLst>
      <p:ext uri="{BB962C8B-B14F-4D97-AF65-F5344CB8AC3E}">
        <p14:creationId xmlns:p14="http://schemas.microsoft.com/office/powerpoint/2010/main" val="14849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389888" y="470916"/>
            <a:ext cx="9555480" cy="1188720"/>
          </a:xfrm>
        </p:spPr>
        <p:txBody>
          <a:bodyPr anchor="ctr">
            <a:normAutofit fontScale="90000"/>
          </a:bodyPr>
          <a:lstStyle/>
          <a:p>
            <a:r>
              <a:rPr lang="en-US" sz="3200" b="1" dirty="0"/>
              <a:t>CWE - Work Experience Credit - §55256.5 </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74557" y="2093976"/>
            <a:ext cx="11331515" cy="4572000"/>
          </a:xfrm>
        </p:spPr>
        <p:txBody>
          <a:bodyPr>
            <a:normAutofit/>
          </a:bodyPr>
          <a:lstStyle/>
          <a:p>
            <a:pPr marL="0" indent="0">
              <a:buNone/>
            </a:pPr>
            <a:r>
              <a:rPr lang="en-US" dirty="0"/>
              <a:t>(a) One student contact hour is counted for each unit of work experience credit in which a student is enrolled during any census period. In no case shall duplicate student contact hours be counted for any classroom instruction and Cooperative Work Experience Education. The maximum contact hours counted for a student shall not exceed the maximum number of Cooperative Work Experience Education units for which the student may be granted credit as described in section 55253.</a:t>
            </a:r>
          </a:p>
          <a:p>
            <a:pPr marL="0" indent="0">
              <a:buNone/>
            </a:pPr>
            <a:r>
              <a:rPr lang="en-US" dirty="0"/>
              <a:t>(b) The learning experience and the identified on-the-job learning objectives shall be sufficient to support the units to be awarded.</a:t>
            </a:r>
          </a:p>
          <a:p>
            <a:pPr marL="0" indent="0">
              <a:buNone/>
            </a:pPr>
            <a:r>
              <a:rPr lang="en-US" dirty="0"/>
              <a:t>(c) The following formula will be used to determine the number of units to be awarded:</a:t>
            </a:r>
          </a:p>
          <a:p>
            <a:pPr marL="0" indent="0">
              <a:buNone/>
            </a:pPr>
            <a:r>
              <a:rPr lang="en-US" dirty="0"/>
              <a:t>  (1) Each 75 hours of paid work equals one semester credit or 50 hours equals one quarter credit.</a:t>
            </a:r>
          </a:p>
          <a:p>
            <a:pPr marL="0" indent="0">
              <a:buNone/>
            </a:pPr>
            <a:r>
              <a:rPr lang="en-US" dirty="0"/>
              <a:t>  (2) Each 60 hours of non-paid work equals one semester credit or 40 hours equals one quarter credit.</a:t>
            </a:r>
          </a:p>
          <a:p>
            <a:pPr marL="0" indent="0">
              <a:buNone/>
            </a:pPr>
            <a:r>
              <a:rPr lang="en-US" sz="2200" dirty="0">
                <a:solidFill>
                  <a:srgbClr val="FF0000"/>
                </a:solidFill>
              </a:rPr>
              <a:t>  </a:t>
            </a:r>
            <a:r>
              <a:rPr lang="en-US" sz="2200" u="sng" dirty="0">
                <a:solidFill>
                  <a:srgbClr val="FF0000"/>
                </a:solidFill>
              </a:rPr>
              <a:t>(3) Units may be awarded in 0.5 unit increments</a:t>
            </a:r>
            <a:r>
              <a:rPr lang="en-US" sz="2200" u="sng" dirty="0"/>
              <a:t>.</a:t>
            </a:r>
            <a:endParaRPr lang="en-US" sz="2200" dirty="0"/>
          </a:p>
          <a:p>
            <a:endParaRPr lang="en-US" dirty="0"/>
          </a:p>
          <a:p>
            <a:endParaRPr lang="en-US" sz="2400" dirty="0"/>
          </a:p>
        </p:txBody>
      </p:sp>
    </p:spTree>
    <p:extLst>
      <p:ext uri="{BB962C8B-B14F-4D97-AF65-F5344CB8AC3E}">
        <p14:creationId xmlns:p14="http://schemas.microsoft.com/office/powerpoint/2010/main" val="2121561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dirty="0"/>
              <a:t>Area of Emphasis Degrees</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74557" y="2668248"/>
            <a:ext cx="10852879" cy="3672591"/>
          </a:xfrm>
        </p:spPr>
        <p:txBody>
          <a:bodyPr>
            <a:normAutofit/>
          </a:bodyPr>
          <a:lstStyle/>
          <a:p>
            <a:r>
              <a:rPr lang="en-US" sz="2400" dirty="0"/>
              <a:t>5C worked to develop FAQs on area of emphasis Associate </a:t>
            </a:r>
            <a:r>
              <a:rPr lang="en-US" sz="2400" dirty="0" smtClean="0"/>
              <a:t>degrees</a:t>
            </a:r>
          </a:p>
          <a:p>
            <a:pPr lvl="2"/>
            <a:r>
              <a:rPr lang="en-US" sz="2200" dirty="0" smtClean="0"/>
              <a:t>Focus on “local” Associate Degrees</a:t>
            </a:r>
          </a:p>
          <a:p>
            <a:pPr marL="457200" lvl="2" indent="0">
              <a:buNone/>
            </a:pPr>
            <a:endParaRPr lang="en-US" sz="2200" dirty="0"/>
          </a:p>
          <a:p>
            <a:r>
              <a:rPr lang="en-US" sz="2400" dirty="0"/>
              <a:t>FAQs presented during breakout #3 – materials posted </a:t>
            </a:r>
            <a:r>
              <a:rPr lang="en-US" sz="2400" dirty="0" smtClean="0"/>
              <a:t>online</a:t>
            </a:r>
          </a:p>
          <a:p>
            <a:pPr marL="0" indent="0">
              <a:buNone/>
            </a:pPr>
            <a:endParaRPr lang="en-US" sz="2400" dirty="0"/>
          </a:p>
          <a:p>
            <a:r>
              <a:rPr lang="en-US" sz="2400" dirty="0"/>
              <a:t>Will be distributed to the </a:t>
            </a:r>
            <a:r>
              <a:rPr lang="en-US" sz="2400" dirty="0" smtClean="0"/>
              <a:t>field by Chancellor’s Office</a:t>
            </a:r>
            <a:endParaRPr lang="en-US" sz="2400" dirty="0"/>
          </a:p>
        </p:txBody>
      </p:sp>
    </p:spTree>
    <p:extLst>
      <p:ext uri="{BB962C8B-B14F-4D97-AF65-F5344CB8AC3E}">
        <p14:creationId xmlns:p14="http://schemas.microsoft.com/office/powerpoint/2010/main" val="418566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dirty="0"/>
              <a:t>On the Horizon…</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1538652" y="2413416"/>
            <a:ext cx="9196754" cy="3927423"/>
          </a:xfrm>
        </p:spPr>
        <p:txBody>
          <a:bodyPr>
            <a:normAutofit/>
          </a:bodyPr>
          <a:lstStyle/>
          <a:p>
            <a:pPr marL="0" indent="0">
              <a:buClr>
                <a:srgbClr val="FF0000"/>
              </a:buClr>
              <a:buNone/>
            </a:pPr>
            <a:endParaRPr lang="en-US" sz="2400" dirty="0"/>
          </a:p>
          <a:p>
            <a:pPr>
              <a:buClr>
                <a:srgbClr val="FF0000"/>
              </a:buClr>
            </a:pPr>
            <a:r>
              <a:rPr lang="en-US" sz="2400" dirty="0"/>
              <a:t>Chancellor’s Office Periodic Review Process</a:t>
            </a:r>
          </a:p>
          <a:p>
            <a:pPr>
              <a:buClr>
                <a:srgbClr val="FF0000"/>
              </a:buClr>
            </a:pPr>
            <a:r>
              <a:rPr lang="en-US" sz="2400" dirty="0"/>
              <a:t>7</a:t>
            </a:r>
            <a:r>
              <a:rPr lang="en-US" sz="2400" baseline="30000" dirty="0"/>
              <a:t>th</a:t>
            </a:r>
            <a:r>
              <a:rPr lang="en-US" sz="2400" dirty="0"/>
              <a:t> Edition to the Program and Course Approval Handbook (PCAH)</a:t>
            </a:r>
          </a:p>
          <a:p>
            <a:pPr>
              <a:buClr>
                <a:srgbClr val="FF0000"/>
              </a:buClr>
            </a:pPr>
            <a:r>
              <a:rPr lang="en-US" sz="2400" dirty="0"/>
              <a:t>Program and Course Guidelines</a:t>
            </a:r>
          </a:p>
          <a:p>
            <a:pPr>
              <a:buClr>
                <a:srgbClr val="FF0000"/>
              </a:buClr>
            </a:pPr>
            <a:r>
              <a:rPr lang="en-US" sz="2400" dirty="0"/>
              <a:t>Electronic college catalogs</a:t>
            </a:r>
          </a:p>
          <a:p>
            <a:pPr>
              <a:buClr>
                <a:srgbClr val="FF0000"/>
              </a:buClr>
            </a:pPr>
            <a:r>
              <a:rPr lang="en-US" sz="2400" dirty="0"/>
              <a:t>Comingling credit courses with community service offerings</a:t>
            </a:r>
          </a:p>
          <a:p>
            <a:pPr>
              <a:buClr>
                <a:srgbClr val="FF0000"/>
              </a:buClr>
            </a:pPr>
            <a:r>
              <a:rPr lang="en-US" sz="2400" dirty="0"/>
              <a:t>High School Articulation</a:t>
            </a:r>
          </a:p>
          <a:p>
            <a:pPr>
              <a:buClr>
                <a:srgbClr val="FF0000"/>
              </a:buClr>
            </a:pPr>
            <a:endParaRPr lang="en-US" sz="2400" dirty="0"/>
          </a:p>
        </p:txBody>
      </p:sp>
    </p:spTree>
    <p:extLst>
      <p:ext uri="{BB962C8B-B14F-4D97-AF65-F5344CB8AC3E}">
        <p14:creationId xmlns:p14="http://schemas.microsoft.com/office/powerpoint/2010/main" val="3302637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corative image" title="3 Minions from Descpicable Me movie">
            <a:extLst>
              <a:ext uri="{FF2B5EF4-FFF2-40B4-BE49-F238E27FC236}">
                <a16:creationId xmlns:a16="http://schemas.microsoft.com/office/drawing/2014/main" id="{36145586-9B0A-3640-A100-F560EDE6FB24}"/>
              </a:ext>
            </a:extLst>
          </p:cNvPr>
          <p:cNvPicPr>
            <a:picLocks noChangeAspect="1"/>
          </p:cNvPicPr>
          <p:nvPr/>
        </p:nvPicPr>
        <p:blipFill>
          <a:blip r:embed="rId2"/>
          <a:stretch>
            <a:fillRect/>
          </a:stretch>
        </p:blipFill>
        <p:spPr>
          <a:xfrm>
            <a:off x="3138543" y="3372787"/>
            <a:ext cx="5676153" cy="3102964"/>
          </a:xfrm>
          <a:prstGeom prst="rect">
            <a:avLst/>
          </a:prstGeom>
        </p:spPr>
      </p:pic>
      <p:sp>
        <p:nvSpPr>
          <p:cNvPr id="3" name="Content Placeholder 2">
            <a:extLst>
              <a:ext uri="{FF2B5EF4-FFF2-40B4-BE49-F238E27FC236}">
                <a16:creationId xmlns:a16="http://schemas.microsoft.com/office/drawing/2014/main" id="{9890611C-CE30-2D4E-9109-FD4968C86D17}"/>
              </a:ext>
            </a:extLst>
          </p:cNvPr>
          <p:cNvSpPr>
            <a:spLocks noGrp="1"/>
          </p:cNvSpPr>
          <p:nvPr>
            <p:ph idx="1"/>
          </p:nvPr>
        </p:nvSpPr>
        <p:spPr>
          <a:xfrm>
            <a:off x="569625" y="2488367"/>
            <a:ext cx="11077732" cy="3987384"/>
          </a:xfrm>
        </p:spPr>
        <p:txBody>
          <a:bodyPr>
            <a:normAutofit/>
          </a:bodyPr>
          <a:lstStyle/>
          <a:p>
            <a:pPr marL="0" indent="0" algn="ctr">
              <a:buNone/>
            </a:pPr>
            <a:r>
              <a:rPr lang="en-US" sz="2800" dirty="0"/>
              <a:t>Questions and Comments</a:t>
            </a:r>
          </a:p>
        </p:txBody>
      </p:sp>
      <p:sp>
        <p:nvSpPr>
          <p:cNvPr id="2" name="Title 1">
            <a:extLst>
              <a:ext uri="{FF2B5EF4-FFF2-40B4-BE49-F238E27FC236}">
                <a16:creationId xmlns:a16="http://schemas.microsoft.com/office/drawing/2014/main" id="{0A7CF552-8DAE-1A48-ADD5-9F7D8EAFCAB5}"/>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58088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F552-8DAE-1A48-ADD5-9F7D8EAFCAB5}"/>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9890611C-CE30-2D4E-9109-FD4968C86D17}"/>
              </a:ext>
            </a:extLst>
          </p:cNvPr>
          <p:cNvSpPr>
            <a:spLocks noGrp="1"/>
          </p:cNvSpPr>
          <p:nvPr>
            <p:ph idx="1"/>
          </p:nvPr>
        </p:nvSpPr>
        <p:spPr>
          <a:xfrm>
            <a:off x="629587" y="2293495"/>
            <a:ext cx="10957810" cy="4197245"/>
          </a:xfrm>
        </p:spPr>
        <p:txBody>
          <a:bodyPr/>
          <a:lstStyle/>
          <a:p>
            <a:pPr>
              <a:buClr>
                <a:srgbClr val="FF0000"/>
              </a:buClr>
            </a:pPr>
            <a:r>
              <a:rPr lang="en-US" dirty="0"/>
              <a:t>5C: </a:t>
            </a:r>
            <a:r>
              <a:rPr lang="en-US" dirty="0">
                <a:hlinkClick r:id="rId2" tooltip="5C website"/>
              </a:rPr>
              <a:t>http://extranet.cccco.edu/Divisions/AcademicAffairs/CurriculumandInstructionUnit/CaliforniaCommunityCollegeCurriculumCommittee.aspx</a:t>
            </a:r>
            <a:endParaRPr lang="en-US" dirty="0"/>
          </a:p>
          <a:p>
            <a:pPr>
              <a:buClr>
                <a:srgbClr val="FF0000"/>
              </a:buClr>
            </a:pPr>
            <a:r>
              <a:rPr lang="en-US" dirty="0"/>
              <a:t>ASCCC Curriculum Committee: </a:t>
            </a:r>
            <a:r>
              <a:rPr lang="en-US" dirty="0">
                <a:hlinkClick r:id="rId3"/>
              </a:rPr>
              <a:t>https</a:t>
            </a:r>
            <a:r>
              <a:rPr lang="en-US" dirty="0">
                <a:hlinkClick r:id="rId3" tooltip="ASCCC Curriculum Committee website"/>
              </a:rPr>
              <a:t>://</a:t>
            </a:r>
            <a:r>
              <a:rPr lang="en-US" dirty="0">
                <a:hlinkClick r:id="rId3"/>
              </a:rPr>
              <a:t>www.asccc.org/directory/curriculum-committee</a:t>
            </a:r>
            <a:endParaRPr lang="en-US" dirty="0"/>
          </a:p>
          <a:p>
            <a:pPr>
              <a:buClr>
                <a:srgbClr val="FF0000"/>
              </a:buClr>
            </a:pPr>
            <a:r>
              <a:rPr lang="en-US" dirty="0"/>
              <a:t>C-ID: </a:t>
            </a:r>
            <a:r>
              <a:rPr lang="en-US" dirty="0">
                <a:hlinkClick r:id="rId4" tooltip="C-ID website"/>
              </a:rPr>
              <a:t>https://c-id.net</a:t>
            </a:r>
            <a:endParaRPr lang="en-US" dirty="0"/>
          </a:p>
          <a:p>
            <a:pPr>
              <a:buClr>
                <a:srgbClr val="FF0000"/>
              </a:buClr>
            </a:pPr>
            <a:r>
              <a:rPr lang="en-US" dirty="0"/>
              <a:t>Program and Course Approval Handbook (PCAH) 6</a:t>
            </a:r>
            <a:r>
              <a:rPr lang="en-US" baseline="30000" dirty="0"/>
              <a:t>th</a:t>
            </a:r>
            <a:r>
              <a:rPr lang="en-US" dirty="0"/>
              <a:t> Edition: </a:t>
            </a:r>
            <a:r>
              <a:rPr lang="en-US" dirty="0">
                <a:hlinkClick r:id="rId5" tooltip="PCAH 6th edition"/>
              </a:rPr>
              <a:t>http://extranet.cccco.edu/Portals/1/AA/Credit/2017/PCAH6thEditionJuly_FINAL.pdf</a:t>
            </a:r>
            <a:endParaRPr lang="en-US" dirty="0"/>
          </a:p>
          <a:p>
            <a:pPr>
              <a:buClr>
                <a:srgbClr val="FF0000"/>
              </a:buClr>
            </a:pPr>
            <a:r>
              <a:rPr lang="en-US" dirty="0"/>
              <a:t>ASCCC Curriculum Services Requests: </a:t>
            </a:r>
            <a:r>
              <a:rPr lang="en-US" dirty="0">
                <a:hlinkClick r:id="rId6" tooltip="ASCCC Curriculum Services Requests"/>
              </a:rPr>
              <a:t>https://www.asccc.org/contact/request-services</a:t>
            </a:r>
            <a:endParaRPr lang="en-US" dirty="0"/>
          </a:p>
          <a:p>
            <a:pPr>
              <a:buClr>
                <a:srgbClr val="FF0000"/>
              </a:buClr>
            </a:pPr>
            <a:endParaRPr lang="en-US" dirty="0"/>
          </a:p>
        </p:txBody>
      </p:sp>
    </p:spTree>
    <p:extLst>
      <p:ext uri="{BB962C8B-B14F-4D97-AF65-F5344CB8AC3E}">
        <p14:creationId xmlns:p14="http://schemas.microsoft.com/office/powerpoint/2010/main" val="2841751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corate image" title="Fishbowls">
            <a:extLst>
              <a:ext uri="{FF2B5EF4-FFF2-40B4-BE49-F238E27FC236}">
                <a16:creationId xmlns:a16="http://schemas.microsoft.com/office/drawing/2014/main" id="{6B0E56F7-1A6F-C244-82AE-0A28B427DC23}"/>
              </a:ext>
            </a:extLst>
          </p:cNvPr>
          <p:cNvPicPr>
            <a:picLocks noChangeAspect="1"/>
          </p:cNvPicPr>
          <p:nvPr/>
        </p:nvPicPr>
        <p:blipFill>
          <a:blip r:embed="rId2"/>
          <a:stretch>
            <a:fillRect/>
          </a:stretch>
        </p:blipFill>
        <p:spPr>
          <a:xfrm>
            <a:off x="6985416" y="2784282"/>
            <a:ext cx="3709965" cy="2789664"/>
          </a:xfrm>
          <a:prstGeom prst="rect">
            <a:avLst/>
          </a:prstGeom>
        </p:spPr>
      </p:pic>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1499016" y="2668249"/>
            <a:ext cx="9196365" cy="3582650"/>
          </a:xfrm>
        </p:spPr>
        <p:txBody>
          <a:bodyPr>
            <a:normAutofit/>
          </a:bodyPr>
          <a:lstStyle/>
          <a:p>
            <a:pPr>
              <a:buClr>
                <a:srgbClr val="FF0000"/>
              </a:buClr>
            </a:pPr>
            <a:r>
              <a:rPr lang="en-US" sz="2400" dirty="0"/>
              <a:t>What is 5C?</a:t>
            </a:r>
          </a:p>
          <a:p>
            <a:pPr>
              <a:buClr>
                <a:srgbClr val="FF0000"/>
              </a:buClr>
            </a:pPr>
            <a:r>
              <a:rPr lang="en-US" sz="2400" dirty="0"/>
              <a:t>Certificates</a:t>
            </a:r>
          </a:p>
          <a:p>
            <a:pPr lvl="1">
              <a:buClr>
                <a:srgbClr val="FF0000"/>
              </a:buClr>
            </a:pPr>
            <a:r>
              <a:rPr lang="en-US" sz="2200" dirty="0"/>
              <a:t>Credit</a:t>
            </a:r>
          </a:p>
          <a:p>
            <a:pPr lvl="1">
              <a:buClr>
                <a:srgbClr val="FF0000"/>
              </a:buClr>
            </a:pPr>
            <a:r>
              <a:rPr lang="en-US" sz="2200" dirty="0"/>
              <a:t>Transfer</a:t>
            </a:r>
          </a:p>
          <a:p>
            <a:pPr>
              <a:buClr>
                <a:srgbClr val="FF0000"/>
              </a:buClr>
            </a:pPr>
            <a:r>
              <a:rPr lang="en-US" sz="2400" dirty="0"/>
              <a:t>Curriculum Streamlining</a:t>
            </a:r>
          </a:p>
          <a:p>
            <a:pPr>
              <a:buClr>
                <a:srgbClr val="FF0000"/>
              </a:buClr>
            </a:pPr>
            <a:r>
              <a:rPr lang="en-US" sz="2400" dirty="0"/>
              <a:t>Cooperative Work Experience</a:t>
            </a:r>
          </a:p>
          <a:p>
            <a:pPr>
              <a:buClr>
                <a:srgbClr val="FF0000"/>
              </a:buClr>
            </a:pPr>
            <a:r>
              <a:rPr lang="en-US" sz="2400" dirty="0"/>
              <a:t>On the Horizon…</a:t>
            </a:r>
          </a:p>
        </p:txBody>
      </p:sp>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dirty="0"/>
              <a:t>Overview</a:t>
            </a:r>
          </a:p>
        </p:txBody>
      </p:sp>
    </p:spTree>
    <p:extLst>
      <p:ext uri="{BB962C8B-B14F-4D97-AF65-F5344CB8AC3E}">
        <p14:creationId xmlns:p14="http://schemas.microsoft.com/office/powerpoint/2010/main" val="323612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corative image" title="&quot;Keep Calm and Just Ask&quot;">
            <a:extLst>
              <a:ext uri="{FF2B5EF4-FFF2-40B4-BE49-F238E27FC236}">
                <a16:creationId xmlns:a16="http://schemas.microsoft.com/office/drawing/2014/main" id="{6FBECB6F-D7AD-2B48-A8DA-C4A35A443B2D}"/>
              </a:ext>
            </a:extLst>
          </p:cNvPr>
          <p:cNvPicPr>
            <a:picLocks noChangeAspect="1"/>
          </p:cNvPicPr>
          <p:nvPr/>
        </p:nvPicPr>
        <p:blipFill>
          <a:blip r:embed="rId2"/>
          <a:stretch>
            <a:fillRect/>
          </a:stretch>
        </p:blipFill>
        <p:spPr>
          <a:xfrm>
            <a:off x="4961327" y="2850144"/>
            <a:ext cx="2599128" cy="3023985"/>
          </a:xfrm>
          <a:prstGeom prst="rect">
            <a:avLst/>
          </a:prstGeom>
        </p:spPr>
      </p:pic>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89548" y="2383436"/>
            <a:ext cx="10837888" cy="3957403"/>
          </a:xfrm>
        </p:spPr>
        <p:txBody>
          <a:bodyPr>
            <a:normAutofit fontScale="92500" lnSpcReduction="10000"/>
          </a:bodyPr>
          <a:lstStyle/>
          <a:p>
            <a:pPr marL="0" indent="0">
              <a:buNone/>
            </a:pPr>
            <a:r>
              <a:rPr lang="en-US" sz="2400" dirty="0"/>
              <a:t>Do you know your </a:t>
            </a:r>
          </a:p>
          <a:p>
            <a:pPr marL="0" indent="0">
              <a:buNone/>
            </a:pPr>
            <a:r>
              <a:rPr lang="en-US" sz="2400" dirty="0"/>
              <a:t>curriculum ACRONYMS?</a:t>
            </a:r>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r">
              <a:buNone/>
            </a:pPr>
            <a:endParaRPr lang="en-US" sz="2400" dirty="0"/>
          </a:p>
          <a:p>
            <a:pPr marL="0" indent="0" algn="r">
              <a:buNone/>
            </a:pPr>
            <a:r>
              <a:rPr lang="en-US" sz="2400" dirty="0"/>
              <a:t>If not, just ask us!!!</a:t>
            </a:r>
          </a:p>
        </p:txBody>
      </p:sp>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dirty="0"/>
              <a:t>But wait…</a:t>
            </a:r>
          </a:p>
        </p:txBody>
      </p:sp>
    </p:spTree>
    <p:extLst>
      <p:ext uri="{BB962C8B-B14F-4D97-AF65-F5344CB8AC3E}">
        <p14:creationId xmlns:p14="http://schemas.microsoft.com/office/powerpoint/2010/main" val="1208659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dirty="0"/>
              <a:t>What is 5C?</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sz="half" idx="1"/>
          </p:nvPr>
        </p:nvSpPr>
        <p:spPr>
          <a:xfrm>
            <a:off x="764498" y="2473376"/>
            <a:ext cx="10568066" cy="3822493"/>
          </a:xfrm>
        </p:spPr>
        <p:txBody>
          <a:bodyPr>
            <a:normAutofit fontScale="25000" lnSpcReduction="20000"/>
          </a:bodyPr>
          <a:lstStyle/>
          <a:p>
            <a:pPr marL="0" indent="0" algn="ctr">
              <a:spcAft>
                <a:spcPts val="1200"/>
              </a:spcAft>
              <a:buNone/>
            </a:pPr>
            <a:r>
              <a:rPr lang="en-US" sz="9600" b="1" dirty="0"/>
              <a:t>C</a:t>
            </a:r>
            <a:r>
              <a:rPr lang="en-US" sz="9600" dirty="0"/>
              <a:t>ommunity </a:t>
            </a:r>
            <a:r>
              <a:rPr lang="en-US" sz="9600" b="1" dirty="0"/>
              <a:t>C</a:t>
            </a:r>
            <a:r>
              <a:rPr lang="en-US" sz="9600" dirty="0"/>
              <a:t>olleges </a:t>
            </a:r>
            <a:r>
              <a:rPr lang="en-US" sz="9600" b="1" dirty="0"/>
              <a:t>C</a:t>
            </a:r>
            <a:r>
              <a:rPr lang="en-US" sz="9600" dirty="0"/>
              <a:t>hancellor’s </a:t>
            </a:r>
            <a:r>
              <a:rPr lang="en-US" sz="9600" b="1" dirty="0"/>
              <a:t>C</a:t>
            </a:r>
            <a:r>
              <a:rPr lang="en-US" sz="9600" dirty="0"/>
              <a:t>urriculum </a:t>
            </a:r>
            <a:r>
              <a:rPr lang="en-US" sz="9600" b="1" dirty="0"/>
              <a:t>C</a:t>
            </a:r>
            <a:r>
              <a:rPr lang="en-US" sz="9600" dirty="0"/>
              <a:t>ommittee</a:t>
            </a:r>
          </a:p>
          <a:p>
            <a:pPr marL="0" indent="0">
              <a:buNone/>
            </a:pPr>
            <a:r>
              <a:rPr lang="en-US" sz="9600" dirty="0"/>
              <a:t>5C is a recommending body to the Chancellor’s Office on policy and guidance in regard to all matters related to curriculum, including creation, implementation and endorsement of curriculum throughout the California Community College system. </a:t>
            </a:r>
          </a:p>
          <a:p>
            <a:pPr marL="0" indent="0">
              <a:buNone/>
            </a:pPr>
            <a:r>
              <a:rPr lang="en-US" sz="9600" dirty="0"/>
              <a:t>5C shall consult with all appropriate constituencies, and shall rely primarily on the advice and judgment of the Academic Senate.</a:t>
            </a:r>
          </a:p>
          <a:p>
            <a:pPr marL="0" indent="0">
              <a:buNone/>
            </a:pPr>
            <a:endParaRPr lang="en-US" sz="7200" dirty="0"/>
          </a:p>
          <a:p>
            <a:pPr marL="0" indent="0">
              <a:buNone/>
            </a:pPr>
            <a:r>
              <a:rPr lang="en-US" sz="7200" dirty="0"/>
              <a:t>Visit 5C website: </a:t>
            </a:r>
            <a:r>
              <a:rPr lang="en-US" sz="7200" dirty="0">
                <a:hlinkClick r:id="rId2" tooltip="5C website"/>
              </a:rPr>
              <a:t>http://extranet.cccco.edu/Divisions/AcademicAffairs/CurriculumandInstructionUnit/CaliforniaCommunityCollegeCurriculumCommittee.aspx</a:t>
            </a:r>
            <a:endParaRPr lang="en-US" sz="7200" dirty="0"/>
          </a:p>
        </p:txBody>
      </p:sp>
    </p:spTree>
    <p:extLst>
      <p:ext uri="{BB962C8B-B14F-4D97-AF65-F5344CB8AC3E}">
        <p14:creationId xmlns:p14="http://schemas.microsoft.com/office/powerpoint/2010/main" val="90115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decorative image" title="CCC logo">
            <a:extLst>
              <a:ext uri="{FF2B5EF4-FFF2-40B4-BE49-F238E27FC236}">
                <a16:creationId xmlns:a16="http://schemas.microsoft.com/office/drawing/2014/main" id="{67D3A767-DD76-9C49-AECB-CD1CE540BC04}"/>
              </a:ext>
            </a:extLst>
          </p:cNvPr>
          <p:cNvPicPr>
            <a:picLocks noChangeAspect="1"/>
          </p:cNvPicPr>
          <p:nvPr/>
        </p:nvPicPr>
        <p:blipFill>
          <a:blip r:embed="rId2"/>
          <a:stretch>
            <a:fillRect/>
          </a:stretch>
        </p:blipFill>
        <p:spPr>
          <a:xfrm rot="597966">
            <a:off x="6246692" y="5251644"/>
            <a:ext cx="5077918" cy="700042"/>
          </a:xfrm>
          <a:prstGeom prst="rect">
            <a:avLst/>
          </a:prstGeom>
        </p:spPr>
      </p:pic>
      <p:sp>
        <p:nvSpPr>
          <p:cNvPr id="4" name="Content Placeholder 3"/>
          <p:cNvSpPr>
            <a:spLocks noGrp="1"/>
          </p:cNvSpPr>
          <p:nvPr>
            <p:ph sz="half" idx="2"/>
          </p:nvPr>
        </p:nvSpPr>
        <p:spPr>
          <a:xfrm>
            <a:off x="6340839" y="2638044"/>
            <a:ext cx="5006035" cy="3627845"/>
          </a:xfrm>
        </p:spPr>
        <p:txBody>
          <a:bodyPr>
            <a:normAutofit/>
          </a:bodyPr>
          <a:lstStyle/>
          <a:p>
            <a:pPr marL="0" indent="0" fontAlgn="base">
              <a:buClr>
                <a:srgbClr val="FF0000"/>
              </a:buClr>
              <a:buNone/>
            </a:pPr>
            <a:r>
              <a:rPr lang="en-US" sz="2400" b="1" dirty="0"/>
              <a:t>Resource Members</a:t>
            </a:r>
          </a:p>
          <a:p>
            <a:pPr fontAlgn="base">
              <a:buClr>
                <a:srgbClr val="FF0000"/>
              </a:buClr>
            </a:pPr>
            <a:r>
              <a:rPr lang="en-US" sz="2200" dirty="0"/>
              <a:t>1 ACCE representative</a:t>
            </a:r>
          </a:p>
          <a:p>
            <a:pPr fontAlgn="base">
              <a:buClr>
                <a:srgbClr val="FF0000"/>
              </a:buClr>
            </a:pPr>
            <a:r>
              <a:rPr lang="en-US" sz="2200" dirty="0"/>
              <a:t>1 CTE Administrator</a:t>
            </a:r>
          </a:p>
          <a:p>
            <a:pPr fontAlgn="base">
              <a:buClr>
                <a:srgbClr val="FF0000"/>
              </a:buClr>
            </a:pPr>
            <a:r>
              <a:rPr lang="en-US" sz="2200" dirty="0"/>
              <a:t>1 Chancellor's Office Legal Counsel staff</a:t>
            </a:r>
          </a:p>
          <a:p>
            <a:pPr>
              <a:buClr>
                <a:srgbClr val="FF0000"/>
              </a:buClr>
            </a:pPr>
            <a:endParaRPr lang="en-US" dirty="0"/>
          </a:p>
        </p:txBody>
      </p:sp>
      <p:sp>
        <p:nvSpPr>
          <p:cNvPr id="8" name="Content Placeholder 7">
            <a:extLst>
              <a:ext uri="{FF2B5EF4-FFF2-40B4-BE49-F238E27FC236}">
                <a16:creationId xmlns:a16="http://schemas.microsoft.com/office/drawing/2014/main" id="{2A74D175-2838-9A47-BCB9-D1DF64DA1235}"/>
              </a:ext>
            </a:extLst>
          </p:cNvPr>
          <p:cNvSpPr>
            <a:spLocks noGrp="1"/>
          </p:cNvSpPr>
          <p:nvPr>
            <p:ph sz="half" idx="1"/>
          </p:nvPr>
        </p:nvSpPr>
        <p:spPr>
          <a:xfrm>
            <a:off x="659567" y="2638044"/>
            <a:ext cx="5201587" cy="3747766"/>
          </a:xfrm>
        </p:spPr>
        <p:txBody>
          <a:bodyPr>
            <a:noAutofit/>
          </a:bodyPr>
          <a:lstStyle/>
          <a:p>
            <a:pPr marL="0" indent="0" fontAlgn="base">
              <a:buClr>
                <a:srgbClr val="FF0000"/>
              </a:buClr>
              <a:buNone/>
            </a:pPr>
            <a:r>
              <a:rPr lang="en-US" sz="2400" b="1" dirty="0"/>
              <a:t>Voting Members</a:t>
            </a:r>
          </a:p>
          <a:p>
            <a:pPr fontAlgn="base">
              <a:buClr>
                <a:srgbClr val="FF0000"/>
              </a:buClr>
            </a:pPr>
            <a:r>
              <a:rPr lang="en-US" sz="2200" dirty="0"/>
              <a:t>8 faculty representatives appointed by ASCCC</a:t>
            </a:r>
          </a:p>
          <a:p>
            <a:pPr fontAlgn="base">
              <a:buClr>
                <a:srgbClr val="FF0000"/>
              </a:buClr>
            </a:pPr>
            <a:r>
              <a:rPr lang="en-US" sz="2200" dirty="0"/>
              <a:t>4 representatives appointed by the CIOs</a:t>
            </a:r>
          </a:p>
          <a:p>
            <a:pPr fontAlgn="base">
              <a:buClr>
                <a:srgbClr val="FF0000"/>
              </a:buClr>
            </a:pPr>
            <a:r>
              <a:rPr lang="en-US" sz="2200" dirty="0"/>
              <a:t>2 Chancellor's Office representatives</a:t>
            </a:r>
          </a:p>
          <a:p>
            <a:pPr lvl="1" fontAlgn="base">
              <a:buClr>
                <a:srgbClr val="FF0000"/>
              </a:buClr>
            </a:pPr>
            <a:r>
              <a:rPr lang="en-US" sz="2200" dirty="0"/>
              <a:t>Dean of Curriculum and Instruction, </a:t>
            </a:r>
          </a:p>
          <a:p>
            <a:pPr lvl="1" fontAlgn="base">
              <a:buClr>
                <a:srgbClr val="FF0000"/>
              </a:buClr>
            </a:pPr>
            <a:r>
              <a:rPr lang="en-US" sz="2200" dirty="0"/>
              <a:t>Vice Chancellor of Educational Services</a:t>
            </a:r>
          </a:p>
          <a:p>
            <a:pPr fontAlgn="base">
              <a:buClr>
                <a:srgbClr val="FF0000"/>
              </a:buClr>
            </a:pPr>
            <a:r>
              <a:rPr lang="en-US" sz="2200" dirty="0"/>
              <a:t>1 curriculum specialist appointed by 4CS</a:t>
            </a:r>
          </a:p>
          <a:p>
            <a:pPr marL="0" indent="0">
              <a:buClr>
                <a:srgbClr val="FF0000"/>
              </a:buClr>
              <a:buNone/>
            </a:pPr>
            <a:endParaRPr lang="en-US" sz="2400" dirty="0"/>
          </a:p>
        </p:txBody>
      </p:sp>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dirty="0"/>
              <a:t>What is 5C?</a:t>
            </a:r>
            <a:br>
              <a:rPr lang="en-US" sz="3200" dirty="0"/>
            </a:br>
            <a:r>
              <a:rPr lang="en-US" sz="2700" b="1" cap="none" dirty="0"/>
              <a:t>Membership</a:t>
            </a:r>
            <a:endParaRPr lang="en-US" sz="2700" b="1" dirty="0"/>
          </a:p>
        </p:txBody>
      </p:sp>
    </p:spTree>
    <p:extLst>
      <p:ext uri="{BB962C8B-B14F-4D97-AF65-F5344CB8AC3E}">
        <p14:creationId xmlns:p14="http://schemas.microsoft.com/office/powerpoint/2010/main" val="180721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74557" y="2668248"/>
            <a:ext cx="10852879" cy="3672591"/>
          </a:xfrm>
        </p:spPr>
        <p:txBody>
          <a:bodyPr>
            <a:normAutofit lnSpcReduction="10000"/>
          </a:bodyPr>
          <a:lstStyle/>
          <a:p>
            <a:pPr marL="0" indent="0">
              <a:buNone/>
            </a:pPr>
            <a:r>
              <a:rPr lang="en-US" sz="2400" dirty="0"/>
              <a:t>Title 5 §55070 – Presented to Board of Governors January and May 2018: </a:t>
            </a:r>
          </a:p>
          <a:p>
            <a:pPr marL="0" indent="0">
              <a:buNone/>
            </a:pPr>
            <a:r>
              <a:rPr lang="en-US" sz="2200" dirty="0"/>
              <a:t>(a) …sequence of courses consisting of </a:t>
            </a:r>
            <a:r>
              <a:rPr lang="en-US" sz="2200" strike="sngStrike" dirty="0"/>
              <a:t>18</a:t>
            </a:r>
            <a:r>
              <a:rPr lang="en-US" sz="2200" dirty="0"/>
              <a:t> </a:t>
            </a:r>
            <a:r>
              <a:rPr lang="en-US" sz="2200" b="1" dirty="0"/>
              <a:t>16 </a:t>
            </a:r>
            <a:r>
              <a:rPr lang="en-US" sz="2200" dirty="0"/>
              <a:t>or more semester units or </a:t>
            </a:r>
            <a:r>
              <a:rPr lang="en-US" sz="2200" strike="sngStrike" dirty="0"/>
              <a:t>27</a:t>
            </a:r>
            <a:r>
              <a:rPr lang="en-US" sz="2200" dirty="0"/>
              <a:t> </a:t>
            </a:r>
            <a:r>
              <a:rPr lang="en-US" sz="2200" b="1" dirty="0"/>
              <a:t>24 </a:t>
            </a:r>
            <a:r>
              <a:rPr lang="en-US" sz="2200" dirty="0"/>
              <a:t>or more quarter units of degree-applicable credit coursework shall constitute an educational program subject to approval by the Chancellor pursuant to section 55130. </a:t>
            </a:r>
          </a:p>
          <a:p>
            <a:pPr marL="0" indent="0">
              <a:buNone/>
            </a:pPr>
            <a:r>
              <a:rPr lang="en-US" sz="2200" dirty="0"/>
              <a:t>(c) A district may submit any sequence of courses consisting of </a:t>
            </a:r>
            <a:r>
              <a:rPr lang="en-US" sz="2200" strike="sngStrike" dirty="0"/>
              <a:t>12</a:t>
            </a:r>
            <a:r>
              <a:rPr lang="en-US" sz="2200" dirty="0"/>
              <a:t> </a:t>
            </a:r>
            <a:r>
              <a:rPr lang="en-US" sz="2200" b="1" dirty="0"/>
              <a:t>8 </a:t>
            </a:r>
            <a:r>
              <a:rPr lang="en-US" sz="2200" dirty="0"/>
              <a:t>or more semester units or </a:t>
            </a:r>
            <a:r>
              <a:rPr lang="en-US" sz="2200" strike="sngStrike" dirty="0"/>
              <a:t>18</a:t>
            </a:r>
            <a:r>
              <a:rPr lang="en-US" sz="2200" dirty="0"/>
              <a:t> </a:t>
            </a:r>
            <a:r>
              <a:rPr lang="en-US" sz="2200" b="1" dirty="0"/>
              <a:t>12 </a:t>
            </a:r>
            <a:r>
              <a:rPr lang="en-US" sz="2200" dirty="0"/>
              <a:t>or more quarter units of degree-applicable credit coursework to the Chancellor and request that it be approved as a program leading to a certificate of achievement. The Chancellor may approve such a program if he or she determines that it satisfies the requirements of subdivision (a) despite requiring fewer than </a:t>
            </a:r>
            <a:r>
              <a:rPr lang="en-US" sz="2200" strike="sngStrike" dirty="0"/>
              <a:t>18</a:t>
            </a:r>
            <a:r>
              <a:rPr lang="en-US" sz="2200" dirty="0"/>
              <a:t> </a:t>
            </a:r>
            <a:r>
              <a:rPr lang="en-US" sz="2200" b="1" dirty="0"/>
              <a:t>16 </a:t>
            </a:r>
            <a:r>
              <a:rPr lang="en-US" sz="2200" dirty="0"/>
              <a:t>semester or </a:t>
            </a:r>
            <a:r>
              <a:rPr lang="en-US" sz="2200" strike="sngStrike" dirty="0"/>
              <a:t>27</a:t>
            </a:r>
            <a:r>
              <a:rPr lang="en-US" sz="2200" dirty="0"/>
              <a:t> </a:t>
            </a:r>
            <a:r>
              <a:rPr lang="en-US" sz="2200" b="1" dirty="0"/>
              <a:t>24 </a:t>
            </a:r>
            <a:r>
              <a:rPr lang="en-US" sz="2200" dirty="0"/>
              <a:t>quarter units of degree-applicable credit coursework. </a:t>
            </a:r>
          </a:p>
          <a:p>
            <a:pPr marL="0" indent="0">
              <a:buNone/>
            </a:pPr>
            <a:endParaRPr lang="en-US" sz="2400" dirty="0"/>
          </a:p>
          <a:p>
            <a:endParaRPr lang="en-US" sz="2400" dirty="0"/>
          </a:p>
        </p:txBody>
      </p:sp>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rmAutofit/>
          </a:bodyPr>
          <a:lstStyle/>
          <a:p>
            <a:r>
              <a:rPr lang="en-US" sz="3200" dirty="0"/>
              <a:t>Credit Certificates</a:t>
            </a:r>
          </a:p>
        </p:txBody>
      </p:sp>
    </p:spTree>
    <p:extLst>
      <p:ext uri="{BB962C8B-B14F-4D97-AF65-F5344CB8AC3E}">
        <p14:creationId xmlns:p14="http://schemas.microsoft.com/office/powerpoint/2010/main" val="3979952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6347713" cy="762000"/>
          </a:xfrm>
        </p:spPr>
        <p:style>
          <a:lnRef idx="2">
            <a:schemeClr val="dk1"/>
          </a:lnRef>
          <a:fillRef idx="1">
            <a:schemeClr val="lt1"/>
          </a:fillRef>
          <a:effectRef idx="0">
            <a:schemeClr val="dk1"/>
          </a:effectRef>
          <a:fontRef idx="minor">
            <a:schemeClr val="dk1"/>
          </a:fontRef>
        </p:style>
        <p:txBody>
          <a:bodyPr/>
          <a:lstStyle/>
          <a:p>
            <a:pPr algn="ctr"/>
            <a:r>
              <a:rPr lang="en-US" dirty="0">
                <a:solidFill>
                  <a:schemeClr val="tx1"/>
                </a:solidFill>
              </a:rPr>
              <a:t>Transfer Certificates</a:t>
            </a:r>
          </a:p>
        </p:txBody>
      </p:sp>
      <p:sp>
        <p:nvSpPr>
          <p:cNvPr id="3" name="Content Placeholder 2"/>
          <p:cNvSpPr>
            <a:spLocks noGrp="1"/>
          </p:cNvSpPr>
          <p:nvPr>
            <p:ph idx="1"/>
          </p:nvPr>
        </p:nvSpPr>
        <p:spPr>
          <a:xfrm>
            <a:off x="2133599" y="1600201"/>
            <a:ext cx="7614558" cy="4617719"/>
          </a:xfrm>
        </p:spPr>
        <p:txBody>
          <a:bodyPr>
            <a:normAutofit/>
          </a:bodyPr>
          <a:lstStyle/>
          <a:p>
            <a:r>
              <a:rPr lang="en-US" dirty="0"/>
              <a:t>Simplified process for submitting transfer certificates in IGETC and CSU-GE Breadth:</a:t>
            </a:r>
          </a:p>
          <a:p>
            <a:pPr lvl="1"/>
            <a:r>
              <a:rPr lang="en-US" dirty="0" smtClean="0"/>
              <a:t>Colleges will still need to provide a narrative</a:t>
            </a:r>
          </a:p>
          <a:p>
            <a:pPr lvl="1"/>
            <a:r>
              <a:rPr lang="en-US" dirty="0"/>
              <a:t>IGETC and CSU GE-Breadth Language (Item </a:t>
            </a:r>
            <a:r>
              <a:rPr lang="en-US" dirty="0" smtClean="0"/>
              <a:t>1 </a:t>
            </a:r>
            <a:r>
              <a:rPr lang="en-US" dirty="0"/>
              <a:t>of Narrative</a:t>
            </a:r>
            <a:r>
              <a:rPr lang="en-US" dirty="0" smtClean="0"/>
              <a:t>)</a:t>
            </a:r>
          </a:p>
          <a:p>
            <a:pPr lvl="1"/>
            <a:r>
              <a:rPr lang="en-US" dirty="0"/>
              <a:t>Attach a copy of the CSU-GE Breadth or IGETC transfer requirements from the current college catalog (Item </a:t>
            </a:r>
            <a:r>
              <a:rPr lang="en-US" dirty="0" smtClean="0"/>
              <a:t>3 </a:t>
            </a:r>
            <a:r>
              <a:rPr lang="en-US" dirty="0"/>
              <a:t>of the Narrative</a:t>
            </a:r>
            <a:r>
              <a:rPr lang="en-US" dirty="0" smtClean="0"/>
              <a:t>)</a:t>
            </a:r>
          </a:p>
          <a:p>
            <a:pPr lvl="1"/>
            <a:r>
              <a:rPr lang="en-US" dirty="0" smtClean="0"/>
              <a:t>No </a:t>
            </a:r>
            <a:r>
              <a:rPr lang="en-US" dirty="0"/>
              <a:t>need to attach CORS</a:t>
            </a:r>
          </a:p>
          <a:p>
            <a:pPr lvl="1" indent="0">
              <a:buNone/>
            </a:pPr>
            <a:endParaRPr lang="en-US" dirty="0"/>
          </a:p>
          <a:p>
            <a:pPr lvl="1" indent="0">
              <a:buNone/>
            </a:pPr>
            <a:r>
              <a:rPr lang="en-US" dirty="0"/>
              <a:t>NOTE: Currently, COCI will not allow program submissions with “Transfer” in the title. For the IGETC certificate, you should use the abbreviation to avoid a submission error</a:t>
            </a:r>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1657606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0678F0-23D5-450E-9408-75032F3753D0}"/>
              </a:ext>
            </a:extLst>
          </p:cNvPr>
          <p:cNvSpPr>
            <a:spLocks noGrp="1"/>
          </p:cNvSpPr>
          <p:nvPr>
            <p:ph type="title"/>
          </p:nvPr>
        </p:nvSpPr>
        <p:spPr>
          <a:xfrm>
            <a:off x="1991868" y="631371"/>
            <a:ext cx="8208263" cy="1320800"/>
          </a:xfrm>
        </p:spPr>
        <p:style>
          <a:lnRef idx="2">
            <a:schemeClr val="dk1"/>
          </a:lnRef>
          <a:fillRef idx="1">
            <a:schemeClr val="lt1"/>
          </a:fillRef>
          <a:effectRef idx="0">
            <a:schemeClr val="dk1"/>
          </a:effectRef>
          <a:fontRef idx="minor">
            <a:schemeClr val="dk1"/>
          </a:fontRef>
        </p:style>
        <p:txBody>
          <a:bodyPr>
            <a:normAutofit fontScale="90000"/>
          </a:bodyPr>
          <a:lstStyle/>
          <a:p>
            <a:pPr>
              <a:lnSpc>
                <a:spcPct val="115000"/>
              </a:lnSpc>
              <a:spcBef>
                <a:spcPts val="0"/>
              </a:spcBef>
            </a:pPr>
            <a:r>
              <a:rPr lang="en-US" sz="3200" dirty="0">
                <a:solidFill>
                  <a:schemeClr val="tx1"/>
                </a:solidFill>
                <a:latin typeface="MyriadPro-Bold"/>
                <a:ea typeface="MyriadPro-Regular"/>
                <a:cs typeface="MyriadPro-Bold"/>
              </a:rPr>
              <a:t>Sample </a:t>
            </a:r>
            <a:r>
              <a:rPr lang="en-US" sz="3200" dirty="0">
                <a:solidFill>
                  <a:schemeClr val="tx1"/>
                </a:solidFill>
                <a:latin typeface="MyriadPro-Bold"/>
                <a:ea typeface="MyriadPro-Regular"/>
                <a:cs typeface="MyriadPro-Bold"/>
              </a:rPr>
              <a:t>Language for </a:t>
            </a:r>
            <a:r>
              <a:rPr lang="en-US" sz="3200" dirty="0" err="1">
                <a:solidFill>
                  <a:schemeClr val="tx1"/>
                </a:solidFill>
                <a:latin typeface="MyriadPro-Bold"/>
                <a:ea typeface="MyriadPro-Regular"/>
                <a:cs typeface="MyriadPro-Bold"/>
              </a:rPr>
              <a:t>Narrtive</a:t>
            </a:r>
            <a:r>
              <a:rPr lang="en-US" sz="3200" dirty="0">
                <a:solidFill>
                  <a:schemeClr val="tx1"/>
                </a:solidFill>
                <a:latin typeface="MyriadPro-Bold"/>
                <a:ea typeface="MyriadPro-Regular"/>
                <a:cs typeface="MyriadPro-Bold"/>
              </a:rPr>
              <a:t> Item #1 </a:t>
            </a:r>
            <a:r>
              <a:rPr lang="en-US" sz="3200" dirty="0">
                <a:solidFill>
                  <a:schemeClr val="tx1"/>
                </a:solidFill>
                <a:latin typeface="MyriadPro-Bold"/>
                <a:ea typeface="MyriadPro-Regular"/>
                <a:cs typeface="MyriadPro-Bold"/>
              </a:rPr>
              <a:t>(CSU GE-Breadth</a:t>
            </a:r>
            <a:r>
              <a:rPr lang="en-US" sz="3200" dirty="0" smtClean="0">
                <a:solidFill>
                  <a:schemeClr val="tx1"/>
                </a:solidFill>
                <a:latin typeface="MyriadPro-Bold"/>
                <a:ea typeface="MyriadPro-Regular"/>
                <a:cs typeface="MyriadPro-Bold"/>
              </a:rPr>
              <a:t>)</a:t>
            </a:r>
            <a:r>
              <a:rPr lang="en-US" sz="3200" b="1" dirty="0">
                <a:solidFill>
                  <a:prstClr val="black"/>
                </a:solidFill>
                <a:latin typeface="MyriadPro-Bold"/>
                <a:ea typeface="MyriadPro-Regular"/>
                <a:cs typeface="MyriadPro-Bold"/>
              </a:rPr>
              <a:t/>
            </a:r>
            <a:br>
              <a:rPr lang="en-US" sz="3200" b="1" dirty="0">
                <a:solidFill>
                  <a:prstClr val="black"/>
                </a:solidFill>
                <a:latin typeface="MyriadPro-Bold"/>
                <a:ea typeface="MyriadPro-Regular"/>
                <a:cs typeface="MyriadPro-Bold"/>
              </a:rPr>
            </a:br>
            <a:endParaRPr lang="en-US" dirty="0"/>
          </a:p>
        </p:txBody>
      </p:sp>
      <p:sp>
        <p:nvSpPr>
          <p:cNvPr id="5" name="Content Placeholder 4">
            <a:extLst>
              <a:ext uri="{FF2B5EF4-FFF2-40B4-BE49-F238E27FC236}">
                <a16:creationId xmlns:a16="http://schemas.microsoft.com/office/drawing/2014/main" id="{0B122E5A-0686-41AB-B9E6-53AAD68C0B47}"/>
              </a:ext>
            </a:extLst>
          </p:cNvPr>
          <p:cNvSpPr>
            <a:spLocks noGrp="1"/>
          </p:cNvSpPr>
          <p:nvPr>
            <p:ph idx="1"/>
          </p:nvPr>
        </p:nvSpPr>
        <p:spPr/>
        <p:txBody>
          <a:bodyPr/>
          <a:lstStyle/>
          <a:p>
            <a:pPr>
              <a:lnSpc>
                <a:spcPct val="115000"/>
              </a:lnSpc>
            </a:pPr>
            <a:endParaRPr lang="en-US" dirty="0" smtClean="0">
              <a:latin typeface="Arial" panose="020B0604020202020204" pitchFamily="34" charset="0"/>
              <a:ea typeface="MyriadPro-Regular"/>
              <a:cs typeface="Times New Roman" panose="02020603050405020304" pitchFamily="18" charset="0"/>
            </a:endParaRPr>
          </a:p>
          <a:p>
            <a:pPr marL="0" indent="0">
              <a:lnSpc>
                <a:spcPct val="115000"/>
              </a:lnSpc>
              <a:buNone/>
            </a:pPr>
            <a:r>
              <a:rPr lang="en-US" sz="2000" dirty="0">
                <a:latin typeface="Arial" panose="020B0604020202020204" pitchFamily="34" charset="0"/>
                <a:ea typeface="MyriadPro-Regular"/>
                <a:cs typeface="Times New Roman" panose="02020603050405020304" pitchFamily="18" charset="0"/>
              </a:rPr>
              <a:t>The </a:t>
            </a:r>
            <a:r>
              <a:rPr lang="en-US" sz="2000" dirty="0">
                <a:latin typeface="Arial" panose="020B0604020202020204" pitchFamily="34" charset="0"/>
                <a:ea typeface="MyriadPro-Regular"/>
                <a:cs typeface="Times New Roman" panose="02020603050405020304" pitchFamily="18" charset="0"/>
              </a:rPr>
              <a:t>student will select courses that fulfill the CSU GE certification pattern detailed on page 118 of this catalog. CSU GE is accepted by all CSU campuses and some private / independent or out of state universities. CSU GE is not accepted by the UC system.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000" b="1" dirty="0">
                <a:latin typeface="Arial" panose="020B0604020202020204" pitchFamily="34" charset="0"/>
                <a:ea typeface="MyriadPro-Regular"/>
                <a:cs typeface="Times New Roman" panose="02020603050405020304" pitchFamily="18" charset="0"/>
              </a:rPr>
              <a:t>Total units = </a:t>
            </a:r>
            <a:r>
              <a:rPr lang="en-US" sz="2000" b="1" dirty="0">
                <a:latin typeface="Arial" panose="020B0604020202020204" pitchFamily="34" charset="0"/>
                <a:ea typeface="MyriadPro-Regular"/>
                <a:cs typeface="Times New Roman" panose="02020603050405020304" pitchFamily="18" charset="0"/>
              </a:rPr>
              <a:t>39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E5E507D8-6DC6-4D2C-8233-08C18F3EF4D6}"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32934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6636EA-CAD2-4BA2-AAC6-A5665B064C45}"/>
              </a:ext>
            </a:extLst>
          </p:cNvPr>
          <p:cNvSpPr>
            <a:spLocks noGrp="1"/>
          </p:cNvSpPr>
          <p:nvPr>
            <p:ph type="title"/>
          </p:nvPr>
        </p:nvSpPr>
        <p:spPr>
          <a:xfrm>
            <a:off x="1752601" y="285750"/>
            <a:ext cx="7971063" cy="1280584"/>
          </a:xfrm>
        </p:spPr>
        <p:style>
          <a:lnRef idx="2">
            <a:schemeClr val="dk1"/>
          </a:lnRef>
          <a:fillRef idx="1">
            <a:schemeClr val="lt1"/>
          </a:fillRef>
          <a:effectRef idx="0">
            <a:schemeClr val="dk1"/>
          </a:effectRef>
          <a:fontRef idx="minor">
            <a:schemeClr val="dk1"/>
          </a:fontRef>
        </p:style>
        <p:txBody>
          <a:bodyPr>
            <a:normAutofit fontScale="90000"/>
          </a:bodyPr>
          <a:lstStyle/>
          <a:p>
            <a:pPr>
              <a:lnSpc>
                <a:spcPct val="115000"/>
              </a:lnSpc>
              <a:spcBef>
                <a:spcPts val="0"/>
              </a:spcBef>
            </a:pPr>
            <a:r>
              <a:rPr lang="en-US" sz="3200" dirty="0">
                <a:solidFill>
                  <a:schemeClr val="tx1"/>
                </a:solidFill>
                <a:latin typeface="MyriadPro-Bold"/>
                <a:ea typeface="MyriadPro-Regular"/>
                <a:cs typeface="MyriadPro-Bold"/>
              </a:rPr>
              <a:t>Sample Language for Narrative Item #1 (IGETC</a:t>
            </a:r>
            <a:r>
              <a:rPr lang="en-US" sz="3200" dirty="0" smtClean="0">
                <a:solidFill>
                  <a:schemeClr val="tx1"/>
                </a:solidFill>
                <a:latin typeface="MyriadPro-Bold"/>
                <a:ea typeface="MyriadPro-Regular"/>
                <a:cs typeface="MyriadPro-Bold"/>
              </a:rPr>
              <a:t>)</a:t>
            </a:r>
            <a:endParaRPr lang="en-US" dirty="0">
              <a:solidFill>
                <a:schemeClr val="tx1"/>
              </a:solidFill>
            </a:endParaRPr>
          </a:p>
        </p:txBody>
      </p:sp>
      <p:sp>
        <p:nvSpPr>
          <p:cNvPr id="5" name="Content Placeholder 4">
            <a:extLst>
              <a:ext uri="{FF2B5EF4-FFF2-40B4-BE49-F238E27FC236}">
                <a16:creationId xmlns:a16="http://schemas.microsoft.com/office/drawing/2014/main" id="{2FDF7E5B-98FB-458D-AC12-F1E7C0EEF491}"/>
              </a:ext>
            </a:extLst>
          </p:cNvPr>
          <p:cNvSpPr>
            <a:spLocks noGrp="1"/>
          </p:cNvSpPr>
          <p:nvPr>
            <p:ph idx="1"/>
          </p:nvPr>
        </p:nvSpPr>
        <p:spPr>
          <a:xfrm>
            <a:off x="1981199" y="2148186"/>
            <a:ext cx="7938407" cy="3289228"/>
          </a:xfrm>
        </p:spPr>
        <p:txBody>
          <a:bodyPr/>
          <a:lstStyle/>
          <a:p>
            <a:pPr>
              <a:lnSpc>
                <a:spcPct val="115000"/>
              </a:lnSpc>
            </a:pPr>
            <a:endParaRPr lang="en-US" dirty="0" smtClean="0">
              <a:latin typeface="Arial" panose="020B0604020202020204" pitchFamily="34" charset="0"/>
              <a:ea typeface="MyriadPro-Regular"/>
              <a:cs typeface="Times New Roman" panose="02020603050405020304" pitchFamily="18" charset="0"/>
            </a:endParaRPr>
          </a:p>
          <a:p>
            <a:pPr marL="0" indent="0">
              <a:lnSpc>
                <a:spcPct val="115000"/>
              </a:lnSpc>
              <a:buNone/>
            </a:pPr>
            <a:r>
              <a:rPr lang="en-US" sz="2000" dirty="0">
                <a:latin typeface="Arial" panose="020B0604020202020204" pitchFamily="34" charset="0"/>
                <a:ea typeface="MyriadPro-Regular"/>
                <a:cs typeface="Times New Roman" panose="02020603050405020304" pitchFamily="18" charset="0"/>
              </a:rPr>
              <a:t>The </a:t>
            </a:r>
            <a:r>
              <a:rPr lang="en-US" sz="2000" dirty="0">
                <a:latin typeface="Arial" panose="020B0604020202020204" pitchFamily="34" charset="0"/>
                <a:ea typeface="MyriadPro-Regular"/>
                <a:cs typeface="Times New Roman" panose="02020603050405020304" pitchFamily="18" charset="0"/>
              </a:rPr>
              <a:t>student will select courses that fulfill the IGETC certification pattern detailed on page 110 of this catalog. IGETC is accepted by all CSU campuses and most UC campuses and majors. It is also accepted by some private / independent or out of state universities.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000" b="1" dirty="0">
                <a:latin typeface="Arial" panose="020B0604020202020204" pitchFamily="34" charset="0"/>
                <a:ea typeface="MyriadPro-Regular"/>
                <a:cs typeface="Times New Roman" panose="02020603050405020304" pitchFamily="18" charset="0"/>
              </a:rPr>
              <a:t>Total units = </a:t>
            </a:r>
            <a:r>
              <a:rPr lang="en-US" sz="2000" b="1" dirty="0">
                <a:latin typeface="Arial" panose="020B0604020202020204" pitchFamily="34" charset="0"/>
                <a:ea typeface="MyriadPro-Regular"/>
                <a:cs typeface="Times New Roman" panose="02020603050405020304" pitchFamily="18" charset="0"/>
              </a:rPr>
              <a:t>37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2" name="Slide Number Placeholder 1"/>
          <p:cNvSpPr>
            <a:spLocks noGrp="1"/>
          </p:cNvSpPr>
          <p:nvPr>
            <p:ph type="sldNum" sz="quarter" idx="12"/>
          </p:nvPr>
        </p:nvSpPr>
        <p:spPr/>
        <p:txBody>
          <a:bodyPr/>
          <a:lstStyle/>
          <a:p>
            <a:fld id="{E5E507D8-6DC6-4D2C-8233-08C18F3EF4D6}" type="slidenum">
              <a:rPr lang="en-US" smtClean="0">
                <a:solidFill>
                  <a:prstClr val="black">
                    <a:tint val="75000"/>
                  </a:prstClr>
                </a:solidFill>
              </a:rPr>
              <a:pPr/>
              <a:t>9</a:t>
            </a:fld>
            <a:endParaRPr lang="en-US" dirty="0">
              <a:solidFill>
                <a:prstClr val="black">
                  <a:tint val="75000"/>
                </a:prstClr>
              </a:solidFill>
            </a:endParaRPr>
          </a:p>
        </p:txBody>
      </p:sp>
      <p:sp>
        <p:nvSpPr>
          <p:cNvPr id="4" name="Rectangle 3"/>
          <p:cNvSpPr/>
          <p:nvPr/>
        </p:nvSpPr>
        <p:spPr>
          <a:xfrm>
            <a:off x="1981200" y="1447801"/>
            <a:ext cx="7391400" cy="977191"/>
          </a:xfrm>
          <a:prstGeom prst="rect">
            <a:avLst/>
          </a:prstGeom>
        </p:spPr>
        <p:txBody>
          <a:bodyPr wrap="square">
            <a:spAutoFit/>
          </a:bodyPr>
          <a:lstStyle/>
          <a:p>
            <a:pPr>
              <a:lnSpc>
                <a:spcPct val="115000"/>
              </a:lnSpc>
            </a:pPr>
            <a:endParaRPr lang="en-US" sz="3200" b="1" dirty="0">
              <a:latin typeface="MyriadPro-Bold"/>
              <a:ea typeface="MyriadPro-Regular"/>
              <a:cs typeface="MyriadPro-Bold"/>
            </a:endParaRPr>
          </a:p>
          <a:p>
            <a:pPr>
              <a:lnSpc>
                <a:spcPct val="115000"/>
              </a:lnSpc>
            </a:pPr>
            <a:endParaRPr lang="en-US" dirty="0">
              <a:latin typeface="Arial" panose="020B0604020202020204" pitchFamily="34" charset="0"/>
              <a:ea typeface="MyriadPro-Regular"/>
              <a:cs typeface="Times New Roman" panose="02020603050405020304" pitchFamily="18" charset="0"/>
            </a:endParaRPr>
          </a:p>
        </p:txBody>
      </p:sp>
    </p:spTree>
    <p:extLst>
      <p:ext uri="{BB962C8B-B14F-4D97-AF65-F5344CB8AC3E}">
        <p14:creationId xmlns:p14="http://schemas.microsoft.com/office/powerpoint/2010/main" val="611860351"/>
      </p:ext>
    </p:extLst>
  </p:cSld>
  <p:clrMapOvr>
    <a:masterClrMapping/>
  </p:clrMapOvr>
</p:sld>
</file>

<file path=ppt/theme/theme1.xml><?xml version="1.0" encoding="utf-8"?>
<a:theme xmlns:a="http://schemas.openxmlformats.org/drawingml/2006/main" name="Parcel">
  <a:themeElements>
    <a:clrScheme name="Custom 7">
      <a:dk1>
        <a:srgbClr val="000000"/>
      </a:dk1>
      <a:lt1>
        <a:srgbClr val="FFFFFF"/>
      </a:lt1>
      <a:dk2>
        <a:srgbClr val="4A5356"/>
      </a:dk2>
      <a:lt2>
        <a:srgbClr val="E8E3CE"/>
      </a:lt2>
      <a:accent1>
        <a:srgbClr val="D80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B4 Ever Changing Curriculum 7-13-2018 v1" id="{738977A9-C7A5-254D-BE28-66E8476ACF86}" vid="{127D24D2-6E0E-CA4B-BC1D-80CA95B24F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0</TotalTime>
  <Words>1331</Words>
  <Application>Microsoft Office PowerPoint</Application>
  <PresentationFormat>Widescreen</PresentationFormat>
  <Paragraphs>126</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Gill Sans MT</vt:lpstr>
      <vt:lpstr>MyriadPro-Bold</vt:lpstr>
      <vt:lpstr>MyriadPro-Regular</vt:lpstr>
      <vt:lpstr>Times New Roman</vt:lpstr>
      <vt:lpstr>Parcel</vt:lpstr>
      <vt:lpstr>Ever Changing curriculum… Updates on Changes from 5C</vt:lpstr>
      <vt:lpstr>Overview</vt:lpstr>
      <vt:lpstr>But wait…</vt:lpstr>
      <vt:lpstr>What is 5C?</vt:lpstr>
      <vt:lpstr>What is 5C? Membership</vt:lpstr>
      <vt:lpstr>Credit Certificates</vt:lpstr>
      <vt:lpstr>Transfer Certificates</vt:lpstr>
      <vt:lpstr>Sample Language for Narrtive Item #1 (CSU GE-Breadth) </vt:lpstr>
      <vt:lpstr>Sample Language for Narrative Item #1 (IGETC)</vt:lpstr>
      <vt:lpstr>Curriculum Streamlining</vt:lpstr>
      <vt:lpstr>Cooperative Work experience</vt:lpstr>
      <vt:lpstr>CWE – approved Plan REQUIRED - §55250</vt:lpstr>
      <vt:lpstr>CWE - REQUIREMENTS OF THE PLAN - §55251</vt:lpstr>
      <vt:lpstr>CWE - Work Experience Credit - §55256.5 </vt:lpstr>
      <vt:lpstr>Area of Emphasis Degrees</vt:lpstr>
      <vt:lpstr>On the Horizon…</vt:lpstr>
      <vt:lpstr>Thank you!!!</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2018-07-08T20:18:58Z</dcterms:created>
  <dcterms:modified xsi:type="dcterms:W3CDTF">2018-07-13T15:24:32Z</dcterms:modified>
</cp:coreProperties>
</file>