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57" r:id="rId3"/>
    <p:sldId id="273" r:id="rId4"/>
    <p:sldId id="259" r:id="rId5"/>
    <p:sldId id="267" r:id="rId6"/>
    <p:sldId id="302" r:id="rId7"/>
    <p:sldId id="268" r:id="rId8"/>
    <p:sldId id="269" r:id="rId9"/>
    <p:sldId id="270" r:id="rId10"/>
    <p:sldId id="271" r:id="rId11"/>
    <p:sldId id="272" r:id="rId12"/>
    <p:sldId id="274" r:id="rId13"/>
    <p:sldId id="275" r:id="rId14"/>
    <p:sldId id="276" r:id="rId15"/>
    <p:sldId id="277" r:id="rId16"/>
    <p:sldId id="260" r:id="rId17"/>
    <p:sldId id="303" r:id="rId18"/>
    <p:sldId id="261" r:id="rId19"/>
    <p:sldId id="262" r:id="rId20"/>
    <p:sldId id="263" r:id="rId21"/>
    <p:sldId id="264"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4703"/>
  </p:normalViewPr>
  <p:slideViewPr>
    <p:cSldViewPr snapToGrid="0" snapToObjects="1">
      <p:cViewPr varScale="1">
        <p:scale>
          <a:sx n="85" d="100"/>
          <a:sy n="85" d="100"/>
        </p:scale>
        <p:origin x="19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1D20D-6490-354B-8627-3142DE98B3FB}" type="datetimeFigureOut">
              <a:rPr lang="en-US" smtClean="0"/>
              <a:t>7/2/18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2C6CD-00DB-B646-9572-692FEBDA15B8}" type="slidenum">
              <a:rPr lang="en-US" smtClean="0"/>
              <a:t>‹#›</a:t>
            </a:fld>
            <a:endParaRPr lang="en-US"/>
          </a:p>
        </p:txBody>
      </p:sp>
    </p:spTree>
    <p:extLst>
      <p:ext uri="{BB962C8B-B14F-4D97-AF65-F5344CB8AC3E}">
        <p14:creationId xmlns:p14="http://schemas.microsoft.com/office/powerpoint/2010/main" val="78491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6</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360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13051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190115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62024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744406-F218-3C43-9431-F3F7D8AD4F03}" type="datetimeFigureOut">
              <a:rPr lang="en-US" smtClean="0"/>
              <a:t>7/2/18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43641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744406-F218-3C43-9431-F3F7D8AD4F03}" type="datetimeFigureOut">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13332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8744406-F218-3C43-9431-F3F7D8AD4F03}" type="datetimeFigureOut">
              <a:rPr lang="en-US" smtClean="0"/>
              <a:t>7/2/18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38451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98744406-F218-3C43-9431-F3F7D8AD4F03}" type="datetimeFigureOut">
              <a:rPr lang="en-US" smtClean="0"/>
              <a:t>7/2/18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7A15F-68A1-EA48-995C-96477525999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026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744406-F218-3C43-9431-F3F7D8AD4F03}" type="datetimeFigureOut">
              <a:rPr lang="en-US" smtClean="0"/>
              <a:t>7/2/18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52962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44406-F218-3C43-9431-F3F7D8AD4F03}" type="datetimeFigureOut">
              <a:rPr lang="en-US" smtClean="0"/>
              <a:t>7/2/18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8228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98744406-F218-3C43-9431-F3F7D8AD4F03}" type="datetimeFigureOut">
              <a:rPr lang="en-US" smtClean="0"/>
              <a:t>7/2/18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146523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8744406-F218-3C43-9431-F3F7D8AD4F03}" type="datetimeFigureOut">
              <a:rPr lang="en-US" smtClean="0"/>
              <a:t>7/2/18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41069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8744406-F218-3C43-9431-F3F7D8AD4F03}" type="datetimeFigureOut">
              <a:rPr lang="en-US" smtClean="0"/>
              <a:t>7/2/18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747A15F-68A1-EA48-995C-964775259999}" type="slidenum">
              <a:rPr lang="en-US" smtClean="0"/>
              <a:t>‹#›</a:t>
            </a:fld>
            <a:endParaRPr lang="en-US"/>
          </a:p>
        </p:txBody>
      </p:sp>
    </p:spTree>
    <p:extLst>
      <p:ext uri="{BB962C8B-B14F-4D97-AF65-F5344CB8AC3E}">
        <p14:creationId xmlns:p14="http://schemas.microsoft.com/office/powerpoint/2010/main" val="3156692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sccc.org/directory/accreditation-committee-0" TargetMode="External"/><Relationship Id="rId2" Type="http://schemas.openxmlformats.org/officeDocument/2006/relationships/hyperlink" Target="https://accj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2732-7A49-BF43-9BFD-3B9894A2C2F9}"/>
              </a:ext>
            </a:extLst>
          </p:cNvPr>
          <p:cNvSpPr>
            <a:spLocks noGrp="1"/>
          </p:cNvSpPr>
          <p:nvPr>
            <p:ph type="ctrTitle"/>
          </p:nvPr>
        </p:nvSpPr>
        <p:spPr>
          <a:xfrm>
            <a:off x="1696386" y="1352422"/>
            <a:ext cx="8991600" cy="1645920"/>
          </a:xfrm>
        </p:spPr>
        <p:txBody>
          <a:bodyPr>
            <a:normAutofit/>
          </a:bodyPr>
          <a:lstStyle/>
          <a:p>
            <a:r>
              <a:rPr lang="en-US" b="1" dirty="0"/>
              <a:t>Accreditation </a:t>
            </a:r>
            <a:r>
              <a:rPr lang="en-US" dirty="0"/>
              <a:t>and</a:t>
            </a:r>
            <a:r>
              <a:rPr lang="en-US" b="1" dirty="0"/>
              <a:t> curriculum</a:t>
            </a:r>
            <a:endParaRPr lang="en-US" dirty="0"/>
          </a:p>
        </p:txBody>
      </p:sp>
      <p:sp>
        <p:nvSpPr>
          <p:cNvPr id="3" name="Subtitle 2">
            <a:extLst>
              <a:ext uri="{FF2B5EF4-FFF2-40B4-BE49-F238E27FC236}">
                <a16:creationId xmlns:a16="http://schemas.microsoft.com/office/drawing/2014/main" id="{F9CEAA57-BE59-CE47-B09C-DA50368B516F}"/>
              </a:ext>
            </a:extLst>
          </p:cNvPr>
          <p:cNvSpPr>
            <a:spLocks noGrp="1"/>
          </p:cNvSpPr>
          <p:nvPr>
            <p:ph type="subTitle" idx="1"/>
          </p:nvPr>
        </p:nvSpPr>
        <p:spPr>
          <a:xfrm>
            <a:off x="647074" y="3916051"/>
            <a:ext cx="11090224" cy="2574689"/>
          </a:xfrm>
        </p:spPr>
        <p:txBody>
          <a:bodyPr>
            <a:normAutofit fontScale="85000" lnSpcReduction="20000"/>
          </a:bodyPr>
          <a:lstStyle/>
          <a:p>
            <a:pPr algn="l">
              <a:lnSpc>
                <a:spcPct val="150000"/>
              </a:lnSpc>
            </a:pPr>
            <a:r>
              <a:rPr lang="en-US" sz="2600" dirty="0"/>
              <a:t>Kristina Allende, Mt San Antonio College</a:t>
            </a:r>
            <a:br>
              <a:rPr lang="en-US" sz="2600" dirty="0"/>
            </a:br>
            <a:r>
              <a:rPr lang="en-US" sz="2600" dirty="0"/>
              <a:t>Virginia May,  ASCCC Treasurer, </a:t>
            </a:r>
          </a:p>
          <a:p>
            <a:pPr algn="l"/>
            <a:endParaRPr lang="en-US" dirty="0"/>
          </a:p>
          <a:p>
            <a:pPr algn="l"/>
            <a:endParaRPr lang="en-US" dirty="0"/>
          </a:p>
          <a:p>
            <a:pPr algn="l"/>
            <a:endParaRPr lang="en-US" dirty="0"/>
          </a:p>
          <a:p>
            <a:pPr>
              <a:lnSpc>
                <a:spcPct val="120000"/>
              </a:lnSpc>
              <a:spcBef>
                <a:spcPts val="0"/>
              </a:spcBef>
            </a:pPr>
            <a:r>
              <a:rPr lang="en-US" dirty="0">
                <a:solidFill>
                  <a:srgbClr val="FF0000"/>
                </a:solidFill>
              </a:rPr>
              <a:t>Curriculum Institute, July 13, 2018, 10:15 – 11:30</a:t>
            </a:r>
          </a:p>
          <a:p>
            <a:pPr>
              <a:lnSpc>
                <a:spcPct val="120000"/>
              </a:lnSpc>
              <a:spcBef>
                <a:spcPts val="0"/>
              </a:spcBef>
            </a:pPr>
            <a:r>
              <a:rPr lang="en-US" dirty="0">
                <a:solidFill>
                  <a:srgbClr val="FF0000"/>
                </a:solidFill>
              </a:rPr>
              <a:t>Riverside, California</a:t>
            </a:r>
          </a:p>
          <a:p>
            <a:pPr algn="l"/>
            <a:endParaRPr lang="en-US" dirty="0"/>
          </a:p>
        </p:txBody>
      </p:sp>
      <p:pic>
        <p:nvPicPr>
          <p:cNvPr id="4" name="Picture 3" descr="ASCCC_Logo">
            <a:extLst>
              <a:ext uri="{FF2B5EF4-FFF2-40B4-BE49-F238E27FC236}">
                <a16:creationId xmlns:a16="http://schemas.microsoft.com/office/drawing/2014/main" id="{222E897A-2632-6241-810B-DCBAC7404A2A}"/>
              </a:ext>
            </a:extLst>
          </p:cNvPr>
          <p:cNvPicPr/>
          <p:nvPr/>
        </p:nvPicPr>
        <p:blipFill>
          <a:blip r:embed="rId2"/>
          <a:srcRect/>
          <a:stretch>
            <a:fillRect/>
          </a:stretch>
        </p:blipFill>
        <p:spPr bwMode="auto">
          <a:xfrm>
            <a:off x="3792512" y="205177"/>
            <a:ext cx="4631959" cy="769184"/>
          </a:xfrm>
          <a:prstGeom prst="rect">
            <a:avLst/>
          </a:prstGeom>
          <a:noFill/>
          <a:ln w="9525">
            <a:noFill/>
            <a:miter lim="800000"/>
            <a:headEnd/>
            <a:tailEnd/>
          </a:ln>
        </p:spPr>
      </p:pic>
      <p:pic>
        <p:nvPicPr>
          <p:cNvPr id="5" name="Picture 4">
            <a:extLst>
              <a:ext uri="{FF2B5EF4-FFF2-40B4-BE49-F238E27FC236}">
                <a16:creationId xmlns:a16="http://schemas.microsoft.com/office/drawing/2014/main" id="{5259F9A1-44F2-FA4C-86C0-31C444438667}"/>
              </a:ext>
            </a:extLst>
          </p:cNvPr>
          <p:cNvPicPr>
            <a:picLocks noChangeAspect="1"/>
          </p:cNvPicPr>
          <p:nvPr/>
        </p:nvPicPr>
        <p:blipFill>
          <a:blip r:embed="rId3"/>
          <a:stretch>
            <a:fillRect/>
          </a:stretch>
        </p:blipFill>
        <p:spPr>
          <a:xfrm>
            <a:off x="7319109" y="3672591"/>
            <a:ext cx="3368877" cy="1727629"/>
          </a:xfrm>
          <a:prstGeom prst="rect">
            <a:avLst/>
          </a:prstGeom>
        </p:spPr>
      </p:pic>
    </p:spTree>
    <p:extLst>
      <p:ext uri="{BB962C8B-B14F-4D97-AF65-F5344CB8AC3E}">
        <p14:creationId xmlns:p14="http://schemas.microsoft.com/office/powerpoint/2010/main" val="71606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en-US" sz="2400" dirty="0">
                <a:solidFill>
                  <a:srgbClr val="262626"/>
                </a:solidFill>
                <a:cs typeface="Times New Roman"/>
              </a:rPr>
              <a:t>II.A.5. The institution’s degrees and programs follow practices common to American higher education, including appropriate length, breadth, depth, rigor, course sequencing, time to completion, and synthesis of learning. The institution ensures that minimum degree requirements are 60 semester credits or equivalent at the associate level, and 120 credits or equivalent at the baccalaureate level.</a:t>
            </a:r>
          </a:p>
          <a:p>
            <a:pPr marL="0" indent="0">
              <a:buNone/>
            </a:pPr>
            <a:endParaRPr lang="en-US" sz="2400" dirty="0">
              <a:solidFill>
                <a:srgbClr val="262626"/>
              </a:solidFill>
              <a:cs typeface="Times New Roman"/>
            </a:endParaRPr>
          </a:p>
          <a:p>
            <a:r>
              <a:rPr lang="en-US" sz="2400" dirty="0">
                <a:solidFill>
                  <a:srgbClr val="262626"/>
                </a:solidFill>
                <a:cs typeface="Times New Roman"/>
              </a:rPr>
              <a:t>Role of curriculum committee in determining appropriate degrees and programs</a:t>
            </a:r>
          </a:p>
          <a:p>
            <a:pPr marL="0" indent="0">
              <a:buNone/>
            </a:pPr>
            <a:endParaRPr lang="en-US" sz="2400" dirty="0"/>
          </a:p>
        </p:txBody>
      </p:sp>
    </p:spTree>
    <p:extLst>
      <p:ext uri="{BB962C8B-B14F-4D97-AF65-F5344CB8AC3E}">
        <p14:creationId xmlns:p14="http://schemas.microsoft.com/office/powerpoint/2010/main" val="246661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en-US" sz="2400" dirty="0">
                <a:solidFill>
                  <a:srgbClr val="262626"/>
                </a:solidFill>
                <a:cs typeface="Times New Roman"/>
              </a:rPr>
              <a:t>II.A.9. </a:t>
            </a:r>
            <a:r>
              <a:rPr lang="en-US" sz="2400" dirty="0">
                <a:cs typeface="Times New Roman"/>
              </a:rPr>
              <a:t>The institution awards course credit, degrees and certificates based on student attainment of learning outcomes. Units of credit awarded are consistent with institutional policies that reflect generally accepted norms or equivalencies in higher education. If the institution offers courses based on clock hours, it follows Federal standards for clock-to-credit-hour conversions. </a:t>
            </a:r>
          </a:p>
          <a:p>
            <a:pPr marL="0" indent="0">
              <a:buNone/>
            </a:pPr>
            <a:endParaRPr lang="en-US" sz="2400" dirty="0">
              <a:solidFill>
                <a:srgbClr val="262626"/>
              </a:solidFill>
              <a:cs typeface="Times New Roman"/>
            </a:endParaRPr>
          </a:p>
          <a:p>
            <a:r>
              <a:rPr lang="en-US" sz="2400" dirty="0">
                <a:solidFill>
                  <a:srgbClr val="262626"/>
                </a:solidFill>
                <a:cs typeface="Times New Roman"/>
              </a:rPr>
              <a:t>Role of curriculum committee in ensuring this occurs</a:t>
            </a:r>
            <a:r>
              <a:rPr lang="mr-IN" sz="2400" dirty="0">
                <a:solidFill>
                  <a:srgbClr val="262626"/>
                </a:solidFill>
                <a:cs typeface="Times New Roman"/>
              </a:rPr>
              <a:t>…</a:t>
            </a:r>
            <a:endParaRPr lang="en-US" sz="2400" dirty="0">
              <a:solidFill>
                <a:srgbClr val="262626"/>
              </a:solidFill>
            </a:endParaRPr>
          </a:p>
          <a:p>
            <a:pPr marL="0" indent="0">
              <a:buNone/>
            </a:pPr>
            <a:endParaRPr lang="en-US" sz="2400" dirty="0"/>
          </a:p>
        </p:txBody>
      </p:sp>
    </p:spTree>
    <p:extLst>
      <p:ext uri="{BB962C8B-B14F-4D97-AF65-F5344CB8AC3E}">
        <p14:creationId xmlns:p14="http://schemas.microsoft.com/office/powerpoint/2010/main" val="206271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lnSpcReduction="10000"/>
          </a:bodyPr>
          <a:lstStyle/>
          <a:p>
            <a:pPr marL="0" indent="0">
              <a:buNone/>
            </a:pPr>
            <a:r>
              <a:rPr lang="en-US" sz="2400" dirty="0">
                <a:solidFill>
                  <a:srgbClr val="262626"/>
                </a:solidFill>
                <a:cs typeface="Times New Roman"/>
              </a:rPr>
              <a:t>II.A.12. The institution requires of all of its degree programs a component of general education based on a carefully considered philosophy for both associate and baccalaureate degrees that is clearly stated in its catalog. The institution, relying on faculty expertise, determines the appropriateness of each course for inclusion in the general education curriculum, based upon student learning outcomes and competencies appropriate to the degree level</a:t>
            </a:r>
            <a:r>
              <a:rPr lang="en-US" sz="1900" dirty="0">
                <a:solidFill>
                  <a:srgbClr val="262626"/>
                </a:solidFill>
                <a:cs typeface="Times New Roman"/>
              </a:rPr>
              <a:t>. The learning outcomes include a student’s preparation for and acceptance of responsible participation in civil society, skills for lifelong learning and application of learning, and a broad comprehension of the development of knowledge, practice, and interpretive approaches in the arts and humanities, the sciences, mathematics, and social sciences.</a:t>
            </a:r>
          </a:p>
          <a:p>
            <a:pPr marL="0" indent="0">
              <a:buNone/>
            </a:pPr>
            <a:endParaRPr lang="en-US" sz="2400" dirty="0">
              <a:solidFill>
                <a:srgbClr val="262626"/>
              </a:solidFill>
            </a:endParaRPr>
          </a:p>
          <a:p>
            <a:r>
              <a:rPr lang="en-US" sz="2400" dirty="0">
                <a:solidFill>
                  <a:srgbClr val="262626"/>
                </a:solidFill>
                <a:cs typeface="Times New Roman" panose="02020603050405020304" pitchFamily="18" charset="0"/>
              </a:rPr>
              <a:t>Role of curriculum committee in general education standards</a:t>
            </a:r>
          </a:p>
          <a:p>
            <a:pPr marL="0" indent="0">
              <a:buNone/>
            </a:pPr>
            <a:endParaRPr lang="en-US" sz="2400" dirty="0"/>
          </a:p>
        </p:txBody>
      </p:sp>
    </p:spTree>
    <p:extLst>
      <p:ext uri="{BB962C8B-B14F-4D97-AF65-F5344CB8AC3E}">
        <p14:creationId xmlns:p14="http://schemas.microsoft.com/office/powerpoint/2010/main" val="2341146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sk-SK" sz="2400" dirty="0">
                <a:solidFill>
                  <a:srgbClr val="262626"/>
                </a:solidFill>
                <a:cs typeface="Times New Roman"/>
              </a:rPr>
              <a:t>II.A.13.  </a:t>
            </a:r>
            <a:r>
              <a:rPr lang="sk-SK" sz="2400" dirty="0" err="1">
                <a:solidFill>
                  <a:srgbClr val="262626"/>
                </a:solidFill>
                <a:cs typeface="Times New Roman"/>
              </a:rPr>
              <a:t>All</a:t>
            </a:r>
            <a:r>
              <a:rPr lang="sk-SK" sz="2400" dirty="0">
                <a:solidFill>
                  <a:srgbClr val="262626"/>
                </a:solidFill>
                <a:cs typeface="Times New Roman"/>
              </a:rPr>
              <a:t> </a:t>
            </a:r>
            <a:r>
              <a:rPr lang="sk-SK" sz="2400" dirty="0" err="1">
                <a:solidFill>
                  <a:srgbClr val="262626"/>
                </a:solidFill>
                <a:cs typeface="Times New Roman"/>
              </a:rPr>
              <a:t>degree</a:t>
            </a:r>
            <a:r>
              <a:rPr lang="sk-SK" sz="2400" dirty="0">
                <a:solidFill>
                  <a:srgbClr val="262626"/>
                </a:solidFill>
                <a:cs typeface="Times New Roman"/>
              </a:rPr>
              <a:t> </a:t>
            </a:r>
            <a:r>
              <a:rPr lang="sk-SK" sz="2400" dirty="0" err="1">
                <a:solidFill>
                  <a:srgbClr val="262626"/>
                </a:solidFill>
                <a:cs typeface="Times New Roman"/>
              </a:rPr>
              <a:t>programs</a:t>
            </a:r>
            <a:r>
              <a:rPr lang="sk-SK" sz="2400" dirty="0">
                <a:solidFill>
                  <a:srgbClr val="262626"/>
                </a:solidFill>
                <a:cs typeface="Times New Roman"/>
              </a:rPr>
              <a:t> </a:t>
            </a:r>
            <a:r>
              <a:rPr lang="sk-SK" sz="2400" dirty="0" err="1">
                <a:solidFill>
                  <a:srgbClr val="262626"/>
                </a:solidFill>
                <a:cs typeface="Times New Roman"/>
              </a:rPr>
              <a:t>include</a:t>
            </a:r>
            <a:r>
              <a:rPr lang="sk-SK" sz="2400" dirty="0">
                <a:solidFill>
                  <a:srgbClr val="262626"/>
                </a:solidFill>
                <a:cs typeface="Times New Roman"/>
              </a:rPr>
              <a:t> </a:t>
            </a:r>
            <a:r>
              <a:rPr lang="sk-SK" sz="2400" dirty="0" err="1">
                <a:solidFill>
                  <a:srgbClr val="262626"/>
                </a:solidFill>
                <a:cs typeface="Times New Roman"/>
              </a:rPr>
              <a:t>focused</a:t>
            </a:r>
            <a:r>
              <a:rPr lang="sk-SK" sz="2400" dirty="0">
                <a:solidFill>
                  <a:srgbClr val="262626"/>
                </a:solidFill>
                <a:cs typeface="Times New Roman"/>
              </a:rPr>
              <a:t> study in at </a:t>
            </a:r>
            <a:r>
              <a:rPr lang="sk-SK" sz="2400" dirty="0" err="1">
                <a:solidFill>
                  <a:srgbClr val="262626"/>
                </a:solidFill>
                <a:cs typeface="Times New Roman"/>
              </a:rPr>
              <a:t>least</a:t>
            </a:r>
            <a:r>
              <a:rPr lang="sk-SK" sz="2400" dirty="0">
                <a:solidFill>
                  <a:srgbClr val="262626"/>
                </a:solidFill>
                <a:cs typeface="Times New Roman"/>
              </a:rPr>
              <a:t> </a:t>
            </a:r>
            <a:r>
              <a:rPr lang="sk-SK" sz="2400" dirty="0" err="1">
                <a:solidFill>
                  <a:srgbClr val="262626"/>
                </a:solidFill>
                <a:cs typeface="Times New Roman"/>
              </a:rPr>
              <a:t>one</a:t>
            </a:r>
            <a:r>
              <a:rPr lang="sk-SK" sz="2400" dirty="0">
                <a:solidFill>
                  <a:srgbClr val="262626"/>
                </a:solidFill>
                <a:cs typeface="Times New Roman"/>
              </a:rPr>
              <a:t> </a:t>
            </a:r>
            <a:r>
              <a:rPr lang="sk-SK" sz="2400" dirty="0" err="1">
                <a:solidFill>
                  <a:srgbClr val="262626"/>
                </a:solidFill>
                <a:cs typeface="Times New Roman"/>
              </a:rPr>
              <a:t>area</a:t>
            </a:r>
            <a:r>
              <a:rPr lang="sk-SK" sz="2400" dirty="0">
                <a:solidFill>
                  <a:srgbClr val="262626"/>
                </a:solidFill>
                <a:cs typeface="Times New Roman"/>
              </a:rPr>
              <a:t> of </a:t>
            </a:r>
            <a:r>
              <a:rPr lang="sk-SK" sz="2400" dirty="0" err="1">
                <a:solidFill>
                  <a:srgbClr val="262626"/>
                </a:solidFill>
                <a:cs typeface="Times New Roman"/>
              </a:rPr>
              <a:t>inquiry</a:t>
            </a:r>
            <a:r>
              <a:rPr lang="sk-SK" sz="2400" dirty="0">
                <a:solidFill>
                  <a:srgbClr val="262626"/>
                </a:solidFill>
                <a:cs typeface="Times New Roman"/>
              </a:rPr>
              <a:t> or in </a:t>
            </a:r>
            <a:r>
              <a:rPr lang="sk-SK" sz="2400" dirty="0" err="1">
                <a:solidFill>
                  <a:srgbClr val="262626"/>
                </a:solidFill>
                <a:cs typeface="Times New Roman"/>
              </a:rPr>
              <a:t>an</a:t>
            </a:r>
            <a:r>
              <a:rPr lang="sk-SK" sz="2400" dirty="0">
                <a:solidFill>
                  <a:srgbClr val="262626"/>
                </a:solidFill>
                <a:cs typeface="Times New Roman"/>
              </a:rPr>
              <a:t> </a:t>
            </a:r>
            <a:r>
              <a:rPr lang="sk-SK" sz="2400" dirty="0" err="1">
                <a:solidFill>
                  <a:srgbClr val="262626"/>
                </a:solidFill>
                <a:cs typeface="Times New Roman"/>
              </a:rPr>
              <a:t>established</a:t>
            </a:r>
            <a:r>
              <a:rPr lang="sk-SK" sz="2400" dirty="0">
                <a:solidFill>
                  <a:srgbClr val="262626"/>
                </a:solidFill>
                <a:cs typeface="Times New Roman"/>
              </a:rPr>
              <a:t> </a:t>
            </a:r>
            <a:r>
              <a:rPr lang="sk-SK" sz="2400" dirty="0" err="1">
                <a:solidFill>
                  <a:srgbClr val="262626"/>
                </a:solidFill>
                <a:cs typeface="Times New Roman"/>
              </a:rPr>
              <a:t>interdisciplinary</a:t>
            </a:r>
            <a:r>
              <a:rPr lang="sk-SK" sz="2400" dirty="0">
                <a:solidFill>
                  <a:srgbClr val="262626"/>
                </a:solidFill>
                <a:cs typeface="Times New Roman"/>
              </a:rPr>
              <a:t> </a:t>
            </a:r>
            <a:r>
              <a:rPr lang="sk-SK" sz="2400" dirty="0" err="1">
                <a:solidFill>
                  <a:srgbClr val="262626"/>
                </a:solidFill>
                <a:cs typeface="Times New Roman"/>
              </a:rPr>
              <a:t>core</a:t>
            </a:r>
            <a:r>
              <a:rPr lang="sk-SK" sz="2400" dirty="0">
                <a:solidFill>
                  <a:srgbClr val="262626"/>
                </a:solidFill>
                <a:cs typeface="Times New Roman"/>
              </a:rPr>
              <a:t>. </a:t>
            </a:r>
            <a:r>
              <a:rPr lang="sk-SK" sz="2400" dirty="0" err="1">
                <a:solidFill>
                  <a:srgbClr val="262626"/>
                </a:solidFill>
                <a:cs typeface="Times New Roman"/>
              </a:rPr>
              <a:t>The</a:t>
            </a:r>
            <a:r>
              <a:rPr lang="sk-SK" sz="2400" dirty="0">
                <a:solidFill>
                  <a:srgbClr val="262626"/>
                </a:solidFill>
                <a:cs typeface="Times New Roman"/>
              </a:rPr>
              <a:t> </a:t>
            </a:r>
            <a:r>
              <a:rPr lang="sk-SK" sz="2400" dirty="0" err="1">
                <a:solidFill>
                  <a:srgbClr val="262626"/>
                </a:solidFill>
                <a:cs typeface="Times New Roman"/>
              </a:rPr>
              <a:t>identification</a:t>
            </a:r>
            <a:r>
              <a:rPr lang="sk-SK" sz="2400" dirty="0">
                <a:solidFill>
                  <a:srgbClr val="262626"/>
                </a:solidFill>
                <a:cs typeface="Times New Roman"/>
              </a:rPr>
              <a:t> of </a:t>
            </a:r>
            <a:r>
              <a:rPr lang="sk-SK" sz="2400" dirty="0" err="1">
                <a:solidFill>
                  <a:srgbClr val="262626"/>
                </a:solidFill>
                <a:cs typeface="Times New Roman"/>
              </a:rPr>
              <a:t>specialized</a:t>
            </a:r>
            <a:r>
              <a:rPr lang="sk-SK" sz="2400" dirty="0">
                <a:solidFill>
                  <a:srgbClr val="262626"/>
                </a:solidFill>
                <a:cs typeface="Times New Roman"/>
              </a:rPr>
              <a:t> </a:t>
            </a:r>
            <a:r>
              <a:rPr lang="sk-SK" sz="2400" dirty="0" err="1">
                <a:solidFill>
                  <a:srgbClr val="262626"/>
                </a:solidFill>
                <a:cs typeface="Times New Roman"/>
              </a:rPr>
              <a:t>courses</a:t>
            </a:r>
            <a:r>
              <a:rPr lang="sk-SK" sz="2400" dirty="0">
                <a:solidFill>
                  <a:srgbClr val="262626"/>
                </a:solidFill>
                <a:cs typeface="Times New Roman"/>
              </a:rPr>
              <a:t> in </a:t>
            </a:r>
            <a:r>
              <a:rPr lang="sk-SK" sz="2400" dirty="0" err="1">
                <a:solidFill>
                  <a:srgbClr val="262626"/>
                </a:solidFill>
                <a:cs typeface="Times New Roman"/>
              </a:rPr>
              <a:t>an</a:t>
            </a:r>
            <a:r>
              <a:rPr lang="sk-SK" sz="2400" dirty="0">
                <a:solidFill>
                  <a:srgbClr val="262626"/>
                </a:solidFill>
                <a:cs typeface="Times New Roman"/>
              </a:rPr>
              <a:t> </a:t>
            </a:r>
            <a:r>
              <a:rPr lang="sk-SK" sz="2400" dirty="0" err="1">
                <a:solidFill>
                  <a:srgbClr val="262626"/>
                </a:solidFill>
                <a:cs typeface="Times New Roman"/>
              </a:rPr>
              <a:t>area</a:t>
            </a:r>
            <a:r>
              <a:rPr lang="sk-SK" sz="2400" dirty="0">
                <a:solidFill>
                  <a:srgbClr val="262626"/>
                </a:solidFill>
                <a:cs typeface="Times New Roman"/>
              </a:rPr>
              <a:t> of </a:t>
            </a:r>
            <a:r>
              <a:rPr lang="sk-SK" sz="2400" dirty="0" err="1">
                <a:solidFill>
                  <a:srgbClr val="262626"/>
                </a:solidFill>
                <a:cs typeface="Times New Roman"/>
              </a:rPr>
              <a:t>inquiry</a:t>
            </a:r>
            <a:r>
              <a:rPr lang="sk-SK" sz="2400" dirty="0">
                <a:solidFill>
                  <a:srgbClr val="262626"/>
                </a:solidFill>
                <a:cs typeface="Times New Roman"/>
              </a:rPr>
              <a:t> or </a:t>
            </a:r>
            <a:r>
              <a:rPr lang="sk-SK" sz="2400" dirty="0" err="1">
                <a:solidFill>
                  <a:srgbClr val="262626"/>
                </a:solidFill>
                <a:cs typeface="Times New Roman"/>
              </a:rPr>
              <a:t>interdisciplinary</a:t>
            </a:r>
            <a:r>
              <a:rPr lang="sk-SK" sz="2400" dirty="0">
                <a:solidFill>
                  <a:srgbClr val="262626"/>
                </a:solidFill>
                <a:cs typeface="Times New Roman"/>
              </a:rPr>
              <a:t> </a:t>
            </a:r>
            <a:r>
              <a:rPr lang="sk-SK" sz="2400" dirty="0" err="1">
                <a:solidFill>
                  <a:srgbClr val="262626"/>
                </a:solidFill>
                <a:cs typeface="Times New Roman"/>
              </a:rPr>
              <a:t>core</a:t>
            </a:r>
            <a:r>
              <a:rPr lang="sk-SK" sz="2400" dirty="0">
                <a:solidFill>
                  <a:srgbClr val="262626"/>
                </a:solidFill>
                <a:cs typeface="Times New Roman"/>
              </a:rPr>
              <a:t> </a:t>
            </a:r>
            <a:r>
              <a:rPr lang="sk-SK" sz="2400" dirty="0" err="1">
                <a:solidFill>
                  <a:srgbClr val="262626"/>
                </a:solidFill>
                <a:cs typeface="Times New Roman"/>
              </a:rPr>
              <a:t>is</a:t>
            </a:r>
            <a:r>
              <a:rPr lang="sk-SK" sz="2400" dirty="0">
                <a:solidFill>
                  <a:srgbClr val="262626"/>
                </a:solidFill>
                <a:cs typeface="Times New Roman"/>
              </a:rPr>
              <a:t> </a:t>
            </a:r>
            <a:r>
              <a:rPr lang="sk-SK" sz="2400" dirty="0" err="1">
                <a:solidFill>
                  <a:srgbClr val="262626"/>
                </a:solidFill>
                <a:cs typeface="Times New Roman"/>
              </a:rPr>
              <a:t>based</a:t>
            </a:r>
            <a:r>
              <a:rPr lang="sk-SK" sz="2400" dirty="0">
                <a:solidFill>
                  <a:srgbClr val="262626"/>
                </a:solidFill>
                <a:cs typeface="Times New Roman"/>
              </a:rPr>
              <a:t> </a:t>
            </a:r>
            <a:r>
              <a:rPr lang="sk-SK" sz="2400" dirty="0" err="1">
                <a:solidFill>
                  <a:srgbClr val="262626"/>
                </a:solidFill>
                <a:cs typeface="Times New Roman"/>
              </a:rPr>
              <a:t>upon</a:t>
            </a:r>
            <a:r>
              <a:rPr lang="sk-SK" sz="2400" dirty="0">
                <a:solidFill>
                  <a:srgbClr val="262626"/>
                </a:solidFill>
                <a:cs typeface="Times New Roman"/>
              </a:rPr>
              <a:t> </a:t>
            </a:r>
            <a:r>
              <a:rPr lang="sk-SK" sz="2400" dirty="0" err="1">
                <a:solidFill>
                  <a:srgbClr val="262626"/>
                </a:solidFill>
                <a:cs typeface="Times New Roman"/>
              </a:rPr>
              <a:t>student</a:t>
            </a:r>
            <a:r>
              <a:rPr lang="sk-SK" sz="2400" dirty="0">
                <a:solidFill>
                  <a:srgbClr val="262626"/>
                </a:solidFill>
                <a:cs typeface="Times New Roman"/>
              </a:rPr>
              <a:t> </a:t>
            </a:r>
            <a:r>
              <a:rPr lang="sk-SK" sz="2400" dirty="0" err="1">
                <a:solidFill>
                  <a:srgbClr val="262626"/>
                </a:solidFill>
                <a:cs typeface="Times New Roman"/>
              </a:rPr>
              <a:t>learning</a:t>
            </a:r>
            <a:r>
              <a:rPr lang="sk-SK" sz="2400" dirty="0">
                <a:solidFill>
                  <a:srgbClr val="262626"/>
                </a:solidFill>
                <a:cs typeface="Times New Roman"/>
              </a:rPr>
              <a:t> </a:t>
            </a:r>
            <a:r>
              <a:rPr lang="sk-SK" sz="2400" dirty="0" err="1">
                <a:solidFill>
                  <a:srgbClr val="262626"/>
                </a:solidFill>
                <a:cs typeface="Times New Roman"/>
              </a:rPr>
              <a:t>outcomes</a:t>
            </a:r>
            <a:r>
              <a:rPr lang="sk-SK" sz="2400" dirty="0">
                <a:solidFill>
                  <a:srgbClr val="262626"/>
                </a:solidFill>
                <a:cs typeface="Times New Roman"/>
              </a:rPr>
              <a:t> and </a:t>
            </a:r>
            <a:r>
              <a:rPr lang="sk-SK" sz="2400" dirty="0" err="1">
                <a:solidFill>
                  <a:srgbClr val="262626"/>
                </a:solidFill>
                <a:cs typeface="Times New Roman"/>
              </a:rPr>
              <a:t>competencies</a:t>
            </a:r>
            <a:r>
              <a:rPr lang="sk-SK" sz="2400" dirty="0">
                <a:solidFill>
                  <a:srgbClr val="262626"/>
                </a:solidFill>
                <a:cs typeface="Times New Roman"/>
              </a:rPr>
              <a:t>, and </a:t>
            </a:r>
            <a:r>
              <a:rPr lang="sk-SK" sz="2400" dirty="0" err="1">
                <a:solidFill>
                  <a:srgbClr val="262626"/>
                </a:solidFill>
                <a:cs typeface="Times New Roman"/>
              </a:rPr>
              <a:t>include</a:t>
            </a:r>
            <a:r>
              <a:rPr lang="sk-SK" sz="2400" dirty="0">
                <a:solidFill>
                  <a:srgbClr val="262626"/>
                </a:solidFill>
                <a:cs typeface="Times New Roman"/>
              </a:rPr>
              <a:t> </a:t>
            </a:r>
            <a:r>
              <a:rPr lang="sk-SK" sz="2400" dirty="0" err="1">
                <a:solidFill>
                  <a:srgbClr val="262626"/>
                </a:solidFill>
                <a:cs typeface="Times New Roman"/>
              </a:rPr>
              <a:t>mastery</a:t>
            </a:r>
            <a:r>
              <a:rPr lang="sk-SK" sz="2400" dirty="0">
                <a:solidFill>
                  <a:srgbClr val="262626"/>
                </a:solidFill>
                <a:cs typeface="Times New Roman"/>
              </a:rPr>
              <a:t>, at </a:t>
            </a:r>
            <a:r>
              <a:rPr lang="sk-SK" sz="2400" dirty="0" err="1">
                <a:solidFill>
                  <a:srgbClr val="262626"/>
                </a:solidFill>
                <a:cs typeface="Times New Roman"/>
              </a:rPr>
              <a:t>the</a:t>
            </a:r>
            <a:r>
              <a:rPr lang="sk-SK" sz="2400" dirty="0">
                <a:solidFill>
                  <a:srgbClr val="262626"/>
                </a:solidFill>
                <a:cs typeface="Times New Roman"/>
              </a:rPr>
              <a:t> </a:t>
            </a:r>
            <a:r>
              <a:rPr lang="sk-SK" sz="2400" dirty="0" err="1">
                <a:solidFill>
                  <a:srgbClr val="262626"/>
                </a:solidFill>
                <a:cs typeface="Times New Roman"/>
              </a:rPr>
              <a:t>appropriate</a:t>
            </a:r>
            <a:r>
              <a:rPr lang="sk-SK" sz="2400" dirty="0">
                <a:solidFill>
                  <a:srgbClr val="262626"/>
                </a:solidFill>
                <a:cs typeface="Times New Roman"/>
              </a:rPr>
              <a:t> </a:t>
            </a:r>
            <a:r>
              <a:rPr lang="sk-SK" sz="2400" dirty="0" err="1">
                <a:solidFill>
                  <a:srgbClr val="262626"/>
                </a:solidFill>
                <a:cs typeface="Times New Roman"/>
              </a:rPr>
              <a:t>degree</a:t>
            </a:r>
            <a:r>
              <a:rPr lang="sk-SK" sz="2400" dirty="0">
                <a:solidFill>
                  <a:srgbClr val="262626"/>
                </a:solidFill>
                <a:cs typeface="Times New Roman"/>
              </a:rPr>
              <a:t> level, of </a:t>
            </a:r>
            <a:r>
              <a:rPr lang="sk-SK" sz="2400" dirty="0" err="1">
                <a:solidFill>
                  <a:srgbClr val="262626"/>
                </a:solidFill>
                <a:cs typeface="Times New Roman"/>
              </a:rPr>
              <a:t>key</a:t>
            </a:r>
            <a:r>
              <a:rPr lang="sk-SK" sz="2400" dirty="0">
                <a:solidFill>
                  <a:srgbClr val="262626"/>
                </a:solidFill>
                <a:cs typeface="Times New Roman"/>
              </a:rPr>
              <a:t> </a:t>
            </a:r>
            <a:r>
              <a:rPr lang="sk-SK" sz="2400" dirty="0" err="1">
                <a:solidFill>
                  <a:srgbClr val="262626"/>
                </a:solidFill>
                <a:cs typeface="Times New Roman"/>
              </a:rPr>
              <a:t>theories</a:t>
            </a:r>
            <a:r>
              <a:rPr lang="sk-SK" sz="2400" dirty="0">
                <a:solidFill>
                  <a:srgbClr val="262626"/>
                </a:solidFill>
                <a:cs typeface="Times New Roman"/>
              </a:rPr>
              <a:t> and </a:t>
            </a:r>
            <a:r>
              <a:rPr lang="sk-SK" sz="2400" dirty="0" err="1">
                <a:solidFill>
                  <a:srgbClr val="262626"/>
                </a:solidFill>
                <a:cs typeface="Times New Roman"/>
              </a:rPr>
              <a:t>practices</a:t>
            </a:r>
            <a:r>
              <a:rPr lang="sk-SK" sz="2400" dirty="0">
                <a:solidFill>
                  <a:srgbClr val="262626"/>
                </a:solidFill>
                <a:cs typeface="Times New Roman"/>
              </a:rPr>
              <a:t> </a:t>
            </a:r>
            <a:r>
              <a:rPr lang="sk-SK" sz="2400" dirty="0" err="1">
                <a:solidFill>
                  <a:srgbClr val="262626"/>
                </a:solidFill>
                <a:cs typeface="Times New Roman"/>
              </a:rPr>
              <a:t>within</a:t>
            </a:r>
            <a:r>
              <a:rPr lang="sk-SK" sz="2400" dirty="0">
                <a:solidFill>
                  <a:srgbClr val="262626"/>
                </a:solidFill>
                <a:cs typeface="Times New Roman"/>
              </a:rPr>
              <a:t> </a:t>
            </a:r>
            <a:r>
              <a:rPr lang="sk-SK" sz="2400" dirty="0" err="1">
                <a:solidFill>
                  <a:srgbClr val="262626"/>
                </a:solidFill>
                <a:cs typeface="Times New Roman"/>
              </a:rPr>
              <a:t>the</a:t>
            </a:r>
            <a:r>
              <a:rPr lang="sk-SK" sz="2400" dirty="0">
                <a:solidFill>
                  <a:srgbClr val="262626"/>
                </a:solidFill>
                <a:cs typeface="Times New Roman"/>
              </a:rPr>
              <a:t> </a:t>
            </a:r>
            <a:r>
              <a:rPr lang="sk-SK" sz="2400" dirty="0" err="1">
                <a:solidFill>
                  <a:srgbClr val="262626"/>
                </a:solidFill>
                <a:cs typeface="Times New Roman"/>
              </a:rPr>
              <a:t>field</a:t>
            </a:r>
            <a:r>
              <a:rPr lang="sk-SK" sz="2400" dirty="0">
                <a:solidFill>
                  <a:srgbClr val="262626"/>
                </a:solidFill>
                <a:cs typeface="Times New Roman"/>
              </a:rPr>
              <a:t> of study.</a:t>
            </a:r>
          </a:p>
          <a:p>
            <a:pPr marL="0" indent="0">
              <a:buNone/>
            </a:pPr>
            <a:endParaRPr lang="sk-SK" sz="2400" dirty="0">
              <a:solidFill>
                <a:srgbClr val="262626"/>
              </a:solidFill>
              <a:cs typeface="Times New Roman"/>
            </a:endParaRPr>
          </a:p>
          <a:p>
            <a:r>
              <a:rPr lang="sk-SK" sz="2400" dirty="0">
                <a:solidFill>
                  <a:srgbClr val="262626"/>
                </a:solidFill>
                <a:cs typeface="Times New Roman"/>
              </a:rPr>
              <a:t>Role of curriculum </a:t>
            </a:r>
            <a:r>
              <a:rPr lang="sk-SK" sz="2400" dirty="0" err="1">
                <a:solidFill>
                  <a:srgbClr val="262626"/>
                </a:solidFill>
                <a:cs typeface="Times New Roman"/>
              </a:rPr>
              <a:t>committee</a:t>
            </a:r>
            <a:r>
              <a:rPr lang="sk-SK" sz="2400" dirty="0">
                <a:solidFill>
                  <a:srgbClr val="262626"/>
                </a:solidFill>
                <a:cs typeface="Times New Roman"/>
              </a:rPr>
              <a:t> in </a:t>
            </a:r>
            <a:r>
              <a:rPr lang="sk-SK" sz="2400" dirty="0" err="1">
                <a:solidFill>
                  <a:srgbClr val="262626"/>
                </a:solidFill>
                <a:cs typeface="Times New Roman"/>
              </a:rPr>
              <a:t>degree</a:t>
            </a:r>
            <a:r>
              <a:rPr lang="sk-SK" sz="2400" dirty="0">
                <a:solidFill>
                  <a:srgbClr val="262626"/>
                </a:solidFill>
                <a:cs typeface="Times New Roman"/>
              </a:rPr>
              <a:t> </a:t>
            </a:r>
            <a:r>
              <a:rPr lang="sk-SK" sz="2400" dirty="0" err="1">
                <a:solidFill>
                  <a:srgbClr val="262626"/>
                </a:solidFill>
                <a:cs typeface="Times New Roman"/>
              </a:rPr>
              <a:t>standards</a:t>
            </a:r>
            <a:endParaRPr lang="sk-SK" sz="2400" dirty="0">
              <a:solidFill>
                <a:srgbClr val="262626"/>
              </a:solidFill>
              <a:cs typeface="Times New Roman"/>
            </a:endParaRPr>
          </a:p>
          <a:p>
            <a:pPr marL="0" indent="0">
              <a:buNone/>
            </a:pPr>
            <a:endParaRPr lang="en-US" sz="2400" dirty="0"/>
          </a:p>
        </p:txBody>
      </p:sp>
    </p:spTree>
    <p:extLst>
      <p:ext uri="{BB962C8B-B14F-4D97-AF65-F5344CB8AC3E}">
        <p14:creationId xmlns:p14="http://schemas.microsoft.com/office/powerpoint/2010/main" val="129693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sk-SK" sz="2400" dirty="0">
                <a:solidFill>
                  <a:srgbClr val="262626"/>
                </a:solidFill>
                <a:cs typeface="Times New Roman"/>
              </a:rPr>
              <a:t>II.A.16.  </a:t>
            </a:r>
            <a:r>
              <a:rPr lang="sk-SK" sz="2400" dirty="0" err="1">
                <a:solidFill>
                  <a:srgbClr val="262626"/>
                </a:solidFill>
                <a:cs typeface="Times New Roman"/>
              </a:rPr>
              <a:t>The</a:t>
            </a:r>
            <a:r>
              <a:rPr lang="sk-SK" sz="2400" dirty="0">
                <a:solidFill>
                  <a:srgbClr val="262626"/>
                </a:solidFill>
                <a:cs typeface="Times New Roman"/>
              </a:rPr>
              <a:t> </a:t>
            </a:r>
            <a:r>
              <a:rPr lang="sk-SK" sz="2400" dirty="0" err="1">
                <a:solidFill>
                  <a:srgbClr val="262626"/>
                </a:solidFill>
                <a:cs typeface="Times New Roman"/>
              </a:rPr>
              <a:t>institution</a:t>
            </a:r>
            <a:r>
              <a:rPr lang="sk-SK" sz="2400" dirty="0">
                <a:solidFill>
                  <a:srgbClr val="262626"/>
                </a:solidFill>
                <a:cs typeface="Times New Roman"/>
              </a:rPr>
              <a:t> </a:t>
            </a:r>
            <a:r>
              <a:rPr lang="sk-SK" sz="2400" dirty="0" err="1">
                <a:solidFill>
                  <a:srgbClr val="262626"/>
                </a:solidFill>
                <a:cs typeface="Times New Roman"/>
              </a:rPr>
              <a:t>regularly</a:t>
            </a:r>
            <a:r>
              <a:rPr lang="sk-SK" sz="2400" dirty="0">
                <a:solidFill>
                  <a:srgbClr val="262626"/>
                </a:solidFill>
                <a:cs typeface="Times New Roman"/>
              </a:rPr>
              <a:t> </a:t>
            </a:r>
            <a:r>
              <a:rPr lang="sk-SK" sz="2400" dirty="0" err="1">
                <a:solidFill>
                  <a:srgbClr val="262626"/>
                </a:solidFill>
                <a:cs typeface="Times New Roman"/>
              </a:rPr>
              <a:t>evaluates</a:t>
            </a:r>
            <a:r>
              <a:rPr lang="sk-SK" sz="2400" dirty="0">
                <a:solidFill>
                  <a:srgbClr val="262626"/>
                </a:solidFill>
                <a:cs typeface="Times New Roman"/>
              </a:rPr>
              <a:t> and </a:t>
            </a:r>
            <a:r>
              <a:rPr lang="sk-SK" sz="2400" dirty="0" err="1">
                <a:solidFill>
                  <a:srgbClr val="262626"/>
                </a:solidFill>
                <a:cs typeface="Times New Roman"/>
              </a:rPr>
              <a:t>improves</a:t>
            </a:r>
            <a:r>
              <a:rPr lang="sk-SK" sz="2400" dirty="0">
                <a:solidFill>
                  <a:srgbClr val="262626"/>
                </a:solidFill>
                <a:cs typeface="Times New Roman"/>
              </a:rPr>
              <a:t> </a:t>
            </a:r>
            <a:r>
              <a:rPr lang="sk-SK" sz="2400" dirty="0" err="1">
                <a:solidFill>
                  <a:srgbClr val="262626"/>
                </a:solidFill>
                <a:cs typeface="Times New Roman"/>
              </a:rPr>
              <a:t>the</a:t>
            </a:r>
            <a:r>
              <a:rPr lang="sk-SK" sz="2400" dirty="0">
                <a:solidFill>
                  <a:srgbClr val="262626"/>
                </a:solidFill>
                <a:cs typeface="Times New Roman"/>
              </a:rPr>
              <a:t> </a:t>
            </a:r>
            <a:r>
              <a:rPr lang="sk-SK" sz="2400" dirty="0" err="1">
                <a:solidFill>
                  <a:srgbClr val="262626"/>
                </a:solidFill>
                <a:cs typeface="Times New Roman"/>
              </a:rPr>
              <a:t>quality</a:t>
            </a:r>
            <a:r>
              <a:rPr lang="sk-SK" sz="2400" dirty="0">
                <a:solidFill>
                  <a:srgbClr val="262626"/>
                </a:solidFill>
                <a:cs typeface="Times New Roman"/>
              </a:rPr>
              <a:t> and </a:t>
            </a:r>
            <a:r>
              <a:rPr lang="sk-SK" sz="2400" dirty="0" err="1">
                <a:solidFill>
                  <a:srgbClr val="262626"/>
                </a:solidFill>
                <a:cs typeface="Times New Roman"/>
              </a:rPr>
              <a:t>currency</a:t>
            </a:r>
            <a:r>
              <a:rPr lang="sk-SK" sz="2400" dirty="0">
                <a:solidFill>
                  <a:srgbClr val="262626"/>
                </a:solidFill>
                <a:cs typeface="Times New Roman"/>
              </a:rPr>
              <a:t> of </a:t>
            </a:r>
            <a:r>
              <a:rPr lang="sk-SK" sz="2400" dirty="0" err="1">
                <a:solidFill>
                  <a:srgbClr val="262626"/>
                </a:solidFill>
                <a:cs typeface="Times New Roman"/>
              </a:rPr>
              <a:t>all</a:t>
            </a:r>
            <a:r>
              <a:rPr lang="sk-SK" sz="2400" dirty="0">
                <a:solidFill>
                  <a:srgbClr val="262626"/>
                </a:solidFill>
                <a:cs typeface="Times New Roman"/>
              </a:rPr>
              <a:t> </a:t>
            </a:r>
            <a:r>
              <a:rPr lang="sk-SK" sz="2400" dirty="0" err="1">
                <a:solidFill>
                  <a:srgbClr val="262626"/>
                </a:solidFill>
                <a:cs typeface="Times New Roman"/>
              </a:rPr>
              <a:t>instructional</a:t>
            </a:r>
            <a:r>
              <a:rPr lang="sk-SK" sz="2400" dirty="0">
                <a:solidFill>
                  <a:srgbClr val="262626"/>
                </a:solidFill>
                <a:cs typeface="Times New Roman"/>
              </a:rPr>
              <a:t> </a:t>
            </a:r>
            <a:r>
              <a:rPr lang="sk-SK" sz="2400" dirty="0" err="1">
                <a:solidFill>
                  <a:srgbClr val="262626"/>
                </a:solidFill>
                <a:cs typeface="Times New Roman"/>
              </a:rPr>
              <a:t>programs</a:t>
            </a:r>
            <a:r>
              <a:rPr lang="sk-SK" sz="2400" dirty="0">
                <a:solidFill>
                  <a:srgbClr val="262626"/>
                </a:solidFill>
                <a:cs typeface="Times New Roman"/>
              </a:rPr>
              <a:t> </a:t>
            </a:r>
            <a:r>
              <a:rPr lang="sk-SK" sz="2400" dirty="0" err="1">
                <a:solidFill>
                  <a:srgbClr val="262626"/>
                </a:solidFill>
                <a:cs typeface="Times New Roman"/>
              </a:rPr>
              <a:t>offered</a:t>
            </a:r>
            <a:r>
              <a:rPr lang="sk-SK" sz="2400" dirty="0">
                <a:solidFill>
                  <a:srgbClr val="262626"/>
                </a:solidFill>
                <a:cs typeface="Times New Roman"/>
              </a:rPr>
              <a:t> in </a:t>
            </a:r>
            <a:r>
              <a:rPr lang="sk-SK" sz="2400" dirty="0" err="1">
                <a:solidFill>
                  <a:srgbClr val="262626"/>
                </a:solidFill>
                <a:cs typeface="Times New Roman"/>
              </a:rPr>
              <a:t>the</a:t>
            </a:r>
            <a:r>
              <a:rPr lang="sk-SK" sz="2400" dirty="0">
                <a:solidFill>
                  <a:srgbClr val="262626"/>
                </a:solidFill>
                <a:cs typeface="Times New Roman"/>
              </a:rPr>
              <a:t> </a:t>
            </a:r>
            <a:r>
              <a:rPr lang="sk-SK" sz="2400" dirty="0" err="1">
                <a:solidFill>
                  <a:srgbClr val="262626"/>
                </a:solidFill>
                <a:cs typeface="Times New Roman"/>
              </a:rPr>
              <a:t>name</a:t>
            </a:r>
            <a:r>
              <a:rPr lang="sk-SK" sz="2400" dirty="0">
                <a:solidFill>
                  <a:srgbClr val="262626"/>
                </a:solidFill>
                <a:cs typeface="Times New Roman"/>
              </a:rPr>
              <a:t> of </a:t>
            </a:r>
            <a:r>
              <a:rPr lang="sk-SK" sz="2400" dirty="0" err="1">
                <a:solidFill>
                  <a:srgbClr val="262626"/>
                </a:solidFill>
                <a:cs typeface="Times New Roman"/>
              </a:rPr>
              <a:t>the</a:t>
            </a:r>
            <a:r>
              <a:rPr lang="sk-SK" sz="2400" dirty="0">
                <a:solidFill>
                  <a:srgbClr val="262626"/>
                </a:solidFill>
                <a:cs typeface="Times New Roman"/>
              </a:rPr>
              <a:t> </a:t>
            </a:r>
            <a:r>
              <a:rPr lang="sk-SK" sz="2400" dirty="0" err="1">
                <a:solidFill>
                  <a:srgbClr val="262626"/>
                </a:solidFill>
                <a:cs typeface="Times New Roman"/>
              </a:rPr>
              <a:t>institution</a:t>
            </a:r>
            <a:r>
              <a:rPr lang="sk-SK" sz="2400" dirty="0">
                <a:solidFill>
                  <a:srgbClr val="262626"/>
                </a:solidFill>
                <a:cs typeface="Times New Roman"/>
              </a:rPr>
              <a:t>, </a:t>
            </a:r>
            <a:r>
              <a:rPr lang="sk-SK" sz="2400" dirty="0" err="1">
                <a:solidFill>
                  <a:srgbClr val="262626"/>
                </a:solidFill>
                <a:cs typeface="Times New Roman"/>
              </a:rPr>
              <a:t>including</a:t>
            </a:r>
            <a:r>
              <a:rPr lang="sk-SK" sz="2400" dirty="0">
                <a:solidFill>
                  <a:srgbClr val="262626"/>
                </a:solidFill>
                <a:cs typeface="Times New Roman"/>
              </a:rPr>
              <a:t> </a:t>
            </a:r>
            <a:r>
              <a:rPr lang="sk-SK" sz="2400" dirty="0" err="1">
                <a:solidFill>
                  <a:srgbClr val="262626"/>
                </a:solidFill>
                <a:cs typeface="Times New Roman"/>
              </a:rPr>
              <a:t>collegiate</a:t>
            </a:r>
            <a:r>
              <a:rPr lang="sk-SK" sz="2400" dirty="0">
                <a:solidFill>
                  <a:srgbClr val="262626"/>
                </a:solidFill>
                <a:cs typeface="Times New Roman"/>
              </a:rPr>
              <a:t>, pre-</a:t>
            </a:r>
            <a:r>
              <a:rPr lang="sk-SK" sz="2400" dirty="0" err="1">
                <a:solidFill>
                  <a:srgbClr val="262626"/>
                </a:solidFill>
                <a:cs typeface="Times New Roman"/>
              </a:rPr>
              <a:t>collegiate</a:t>
            </a:r>
            <a:r>
              <a:rPr lang="sk-SK" sz="2400" dirty="0">
                <a:solidFill>
                  <a:srgbClr val="262626"/>
                </a:solidFill>
                <a:cs typeface="Times New Roman"/>
              </a:rPr>
              <a:t>, </a:t>
            </a:r>
            <a:r>
              <a:rPr lang="sk-SK" sz="2400" dirty="0" err="1">
                <a:solidFill>
                  <a:srgbClr val="262626"/>
                </a:solidFill>
                <a:cs typeface="Times New Roman"/>
              </a:rPr>
              <a:t>career-technical</a:t>
            </a:r>
            <a:r>
              <a:rPr lang="sk-SK" sz="2400" dirty="0">
                <a:solidFill>
                  <a:srgbClr val="262626"/>
                </a:solidFill>
                <a:cs typeface="Times New Roman"/>
              </a:rPr>
              <a:t>, and </a:t>
            </a:r>
            <a:r>
              <a:rPr lang="sk-SK" sz="2400" dirty="0" err="1">
                <a:solidFill>
                  <a:srgbClr val="262626"/>
                </a:solidFill>
                <a:cs typeface="Times New Roman"/>
              </a:rPr>
              <a:t>continuing</a:t>
            </a:r>
            <a:r>
              <a:rPr lang="sk-SK" sz="2400" dirty="0">
                <a:solidFill>
                  <a:srgbClr val="262626"/>
                </a:solidFill>
                <a:cs typeface="Times New Roman"/>
              </a:rPr>
              <a:t> and </a:t>
            </a:r>
            <a:r>
              <a:rPr lang="sk-SK" sz="2400" dirty="0" err="1">
                <a:solidFill>
                  <a:srgbClr val="262626"/>
                </a:solidFill>
                <a:cs typeface="Times New Roman"/>
              </a:rPr>
              <a:t>community</a:t>
            </a:r>
            <a:r>
              <a:rPr lang="sk-SK" sz="2400" dirty="0">
                <a:solidFill>
                  <a:srgbClr val="262626"/>
                </a:solidFill>
                <a:cs typeface="Times New Roman"/>
              </a:rPr>
              <a:t> </a:t>
            </a:r>
            <a:r>
              <a:rPr lang="sk-SK" sz="2400" dirty="0" err="1">
                <a:solidFill>
                  <a:srgbClr val="262626"/>
                </a:solidFill>
                <a:cs typeface="Times New Roman"/>
              </a:rPr>
              <a:t>education</a:t>
            </a:r>
            <a:r>
              <a:rPr lang="sk-SK" sz="2400" dirty="0">
                <a:solidFill>
                  <a:srgbClr val="262626"/>
                </a:solidFill>
                <a:cs typeface="Times New Roman"/>
              </a:rPr>
              <a:t> </a:t>
            </a:r>
            <a:r>
              <a:rPr lang="sk-SK" sz="2400" dirty="0" err="1">
                <a:solidFill>
                  <a:srgbClr val="262626"/>
                </a:solidFill>
                <a:cs typeface="Times New Roman"/>
              </a:rPr>
              <a:t>courses</a:t>
            </a:r>
            <a:r>
              <a:rPr lang="sk-SK" sz="2400" dirty="0">
                <a:solidFill>
                  <a:srgbClr val="262626"/>
                </a:solidFill>
                <a:cs typeface="Times New Roman"/>
              </a:rPr>
              <a:t> and </a:t>
            </a:r>
            <a:r>
              <a:rPr lang="sk-SK" sz="2400" dirty="0" err="1">
                <a:solidFill>
                  <a:srgbClr val="262626"/>
                </a:solidFill>
                <a:cs typeface="Times New Roman"/>
              </a:rPr>
              <a:t>programs</a:t>
            </a:r>
            <a:r>
              <a:rPr lang="sk-SK" sz="2400" dirty="0">
                <a:solidFill>
                  <a:srgbClr val="262626"/>
                </a:solidFill>
                <a:cs typeface="Times New Roman"/>
              </a:rPr>
              <a:t>, </a:t>
            </a:r>
            <a:r>
              <a:rPr lang="sk-SK" sz="2400" dirty="0" err="1">
                <a:solidFill>
                  <a:srgbClr val="262626"/>
                </a:solidFill>
                <a:cs typeface="Times New Roman"/>
              </a:rPr>
              <a:t>regardless</a:t>
            </a:r>
            <a:r>
              <a:rPr lang="sk-SK" sz="2400" dirty="0">
                <a:solidFill>
                  <a:srgbClr val="262626"/>
                </a:solidFill>
                <a:cs typeface="Times New Roman"/>
              </a:rPr>
              <a:t> of </a:t>
            </a:r>
            <a:r>
              <a:rPr lang="sk-SK" sz="2400" dirty="0" err="1">
                <a:solidFill>
                  <a:srgbClr val="262626"/>
                </a:solidFill>
                <a:cs typeface="Times New Roman"/>
              </a:rPr>
              <a:t>delivery</a:t>
            </a:r>
            <a:r>
              <a:rPr lang="sk-SK" sz="2400" dirty="0">
                <a:solidFill>
                  <a:srgbClr val="262626"/>
                </a:solidFill>
                <a:cs typeface="Times New Roman"/>
              </a:rPr>
              <a:t> </a:t>
            </a:r>
            <a:r>
              <a:rPr lang="sk-SK" sz="2400" dirty="0" err="1">
                <a:solidFill>
                  <a:srgbClr val="262626"/>
                </a:solidFill>
                <a:cs typeface="Times New Roman"/>
              </a:rPr>
              <a:t>mode</a:t>
            </a:r>
            <a:r>
              <a:rPr lang="sk-SK" sz="2400" dirty="0">
                <a:solidFill>
                  <a:srgbClr val="262626"/>
                </a:solidFill>
                <a:cs typeface="Times New Roman"/>
              </a:rPr>
              <a:t> or </a:t>
            </a:r>
            <a:r>
              <a:rPr lang="sk-SK" sz="2400" dirty="0" err="1">
                <a:solidFill>
                  <a:srgbClr val="262626"/>
                </a:solidFill>
                <a:cs typeface="Times New Roman"/>
              </a:rPr>
              <a:t>location</a:t>
            </a:r>
            <a:r>
              <a:rPr lang="sk-SK" sz="2400" dirty="0">
                <a:solidFill>
                  <a:srgbClr val="262626"/>
                </a:solidFill>
                <a:cs typeface="Times New Roman"/>
              </a:rPr>
              <a:t>. </a:t>
            </a:r>
            <a:r>
              <a:rPr lang="sk-SK" sz="2400" dirty="0" err="1">
                <a:solidFill>
                  <a:srgbClr val="262626"/>
                </a:solidFill>
                <a:cs typeface="Times New Roman"/>
              </a:rPr>
              <a:t>The</a:t>
            </a:r>
            <a:r>
              <a:rPr lang="sk-SK" sz="2400" dirty="0">
                <a:solidFill>
                  <a:srgbClr val="262626"/>
                </a:solidFill>
                <a:cs typeface="Times New Roman"/>
              </a:rPr>
              <a:t> </a:t>
            </a:r>
            <a:r>
              <a:rPr lang="sk-SK" sz="2400" dirty="0" err="1">
                <a:solidFill>
                  <a:srgbClr val="262626"/>
                </a:solidFill>
                <a:cs typeface="Times New Roman"/>
              </a:rPr>
              <a:t>institution</a:t>
            </a:r>
            <a:r>
              <a:rPr lang="sk-SK" sz="2400" dirty="0">
                <a:solidFill>
                  <a:srgbClr val="262626"/>
                </a:solidFill>
                <a:cs typeface="Times New Roman"/>
              </a:rPr>
              <a:t> </a:t>
            </a:r>
            <a:r>
              <a:rPr lang="sk-SK" sz="2400" dirty="0" err="1">
                <a:solidFill>
                  <a:srgbClr val="262626"/>
                </a:solidFill>
                <a:cs typeface="Times New Roman"/>
              </a:rPr>
              <a:t>systematically</a:t>
            </a:r>
            <a:r>
              <a:rPr lang="sk-SK" sz="2400" dirty="0">
                <a:solidFill>
                  <a:srgbClr val="262626"/>
                </a:solidFill>
                <a:cs typeface="Times New Roman"/>
              </a:rPr>
              <a:t> </a:t>
            </a:r>
            <a:r>
              <a:rPr lang="sk-SK" sz="2400" dirty="0" err="1">
                <a:solidFill>
                  <a:srgbClr val="262626"/>
                </a:solidFill>
                <a:cs typeface="Times New Roman"/>
              </a:rPr>
              <a:t>strives</a:t>
            </a:r>
            <a:r>
              <a:rPr lang="sk-SK" sz="2400" dirty="0">
                <a:solidFill>
                  <a:srgbClr val="262626"/>
                </a:solidFill>
                <a:cs typeface="Times New Roman"/>
              </a:rPr>
              <a:t> to </a:t>
            </a:r>
            <a:r>
              <a:rPr lang="sk-SK" sz="2400" dirty="0" err="1">
                <a:solidFill>
                  <a:srgbClr val="262626"/>
                </a:solidFill>
                <a:cs typeface="Times New Roman"/>
              </a:rPr>
              <a:t>improve</a:t>
            </a:r>
            <a:r>
              <a:rPr lang="sk-SK" sz="2400" dirty="0">
                <a:solidFill>
                  <a:srgbClr val="262626"/>
                </a:solidFill>
                <a:cs typeface="Times New Roman"/>
              </a:rPr>
              <a:t> </a:t>
            </a:r>
            <a:r>
              <a:rPr lang="sk-SK" sz="2400" dirty="0" err="1">
                <a:solidFill>
                  <a:srgbClr val="262626"/>
                </a:solidFill>
                <a:cs typeface="Times New Roman"/>
              </a:rPr>
              <a:t>programs</a:t>
            </a:r>
            <a:r>
              <a:rPr lang="sk-SK" sz="2400" dirty="0">
                <a:solidFill>
                  <a:srgbClr val="262626"/>
                </a:solidFill>
                <a:cs typeface="Times New Roman"/>
              </a:rPr>
              <a:t> and </a:t>
            </a:r>
            <a:r>
              <a:rPr lang="sk-SK" sz="2400" dirty="0" err="1">
                <a:solidFill>
                  <a:srgbClr val="262626"/>
                </a:solidFill>
                <a:cs typeface="Times New Roman"/>
              </a:rPr>
              <a:t>courses</a:t>
            </a:r>
            <a:r>
              <a:rPr lang="sk-SK" sz="2400" dirty="0">
                <a:solidFill>
                  <a:srgbClr val="262626"/>
                </a:solidFill>
                <a:cs typeface="Times New Roman"/>
              </a:rPr>
              <a:t> to </a:t>
            </a:r>
            <a:r>
              <a:rPr lang="sk-SK" sz="2400" dirty="0" err="1">
                <a:solidFill>
                  <a:srgbClr val="262626"/>
                </a:solidFill>
                <a:cs typeface="Times New Roman"/>
              </a:rPr>
              <a:t>enhance</a:t>
            </a:r>
            <a:r>
              <a:rPr lang="sk-SK" sz="2400" dirty="0">
                <a:solidFill>
                  <a:srgbClr val="262626"/>
                </a:solidFill>
                <a:cs typeface="Times New Roman"/>
              </a:rPr>
              <a:t> </a:t>
            </a:r>
            <a:r>
              <a:rPr lang="sk-SK" sz="2400" dirty="0" err="1">
                <a:solidFill>
                  <a:srgbClr val="262626"/>
                </a:solidFill>
                <a:cs typeface="Times New Roman"/>
              </a:rPr>
              <a:t>learning</a:t>
            </a:r>
            <a:r>
              <a:rPr lang="sk-SK" sz="2400" dirty="0">
                <a:solidFill>
                  <a:srgbClr val="262626"/>
                </a:solidFill>
                <a:cs typeface="Times New Roman"/>
              </a:rPr>
              <a:t> </a:t>
            </a:r>
            <a:r>
              <a:rPr lang="sk-SK" sz="2400" dirty="0" err="1">
                <a:solidFill>
                  <a:srgbClr val="262626"/>
                </a:solidFill>
                <a:cs typeface="Times New Roman"/>
              </a:rPr>
              <a:t>outcomes</a:t>
            </a:r>
            <a:r>
              <a:rPr lang="sk-SK" sz="2400" dirty="0">
                <a:solidFill>
                  <a:srgbClr val="262626"/>
                </a:solidFill>
                <a:cs typeface="Times New Roman"/>
              </a:rPr>
              <a:t> and </a:t>
            </a:r>
            <a:r>
              <a:rPr lang="sk-SK" sz="2400" dirty="0" err="1">
                <a:solidFill>
                  <a:srgbClr val="262626"/>
                </a:solidFill>
                <a:cs typeface="Times New Roman"/>
              </a:rPr>
              <a:t>achievement</a:t>
            </a:r>
            <a:r>
              <a:rPr lang="sk-SK" sz="2400" dirty="0">
                <a:solidFill>
                  <a:srgbClr val="262626"/>
                </a:solidFill>
                <a:cs typeface="Times New Roman"/>
              </a:rPr>
              <a:t> </a:t>
            </a:r>
            <a:r>
              <a:rPr lang="sk-SK" sz="2400" dirty="0" err="1">
                <a:solidFill>
                  <a:srgbClr val="262626"/>
                </a:solidFill>
                <a:cs typeface="Times New Roman"/>
              </a:rPr>
              <a:t>for</a:t>
            </a:r>
            <a:r>
              <a:rPr lang="sk-SK" sz="2400" dirty="0">
                <a:solidFill>
                  <a:srgbClr val="262626"/>
                </a:solidFill>
                <a:cs typeface="Times New Roman"/>
              </a:rPr>
              <a:t> </a:t>
            </a:r>
            <a:r>
              <a:rPr lang="sk-SK" sz="2400" dirty="0" err="1">
                <a:solidFill>
                  <a:srgbClr val="262626"/>
                </a:solidFill>
                <a:cs typeface="Times New Roman"/>
              </a:rPr>
              <a:t>students</a:t>
            </a:r>
            <a:r>
              <a:rPr lang="sk-SK" sz="2400" dirty="0">
                <a:solidFill>
                  <a:srgbClr val="262626"/>
                </a:solidFill>
                <a:cs typeface="Times New Roman"/>
              </a:rPr>
              <a:t>.</a:t>
            </a:r>
          </a:p>
          <a:p>
            <a:pPr marL="0" indent="0">
              <a:buNone/>
            </a:pPr>
            <a:endParaRPr lang="en-US" sz="2400" dirty="0">
              <a:solidFill>
                <a:srgbClr val="262626"/>
              </a:solidFill>
            </a:endParaRPr>
          </a:p>
          <a:p>
            <a:r>
              <a:rPr lang="en-US" sz="2400" dirty="0">
                <a:solidFill>
                  <a:srgbClr val="262626"/>
                </a:solidFill>
              </a:rPr>
              <a:t>Role of curriculum committee in community education or community service programs</a:t>
            </a:r>
          </a:p>
          <a:p>
            <a:pPr marL="0" indent="0">
              <a:buNone/>
            </a:pPr>
            <a:endParaRPr lang="en-US" sz="2400" dirty="0"/>
          </a:p>
        </p:txBody>
      </p:sp>
    </p:spTree>
    <p:extLst>
      <p:ext uri="{BB962C8B-B14F-4D97-AF65-F5344CB8AC3E}">
        <p14:creationId xmlns:p14="http://schemas.microsoft.com/office/powerpoint/2010/main" val="146155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sk-SK" sz="2400" dirty="0">
                <a:solidFill>
                  <a:srgbClr val="262626"/>
                </a:solidFill>
                <a:cs typeface="Times New Roman"/>
              </a:rPr>
              <a:t>IV.A.4.  </a:t>
            </a:r>
            <a:r>
              <a:rPr lang="sk-SK" sz="2400" dirty="0" err="1">
                <a:solidFill>
                  <a:srgbClr val="262626"/>
                </a:solidFill>
                <a:cs typeface="Times New Roman"/>
              </a:rPr>
              <a:t>Faculty</a:t>
            </a:r>
            <a:r>
              <a:rPr lang="sk-SK" sz="2400" dirty="0">
                <a:solidFill>
                  <a:srgbClr val="262626"/>
                </a:solidFill>
                <a:cs typeface="Times New Roman"/>
              </a:rPr>
              <a:t> and </a:t>
            </a:r>
            <a:r>
              <a:rPr lang="sk-SK" sz="2400" dirty="0" err="1">
                <a:solidFill>
                  <a:srgbClr val="262626"/>
                </a:solidFill>
                <a:cs typeface="Times New Roman"/>
              </a:rPr>
              <a:t>academic</a:t>
            </a:r>
            <a:r>
              <a:rPr lang="sk-SK" sz="2400" dirty="0">
                <a:solidFill>
                  <a:srgbClr val="262626"/>
                </a:solidFill>
                <a:cs typeface="Times New Roman"/>
              </a:rPr>
              <a:t> </a:t>
            </a:r>
            <a:r>
              <a:rPr lang="sk-SK" sz="2400" dirty="0" err="1">
                <a:solidFill>
                  <a:srgbClr val="262626"/>
                </a:solidFill>
                <a:cs typeface="Times New Roman"/>
              </a:rPr>
              <a:t>administrators</a:t>
            </a:r>
            <a:r>
              <a:rPr lang="sk-SK" sz="2400" dirty="0">
                <a:solidFill>
                  <a:srgbClr val="262626"/>
                </a:solidFill>
                <a:cs typeface="Times New Roman"/>
              </a:rPr>
              <a:t>, </a:t>
            </a:r>
            <a:r>
              <a:rPr lang="sk-SK" sz="2400" dirty="0" err="1">
                <a:solidFill>
                  <a:srgbClr val="262626"/>
                </a:solidFill>
                <a:cs typeface="Times New Roman"/>
              </a:rPr>
              <a:t>through</a:t>
            </a:r>
            <a:r>
              <a:rPr lang="sk-SK" sz="2400" dirty="0">
                <a:solidFill>
                  <a:srgbClr val="262626"/>
                </a:solidFill>
                <a:cs typeface="Times New Roman"/>
              </a:rPr>
              <a:t> </a:t>
            </a:r>
            <a:r>
              <a:rPr lang="sk-SK" sz="2400" dirty="0" err="1">
                <a:solidFill>
                  <a:srgbClr val="262626"/>
                </a:solidFill>
                <a:cs typeface="Times New Roman"/>
              </a:rPr>
              <a:t>policy</a:t>
            </a:r>
            <a:r>
              <a:rPr lang="sk-SK" sz="2400" dirty="0">
                <a:solidFill>
                  <a:srgbClr val="262626"/>
                </a:solidFill>
                <a:cs typeface="Times New Roman"/>
              </a:rPr>
              <a:t> and </a:t>
            </a:r>
            <a:r>
              <a:rPr lang="sk-SK" sz="2400" dirty="0" err="1">
                <a:solidFill>
                  <a:srgbClr val="262626"/>
                </a:solidFill>
                <a:cs typeface="Times New Roman"/>
              </a:rPr>
              <a:t>procedures</a:t>
            </a:r>
            <a:r>
              <a:rPr lang="sk-SK" sz="2400" dirty="0">
                <a:solidFill>
                  <a:srgbClr val="262626"/>
                </a:solidFill>
                <a:cs typeface="Times New Roman"/>
              </a:rPr>
              <a:t>, and </a:t>
            </a:r>
            <a:r>
              <a:rPr lang="sk-SK" sz="2400" dirty="0" err="1">
                <a:solidFill>
                  <a:srgbClr val="262626"/>
                </a:solidFill>
                <a:cs typeface="Times New Roman"/>
              </a:rPr>
              <a:t>through</a:t>
            </a:r>
            <a:r>
              <a:rPr lang="sk-SK" sz="2400" dirty="0">
                <a:solidFill>
                  <a:srgbClr val="262626"/>
                </a:solidFill>
                <a:cs typeface="Times New Roman"/>
              </a:rPr>
              <a:t> </a:t>
            </a:r>
            <a:r>
              <a:rPr lang="sk-SK" sz="2400" dirty="0" err="1">
                <a:solidFill>
                  <a:srgbClr val="262626"/>
                </a:solidFill>
                <a:cs typeface="Times New Roman"/>
              </a:rPr>
              <a:t>well-defined</a:t>
            </a:r>
            <a:r>
              <a:rPr lang="sk-SK" sz="2400" dirty="0">
                <a:solidFill>
                  <a:srgbClr val="262626"/>
                </a:solidFill>
                <a:cs typeface="Times New Roman"/>
              </a:rPr>
              <a:t> </a:t>
            </a:r>
            <a:r>
              <a:rPr lang="sk-SK" sz="2400" dirty="0" err="1">
                <a:solidFill>
                  <a:srgbClr val="262626"/>
                </a:solidFill>
                <a:cs typeface="Times New Roman"/>
              </a:rPr>
              <a:t>structures</a:t>
            </a:r>
            <a:r>
              <a:rPr lang="sk-SK" sz="2400" dirty="0">
                <a:solidFill>
                  <a:srgbClr val="262626"/>
                </a:solidFill>
                <a:cs typeface="Times New Roman"/>
              </a:rPr>
              <a:t>, </a:t>
            </a:r>
            <a:r>
              <a:rPr lang="sk-SK" sz="2400" dirty="0" err="1">
                <a:solidFill>
                  <a:srgbClr val="262626"/>
                </a:solidFill>
                <a:cs typeface="Times New Roman"/>
              </a:rPr>
              <a:t>have</a:t>
            </a:r>
            <a:r>
              <a:rPr lang="sk-SK" sz="2400" dirty="0">
                <a:solidFill>
                  <a:srgbClr val="262626"/>
                </a:solidFill>
                <a:cs typeface="Times New Roman"/>
              </a:rPr>
              <a:t> </a:t>
            </a:r>
            <a:r>
              <a:rPr lang="sk-SK" sz="2400" dirty="0" err="1">
                <a:solidFill>
                  <a:srgbClr val="262626"/>
                </a:solidFill>
                <a:cs typeface="Times New Roman"/>
              </a:rPr>
              <a:t>responsibility</a:t>
            </a:r>
            <a:r>
              <a:rPr lang="sk-SK" sz="2400" dirty="0">
                <a:solidFill>
                  <a:srgbClr val="262626"/>
                </a:solidFill>
                <a:cs typeface="Times New Roman"/>
              </a:rPr>
              <a:t> </a:t>
            </a:r>
            <a:r>
              <a:rPr lang="sk-SK" sz="2400" dirty="0" err="1">
                <a:solidFill>
                  <a:srgbClr val="262626"/>
                </a:solidFill>
                <a:cs typeface="Times New Roman"/>
              </a:rPr>
              <a:t>for</a:t>
            </a:r>
            <a:r>
              <a:rPr lang="sk-SK" sz="2400" dirty="0">
                <a:solidFill>
                  <a:srgbClr val="262626"/>
                </a:solidFill>
                <a:cs typeface="Times New Roman"/>
              </a:rPr>
              <a:t> </a:t>
            </a:r>
            <a:r>
              <a:rPr lang="sk-SK" sz="2400" dirty="0" err="1">
                <a:solidFill>
                  <a:srgbClr val="262626"/>
                </a:solidFill>
                <a:cs typeface="Times New Roman"/>
              </a:rPr>
              <a:t>recommendations</a:t>
            </a:r>
            <a:r>
              <a:rPr lang="sk-SK" sz="2400" dirty="0">
                <a:solidFill>
                  <a:srgbClr val="262626"/>
                </a:solidFill>
                <a:cs typeface="Times New Roman"/>
              </a:rPr>
              <a:t> </a:t>
            </a:r>
            <a:r>
              <a:rPr lang="sk-SK" sz="2400" dirty="0" err="1">
                <a:solidFill>
                  <a:srgbClr val="262626"/>
                </a:solidFill>
                <a:cs typeface="Times New Roman"/>
              </a:rPr>
              <a:t>about</a:t>
            </a:r>
            <a:r>
              <a:rPr lang="sk-SK" sz="2400" dirty="0">
                <a:solidFill>
                  <a:srgbClr val="262626"/>
                </a:solidFill>
                <a:cs typeface="Times New Roman"/>
              </a:rPr>
              <a:t> curriculum and </a:t>
            </a:r>
            <a:r>
              <a:rPr lang="sk-SK" sz="2400" dirty="0" err="1">
                <a:solidFill>
                  <a:srgbClr val="262626"/>
                </a:solidFill>
                <a:cs typeface="Times New Roman"/>
              </a:rPr>
              <a:t>student</a:t>
            </a:r>
            <a:r>
              <a:rPr lang="sk-SK" sz="2400" dirty="0">
                <a:solidFill>
                  <a:srgbClr val="262626"/>
                </a:solidFill>
                <a:cs typeface="Times New Roman"/>
              </a:rPr>
              <a:t> </a:t>
            </a:r>
            <a:r>
              <a:rPr lang="sk-SK" sz="2400" dirty="0" err="1">
                <a:solidFill>
                  <a:srgbClr val="262626"/>
                </a:solidFill>
                <a:cs typeface="Times New Roman"/>
              </a:rPr>
              <a:t>learning</a:t>
            </a:r>
            <a:r>
              <a:rPr lang="sk-SK" sz="2400" dirty="0">
                <a:solidFill>
                  <a:srgbClr val="262626"/>
                </a:solidFill>
                <a:cs typeface="Times New Roman"/>
              </a:rPr>
              <a:t> </a:t>
            </a:r>
            <a:r>
              <a:rPr lang="sk-SK" sz="2400" dirty="0" err="1">
                <a:solidFill>
                  <a:srgbClr val="262626"/>
                </a:solidFill>
                <a:cs typeface="Times New Roman"/>
              </a:rPr>
              <a:t>programs</a:t>
            </a:r>
            <a:r>
              <a:rPr lang="sk-SK" sz="2400" dirty="0">
                <a:solidFill>
                  <a:srgbClr val="262626"/>
                </a:solidFill>
                <a:cs typeface="Times New Roman"/>
              </a:rPr>
              <a:t> and </a:t>
            </a:r>
            <a:r>
              <a:rPr lang="sk-SK" sz="2400" dirty="0" err="1">
                <a:solidFill>
                  <a:srgbClr val="262626"/>
                </a:solidFill>
                <a:cs typeface="Times New Roman"/>
              </a:rPr>
              <a:t>services</a:t>
            </a:r>
            <a:r>
              <a:rPr lang="sk-SK" sz="2400" dirty="0">
                <a:solidFill>
                  <a:srgbClr val="262626"/>
                </a:solidFill>
                <a:cs typeface="Times New Roman"/>
              </a:rPr>
              <a:t>.</a:t>
            </a:r>
          </a:p>
          <a:p>
            <a:pPr marL="0" indent="0">
              <a:buNone/>
            </a:pPr>
            <a:endParaRPr lang="sk-SK" sz="2400" dirty="0">
              <a:solidFill>
                <a:srgbClr val="262626"/>
              </a:solidFill>
              <a:cs typeface="Times New Roman"/>
            </a:endParaRPr>
          </a:p>
          <a:p>
            <a:r>
              <a:rPr lang="sk-SK" sz="2400" dirty="0">
                <a:solidFill>
                  <a:srgbClr val="262626"/>
                </a:solidFill>
                <a:cs typeface="Times New Roman"/>
              </a:rPr>
              <a:t>Role of curriculum </a:t>
            </a:r>
            <a:r>
              <a:rPr lang="sk-SK" sz="2400" dirty="0" err="1">
                <a:solidFill>
                  <a:srgbClr val="262626"/>
                </a:solidFill>
                <a:cs typeface="Times New Roman"/>
              </a:rPr>
              <a:t>committee</a:t>
            </a:r>
            <a:r>
              <a:rPr lang="sk-SK" sz="2400" dirty="0">
                <a:solidFill>
                  <a:srgbClr val="262626"/>
                </a:solidFill>
                <a:cs typeface="Times New Roman"/>
              </a:rPr>
              <a:t> in </a:t>
            </a:r>
            <a:r>
              <a:rPr lang="sk-SK" sz="2400" dirty="0" err="1">
                <a:solidFill>
                  <a:srgbClr val="262626"/>
                </a:solidFill>
                <a:cs typeface="Times New Roman"/>
              </a:rPr>
              <a:t>making</a:t>
            </a:r>
            <a:r>
              <a:rPr lang="sk-SK" sz="2400" dirty="0">
                <a:solidFill>
                  <a:srgbClr val="262626"/>
                </a:solidFill>
                <a:cs typeface="Times New Roman"/>
              </a:rPr>
              <a:t> </a:t>
            </a:r>
            <a:r>
              <a:rPr lang="sk-SK" sz="2400" dirty="0" err="1">
                <a:solidFill>
                  <a:srgbClr val="262626"/>
                </a:solidFill>
                <a:cs typeface="Times New Roman"/>
              </a:rPr>
              <a:t>recommendations</a:t>
            </a:r>
            <a:r>
              <a:rPr lang="sk-SK" sz="2400" dirty="0">
                <a:solidFill>
                  <a:srgbClr val="262626"/>
                </a:solidFill>
                <a:cs typeface="Times New Roman"/>
              </a:rPr>
              <a:t> on curriculum</a:t>
            </a:r>
          </a:p>
          <a:p>
            <a:pPr marL="0" indent="0">
              <a:buNone/>
            </a:pPr>
            <a:endParaRPr lang="en-US" sz="2400" dirty="0"/>
          </a:p>
        </p:txBody>
      </p:sp>
    </p:spTree>
    <p:extLst>
      <p:ext uri="{BB962C8B-B14F-4D97-AF65-F5344CB8AC3E}">
        <p14:creationId xmlns:p14="http://schemas.microsoft.com/office/powerpoint/2010/main" val="425350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36132" y="589938"/>
            <a:ext cx="7729728" cy="1188720"/>
          </a:xfrm>
        </p:spPr>
        <p:txBody>
          <a:bodyPr>
            <a:normAutofit/>
          </a:bodyPr>
          <a:lstStyle/>
          <a:p>
            <a:r>
              <a:rPr lang="en-US" sz="3200" dirty="0"/>
              <a:t>Evidence and documentation</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374754" y="2023672"/>
            <a:ext cx="11452486" cy="4586990"/>
          </a:xfrm>
        </p:spPr>
        <p:txBody>
          <a:bodyPr>
            <a:noAutofit/>
          </a:bodyPr>
          <a:lstStyle/>
          <a:p>
            <a:pPr marL="0" indent="0">
              <a:spcBef>
                <a:spcPts val="300"/>
              </a:spcBef>
              <a:buNone/>
            </a:pPr>
            <a:r>
              <a:rPr lang="en-US" sz="2400" dirty="0">
                <a:solidFill>
                  <a:schemeClr val="tx1"/>
                </a:solidFill>
              </a:rPr>
              <a:t>Remember to document the following to provide evidence of how the college meets the standards:</a:t>
            </a:r>
          </a:p>
          <a:p>
            <a:pPr>
              <a:spcBef>
                <a:spcPts val="300"/>
              </a:spcBef>
            </a:pPr>
            <a:r>
              <a:rPr lang="en-US" sz="2400" dirty="0">
                <a:solidFill>
                  <a:schemeClr val="tx1"/>
                </a:solidFill>
              </a:rPr>
              <a:t>Curriculum processes; </a:t>
            </a:r>
          </a:p>
          <a:p>
            <a:pPr>
              <a:spcBef>
                <a:spcPts val="300"/>
              </a:spcBef>
            </a:pPr>
            <a:r>
              <a:rPr lang="en-US" sz="2400" dirty="0">
                <a:solidFill>
                  <a:schemeClr val="tx1"/>
                </a:solidFill>
              </a:rPr>
              <a:t>Training; </a:t>
            </a:r>
          </a:p>
          <a:p>
            <a:pPr>
              <a:spcBef>
                <a:spcPts val="300"/>
              </a:spcBef>
            </a:pPr>
            <a:r>
              <a:rPr lang="en-US" sz="2400" dirty="0">
                <a:solidFill>
                  <a:schemeClr val="tx1"/>
                </a:solidFill>
              </a:rPr>
              <a:t>Review; and </a:t>
            </a:r>
          </a:p>
          <a:p>
            <a:pPr>
              <a:spcBef>
                <a:spcPts val="300"/>
              </a:spcBef>
            </a:pPr>
            <a:r>
              <a:rPr lang="en-US" sz="2400" dirty="0">
                <a:solidFill>
                  <a:schemeClr val="tx1"/>
                </a:solidFill>
              </a:rPr>
              <a:t>Changes made…</a:t>
            </a:r>
          </a:p>
          <a:p>
            <a:pPr>
              <a:spcBef>
                <a:spcPts val="300"/>
              </a:spcBef>
            </a:pPr>
            <a:endParaRPr lang="en-US" sz="2400" dirty="0">
              <a:solidFill>
                <a:schemeClr val="tx1"/>
              </a:solidFill>
            </a:endParaRPr>
          </a:p>
          <a:p>
            <a:pPr>
              <a:spcBef>
                <a:spcPts val="300"/>
              </a:spcBef>
            </a:pPr>
            <a:endParaRPr lang="en-US" sz="2400" dirty="0">
              <a:solidFill>
                <a:schemeClr val="tx1"/>
              </a:solidFill>
            </a:endParaRPr>
          </a:p>
          <a:p>
            <a:pPr>
              <a:spcBef>
                <a:spcPts val="300"/>
              </a:spcBef>
            </a:pPr>
            <a:endParaRPr lang="en-US" sz="2400" dirty="0">
              <a:solidFill>
                <a:schemeClr val="tx1"/>
              </a:solidFill>
            </a:endParaRPr>
          </a:p>
          <a:p>
            <a:pPr marL="228600" lvl="1" indent="0" algn="ctr">
              <a:spcBef>
                <a:spcPts val="300"/>
              </a:spcBef>
              <a:buNone/>
            </a:pPr>
            <a:r>
              <a:rPr lang="en-US" sz="2000" b="1" dirty="0">
                <a:solidFill>
                  <a:schemeClr val="tx1"/>
                </a:solidFill>
              </a:rPr>
              <a:t>Don’t forget—document discussion as well as actions in meetings.</a:t>
            </a:r>
            <a:endParaRPr lang="en-US" sz="2000" dirty="0"/>
          </a:p>
        </p:txBody>
      </p:sp>
      <p:pic>
        <p:nvPicPr>
          <p:cNvPr id="6" name="Picture 5">
            <a:extLst>
              <a:ext uri="{FF2B5EF4-FFF2-40B4-BE49-F238E27FC236}">
                <a16:creationId xmlns:a16="http://schemas.microsoft.com/office/drawing/2014/main" id="{2F57D30A-1227-2E45-867E-81BC4EC82E29}"/>
              </a:ext>
            </a:extLst>
          </p:cNvPr>
          <p:cNvPicPr>
            <a:picLocks noChangeAspect="1"/>
          </p:cNvPicPr>
          <p:nvPr/>
        </p:nvPicPr>
        <p:blipFill>
          <a:blip r:embed="rId2"/>
          <a:stretch>
            <a:fillRect/>
          </a:stretch>
        </p:blipFill>
        <p:spPr>
          <a:xfrm>
            <a:off x="7129800" y="2923978"/>
            <a:ext cx="3435666" cy="2282085"/>
          </a:xfrm>
          <a:prstGeom prst="rect">
            <a:avLst/>
          </a:prstGeom>
        </p:spPr>
      </p:pic>
    </p:spTree>
    <p:extLst>
      <p:ext uri="{BB962C8B-B14F-4D97-AF65-F5344CB8AC3E}">
        <p14:creationId xmlns:p14="http://schemas.microsoft.com/office/powerpoint/2010/main" val="397995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36132" y="589938"/>
            <a:ext cx="7729728" cy="1188720"/>
          </a:xfrm>
        </p:spPr>
        <p:txBody>
          <a:bodyPr>
            <a:normAutofit/>
          </a:bodyPr>
          <a:lstStyle/>
          <a:p>
            <a:r>
              <a:rPr lang="en-US" sz="3200" dirty="0"/>
              <a:t>Evidence and documentation</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359764" y="1892004"/>
            <a:ext cx="7929798" cy="4853570"/>
          </a:xfrm>
        </p:spPr>
        <p:txBody>
          <a:bodyPr>
            <a:noAutofit/>
          </a:bodyPr>
          <a:lstStyle/>
          <a:p>
            <a:pPr marL="0" indent="0">
              <a:spcBef>
                <a:spcPts val="300"/>
              </a:spcBef>
              <a:buNone/>
            </a:pPr>
            <a:r>
              <a:rPr lang="en-US" sz="2400" dirty="0">
                <a:solidFill>
                  <a:schemeClr val="tx1"/>
                </a:solidFill>
              </a:rPr>
              <a:t>Types of evidence:</a:t>
            </a:r>
          </a:p>
          <a:p>
            <a:pPr lvl="1">
              <a:spcBef>
                <a:spcPts val="300"/>
              </a:spcBef>
            </a:pPr>
            <a:r>
              <a:rPr lang="en-US" sz="2400" dirty="0">
                <a:solidFill>
                  <a:schemeClr val="tx1"/>
                </a:solidFill>
              </a:rPr>
              <a:t>Curriculum Handbooks </a:t>
            </a:r>
          </a:p>
          <a:p>
            <a:pPr lvl="1">
              <a:spcBef>
                <a:spcPts val="300"/>
              </a:spcBef>
            </a:pPr>
            <a:r>
              <a:rPr lang="en-US" sz="2400" dirty="0">
                <a:solidFill>
                  <a:schemeClr val="tx1"/>
                </a:solidFill>
              </a:rPr>
              <a:t>Training Materials for Curriculum Committees </a:t>
            </a:r>
          </a:p>
          <a:p>
            <a:pPr lvl="1">
              <a:spcBef>
                <a:spcPts val="300"/>
              </a:spcBef>
            </a:pPr>
            <a:r>
              <a:rPr lang="en-US" sz="2400" dirty="0">
                <a:solidFill>
                  <a:schemeClr val="tx1"/>
                </a:solidFill>
              </a:rPr>
              <a:t>Course Outlines of Record including addendums</a:t>
            </a:r>
          </a:p>
          <a:p>
            <a:pPr lvl="1">
              <a:spcBef>
                <a:spcPts val="300"/>
              </a:spcBef>
            </a:pPr>
            <a:r>
              <a:rPr lang="en-US" sz="2400" dirty="0">
                <a:solidFill>
                  <a:schemeClr val="tx1"/>
                </a:solidFill>
              </a:rPr>
              <a:t>Meeting notes/minutes from Curriculum committee meetings </a:t>
            </a:r>
          </a:p>
          <a:p>
            <a:pPr lvl="1">
              <a:spcBef>
                <a:spcPts val="300"/>
              </a:spcBef>
            </a:pPr>
            <a:r>
              <a:rPr lang="en-US" sz="2400" dirty="0">
                <a:solidFill>
                  <a:schemeClr val="tx1"/>
                </a:solidFill>
              </a:rPr>
              <a:t>Inter-district Curriculum meetings (multi-college districts) </a:t>
            </a:r>
          </a:p>
          <a:p>
            <a:pPr lvl="1">
              <a:spcBef>
                <a:spcPts val="300"/>
              </a:spcBef>
            </a:pPr>
            <a:r>
              <a:rPr lang="en-US" sz="2400" dirty="0">
                <a:solidFill>
                  <a:schemeClr val="tx1"/>
                </a:solidFill>
              </a:rPr>
              <a:t>SLO and Program Review discussions related to curriculum</a:t>
            </a:r>
          </a:p>
          <a:p>
            <a:pPr lvl="1">
              <a:spcBef>
                <a:spcPts val="300"/>
              </a:spcBef>
            </a:pPr>
            <a:r>
              <a:rPr lang="en-US" sz="2400" dirty="0">
                <a:solidFill>
                  <a:schemeClr val="tx1"/>
                </a:solidFill>
              </a:rPr>
              <a:t>Curriculum information to the Board of Trustees</a:t>
            </a:r>
          </a:p>
          <a:p>
            <a:pPr lvl="1">
              <a:spcBef>
                <a:spcPts val="300"/>
              </a:spcBef>
            </a:pPr>
            <a:r>
              <a:rPr lang="en-US" sz="2400" dirty="0">
                <a:solidFill>
                  <a:schemeClr val="tx1"/>
                </a:solidFill>
              </a:rPr>
              <a:t>CCCCO Curriculum Inventory</a:t>
            </a:r>
          </a:p>
          <a:p>
            <a:pPr lvl="1">
              <a:spcBef>
                <a:spcPts val="300"/>
              </a:spcBef>
            </a:pPr>
            <a:r>
              <a:rPr lang="en-US" sz="2400" dirty="0">
                <a:solidFill>
                  <a:schemeClr val="tx1"/>
                </a:solidFill>
              </a:rPr>
              <a:t>More… </a:t>
            </a:r>
          </a:p>
        </p:txBody>
      </p:sp>
      <p:pic>
        <p:nvPicPr>
          <p:cNvPr id="4" name="Picture 3">
            <a:extLst>
              <a:ext uri="{FF2B5EF4-FFF2-40B4-BE49-F238E27FC236}">
                <a16:creationId xmlns:a16="http://schemas.microsoft.com/office/drawing/2014/main" id="{E88722BE-565F-774F-806D-D422DFCC94B4}"/>
              </a:ext>
            </a:extLst>
          </p:cNvPr>
          <p:cNvPicPr>
            <a:picLocks noChangeAspect="1"/>
          </p:cNvPicPr>
          <p:nvPr/>
        </p:nvPicPr>
        <p:blipFill>
          <a:blip r:embed="rId2"/>
          <a:stretch>
            <a:fillRect/>
          </a:stretch>
        </p:blipFill>
        <p:spPr>
          <a:xfrm>
            <a:off x="8289562" y="2608289"/>
            <a:ext cx="3382979" cy="2684904"/>
          </a:xfrm>
          <a:prstGeom prst="rect">
            <a:avLst/>
          </a:prstGeom>
        </p:spPr>
      </p:pic>
    </p:spTree>
    <p:extLst>
      <p:ext uri="{BB962C8B-B14F-4D97-AF65-F5344CB8AC3E}">
        <p14:creationId xmlns:p14="http://schemas.microsoft.com/office/powerpoint/2010/main" val="66734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36132" y="754830"/>
            <a:ext cx="7729728" cy="1188720"/>
          </a:xfrm>
        </p:spPr>
        <p:txBody>
          <a:bodyPr>
            <a:normAutofit/>
          </a:bodyPr>
          <a:lstStyle/>
          <a:p>
            <a:r>
              <a:rPr lang="en-US" sz="3200" dirty="0"/>
              <a:t>During the team visit</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398425"/>
            <a:ext cx="10852878" cy="4182257"/>
          </a:xfrm>
        </p:spPr>
        <p:txBody>
          <a:bodyPr>
            <a:normAutofit fontScale="92500" lnSpcReduction="10000"/>
          </a:bodyPr>
          <a:lstStyle/>
          <a:p>
            <a:r>
              <a:rPr lang="en-US" sz="2400" dirty="0">
                <a:solidFill>
                  <a:schemeClr val="tx1"/>
                </a:solidFill>
              </a:rPr>
              <a:t>Team members may ask to meet with the Curriculum Chair and/or  the members of the Curriculum Committee </a:t>
            </a:r>
          </a:p>
          <a:p>
            <a:r>
              <a:rPr lang="en-US" sz="2400" dirty="0">
                <a:solidFill>
                  <a:schemeClr val="tx1"/>
                </a:solidFill>
              </a:rPr>
              <a:t>Curriculum Chair should be familiar with (or have participated in the writing of Standards related to curriculum </a:t>
            </a:r>
          </a:p>
          <a:p>
            <a:r>
              <a:rPr lang="en-US" sz="2400" dirty="0">
                <a:solidFill>
                  <a:schemeClr val="tx1"/>
                </a:solidFill>
              </a:rPr>
              <a:t>Have examples ready of courses, programs, addendums ready for team if they request documentation </a:t>
            </a:r>
          </a:p>
          <a:p>
            <a:r>
              <a:rPr lang="en-US" sz="2400" dirty="0">
                <a:solidFill>
                  <a:schemeClr val="tx1"/>
                </a:solidFill>
              </a:rPr>
              <a:t>Have your curriculum inventory updated and your curriculum management system updated. </a:t>
            </a:r>
          </a:p>
          <a:p>
            <a:r>
              <a:rPr lang="en-US" sz="2400" dirty="0">
                <a:solidFill>
                  <a:schemeClr val="tx1"/>
                </a:solidFill>
              </a:rPr>
              <a:t>Curriculum Chair and committee members should be able to explain to visiting member curriculum process (training) </a:t>
            </a:r>
          </a:p>
          <a:p>
            <a:r>
              <a:rPr lang="en-US" sz="2400" dirty="0">
                <a:solidFill>
                  <a:schemeClr val="tx1"/>
                </a:solidFill>
              </a:rPr>
              <a:t>Curriculum Chair and committee members should be able to explain how the evaluate and make changes for improvement in curriculum process</a:t>
            </a:r>
          </a:p>
          <a:p>
            <a:pPr marL="0" indent="0">
              <a:buNone/>
            </a:pPr>
            <a:endParaRPr lang="en-US" sz="2400" dirty="0"/>
          </a:p>
        </p:txBody>
      </p:sp>
    </p:spTree>
    <p:extLst>
      <p:ext uri="{BB962C8B-B14F-4D97-AF65-F5344CB8AC3E}">
        <p14:creationId xmlns:p14="http://schemas.microsoft.com/office/powerpoint/2010/main" val="449541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21142" y="529977"/>
            <a:ext cx="7729728" cy="1188720"/>
          </a:xfrm>
        </p:spPr>
        <p:txBody>
          <a:bodyPr>
            <a:normAutofit/>
          </a:bodyPr>
          <a:lstStyle/>
          <a:p>
            <a:r>
              <a:rPr lang="en-US" sz="3200" dirty="0"/>
              <a:t>Recent changes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1948721"/>
            <a:ext cx="10867869" cy="4392119"/>
          </a:xfrm>
        </p:spPr>
        <p:txBody>
          <a:bodyPr>
            <a:normAutofit fontScale="92500" lnSpcReduction="10000"/>
          </a:bodyPr>
          <a:lstStyle/>
          <a:p>
            <a:pPr>
              <a:spcBef>
                <a:spcPts val="400"/>
              </a:spcBef>
            </a:pPr>
            <a:r>
              <a:rPr lang="en-US" sz="2400" dirty="0"/>
              <a:t>Standard II.A.2 edited – January 2018</a:t>
            </a:r>
          </a:p>
          <a:p>
            <a:pPr>
              <a:spcBef>
                <a:spcPts val="400"/>
              </a:spcBef>
            </a:pPr>
            <a:r>
              <a:rPr lang="en-US" sz="2400" dirty="0"/>
              <a:t>Standard III.A.6 was deleted – January 2018</a:t>
            </a:r>
          </a:p>
          <a:p>
            <a:pPr>
              <a:spcBef>
                <a:spcPts val="400"/>
              </a:spcBef>
              <a:buClr>
                <a:srgbClr val="0070C0"/>
              </a:buClr>
            </a:pPr>
            <a:r>
              <a:rPr lang="en-US" sz="2400" dirty="0">
                <a:ea typeface="Times New Roman" charset="0"/>
                <a:cs typeface="Times New Roman" charset="0"/>
              </a:rPr>
              <a:t>New Peer Reviewer Training and New ALO Training at the ASCCC Accreditation Institute pre-session on February 22, 2018</a:t>
            </a:r>
          </a:p>
          <a:p>
            <a:pPr>
              <a:spcBef>
                <a:spcPts val="400"/>
              </a:spcBef>
              <a:buClr>
                <a:srgbClr val="0070C0"/>
              </a:buClr>
            </a:pPr>
            <a:r>
              <a:rPr lang="en-US" sz="2400" dirty="0">
                <a:ea typeface="Times New Roman" charset="0"/>
                <a:cs typeface="Times New Roman" charset="0"/>
              </a:rPr>
              <a:t>A “portfolio model” for the Vice Presidents: Each VP manages a portfolio of colleges with which they:</a:t>
            </a:r>
          </a:p>
          <a:p>
            <a:pPr lvl="1">
              <a:spcBef>
                <a:spcPts val="400"/>
              </a:spcBef>
              <a:buClr>
                <a:srgbClr val="0070C0"/>
              </a:buClr>
            </a:pPr>
            <a:r>
              <a:rPr lang="en-US" dirty="0">
                <a:ea typeface="Times New Roman" charset="0"/>
                <a:cs typeface="Times New Roman" charset="0"/>
              </a:rPr>
              <a:t>Develop close, collaborative relationships, </a:t>
            </a:r>
          </a:p>
          <a:p>
            <a:pPr lvl="1">
              <a:spcBef>
                <a:spcPts val="400"/>
              </a:spcBef>
              <a:buClr>
                <a:srgbClr val="0070C0"/>
              </a:buClr>
            </a:pPr>
            <a:r>
              <a:rPr lang="en-US" dirty="0">
                <a:ea typeface="Times New Roman" charset="0"/>
                <a:cs typeface="Times New Roman" charset="0"/>
              </a:rPr>
              <a:t>Support each step of the review process, and </a:t>
            </a:r>
          </a:p>
          <a:p>
            <a:pPr lvl="1">
              <a:spcBef>
                <a:spcPts val="400"/>
              </a:spcBef>
              <a:buClr>
                <a:srgbClr val="0070C0"/>
              </a:buClr>
            </a:pPr>
            <a:r>
              <a:rPr lang="en-US" dirty="0">
                <a:ea typeface="Times New Roman" charset="0"/>
                <a:cs typeface="Times New Roman" charset="0"/>
              </a:rPr>
              <a:t>Ensure a consistent, thoroughly understood outcome. </a:t>
            </a:r>
          </a:p>
          <a:p>
            <a:pPr>
              <a:spcBef>
                <a:spcPts val="400"/>
              </a:spcBef>
              <a:buClr>
                <a:srgbClr val="0070C0"/>
              </a:buClr>
            </a:pPr>
            <a:r>
              <a:rPr lang="en-US" sz="2600" dirty="0">
                <a:ea typeface="Times New Roman" charset="0"/>
                <a:cs typeface="Times New Roman" charset="0"/>
              </a:rPr>
              <a:t>Taxonomy of Standards revision: </a:t>
            </a:r>
            <a:r>
              <a:rPr lang="en-US" sz="2200" dirty="0">
                <a:ea typeface="Times New Roman" charset="0"/>
                <a:cs typeface="Times New Roman" charset="0"/>
              </a:rPr>
              <a:t>Consideration of a new “unit of measure” of the Standards for making compliance decisions rather than the current model of 128 Standards, all of which can be considered of equal importance. </a:t>
            </a:r>
          </a:p>
          <a:p>
            <a:pPr>
              <a:spcBef>
                <a:spcPts val="400"/>
              </a:spcBef>
              <a:buClr>
                <a:srgbClr val="0070C0"/>
              </a:buClr>
            </a:pPr>
            <a:r>
              <a:rPr lang="en-US" sz="2600" dirty="0">
                <a:ea typeface="Times New Roman" charset="0"/>
                <a:cs typeface="Times New Roman" charset="0"/>
              </a:rPr>
              <a:t>Baccalaureate requirements may be reconsidered…</a:t>
            </a:r>
          </a:p>
          <a:p>
            <a:pPr>
              <a:spcBef>
                <a:spcPts val="400"/>
              </a:spcBef>
            </a:pPr>
            <a:endParaRPr lang="en-US" sz="2400" dirty="0"/>
          </a:p>
        </p:txBody>
      </p:sp>
    </p:spTree>
    <p:extLst>
      <p:ext uri="{BB962C8B-B14F-4D97-AF65-F5344CB8AC3E}">
        <p14:creationId xmlns:p14="http://schemas.microsoft.com/office/powerpoint/2010/main" val="91710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3200" dirty="0"/>
              <a:t>Overview</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668248"/>
            <a:ext cx="10852879" cy="3672591"/>
          </a:xfrm>
        </p:spPr>
        <p:txBody>
          <a:bodyPr>
            <a:normAutofit/>
          </a:bodyPr>
          <a:lstStyle/>
          <a:p>
            <a:r>
              <a:rPr lang="en-US" sz="2400" dirty="0">
                <a:solidFill>
                  <a:srgbClr val="262626"/>
                </a:solidFill>
              </a:rPr>
              <a:t>Accreditation Standards on Curriculum</a:t>
            </a:r>
          </a:p>
          <a:p>
            <a:r>
              <a:rPr lang="en-US" sz="2400" dirty="0">
                <a:solidFill>
                  <a:srgbClr val="262626"/>
                </a:solidFill>
              </a:rPr>
              <a:t>Updates in accreditation processes</a:t>
            </a:r>
          </a:p>
          <a:p>
            <a:r>
              <a:rPr lang="en-US" sz="2400" dirty="0">
                <a:solidFill>
                  <a:srgbClr val="262626"/>
                </a:solidFill>
              </a:rPr>
              <a:t>Evidence and Documentation</a:t>
            </a:r>
          </a:p>
          <a:p>
            <a:r>
              <a:rPr lang="en-US" sz="2400" dirty="0">
                <a:solidFill>
                  <a:srgbClr val="262626"/>
                </a:solidFill>
              </a:rPr>
              <a:t>During the Team Visit</a:t>
            </a:r>
          </a:p>
          <a:p>
            <a:r>
              <a:rPr lang="en-US" sz="2400" dirty="0">
                <a:solidFill>
                  <a:srgbClr val="262626"/>
                </a:solidFill>
              </a:rPr>
              <a:t>Recent Changes</a:t>
            </a:r>
          </a:p>
          <a:p>
            <a:r>
              <a:rPr lang="en-US" sz="2400" dirty="0">
                <a:solidFill>
                  <a:srgbClr val="262626"/>
                </a:solidFill>
              </a:rPr>
              <a:t>Discussion</a:t>
            </a:r>
            <a:r>
              <a:rPr lang="mr-IN" sz="2400" dirty="0">
                <a:solidFill>
                  <a:srgbClr val="262626"/>
                </a:solidFill>
              </a:rPr>
              <a:t>…</a:t>
            </a:r>
            <a:endParaRPr lang="en-US" sz="2400" dirty="0">
              <a:solidFill>
                <a:srgbClr val="262626"/>
              </a:solidFill>
            </a:endParaRPr>
          </a:p>
        </p:txBody>
      </p:sp>
      <p:pic>
        <p:nvPicPr>
          <p:cNvPr id="4" name="Picture 3">
            <a:extLst>
              <a:ext uri="{FF2B5EF4-FFF2-40B4-BE49-F238E27FC236}">
                <a16:creationId xmlns:a16="http://schemas.microsoft.com/office/drawing/2014/main" id="{346D122F-4B04-8946-8974-9635C3363165}"/>
              </a:ext>
            </a:extLst>
          </p:cNvPr>
          <p:cNvPicPr>
            <a:picLocks noChangeAspect="1"/>
          </p:cNvPicPr>
          <p:nvPr/>
        </p:nvPicPr>
        <p:blipFill>
          <a:blip r:embed="rId2"/>
          <a:stretch>
            <a:fillRect/>
          </a:stretch>
        </p:blipFill>
        <p:spPr>
          <a:xfrm>
            <a:off x="7468744" y="3596890"/>
            <a:ext cx="3489065" cy="2093439"/>
          </a:xfrm>
          <a:prstGeom prst="rect">
            <a:avLst/>
          </a:prstGeom>
        </p:spPr>
      </p:pic>
    </p:spTree>
    <p:extLst>
      <p:ext uri="{BB962C8B-B14F-4D97-AF65-F5344CB8AC3E}">
        <p14:creationId xmlns:p14="http://schemas.microsoft.com/office/powerpoint/2010/main" val="323612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3200" dirty="0"/>
              <a:t>Discussion…</a:t>
            </a:r>
          </a:p>
        </p:txBody>
      </p:sp>
      <p:pic>
        <p:nvPicPr>
          <p:cNvPr id="4" name="Content Placeholder 3">
            <a:extLst>
              <a:ext uri="{FF2B5EF4-FFF2-40B4-BE49-F238E27FC236}">
                <a16:creationId xmlns:a16="http://schemas.microsoft.com/office/drawing/2014/main" id="{A7FBC0B8-3028-214C-BB26-60E852DA9A50}"/>
              </a:ext>
            </a:extLst>
          </p:cNvPr>
          <p:cNvPicPr>
            <a:picLocks noGrp="1" noChangeAspect="1"/>
          </p:cNvPicPr>
          <p:nvPr>
            <p:ph idx="1"/>
          </p:nvPr>
        </p:nvPicPr>
        <p:blipFill>
          <a:blip r:embed="rId2"/>
          <a:stretch>
            <a:fillRect/>
          </a:stretch>
        </p:blipFill>
        <p:spPr>
          <a:xfrm>
            <a:off x="3382402" y="2631699"/>
            <a:ext cx="5427195" cy="3604926"/>
          </a:xfrm>
        </p:spPr>
      </p:pic>
    </p:spTree>
    <p:extLst>
      <p:ext uri="{BB962C8B-B14F-4D97-AF65-F5344CB8AC3E}">
        <p14:creationId xmlns:p14="http://schemas.microsoft.com/office/powerpoint/2010/main" val="330263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3200" dirty="0"/>
              <a:t>Thank you!</a:t>
            </a:r>
          </a:p>
        </p:txBody>
      </p:sp>
      <p:pic>
        <p:nvPicPr>
          <p:cNvPr id="4" name="Content Placeholder 3">
            <a:extLst>
              <a:ext uri="{FF2B5EF4-FFF2-40B4-BE49-F238E27FC236}">
                <a16:creationId xmlns:a16="http://schemas.microsoft.com/office/drawing/2014/main" id="{CACF0EFE-913B-A945-95DA-51E3265E5EDA}"/>
              </a:ext>
            </a:extLst>
          </p:cNvPr>
          <p:cNvPicPr>
            <a:picLocks noGrp="1" noChangeAspect="1"/>
          </p:cNvPicPr>
          <p:nvPr>
            <p:ph idx="1"/>
          </p:nvPr>
        </p:nvPicPr>
        <p:blipFill>
          <a:blip r:embed="rId2"/>
          <a:stretch>
            <a:fillRect/>
          </a:stretch>
        </p:blipFill>
        <p:spPr>
          <a:xfrm>
            <a:off x="4315957" y="2469602"/>
            <a:ext cx="3560085" cy="4034763"/>
          </a:xfrm>
        </p:spPr>
      </p:pic>
    </p:spTree>
    <p:extLst>
      <p:ext uri="{BB962C8B-B14F-4D97-AF65-F5344CB8AC3E}">
        <p14:creationId xmlns:p14="http://schemas.microsoft.com/office/powerpoint/2010/main" val="1356915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3200" dirty="0"/>
              <a:t>references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668248"/>
            <a:ext cx="10852879" cy="3672591"/>
          </a:xfrm>
        </p:spPr>
        <p:txBody>
          <a:bodyPr>
            <a:normAutofit/>
          </a:bodyPr>
          <a:lstStyle/>
          <a:p>
            <a:r>
              <a:rPr lang="en-US" sz="2400" dirty="0"/>
              <a:t>ACCJC: </a:t>
            </a:r>
            <a:r>
              <a:rPr lang="en-US" sz="2400" dirty="0">
                <a:hlinkClick r:id="rId2"/>
              </a:rPr>
              <a:t>https://accjc.org</a:t>
            </a:r>
            <a:endParaRPr lang="en-US" sz="2400" dirty="0"/>
          </a:p>
          <a:p>
            <a:r>
              <a:rPr lang="en-US" sz="2400" dirty="0"/>
              <a:t>ASCCC Accreditation Committee: </a:t>
            </a:r>
            <a:r>
              <a:rPr lang="en-US" sz="2400" dirty="0">
                <a:hlinkClick r:id="rId3"/>
              </a:rPr>
              <a:t>https://asccc.org/directory/accreditation-committee-0</a:t>
            </a:r>
            <a:endParaRPr lang="en-US" sz="2400" dirty="0"/>
          </a:p>
          <a:p>
            <a:endParaRPr lang="en-US" sz="2400" dirty="0"/>
          </a:p>
        </p:txBody>
      </p:sp>
    </p:spTree>
    <p:extLst>
      <p:ext uri="{BB962C8B-B14F-4D97-AF65-F5344CB8AC3E}">
        <p14:creationId xmlns:p14="http://schemas.microsoft.com/office/powerpoint/2010/main" val="41856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en-US" sz="2400" dirty="0">
                <a:solidFill>
                  <a:srgbClr val="262626"/>
                </a:solidFill>
                <a:cs typeface="Times New Roman"/>
              </a:rPr>
              <a:t>I.A.3. The institution’s programs and services are aligned with its mission. The mission guides institutional decision-making, planning, and resource allocation and informs institutional goals for student learning and achievement.</a:t>
            </a:r>
          </a:p>
          <a:p>
            <a:pPr marL="0" indent="0">
              <a:buNone/>
            </a:pPr>
            <a:endParaRPr lang="en-US" sz="2400" dirty="0">
              <a:solidFill>
                <a:srgbClr val="262626"/>
              </a:solidFill>
              <a:cs typeface="Times New Roman"/>
            </a:endParaRPr>
          </a:p>
          <a:p>
            <a:r>
              <a:rPr lang="en-US" sz="2400" dirty="0">
                <a:solidFill>
                  <a:srgbClr val="262626"/>
                </a:solidFill>
                <a:cs typeface="Times New Roman"/>
              </a:rPr>
              <a:t>Curriculum Committee and the college’s mission</a:t>
            </a:r>
          </a:p>
          <a:p>
            <a:pPr marL="0" indent="0">
              <a:buNone/>
            </a:pPr>
            <a:endParaRPr lang="en-US" sz="2400" dirty="0"/>
          </a:p>
        </p:txBody>
      </p:sp>
    </p:spTree>
    <p:extLst>
      <p:ext uri="{BB962C8B-B14F-4D97-AF65-F5344CB8AC3E}">
        <p14:creationId xmlns:p14="http://schemas.microsoft.com/office/powerpoint/2010/main" val="354699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en-US" sz="2400" dirty="0">
                <a:solidFill>
                  <a:srgbClr val="262626"/>
                </a:solidFill>
                <a:cs typeface="Times New Roman"/>
              </a:rPr>
              <a:t>I.B.5. The institution assesses accomplishment of its mission through program review and evaluation of goals and objectives, student learning outcomes, and student achievement. Quantitative and qualitative data are disaggregated for analysis by program type and mode of delivery.</a:t>
            </a:r>
          </a:p>
          <a:p>
            <a:pPr marL="0" indent="0">
              <a:buNone/>
            </a:pPr>
            <a:endParaRPr lang="en-US" sz="2400" dirty="0">
              <a:solidFill>
                <a:srgbClr val="262626"/>
              </a:solidFill>
              <a:cs typeface="Times New Roman"/>
            </a:endParaRPr>
          </a:p>
          <a:p>
            <a:r>
              <a:rPr lang="en-US" sz="2400" dirty="0">
                <a:solidFill>
                  <a:srgbClr val="262626"/>
                </a:solidFill>
                <a:cs typeface="Times New Roman"/>
              </a:rPr>
              <a:t>Curriculum review in program review process</a:t>
            </a:r>
          </a:p>
          <a:p>
            <a:pPr marL="0" indent="0">
              <a:buNone/>
            </a:pPr>
            <a:endParaRPr lang="en-US" sz="2400" dirty="0"/>
          </a:p>
        </p:txBody>
      </p:sp>
    </p:spTree>
    <p:extLst>
      <p:ext uri="{BB962C8B-B14F-4D97-AF65-F5344CB8AC3E}">
        <p14:creationId xmlns:p14="http://schemas.microsoft.com/office/powerpoint/2010/main" val="90115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en-US" sz="2400" dirty="0">
                <a:solidFill>
                  <a:srgbClr val="262626"/>
                </a:solidFill>
                <a:cs typeface="Times New Roman"/>
              </a:rPr>
              <a:t>II.A.1.  All instructional programs, regardless of location or means of delivery, including distance education and correspondence 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a:t>
            </a:r>
          </a:p>
          <a:p>
            <a:pPr marL="0" indent="0">
              <a:buNone/>
            </a:pPr>
            <a:endParaRPr lang="en-US" sz="2400" dirty="0">
              <a:solidFill>
                <a:srgbClr val="262626"/>
              </a:solidFill>
              <a:cs typeface="Times New Roman"/>
            </a:endParaRPr>
          </a:p>
          <a:p>
            <a:r>
              <a:rPr lang="en-US" sz="2400" dirty="0">
                <a:solidFill>
                  <a:srgbClr val="262626"/>
                </a:solidFill>
                <a:cs typeface="Times New Roman"/>
              </a:rPr>
              <a:t>Role of curriculum committee in ensuring educational quality</a:t>
            </a:r>
          </a:p>
          <a:p>
            <a:pPr marL="0" indent="0">
              <a:buNone/>
            </a:pPr>
            <a:endParaRPr lang="en-US" sz="2400" dirty="0"/>
          </a:p>
        </p:txBody>
      </p:sp>
    </p:spTree>
    <p:extLst>
      <p:ext uri="{BB962C8B-B14F-4D97-AF65-F5344CB8AC3E}">
        <p14:creationId xmlns:p14="http://schemas.microsoft.com/office/powerpoint/2010/main" val="263814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359229"/>
            <a:ext cx="10265229" cy="1240971"/>
          </a:xfrm>
        </p:spPr>
        <p:txBody>
          <a:bodyPr>
            <a:normAutofit fontScale="90000"/>
          </a:bodyPr>
          <a:lstStyle/>
          <a:p>
            <a:pPr algn="ctr" eaLnBrk="1" hangingPunct="1"/>
            <a:r>
              <a:rPr lang="en-US" sz="5400" b="1" dirty="0">
                <a:solidFill>
                  <a:srgbClr val="0070C0"/>
                </a:solidFill>
                <a:ea typeface="Times New Roman" charset="0"/>
                <a:cs typeface="Times New Roman" charset="0"/>
              </a:rPr>
              <a:t>Standard II.A.2</a:t>
            </a:r>
            <a:br>
              <a:rPr lang="en-US" sz="5400" b="1" dirty="0">
                <a:solidFill>
                  <a:srgbClr val="0070C0"/>
                </a:solidFill>
                <a:ea typeface="Times New Roman" charset="0"/>
                <a:cs typeface="Times New Roman" charset="0"/>
              </a:rPr>
            </a:br>
            <a:r>
              <a:rPr lang="en-US" sz="2700" b="1" dirty="0">
                <a:solidFill>
                  <a:srgbClr val="0070C0"/>
                </a:solidFill>
                <a:ea typeface="Times New Roman" charset="0"/>
                <a:cs typeface="Times New Roman" charset="0"/>
              </a:rPr>
              <a:t>(prior to January 2018) </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838200" y="1993691"/>
            <a:ext cx="10265229" cy="4619379"/>
          </a:xfrm>
        </p:spPr>
        <p:txBody>
          <a:bodyPr>
            <a:normAutofit/>
          </a:bodyPr>
          <a:lstStyle/>
          <a:p>
            <a:pPr marL="0" lvl="0" indent="0">
              <a:lnSpc>
                <a:spcPct val="110000"/>
              </a:lnSpc>
              <a:spcBef>
                <a:spcPts val="600"/>
              </a:spcBef>
              <a:buClr>
                <a:srgbClr val="0070C0"/>
              </a:buClr>
              <a:buNone/>
              <a:defRPr/>
            </a:pPr>
            <a:r>
              <a:rPr lang="en-US" sz="2400" b="1" dirty="0">
                <a:solidFill>
                  <a:srgbClr val="0070C0"/>
                </a:solidFill>
                <a:ea typeface="Times New Roman" charset="0"/>
                <a:cs typeface="Times New Roman" charset="0"/>
              </a:rPr>
              <a:t>with proposed edits for consideration at January 2018 ACCJC Meeting:</a:t>
            </a:r>
            <a:endParaRPr lang="en-US" sz="2400" b="1" dirty="0">
              <a:ea typeface="Times New Roman" charset="0"/>
              <a:cs typeface="Times New Roman" charset="0"/>
            </a:endParaRPr>
          </a:p>
          <a:p>
            <a:pPr marL="0" lvl="0" indent="0">
              <a:lnSpc>
                <a:spcPct val="110000"/>
              </a:lnSpc>
              <a:spcBef>
                <a:spcPts val="600"/>
              </a:spcBef>
              <a:buClr>
                <a:srgbClr val="0070C0"/>
              </a:buClr>
              <a:buNone/>
              <a:defRPr/>
            </a:pPr>
            <a:r>
              <a:rPr lang="en-US" sz="2400" b="1" dirty="0">
                <a:ea typeface="Times New Roman" charset="0"/>
                <a:cs typeface="Times New Roman" charset="0"/>
              </a:rPr>
              <a:t>Standard II.A.2</a:t>
            </a:r>
            <a:r>
              <a:rPr lang="en-US" sz="2400" dirty="0">
                <a:ea typeface="Times New Roman" charset="0"/>
                <a:cs typeface="Times New Roman" charset="0"/>
              </a:rPr>
              <a:t>. Faculty, including full time, part time, and adjunct faculty, </a:t>
            </a:r>
            <a:r>
              <a:rPr lang="en-US" sz="2400" b="1" u="sng" dirty="0">
                <a:ea typeface="Times New Roman" charset="0"/>
                <a:cs typeface="Times New Roman" charset="0"/>
              </a:rPr>
              <a:t>regularly engage in</a:t>
            </a:r>
            <a:r>
              <a:rPr lang="en-US" sz="2400" dirty="0">
                <a:ea typeface="Times New Roman" charset="0"/>
                <a:cs typeface="Times New Roman" charset="0"/>
              </a:rPr>
              <a:t> </a:t>
            </a:r>
            <a:r>
              <a:rPr lang="en-US" sz="2400" dirty="0" err="1">
                <a:ea typeface="Times New Roman" charset="0"/>
                <a:cs typeface="Times New Roman" charset="0"/>
              </a:rPr>
              <a:t>ensur</a:t>
            </a:r>
            <a:r>
              <a:rPr lang="en-US" sz="2400" b="1" u="sng" dirty="0" err="1">
                <a:ea typeface="Times New Roman" charset="0"/>
                <a:cs typeface="Times New Roman" charset="0"/>
              </a:rPr>
              <a:t>ing</a:t>
            </a:r>
            <a:r>
              <a:rPr lang="en-US" sz="2400" strike="sngStrike" dirty="0" err="1">
                <a:solidFill>
                  <a:srgbClr val="FF0000"/>
                </a:solidFill>
                <a:ea typeface="Times New Roman" charset="0"/>
                <a:cs typeface="Times New Roman" charset="0"/>
              </a:rPr>
              <a:t>e</a:t>
            </a:r>
            <a:r>
              <a:rPr lang="en-US" sz="2400" dirty="0">
                <a:ea typeface="Times New Roman" charset="0"/>
                <a:cs typeface="Times New Roman" charset="0"/>
              </a:rPr>
              <a:t> that the content and methods of instruction meet generally accepted academic and professional standards and expectations. </a:t>
            </a:r>
            <a:r>
              <a:rPr lang="en-US" sz="2400" b="1" u="sng" dirty="0">
                <a:ea typeface="Times New Roman" charset="0"/>
                <a:cs typeface="Times New Roman" charset="0"/>
              </a:rPr>
              <a:t>In exercising collective ownership over the design and improvement of the learning experience, </a:t>
            </a:r>
            <a:r>
              <a:rPr lang="en-US" sz="2400" b="1" u="sng" dirty="0" err="1">
                <a:ea typeface="Times New Roman" charset="0"/>
                <a:cs typeface="Times New Roman" charset="0"/>
              </a:rPr>
              <a:t>f</a:t>
            </a:r>
            <a:r>
              <a:rPr lang="en-US" sz="2400" strike="sngStrike" dirty="0" err="1">
                <a:solidFill>
                  <a:srgbClr val="FF0000"/>
                </a:solidFill>
                <a:ea typeface="Times New Roman" charset="0"/>
                <a:cs typeface="Times New Roman" charset="0"/>
              </a:rPr>
              <a:t>F</a:t>
            </a:r>
            <a:r>
              <a:rPr lang="en-US" sz="2400" dirty="0" err="1">
                <a:ea typeface="Times New Roman" charset="0"/>
                <a:cs typeface="Times New Roman" charset="0"/>
              </a:rPr>
              <a:t>aculty</a:t>
            </a:r>
            <a:r>
              <a:rPr lang="en-US" sz="2400" dirty="0">
                <a:solidFill>
                  <a:srgbClr val="FF0000"/>
                </a:solidFill>
                <a:ea typeface="Times New Roman" charset="0"/>
                <a:cs typeface="Times New Roman" charset="0"/>
              </a:rPr>
              <a:t> </a:t>
            </a:r>
            <a:r>
              <a:rPr lang="en-US" sz="2400" strike="sngStrike" dirty="0">
                <a:solidFill>
                  <a:srgbClr val="FF0000"/>
                </a:solidFill>
                <a:ea typeface="Times New Roman" charset="0"/>
                <a:cs typeface="Times New Roman" charset="0"/>
              </a:rPr>
              <a:t>and others responsible act to</a:t>
            </a:r>
            <a:r>
              <a:rPr lang="en-US" sz="2400" dirty="0">
                <a:ea typeface="Times New Roman" charset="0"/>
                <a:cs typeface="Times New Roman" charset="0"/>
              </a:rPr>
              <a:t> </a:t>
            </a:r>
            <a:r>
              <a:rPr lang="en-US" sz="2400" b="1" u="sng" dirty="0">
                <a:ea typeface="Times New Roman" charset="0"/>
                <a:cs typeface="Times New Roman" charset="0"/>
              </a:rPr>
              <a:t>conduct systematic and inclusive program review, using student achievement data, in order to</a:t>
            </a:r>
            <a:r>
              <a:rPr lang="en-US" sz="2400" dirty="0">
                <a:ea typeface="Times New Roman" charset="0"/>
                <a:cs typeface="Times New Roman" charset="0"/>
              </a:rPr>
              <a:t> continuously improve instructional courses and</a:t>
            </a:r>
            <a:r>
              <a:rPr lang="en-US" sz="2400" strike="sngStrike" dirty="0">
                <a:ea typeface="Times New Roman" charset="0"/>
                <a:cs typeface="Times New Roman" charset="0"/>
              </a:rPr>
              <a:t>,</a:t>
            </a:r>
            <a:r>
              <a:rPr lang="en-US" sz="2400" dirty="0">
                <a:ea typeface="Times New Roman" charset="0"/>
                <a:cs typeface="Times New Roman" charset="0"/>
              </a:rPr>
              <a:t> programs</a:t>
            </a:r>
            <a:r>
              <a:rPr lang="en-US" sz="2400" dirty="0">
                <a:solidFill>
                  <a:srgbClr val="FF0000"/>
                </a:solidFill>
                <a:ea typeface="Times New Roman" charset="0"/>
                <a:cs typeface="Times New Roman" charset="0"/>
              </a:rPr>
              <a:t> </a:t>
            </a:r>
            <a:r>
              <a:rPr lang="en-US" sz="2400" strike="sngStrike" dirty="0">
                <a:solidFill>
                  <a:srgbClr val="FF0000"/>
                </a:solidFill>
                <a:ea typeface="Times New Roman" charset="0"/>
                <a:cs typeface="Times New Roman" charset="0"/>
              </a:rPr>
              <a:t>and directly related services through systematic evaluation to assure</a:t>
            </a:r>
            <a:r>
              <a:rPr lang="en-US" sz="2400" dirty="0">
                <a:ea typeface="Times New Roman" charset="0"/>
                <a:cs typeface="Times New Roman" charset="0"/>
              </a:rPr>
              <a:t> </a:t>
            </a:r>
            <a:r>
              <a:rPr lang="en-US" sz="2400" b="1" u="sng" dirty="0">
                <a:ea typeface="Times New Roman" charset="0"/>
                <a:cs typeface="Times New Roman" charset="0"/>
              </a:rPr>
              <a:t>thereby ensuring program</a:t>
            </a:r>
            <a:r>
              <a:rPr lang="en-US" sz="2400" dirty="0">
                <a:ea typeface="Times New Roman" charset="0"/>
                <a:cs typeface="Times New Roman" charset="0"/>
              </a:rPr>
              <a:t> currency, </a:t>
            </a:r>
            <a:r>
              <a:rPr lang="en-US" sz="2400" dirty="0" err="1">
                <a:ea typeface="Times New Roman" charset="0"/>
                <a:cs typeface="Times New Roman" charset="0"/>
              </a:rPr>
              <a:t>improv</a:t>
            </a:r>
            <a:r>
              <a:rPr lang="en-US" sz="2400" b="1" u="sng" dirty="0" err="1">
                <a:ea typeface="Times New Roman" charset="0"/>
                <a:cs typeface="Times New Roman" charset="0"/>
              </a:rPr>
              <a:t>ing</a:t>
            </a:r>
            <a:r>
              <a:rPr lang="en-US" sz="2400" strike="sngStrike" dirty="0" err="1">
                <a:solidFill>
                  <a:srgbClr val="FF0000"/>
                </a:solidFill>
                <a:ea typeface="Times New Roman" charset="0"/>
                <a:cs typeface="Times New Roman" charset="0"/>
              </a:rPr>
              <a:t>e</a:t>
            </a:r>
            <a:r>
              <a:rPr lang="en-US" sz="2400" dirty="0">
                <a:ea typeface="Times New Roman" charset="0"/>
                <a:cs typeface="Times New Roman" charset="0"/>
              </a:rPr>
              <a:t> teaching and learning strategies, and </a:t>
            </a:r>
            <a:r>
              <a:rPr lang="en-US" sz="2400" dirty="0" err="1">
                <a:ea typeface="Times New Roman" charset="0"/>
                <a:cs typeface="Times New Roman" charset="0"/>
              </a:rPr>
              <a:t>promot</a:t>
            </a:r>
            <a:r>
              <a:rPr lang="en-US" sz="2400" b="1" u="sng" dirty="0" err="1">
                <a:ea typeface="Times New Roman" charset="0"/>
                <a:cs typeface="Times New Roman" charset="0"/>
              </a:rPr>
              <a:t>ing</a:t>
            </a:r>
            <a:r>
              <a:rPr lang="en-US" sz="2400" strike="sngStrike" dirty="0" err="1">
                <a:solidFill>
                  <a:srgbClr val="FF0000"/>
                </a:solidFill>
                <a:ea typeface="Times New Roman" charset="0"/>
                <a:cs typeface="Times New Roman" charset="0"/>
              </a:rPr>
              <a:t>e</a:t>
            </a:r>
            <a:r>
              <a:rPr lang="en-US" sz="2400" dirty="0">
                <a:ea typeface="Times New Roman" charset="0"/>
                <a:cs typeface="Times New Roman" charset="0"/>
              </a:rPr>
              <a:t> student success.</a:t>
            </a:r>
          </a:p>
          <a:p>
            <a:endParaRPr lang="en-US" dirty="0">
              <a:ea typeface="Times New Roman" charset="0"/>
              <a:cs typeface="Times New Roman" charset="0"/>
            </a:endParaRPr>
          </a:p>
        </p:txBody>
      </p:sp>
    </p:spTree>
    <p:extLst>
      <p:ext uri="{BB962C8B-B14F-4D97-AF65-F5344CB8AC3E}">
        <p14:creationId xmlns:p14="http://schemas.microsoft.com/office/powerpoint/2010/main" val="2074878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fontScale="92500"/>
          </a:bodyPr>
          <a:lstStyle/>
          <a:p>
            <a:pPr marL="182880" lvl="1" indent="0">
              <a:spcBef>
                <a:spcPts val="0"/>
              </a:spcBef>
              <a:buClr>
                <a:srgbClr val="0070C0"/>
              </a:buClr>
              <a:buNone/>
            </a:pPr>
            <a:r>
              <a:rPr lang="en-US" sz="2400" dirty="0">
                <a:solidFill>
                  <a:srgbClr val="262626"/>
                </a:solidFill>
                <a:cs typeface="Times New Roman"/>
              </a:rPr>
              <a:t>II.A.2. </a:t>
            </a:r>
            <a:r>
              <a:rPr lang="en-US" sz="2400" dirty="0">
                <a:ea typeface="Times New Roman" charset="0"/>
                <a:cs typeface="Times New Roman" charset="0"/>
              </a:rPr>
              <a:t>Faculty, including full time, part time, and adjunct faculty, regularly engage in ensuring that the content and methods of instruction meet generally accepted academic and professional standards and expectations. In exercising collective ownership over the design and improvement of the learning experience, faculty conduct systematic and inclusive program review, using student achievement data, in order to continuously improve instructional courses and programs, thereby ensuring program currency, improving teaching and learning strategies, and promoting student success.</a:t>
            </a:r>
          </a:p>
          <a:p>
            <a:pPr marL="0" indent="0">
              <a:buNone/>
            </a:pPr>
            <a:endParaRPr lang="en-US" sz="2400" dirty="0">
              <a:solidFill>
                <a:srgbClr val="262626"/>
              </a:solidFill>
              <a:cs typeface="Times New Roman"/>
            </a:endParaRPr>
          </a:p>
          <a:p>
            <a:r>
              <a:rPr lang="en-US" sz="2400" dirty="0">
                <a:solidFill>
                  <a:srgbClr val="262626"/>
                </a:solidFill>
                <a:cs typeface="Times New Roman"/>
              </a:rPr>
              <a:t>Role of faculty and others responsible</a:t>
            </a:r>
          </a:p>
          <a:p>
            <a:r>
              <a:rPr lang="en-US" sz="2400" dirty="0">
                <a:solidFill>
                  <a:srgbClr val="262626"/>
                </a:solidFill>
                <a:cs typeface="Times New Roman"/>
              </a:rPr>
              <a:t>Role of curriculum committee</a:t>
            </a:r>
          </a:p>
          <a:p>
            <a:pPr marL="0" indent="0">
              <a:buNone/>
            </a:pPr>
            <a:endParaRPr lang="en-US" sz="2400" dirty="0"/>
          </a:p>
        </p:txBody>
      </p:sp>
    </p:spTree>
    <p:extLst>
      <p:ext uri="{BB962C8B-B14F-4D97-AF65-F5344CB8AC3E}">
        <p14:creationId xmlns:p14="http://schemas.microsoft.com/office/powerpoint/2010/main" val="345443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en-US" sz="2400" dirty="0">
                <a:solidFill>
                  <a:srgbClr val="262626"/>
                </a:solidFill>
                <a:cs typeface="Times New Roman"/>
              </a:rPr>
              <a:t>II.A.3. The institution identifies and regularly assesses learning outcomes for courses, programs, certificates and degrees using established institutional procedures. The institution has officially approved and current course outlines that include student learning outcomes. In every class section students receive a course syllabus that includes learning outcomes from the institution’s officially approved course outline.</a:t>
            </a:r>
          </a:p>
          <a:p>
            <a:pPr marL="0" indent="0">
              <a:buNone/>
            </a:pPr>
            <a:endParaRPr lang="en-US" sz="2400" dirty="0">
              <a:solidFill>
                <a:srgbClr val="262626"/>
              </a:solidFill>
              <a:cs typeface="Times New Roman"/>
            </a:endParaRPr>
          </a:p>
          <a:p>
            <a:r>
              <a:rPr lang="en-US" sz="2400" dirty="0">
                <a:solidFill>
                  <a:srgbClr val="262626"/>
                </a:solidFill>
                <a:cs typeface="Times New Roman"/>
              </a:rPr>
              <a:t>Role of curriculum committee in SLO process</a:t>
            </a:r>
          </a:p>
          <a:p>
            <a:pPr marL="0" indent="0">
              <a:buNone/>
            </a:pPr>
            <a:endParaRPr lang="en-US" sz="2400" dirty="0"/>
          </a:p>
        </p:txBody>
      </p:sp>
    </p:spTree>
    <p:extLst>
      <p:ext uri="{BB962C8B-B14F-4D97-AF65-F5344CB8AC3E}">
        <p14:creationId xmlns:p14="http://schemas.microsoft.com/office/powerpoint/2010/main" val="67150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t>Accreditation Standards on curriculum</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en-US" sz="2400" dirty="0">
                <a:solidFill>
                  <a:srgbClr val="262626"/>
                </a:solidFill>
                <a:cs typeface="Times New Roman"/>
              </a:rPr>
              <a:t>II.A.4. If the institution offers pre-collegiate level curriculum, it distinguishes that curriculum from college level curriculum and directly supports students in learning the knowledge and skills necessary to advance to and succeed in college level curriculum.</a:t>
            </a:r>
          </a:p>
          <a:p>
            <a:pPr marL="0" indent="0">
              <a:buNone/>
            </a:pPr>
            <a:endParaRPr lang="en-US" sz="2400" dirty="0">
              <a:solidFill>
                <a:srgbClr val="262626"/>
              </a:solidFill>
              <a:cs typeface="Times New Roman"/>
            </a:endParaRPr>
          </a:p>
          <a:p>
            <a:r>
              <a:rPr lang="en-US" sz="2400" dirty="0">
                <a:solidFill>
                  <a:srgbClr val="262626"/>
                </a:solidFill>
                <a:cs typeface="Times New Roman"/>
              </a:rPr>
              <a:t>Role of curriculum committee in determining pre-collegiate from college-level courses</a:t>
            </a:r>
          </a:p>
          <a:p>
            <a:pPr marL="0" indent="0">
              <a:buNone/>
            </a:pPr>
            <a:endParaRPr lang="en-US" sz="2400" dirty="0"/>
          </a:p>
        </p:txBody>
      </p:sp>
    </p:spTree>
    <p:extLst>
      <p:ext uri="{BB962C8B-B14F-4D97-AF65-F5344CB8AC3E}">
        <p14:creationId xmlns:p14="http://schemas.microsoft.com/office/powerpoint/2010/main" val="841507023"/>
      </p:ext>
    </p:extLst>
  </p:cSld>
  <p:clrMapOvr>
    <a:masterClrMapping/>
  </p:clrMapOvr>
</p:sld>
</file>

<file path=ppt/theme/theme1.xml><?xml version="1.0" encoding="utf-8"?>
<a:theme xmlns:a="http://schemas.openxmlformats.org/drawingml/2006/main" name="Parcel">
  <a:themeElements>
    <a:clrScheme name="Custom 7">
      <a:dk1>
        <a:srgbClr val="000000"/>
      </a:dk1>
      <a:lt1>
        <a:srgbClr val="FFFFFF"/>
      </a:lt1>
      <a:dk2>
        <a:srgbClr val="4A5356"/>
      </a:dk2>
      <a:lt2>
        <a:srgbClr val="E8E3CE"/>
      </a:lt2>
      <a:accent1>
        <a:srgbClr val="D80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B4 Ever Changing Curriculum 7-13-2018 v1" id="{738977A9-C7A5-254D-BE28-66E8476ACF86}" vid="{127D24D2-6E0E-CA4B-BC1D-80CA95B24F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62</TotalTime>
  <Words>1368</Words>
  <Application>Microsoft Macintosh PowerPoint</Application>
  <PresentationFormat>Widescreen</PresentationFormat>
  <Paragraphs>110</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Gill Sans MT</vt:lpstr>
      <vt:lpstr>Mangal</vt:lpstr>
      <vt:lpstr>Times New Roman</vt:lpstr>
      <vt:lpstr>Parcel</vt:lpstr>
      <vt:lpstr>Accreditation and curriculum</vt:lpstr>
      <vt:lpstr>Overview</vt:lpstr>
      <vt:lpstr>Accreditation Standards on curriculum</vt:lpstr>
      <vt:lpstr>Accreditation Standards on curriculum</vt:lpstr>
      <vt:lpstr>Accreditation Standards on curriculum</vt:lpstr>
      <vt:lpstr>Standard II.A.2 (prior to January 2018) </vt:lpstr>
      <vt:lpstr>Accreditation Standards on curriculum</vt:lpstr>
      <vt:lpstr>Accreditation Standards on curriculum</vt:lpstr>
      <vt:lpstr>Accreditation Standards on curriculum</vt:lpstr>
      <vt:lpstr>Accreditation Standards on curriculum</vt:lpstr>
      <vt:lpstr>Accreditation Standards on curriculum</vt:lpstr>
      <vt:lpstr>Accreditation Standards on curriculum</vt:lpstr>
      <vt:lpstr>Accreditation Standards on curriculum</vt:lpstr>
      <vt:lpstr>Accreditation Standards on curriculum</vt:lpstr>
      <vt:lpstr>Accreditation Standards on curriculum</vt:lpstr>
      <vt:lpstr>Evidence and documentation</vt:lpstr>
      <vt:lpstr>Evidence and documentation</vt:lpstr>
      <vt:lpstr>During the team visit</vt:lpstr>
      <vt:lpstr>Recent changes</vt:lpstr>
      <vt:lpstr>Discussion…</vt:lpstr>
      <vt:lpstr>Thank you!</vt:lpstr>
      <vt:lpstr>references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 Changing curriculum Updates on Changes from 5C</dc:title>
  <dc:creator>Virginia May</dc:creator>
  <cp:lastModifiedBy>Virginia May</cp:lastModifiedBy>
  <cp:revision>15</cp:revision>
  <dcterms:created xsi:type="dcterms:W3CDTF">2018-06-26T17:23:05Z</dcterms:created>
  <dcterms:modified xsi:type="dcterms:W3CDTF">2018-07-02T21:26:17Z</dcterms:modified>
</cp:coreProperties>
</file>