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1"/>
  </p:notesMasterIdLst>
  <p:handoutMasterIdLst>
    <p:handoutMasterId r:id="rId42"/>
  </p:handoutMasterIdLst>
  <p:sldIdLst>
    <p:sldId id="256" r:id="rId2"/>
    <p:sldId id="259" r:id="rId3"/>
    <p:sldId id="363" r:id="rId4"/>
    <p:sldId id="348" r:id="rId5"/>
    <p:sldId id="349" r:id="rId6"/>
    <p:sldId id="314" r:id="rId7"/>
    <p:sldId id="322" r:id="rId8"/>
    <p:sldId id="356" r:id="rId9"/>
    <p:sldId id="357" r:id="rId10"/>
    <p:sldId id="346" r:id="rId11"/>
    <p:sldId id="340" r:id="rId12"/>
    <p:sldId id="359" r:id="rId13"/>
    <p:sldId id="358" r:id="rId14"/>
    <p:sldId id="341" r:id="rId15"/>
    <p:sldId id="339" r:id="rId16"/>
    <p:sldId id="344" r:id="rId17"/>
    <p:sldId id="336" r:id="rId18"/>
    <p:sldId id="309" r:id="rId19"/>
    <p:sldId id="360" r:id="rId20"/>
    <p:sldId id="361" r:id="rId21"/>
    <p:sldId id="362" r:id="rId22"/>
    <p:sldId id="320" r:id="rId23"/>
    <p:sldId id="315" r:id="rId24"/>
    <p:sldId id="353" r:id="rId25"/>
    <p:sldId id="326" r:id="rId26"/>
    <p:sldId id="327" r:id="rId27"/>
    <p:sldId id="317" r:id="rId28"/>
    <p:sldId id="318" r:id="rId29"/>
    <p:sldId id="352" r:id="rId30"/>
    <p:sldId id="351" r:id="rId31"/>
    <p:sldId id="334" r:id="rId32"/>
    <p:sldId id="342" r:id="rId33"/>
    <p:sldId id="343" r:id="rId34"/>
    <p:sldId id="347" r:id="rId35"/>
    <p:sldId id="350" r:id="rId36"/>
    <p:sldId id="335" r:id="rId37"/>
    <p:sldId id="310" r:id="rId38"/>
    <p:sldId id="311" r:id="rId39"/>
    <p:sldId id="319"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2658" autoAdjust="0"/>
  </p:normalViewPr>
  <p:slideViewPr>
    <p:cSldViewPr snapToGrid="0" snapToObjects="1">
      <p:cViewPr>
        <p:scale>
          <a:sx n="67" d="100"/>
          <a:sy n="67" d="100"/>
        </p:scale>
        <p:origin x="-1184"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369C9EC-5296-D44A-A7E3-9D50F2CBDD28}" type="datetimeFigureOut">
              <a:rPr lang="en-US" smtClean="0"/>
              <a:t>7/10/2018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AE1346-2993-0F4D-AEB3-7C0F53CDDF6D}" type="slidenum">
              <a:rPr lang="en-US" smtClean="0"/>
              <a:t>‹#›</a:t>
            </a:fld>
            <a:endParaRPr lang="en-US" dirty="0"/>
          </a:p>
        </p:txBody>
      </p:sp>
    </p:spTree>
    <p:extLst>
      <p:ext uri="{BB962C8B-B14F-4D97-AF65-F5344CB8AC3E}">
        <p14:creationId xmlns:p14="http://schemas.microsoft.com/office/powerpoint/2010/main" val="109397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C8C79D6-1503-7C47-8D3D-9B8B046E9A19}" type="datetimeFigureOut">
              <a:rPr lang="en-US" smtClean="0"/>
              <a:t>7/10/2018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98C551-7708-9B49-90E3-D153F408E572}" type="slidenum">
              <a:rPr lang="en-US" smtClean="0"/>
              <a:t>‹#›</a:t>
            </a:fld>
            <a:endParaRPr lang="en-US" dirty="0"/>
          </a:p>
        </p:txBody>
      </p:sp>
    </p:spTree>
    <p:extLst>
      <p:ext uri="{BB962C8B-B14F-4D97-AF65-F5344CB8AC3E}">
        <p14:creationId xmlns:p14="http://schemas.microsoft.com/office/powerpoint/2010/main" val="5880962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dessa.edu/programs/Metamajors/ArtsandHumanities/index.html" TargetMode="External"/><Relationship Id="rId7" Type="http://schemas.openxmlformats.org/officeDocument/2006/relationships/hyperlink" Target="http://www.odessa.edu/programs/metamajors/STEM/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odessa.edu/programs/metamajors/PublicandConsumerService/index.html" TargetMode="External"/><Relationship Id="rId5" Type="http://schemas.openxmlformats.org/officeDocument/2006/relationships/hyperlink" Target="http://www.odessa.edu/programs/metamajors/HealthScience/index.html" TargetMode="External"/><Relationship Id="rId4" Type="http://schemas.openxmlformats.org/officeDocument/2006/relationships/hyperlink" Target="http://www.odessa.edu/programs/metamajors/BusinessandIndustry/index.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cjc.edu/Programs/documents/GENERAL-EDUCATION-CORE-CURRICULUM-Fall-2015.pdf" TargetMode="External"/><Relationship Id="rId7" Type="http://schemas.openxmlformats.org/officeDocument/2006/relationships/hyperlink" Target="https://wcjc.emsicareercoach.com/"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wcjc.edu/hb2504-compliance/index.aspx" TargetMode="External"/><Relationship Id="rId5" Type="http://schemas.openxmlformats.org/officeDocument/2006/relationships/hyperlink" Target="http://www.wcjc.edu/Programs/Block-Scheduling/index.aspx" TargetMode="External"/><Relationship Id="rId4" Type="http://schemas.openxmlformats.org/officeDocument/2006/relationships/hyperlink" Target="http://www.wcjc.edu/Programs/documents/General-Education-Course-List-Vocational.pdf"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xploration.osu.edu/Fields%20of%20Study/BCC%20Meta-Major/behavior,culture%20and%20context%20%20sample%20curriculum.pdf" TargetMode="External"/><Relationship Id="rId13" Type="http://schemas.openxmlformats.org/officeDocument/2006/relationships/hyperlink" Target="http://exploration.osu.edu/Fields%20of%20Study/SCITEC%20Meta-Major/Science,%20Technology%20and%20Environment.pdf" TargetMode="External"/><Relationship Id="rId3" Type="http://schemas.openxmlformats.org/officeDocument/2006/relationships/hyperlink" Target="http://exploration.osu.edu/Fields%20of%20Study/AID%20Meta-Major/Arts,%20Innovation%20and%20Design.pdf" TargetMode="External"/><Relationship Id="rId7" Type="http://schemas.openxmlformats.org/officeDocument/2006/relationships/hyperlink" Target="http://exploration.osu.edu/Fields%20of%20Study/BCC%20Meta-Major/Behavior,%20Culture%20and%20Context.pdf" TargetMode="External"/><Relationship Id="rId12" Type="http://schemas.openxmlformats.org/officeDocument/2006/relationships/hyperlink" Target="http://exploration.osu.edu/Fields%20of%20Study/EDUPUB%20Meta-Major/education%20and%20public%20service%20sample%20curriculum.pdf"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xploration.osu.edu/Fields%20of%20Study/HLTHPRE%20Meta-Major/health%20and%20human%20services%20sample%20curriculum.pdf" TargetMode="External"/><Relationship Id="rId11" Type="http://schemas.openxmlformats.org/officeDocument/2006/relationships/hyperlink" Target="http://exploration.osu.edu/Fields%20of%20Study/EDUPUB%20Meta-Major/Education%20and%20Public%20Service.pdf" TargetMode="External"/><Relationship Id="rId5" Type="http://schemas.openxmlformats.org/officeDocument/2006/relationships/hyperlink" Target="http://exploration.osu.edu/Fields%20of%20Study/HLTHPRE%20Meta-Major/Health%20and%20Human%20Services.pdf" TargetMode="External"/><Relationship Id="rId15" Type="http://schemas.openxmlformats.org/officeDocument/2006/relationships/hyperlink" Target="http://exploration.osu.edu/Fields%20of%20Study/SCITEC%20Meta-Major/stem%20math%20M%20%20sample%20curriculum.pdf" TargetMode="External"/><Relationship Id="rId10" Type="http://schemas.openxmlformats.org/officeDocument/2006/relationships/hyperlink" Target="http://exploration.osu.edu/Fields%20of%20Study/MIEXPL%20Meta-Major/management%20and%20industry%20sample%20curriculum.pdf" TargetMode="External"/><Relationship Id="rId4" Type="http://schemas.openxmlformats.org/officeDocument/2006/relationships/hyperlink" Target="http://exploration.osu.edu/Fields%20of%20Study/AID%20Meta-Major/arts,%20innovation%20and%20design%20sample%20curriculum.pdf" TargetMode="External"/><Relationship Id="rId9" Type="http://schemas.openxmlformats.org/officeDocument/2006/relationships/hyperlink" Target="http://exploration.osu.edu/Fields%20of%20Study/MIEXPL%20Meta-Major/Management%20and%20Industry.pdf" TargetMode="External"/><Relationship Id="rId14" Type="http://schemas.openxmlformats.org/officeDocument/2006/relationships/hyperlink" Target="http://exploration.osu.edu/Fields%20of%20Study/SCITEC%20Meta-Major/stem%20math%20N%20%20sample%20curriculum.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Thais</a:t>
            </a:r>
          </a:p>
        </p:txBody>
      </p:sp>
      <p:sp>
        <p:nvSpPr>
          <p:cNvPr id="4" name="Slide Number Placeholder 3"/>
          <p:cNvSpPr>
            <a:spLocks noGrp="1"/>
          </p:cNvSpPr>
          <p:nvPr>
            <p:ph type="sldNum" sz="quarter" idx="10"/>
          </p:nvPr>
        </p:nvSpPr>
        <p:spPr/>
        <p:txBody>
          <a:bodyPr/>
          <a:lstStyle/>
          <a:p>
            <a:fld id="{A898C551-7708-9B49-90E3-D153F408E572}" type="slidenum">
              <a:rPr lang="en-US" smtClean="0"/>
              <a:t>1</a:t>
            </a:fld>
            <a:endParaRPr lang="en-US" dirty="0"/>
          </a:p>
        </p:txBody>
      </p:sp>
    </p:spTree>
    <p:extLst>
      <p:ext uri="{BB962C8B-B14F-4D97-AF65-F5344CB8AC3E}">
        <p14:creationId xmlns:p14="http://schemas.microsoft.com/office/powerpoint/2010/main" val="577175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Cabrillo College has taken a first stab at Meta Majors calling them Career and Academic Pathways (CAP) note that some degrees are in multiple CAPs.</a:t>
            </a:r>
          </a:p>
        </p:txBody>
      </p:sp>
      <p:sp>
        <p:nvSpPr>
          <p:cNvPr id="4" name="Slide Number Placeholder 3"/>
          <p:cNvSpPr>
            <a:spLocks noGrp="1"/>
          </p:cNvSpPr>
          <p:nvPr>
            <p:ph type="sldNum" sz="quarter" idx="10"/>
          </p:nvPr>
        </p:nvSpPr>
        <p:spPr/>
        <p:txBody>
          <a:bodyPr/>
          <a:lstStyle/>
          <a:p>
            <a:fld id="{A898C551-7708-9B49-90E3-D153F408E572}" type="slidenum">
              <a:rPr lang="en-US" smtClean="0"/>
              <a:t>10</a:t>
            </a:fld>
            <a:endParaRPr lang="en-US" dirty="0"/>
          </a:p>
        </p:txBody>
      </p:sp>
    </p:spTree>
    <p:extLst>
      <p:ext uri="{BB962C8B-B14F-4D97-AF65-F5344CB8AC3E}">
        <p14:creationId xmlns:p14="http://schemas.microsoft.com/office/powerpoint/2010/main" val="1628341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these common elements should allow the college to consider guidelines to help them build areas. Initially each metamajor should be considered based upon the types of degrees and certificates within the grouping. Can programs and certificates be in one or more areas? Can departments be split between metamajors (e.g. Biology majors belong in STEM but allied health majors prerequisites (a large number of Biology students) belong in the Allied Health (nursing,</a:t>
            </a:r>
            <a:r>
              <a:rPr lang="en-US" baseline="0" dirty="0"/>
              <a:t> x-ray, paramedic, etc) area which requires a completely different math pathway. </a:t>
            </a:r>
          </a:p>
          <a:p>
            <a:r>
              <a:rPr lang="en-US" baseline="0" dirty="0"/>
              <a:t>Aligning the organization by math needs is a next big step.</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11</a:t>
            </a:fld>
            <a:endParaRPr lang="en-US" dirty="0"/>
          </a:p>
        </p:txBody>
      </p:sp>
    </p:spTree>
    <p:extLst>
      <p:ext uri="{BB962C8B-B14F-4D97-AF65-F5344CB8AC3E}">
        <p14:creationId xmlns:p14="http://schemas.microsoft.com/office/powerpoint/2010/main" val="355269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deeper dive into quantitative reasoning/mathematics</a:t>
            </a:r>
            <a:r>
              <a:rPr lang="en-US" baseline="0" dirty="0"/>
              <a:t> requirements help some grouping activities. Here the Dana Center in Texas exams some of the potential matches between meta Major and required math. Link in last slide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12</a:t>
            </a:fld>
            <a:endParaRPr lang="en-US" dirty="0"/>
          </a:p>
        </p:txBody>
      </p:sp>
    </p:spTree>
    <p:extLst>
      <p:ext uri="{BB962C8B-B14F-4D97-AF65-F5344CB8AC3E}">
        <p14:creationId xmlns:p14="http://schemas.microsoft.com/office/powerpoint/2010/main" val="3400109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articles say that California is</a:t>
            </a:r>
            <a:r>
              <a:rPr lang="en-US" baseline="0" dirty="0"/>
              <a:t> ahead of the country in this thinking – link on last slide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13</a:t>
            </a:fld>
            <a:endParaRPr lang="en-US" dirty="0"/>
          </a:p>
        </p:txBody>
      </p:sp>
    </p:spTree>
    <p:extLst>
      <p:ext uri="{BB962C8B-B14F-4D97-AF65-F5344CB8AC3E}">
        <p14:creationId xmlns:p14="http://schemas.microsoft.com/office/powerpoint/2010/main" val="1487922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Questions From </a:t>
            </a:r>
            <a:r>
              <a:rPr lang="en-US" i="1" dirty="0"/>
              <a:t>Jobs for the Future</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14</a:t>
            </a:fld>
            <a:endParaRPr lang="en-US" dirty="0"/>
          </a:p>
        </p:txBody>
      </p:sp>
    </p:spTree>
    <p:extLst>
      <p:ext uri="{BB962C8B-B14F-4D97-AF65-F5344CB8AC3E}">
        <p14:creationId xmlns:p14="http://schemas.microsoft.com/office/powerpoint/2010/main" val="1617281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literature</a:t>
            </a:r>
            <a:r>
              <a:rPr lang="en-US" baseline="0" dirty="0"/>
              <a:t> to substantiate guided pathways is based on a few (3) primary assumptions: students are graduating, students are getting too many units, students are taking too long.</a:t>
            </a:r>
          </a:p>
          <a:p>
            <a:r>
              <a:rPr lang="en-US" baseline="0" dirty="0"/>
              <a:t>Lets look at a few actual completers – this is an easy study to do at your college.</a:t>
            </a:r>
          </a:p>
          <a:p>
            <a:r>
              <a:rPr lang="en-US" baseline="0" dirty="0"/>
              <a:t>We chose the math graduates because math is a relatively simple major with primarily classes in one area and GE (unlike Bio or chemistry)</a:t>
            </a:r>
          </a:p>
          <a:p>
            <a:r>
              <a:rPr lang="en-US" baseline="0" dirty="0"/>
              <a:t>Each row represents one of the graduate’s school records, each color change is a new year, second line = major, hatch marks = stop out. Look at your sheet and number them 1 thru 9 (9 did not complete kept trying)</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15</a:t>
            </a:fld>
            <a:endParaRPr lang="en-US" dirty="0"/>
          </a:p>
        </p:txBody>
      </p:sp>
    </p:spTree>
    <p:extLst>
      <p:ext uri="{BB962C8B-B14F-4D97-AF65-F5344CB8AC3E}">
        <p14:creationId xmlns:p14="http://schemas.microsoft.com/office/powerpoint/2010/main" val="334469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metamajors mapping of each program will allow you to determine overlap within coursework. Note that this program map,</a:t>
            </a:r>
            <a:r>
              <a:rPr lang="en-US" baseline="0" dirty="0"/>
              <a:t> while only 2 years is 66 units with two 18 unit semesters. Most program paths start with the student at transfer level.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16</a:t>
            </a:fld>
            <a:endParaRPr lang="en-US" dirty="0"/>
          </a:p>
        </p:txBody>
      </p:sp>
    </p:spTree>
    <p:extLst>
      <p:ext uri="{BB962C8B-B14F-4D97-AF65-F5344CB8AC3E}">
        <p14:creationId xmlns:p14="http://schemas.microsoft.com/office/powerpoint/2010/main" val="3031938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Butte College program map for</a:t>
            </a:r>
            <a:r>
              <a:rPr lang="en-US" baseline="0" dirty="0"/>
              <a:t> the same area of study within STEM (biology) is 3 years and 109+ units if starting at transfer level.</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17</a:t>
            </a:fld>
            <a:endParaRPr lang="en-US" dirty="0"/>
          </a:p>
        </p:txBody>
      </p:sp>
    </p:spTree>
    <p:extLst>
      <p:ext uri="{BB962C8B-B14F-4D97-AF65-F5344CB8AC3E}">
        <p14:creationId xmlns:p14="http://schemas.microsoft.com/office/powerpoint/2010/main" val="13771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begin to explore Meta Majors you should look at what other colleges have done. The process is iterative and it is not a lone ranger task. Here is the evolving work from Florida showing the changes in thinking to expand to labor market and K-12.</a:t>
            </a:r>
          </a:p>
        </p:txBody>
      </p:sp>
      <p:sp>
        <p:nvSpPr>
          <p:cNvPr id="4" name="Slide Number Placeholder 3"/>
          <p:cNvSpPr>
            <a:spLocks noGrp="1"/>
          </p:cNvSpPr>
          <p:nvPr>
            <p:ph type="sldNum" sz="quarter" idx="10"/>
          </p:nvPr>
        </p:nvSpPr>
        <p:spPr/>
        <p:txBody>
          <a:bodyPr/>
          <a:lstStyle/>
          <a:p>
            <a:fld id="{A898C551-7708-9B49-90E3-D153F408E572}" type="slidenum">
              <a:rPr lang="en-US" smtClean="0"/>
              <a:t>18</a:t>
            </a:fld>
            <a:endParaRPr lang="en-US" dirty="0"/>
          </a:p>
        </p:txBody>
      </p:sp>
    </p:spTree>
    <p:extLst>
      <p:ext uri="{BB962C8B-B14F-4D97-AF65-F5344CB8AC3E}">
        <p14:creationId xmlns:p14="http://schemas.microsoft.com/office/powerpoint/2010/main" val="338548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of the Canyons and Skyline College used a free software program to map and visualize course overlap - </a:t>
            </a:r>
            <a:r>
              <a:rPr lang="en-US" sz="1200" b="0" i="0" kern="1200" dirty="0">
                <a:solidFill>
                  <a:schemeClr val="tx1"/>
                </a:solidFill>
                <a:effectLst/>
                <a:latin typeface="+mn-lt"/>
                <a:ea typeface="+mn-ea"/>
                <a:cs typeface="+mn-cs"/>
              </a:rPr>
              <a:t>Kumu is a powerful data visualization platform that helps you organize complex information into interactive relationship maps.</a:t>
            </a:r>
          </a:p>
          <a:p>
            <a:r>
              <a:rPr lang="en-US" dirty="0"/>
              <a:t/>
            </a:r>
            <a:br>
              <a:rPr lang="en-US" dirty="0"/>
            </a:br>
            <a:endParaRPr lang="en-US" dirty="0"/>
          </a:p>
          <a:p>
            <a:r>
              <a:rPr lang="en-US" dirty="0"/>
              <a:t>https://www.kumu.io/</a:t>
            </a:r>
          </a:p>
        </p:txBody>
      </p:sp>
      <p:sp>
        <p:nvSpPr>
          <p:cNvPr id="4" name="Slide Number Placeholder 3"/>
          <p:cNvSpPr>
            <a:spLocks noGrp="1"/>
          </p:cNvSpPr>
          <p:nvPr>
            <p:ph type="sldNum" sz="quarter" idx="10"/>
          </p:nvPr>
        </p:nvSpPr>
        <p:spPr/>
        <p:txBody>
          <a:bodyPr/>
          <a:lstStyle/>
          <a:p>
            <a:fld id="{A898C551-7708-9B49-90E3-D153F408E572}" type="slidenum">
              <a:rPr lang="en-US" smtClean="0"/>
              <a:t>20</a:t>
            </a:fld>
            <a:endParaRPr lang="en-US" dirty="0"/>
          </a:p>
        </p:txBody>
      </p:sp>
    </p:spTree>
    <p:extLst>
      <p:ext uri="{BB962C8B-B14F-4D97-AF65-F5344CB8AC3E}">
        <p14:creationId xmlns:p14="http://schemas.microsoft.com/office/powerpoint/2010/main" val="66054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big picture Meta Major development is the first big transformative step</a:t>
            </a:r>
            <a:r>
              <a:rPr lang="en-US" baseline="0" dirty="0"/>
              <a:t> for a college so defining it, discussing process (particularly leveraging existing governance structures for  decision-making) is key. We will look at a variety of examples so that you can reference them later. The examples show differences, similarities and reflect a variety of guiding principles for developing your colleges groupings.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a:t>
            </a:fld>
            <a:endParaRPr lang="en-US" dirty="0"/>
          </a:p>
        </p:txBody>
      </p:sp>
    </p:spTree>
    <p:extLst>
      <p:ext uri="{BB962C8B-B14F-4D97-AF65-F5344CB8AC3E}">
        <p14:creationId xmlns:p14="http://schemas.microsoft.com/office/powerpoint/2010/main" val="1912688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of the Canyons further examined course taking behavior of students</a:t>
            </a:r>
            <a:r>
              <a:rPr lang="en-US" baseline="0" dirty="0"/>
              <a:t> by their major. They were especially looking at areas of commonality where students within a particular major took specific general education courses within areas. This helps us to better understand the student view. Look at the number and majors associated with photography outside of fine arts. It makes sense that this is a useful “Arts” course for Fireman or ASL based upon needs within their major.</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21</a:t>
            </a:fld>
            <a:endParaRPr lang="en-US" dirty="0"/>
          </a:p>
        </p:txBody>
      </p:sp>
    </p:spTree>
    <p:extLst>
      <p:ext uri="{BB962C8B-B14F-4D97-AF65-F5344CB8AC3E}">
        <p14:creationId xmlns:p14="http://schemas.microsoft.com/office/powerpoint/2010/main" val="3720393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Initial iteration of Florida System</a:t>
            </a:r>
          </a:p>
          <a:p>
            <a:r>
              <a:rPr lang="en-US" dirty="0"/>
              <a:t>Lake Sumter State College, Leesburg Florida – first iteration of state imposed metamajors on all colleges – first iteration of Meta</a:t>
            </a:r>
            <a:r>
              <a:rPr lang="en-US" baseline="0" dirty="0"/>
              <a:t> Majors in Florida system</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22</a:t>
            </a:fld>
            <a:endParaRPr lang="en-US" dirty="0"/>
          </a:p>
        </p:txBody>
      </p:sp>
    </p:spTree>
    <p:extLst>
      <p:ext uri="{BB962C8B-B14F-4D97-AF65-F5344CB8AC3E}">
        <p14:creationId xmlns:p14="http://schemas.microsoft.com/office/powerpoint/2010/main" val="2883409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iteration of Florida statewide</a:t>
            </a:r>
            <a:r>
              <a:rPr lang="en-US" baseline="0" dirty="0"/>
              <a:t> pathways, mapped with the interactive deeper information for students.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23</a:t>
            </a:fld>
            <a:endParaRPr lang="en-US" dirty="0"/>
          </a:p>
        </p:txBody>
      </p:sp>
    </p:spTree>
    <p:extLst>
      <p:ext uri="{BB962C8B-B14F-4D97-AF65-F5344CB8AC3E}">
        <p14:creationId xmlns:p14="http://schemas.microsoft.com/office/powerpoint/2010/main" val="3085563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Florida System aligns with K-12 as exemplified by this district, St Lucie Public Schools in Port St, Lucie, FL </a:t>
            </a:r>
          </a:p>
          <a:p>
            <a:r>
              <a:rPr lang="en-US" dirty="0"/>
              <a:t>http://www.stlucie.k12.fl.us/departments/career-and-technical-education/meta-majors/</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24</a:t>
            </a:fld>
            <a:endParaRPr lang="en-US" dirty="0"/>
          </a:p>
        </p:txBody>
      </p:sp>
    </p:spTree>
    <p:extLst>
      <p:ext uri="{BB962C8B-B14F-4D97-AF65-F5344CB8AC3E}">
        <p14:creationId xmlns:p14="http://schemas.microsoft.com/office/powerpoint/2010/main" val="4084669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Bakersfield College Focused on Outcomes and Jobs</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27</a:t>
            </a:fld>
            <a:endParaRPr lang="en-US" dirty="0"/>
          </a:p>
        </p:txBody>
      </p:sp>
    </p:spTree>
    <p:extLst>
      <p:ext uri="{BB962C8B-B14F-4D97-AF65-F5344CB8AC3E}">
        <p14:creationId xmlns:p14="http://schemas.microsoft.com/office/powerpoint/2010/main" val="3324262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Refinement of the Renegade Road Map</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28</a:t>
            </a:fld>
            <a:endParaRPr lang="en-US" dirty="0"/>
          </a:p>
        </p:txBody>
      </p:sp>
    </p:spTree>
    <p:extLst>
      <p:ext uri="{BB962C8B-B14F-4D97-AF65-F5344CB8AC3E}">
        <p14:creationId xmlns:p14="http://schemas.microsoft.com/office/powerpoint/2010/main" val="1270828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 Jacinto College in Texas First approach</a:t>
            </a:r>
          </a:p>
        </p:txBody>
      </p:sp>
      <p:sp>
        <p:nvSpPr>
          <p:cNvPr id="4" name="Slide Number Placeholder 3"/>
          <p:cNvSpPr>
            <a:spLocks noGrp="1"/>
          </p:cNvSpPr>
          <p:nvPr>
            <p:ph type="sldNum" sz="quarter" idx="10"/>
          </p:nvPr>
        </p:nvSpPr>
        <p:spPr/>
        <p:txBody>
          <a:bodyPr/>
          <a:lstStyle/>
          <a:p>
            <a:fld id="{A898C551-7708-9B49-90E3-D153F408E572}" type="slidenum">
              <a:rPr lang="en-US" smtClean="0"/>
              <a:t>29</a:t>
            </a:fld>
            <a:endParaRPr lang="en-US" dirty="0"/>
          </a:p>
        </p:txBody>
      </p:sp>
    </p:spTree>
    <p:extLst>
      <p:ext uri="{BB962C8B-B14F-4D97-AF65-F5344CB8AC3E}">
        <p14:creationId xmlns:p14="http://schemas.microsoft.com/office/powerpoint/2010/main" val="1399482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iteration for San Jacinto College, TX (not Mt San Jacinto in CA)This includes the high school pathways in the inner most faded circle</a:t>
            </a:r>
            <a:r>
              <a:rPr lang="en-US" baseline="0" dirty="0"/>
              <a:t> as aligned to the college pathways in the second brighter circle.</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30</a:t>
            </a:fld>
            <a:endParaRPr lang="en-US" dirty="0"/>
          </a:p>
        </p:txBody>
      </p:sp>
    </p:spTree>
    <p:extLst>
      <p:ext uri="{BB962C8B-B14F-4D97-AF65-F5344CB8AC3E}">
        <p14:creationId xmlns:p14="http://schemas.microsoft.com/office/powerpoint/2010/main" val="3811016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Deeper exploration should include questions about implementation strategies and effects across the institution</a:t>
            </a:r>
            <a:r>
              <a:rPr lang="en-US" baseline="0" dirty="0"/>
              <a:t> and with community partners.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31</a:t>
            </a:fld>
            <a:endParaRPr lang="en-US" dirty="0"/>
          </a:p>
        </p:txBody>
      </p:sp>
    </p:spTree>
    <p:extLst>
      <p:ext uri="{BB962C8B-B14F-4D97-AF65-F5344CB8AC3E}">
        <p14:creationId xmlns:p14="http://schemas.microsoft.com/office/powerpoint/2010/main" val="1852536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32</a:t>
            </a:fld>
            <a:endParaRPr lang="en-US" dirty="0"/>
          </a:p>
        </p:txBody>
      </p:sp>
    </p:spTree>
    <p:extLst>
      <p:ext uri="{BB962C8B-B14F-4D97-AF65-F5344CB8AC3E}">
        <p14:creationId xmlns:p14="http://schemas.microsoft.com/office/powerpoint/2010/main" val="380591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Better Guidance at All Levels</a:t>
            </a:r>
          </a:p>
          <a:p>
            <a:pPr lvl="1"/>
            <a:r>
              <a:rPr lang="en-US" dirty="0">
                <a:latin typeface="Times New Roman" panose="02020603050405020304" pitchFamily="18" charset="0"/>
                <a:cs typeface="Times New Roman" panose="02020603050405020304" pitchFamily="18" charset="0"/>
              </a:rPr>
              <a:t>Helps to Find Majors</a:t>
            </a:r>
          </a:p>
          <a:p>
            <a:r>
              <a:rPr lang="en-US" dirty="0">
                <a:latin typeface="Times New Roman" panose="02020603050405020304" pitchFamily="18" charset="0"/>
                <a:cs typeface="Times New Roman" panose="02020603050405020304" pitchFamily="18" charset="0"/>
              </a:rPr>
              <a:t>Exploration</a:t>
            </a:r>
          </a:p>
          <a:p>
            <a:r>
              <a:rPr lang="en-US" dirty="0">
                <a:latin typeface="Times New Roman" panose="02020603050405020304" pitchFamily="18" charset="0"/>
                <a:cs typeface="Times New Roman" panose="02020603050405020304" pitchFamily="18" charset="0"/>
              </a:rPr>
              <a:t>Demonstrates the Starting and Ending Points</a:t>
            </a:r>
          </a:p>
          <a:p>
            <a:r>
              <a:rPr lang="en-US" dirty="0">
                <a:latin typeface="Times New Roman" panose="02020603050405020304" pitchFamily="18" charset="0"/>
                <a:cs typeface="Times New Roman" panose="02020603050405020304" pitchFamily="18" charset="0"/>
              </a:rPr>
              <a:t>Informs Choices</a:t>
            </a:r>
          </a:p>
          <a:p>
            <a:pPr lvl="1"/>
            <a:r>
              <a:rPr lang="en-US" dirty="0">
                <a:latin typeface="Times New Roman" panose="02020603050405020304" pitchFamily="18" charset="0"/>
                <a:cs typeface="Times New Roman" panose="02020603050405020304" pitchFamily="18" charset="0"/>
              </a:rPr>
              <a:t>Reduce Excess Units</a:t>
            </a:r>
          </a:p>
          <a:p>
            <a:pPr lvl="1"/>
            <a:r>
              <a:rPr lang="en-US" dirty="0">
                <a:latin typeface="Times New Roman" panose="02020603050405020304" pitchFamily="18" charset="0"/>
                <a:cs typeface="Times New Roman" panose="02020603050405020304" pitchFamily="18" charset="0"/>
              </a:rPr>
              <a:t>Related Careers and Salaries</a:t>
            </a:r>
          </a:p>
          <a:p>
            <a:pPr lvl="1"/>
            <a:r>
              <a:rPr lang="en-US" dirty="0">
                <a:latin typeface="Times New Roman" panose="02020603050405020304" pitchFamily="18" charset="0"/>
                <a:cs typeface="Times New Roman" panose="02020603050405020304" pitchFamily="18" charset="0"/>
              </a:rPr>
              <a:t>Register for the Correct Math and General Education</a:t>
            </a:r>
          </a:p>
          <a:p>
            <a:pPr lvl="2"/>
            <a:r>
              <a:rPr lang="en-US" dirty="0">
                <a:latin typeface="Times New Roman" panose="02020603050405020304" pitchFamily="18" charset="0"/>
                <a:cs typeface="Times New Roman" panose="02020603050405020304" pitchFamily="18" charset="0"/>
              </a:rPr>
              <a:t>Math Pathways – Depends on Major</a:t>
            </a: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a:t>
            </a:fld>
            <a:endParaRPr lang="en-US" dirty="0"/>
          </a:p>
        </p:txBody>
      </p:sp>
    </p:spTree>
    <p:extLst>
      <p:ext uri="{BB962C8B-B14F-4D97-AF65-F5344CB8AC3E}">
        <p14:creationId xmlns:p14="http://schemas.microsoft.com/office/powerpoint/2010/main" val="858856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mapping and meta major analysis help colleges consider GE relevancy. This ADT at BC transfers into 6 different areas of Sociology BAs where the GE courses can help meet upper division requirements in some cases or better prepare students to make a decision about area of emphasis when transferring.</a:t>
            </a:r>
          </a:p>
        </p:txBody>
      </p:sp>
      <p:sp>
        <p:nvSpPr>
          <p:cNvPr id="4" name="Slide Number Placeholder 3"/>
          <p:cNvSpPr>
            <a:spLocks noGrp="1"/>
          </p:cNvSpPr>
          <p:nvPr>
            <p:ph type="sldNum" sz="quarter" idx="10"/>
          </p:nvPr>
        </p:nvSpPr>
        <p:spPr/>
        <p:txBody>
          <a:bodyPr/>
          <a:lstStyle/>
          <a:p>
            <a:fld id="{A898C551-7708-9B49-90E3-D153F408E572}" type="slidenum">
              <a:rPr lang="en-US" smtClean="0"/>
              <a:t>33</a:t>
            </a:fld>
            <a:endParaRPr lang="en-US" dirty="0"/>
          </a:p>
        </p:txBody>
      </p:sp>
    </p:spTree>
    <p:extLst>
      <p:ext uri="{BB962C8B-B14F-4D97-AF65-F5344CB8AC3E}">
        <p14:creationId xmlns:p14="http://schemas.microsoft.com/office/powerpoint/2010/main" val="402393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program map that goes beyond the first two years to align with the BA years and guarantee graduation</a:t>
            </a:r>
          </a:p>
        </p:txBody>
      </p:sp>
      <p:sp>
        <p:nvSpPr>
          <p:cNvPr id="4" name="Slide Number Placeholder 3"/>
          <p:cNvSpPr>
            <a:spLocks noGrp="1"/>
          </p:cNvSpPr>
          <p:nvPr>
            <p:ph type="sldNum" sz="quarter" idx="10"/>
          </p:nvPr>
        </p:nvSpPr>
        <p:spPr/>
        <p:txBody>
          <a:bodyPr/>
          <a:lstStyle/>
          <a:p>
            <a:fld id="{A898C551-7708-9B49-90E3-D153F408E572}" type="slidenum">
              <a:rPr lang="en-US" smtClean="0"/>
              <a:t>34</a:t>
            </a:fld>
            <a:endParaRPr lang="en-US" dirty="0"/>
          </a:p>
        </p:txBody>
      </p:sp>
    </p:spTree>
    <p:extLst>
      <p:ext uri="{BB962C8B-B14F-4D97-AF65-F5344CB8AC3E}">
        <p14:creationId xmlns:p14="http://schemas.microsoft.com/office/powerpoint/2010/main" val="621688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 by metamajors has helped provide detail information to message students and to follow programs. Look at the large drop in Personal and Career exploration as the</a:t>
            </a:r>
            <a:r>
              <a:rPr lang="en-US" baseline="0" dirty="0"/>
              <a:t> college has more carefully advised students.</a:t>
            </a:r>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35</a:t>
            </a:fld>
            <a:endParaRPr lang="en-US" dirty="0"/>
          </a:p>
        </p:txBody>
      </p:sp>
    </p:spTree>
    <p:extLst>
      <p:ext uri="{BB962C8B-B14F-4D97-AF65-F5344CB8AC3E}">
        <p14:creationId xmlns:p14="http://schemas.microsoft.com/office/powerpoint/2010/main" val="56796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Ginni – Meta Majors are described in various ways but the over-riding outcome is to provide a simpler student-facing picture of college and to create a inward facing structure that is manageable.</a:t>
            </a:r>
          </a:p>
        </p:txBody>
      </p:sp>
      <p:sp>
        <p:nvSpPr>
          <p:cNvPr id="4" name="Slide Number Placeholder 3"/>
          <p:cNvSpPr>
            <a:spLocks noGrp="1"/>
          </p:cNvSpPr>
          <p:nvPr>
            <p:ph type="sldNum" sz="quarter" idx="10"/>
          </p:nvPr>
        </p:nvSpPr>
        <p:spPr/>
        <p:txBody>
          <a:bodyPr/>
          <a:lstStyle/>
          <a:p>
            <a:fld id="{A898C551-7708-9B49-90E3-D153F408E572}" type="slidenum">
              <a:rPr lang="en-US" smtClean="0"/>
              <a:t>4</a:t>
            </a:fld>
            <a:endParaRPr lang="en-US" dirty="0"/>
          </a:p>
        </p:txBody>
      </p:sp>
    </p:spTree>
    <p:extLst>
      <p:ext uri="{BB962C8B-B14F-4D97-AF65-F5344CB8AC3E}">
        <p14:creationId xmlns:p14="http://schemas.microsoft.com/office/powerpoint/2010/main" val="221098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colleges have elected to call these groupings different names depending upon their Mission, Vision and local culture. There is no RIGHT name.</a:t>
            </a:r>
          </a:p>
        </p:txBody>
      </p:sp>
      <p:sp>
        <p:nvSpPr>
          <p:cNvPr id="4" name="Slide Number Placeholder 3"/>
          <p:cNvSpPr>
            <a:spLocks noGrp="1"/>
          </p:cNvSpPr>
          <p:nvPr>
            <p:ph type="sldNum" sz="quarter" idx="10"/>
          </p:nvPr>
        </p:nvSpPr>
        <p:spPr/>
        <p:txBody>
          <a:bodyPr/>
          <a:lstStyle/>
          <a:p>
            <a:fld id="{A898C551-7708-9B49-90E3-D153F408E572}" type="slidenum">
              <a:rPr lang="en-US" smtClean="0"/>
              <a:t>5</a:t>
            </a:fld>
            <a:endParaRPr lang="en-US" dirty="0"/>
          </a:p>
        </p:txBody>
      </p:sp>
    </p:spTree>
    <p:extLst>
      <p:ext uri="{BB962C8B-B14F-4D97-AF65-F5344CB8AC3E}">
        <p14:creationId xmlns:p14="http://schemas.microsoft.com/office/powerpoint/2010/main" val="305907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City Colleges of Chicago have 10 FOCUS areas</a:t>
            </a:r>
          </a:p>
        </p:txBody>
      </p:sp>
      <p:sp>
        <p:nvSpPr>
          <p:cNvPr id="4" name="Slide Number Placeholder 3"/>
          <p:cNvSpPr>
            <a:spLocks noGrp="1"/>
          </p:cNvSpPr>
          <p:nvPr>
            <p:ph type="sldNum" sz="quarter" idx="10"/>
          </p:nvPr>
        </p:nvSpPr>
        <p:spPr/>
        <p:txBody>
          <a:bodyPr/>
          <a:lstStyle/>
          <a:p>
            <a:fld id="{A898C551-7708-9B49-90E3-D153F408E572}" type="slidenum">
              <a:rPr lang="en-US" smtClean="0"/>
              <a:t>6</a:t>
            </a:fld>
            <a:endParaRPr lang="en-US" dirty="0"/>
          </a:p>
        </p:txBody>
      </p:sp>
    </p:spTree>
    <p:extLst>
      <p:ext uri="{BB962C8B-B14F-4D97-AF65-F5344CB8AC3E}">
        <p14:creationId xmlns:p14="http://schemas.microsoft.com/office/powerpoint/2010/main" val="305173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Odessa College in Odessa Texas has 5 metamajors – “</a:t>
            </a:r>
            <a:r>
              <a:rPr lang="en-US" sz="1200" b="0" i="0" kern="1200" dirty="0">
                <a:solidFill>
                  <a:schemeClr val="tx1"/>
                </a:solidFill>
                <a:effectLst/>
                <a:latin typeface="+mn-lt"/>
                <a:ea typeface="+mn-ea"/>
                <a:cs typeface="+mn-cs"/>
              </a:rPr>
              <a:t>Odessa College Offers more than 45 Associate Degree programs and more than 70 professional certificates. Whether you're looking to start a new career right away, or transfer to a four-year institution” They have good definitions for each meta major at https://www.odessa.edu/programs/Metamajors/index.html</a:t>
            </a:r>
          </a:p>
          <a:p>
            <a:pPr rtl="0" fontAlgn="t"/>
            <a:endParaRPr lang="en-US" sz="1200" u="none" strike="noStrike" kern="1200" dirty="0">
              <a:solidFill>
                <a:schemeClr val="tx1"/>
              </a:solidFill>
              <a:effectLst/>
              <a:latin typeface="+mn-lt"/>
              <a:ea typeface="+mn-ea"/>
              <a:cs typeface="+mn-cs"/>
              <a:hlinkClick r:id="rId3"/>
            </a:endParaRPr>
          </a:p>
          <a:p>
            <a:pPr rtl="0" fontAlgn="t"/>
            <a:r>
              <a:rPr lang="en-US" sz="1200" b="1" u="none" strike="noStrike" kern="1200" dirty="0">
                <a:solidFill>
                  <a:schemeClr val="tx1"/>
                </a:solidFill>
                <a:effectLst/>
                <a:latin typeface="+mn-lt"/>
                <a:ea typeface="+mn-ea"/>
                <a:cs typeface="+mn-cs"/>
                <a:hlinkClick r:id="rId3"/>
              </a:rPr>
              <a:t>Arts &amp; Humanities </a:t>
            </a:r>
            <a:r>
              <a:rPr lang="en-US" sz="1200" u="none" strike="noStrike" kern="1200" dirty="0">
                <a:solidFill>
                  <a:schemeClr val="tx1"/>
                </a:solidFill>
                <a:effectLst/>
                <a:latin typeface="+mn-lt"/>
                <a:ea typeface="+mn-ea"/>
                <a:cs typeface="+mn-cs"/>
                <a:hlinkClick r:id="rId3"/>
              </a:rPr>
              <a:t>Students select courses of study including political science, world languages, cultural studies, literature, history, &amp; fine arts. They will give a fresh voice to culture, ethics and policy, and will shape our society both today and in the future.</a:t>
            </a:r>
          </a:p>
          <a:p>
            <a:pPr rtl="0" fontAlgn="t"/>
            <a:r>
              <a:rPr lang="en-US" sz="1200" b="1" u="none" strike="noStrike" kern="1200" dirty="0">
                <a:solidFill>
                  <a:schemeClr val="tx1"/>
                </a:solidFill>
                <a:effectLst/>
                <a:latin typeface="+mn-lt"/>
                <a:ea typeface="+mn-ea"/>
                <a:cs typeface="+mn-cs"/>
                <a:hlinkClick r:id="rId4"/>
              </a:rPr>
              <a:t>Business &amp; Industry </a:t>
            </a:r>
            <a:r>
              <a:rPr lang="en-US" sz="1200" u="none" strike="noStrike" kern="1200" dirty="0">
                <a:solidFill>
                  <a:schemeClr val="tx1"/>
                </a:solidFill>
                <a:effectLst/>
                <a:latin typeface="+mn-lt"/>
                <a:ea typeface="+mn-ea"/>
                <a:cs typeface="+mn-cs"/>
                <a:hlinkClick r:id="rId4"/>
              </a:rPr>
              <a:t>Students pursue courses of study from a variety of fields that include: information technology, graphic design, welding, marketing, logistics, automotive technology, communications, finance, architecture, agricultural science, and other industrial fields of study. </a:t>
            </a:r>
          </a:p>
          <a:p>
            <a:pPr rtl="0" fontAlgn="t"/>
            <a:r>
              <a:rPr lang="en-US" sz="1200" b="1" u="none" strike="noStrike" kern="1200" dirty="0">
                <a:solidFill>
                  <a:schemeClr val="tx1"/>
                </a:solidFill>
                <a:effectLst/>
                <a:latin typeface="+mn-lt"/>
                <a:ea typeface="+mn-ea"/>
                <a:cs typeface="+mn-cs"/>
                <a:hlinkClick r:id="rId5"/>
              </a:rPr>
              <a:t>Health Science </a:t>
            </a:r>
            <a:r>
              <a:rPr lang="en-US" sz="1200" u="none" strike="noStrike" kern="1200" dirty="0">
                <a:solidFill>
                  <a:schemeClr val="tx1"/>
                </a:solidFill>
                <a:effectLst/>
                <a:latin typeface="+mn-lt"/>
                <a:ea typeface="+mn-ea"/>
                <a:cs typeface="+mn-cs"/>
                <a:hlinkClick r:id="rId5"/>
              </a:rPr>
              <a:t>Students are preparing for careers in fields such as Nursing, Physical Therapy, Radiology, Medical Office Procedures and a variety of fields related to medicine. Programs are designed to prepare students for transfer and the workforce. </a:t>
            </a:r>
          </a:p>
          <a:p>
            <a:pPr rtl="0" fontAlgn="t"/>
            <a:r>
              <a:rPr lang="en-US" sz="1200" b="1" u="none" strike="noStrike" kern="1200" dirty="0">
                <a:solidFill>
                  <a:schemeClr val="tx1"/>
                </a:solidFill>
                <a:effectLst/>
                <a:latin typeface="+mn-lt"/>
                <a:ea typeface="+mn-ea"/>
                <a:cs typeface="+mn-cs"/>
                <a:hlinkClick r:id="rId6"/>
              </a:rPr>
              <a:t>Public &amp; Consumer Service </a:t>
            </a:r>
            <a:r>
              <a:rPr lang="en-US" sz="1200" u="none" strike="noStrike" kern="1200" dirty="0">
                <a:solidFill>
                  <a:schemeClr val="tx1"/>
                </a:solidFill>
                <a:effectLst/>
                <a:latin typeface="+mn-lt"/>
                <a:ea typeface="+mn-ea"/>
                <a:cs typeface="+mn-cs"/>
                <a:hlinkClick r:id="rId6"/>
              </a:rPr>
              <a:t>Students select courses of study in the public and consumer service industry, including child development, cosmetology, criminal justice, culinary arts, emergency medical services, fire administration, psychology and sociology, and the education field.</a:t>
            </a:r>
          </a:p>
          <a:p>
            <a:pPr rtl="0" fontAlgn="t"/>
            <a:r>
              <a:rPr lang="en-US" sz="1200" b="1" u="none" strike="noStrike" kern="1200" dirty="0">
                <a:solidFill>
                  <a:schemeClr val="tx1"/>
                </a:solidFill>
                <a:effectLst/>
                <a:latin typeface="+mn-lt"/>
                <a:ea typeface="+mn-ea"/>
                <a:cs typeface="+mn-cs"/>
                <a:hlinkClick r:id="rId7"/>
              </a:rPr>
              <a:t>Science, Technology, Engineering &amp; Math </a:t>
            </a:r>
            <a:r>
              <a:rPr lang="en-US" sz="1200" u="none" strike="noStrike" kern="1200" dirty="0">
                <a:solidFill>
                  <a:schemeClr val="tx1"/>
                </a:solidFill>
                <a:effectLst/>
                <a:latin typeface="+mn-lt"/>
                <a:ea typeface="+mn-ea"/>
                <a:cs typeface="+mn-cs"/>
                <a:hlinkClick r:id="rId7"/>
              </a:rPr>
              <a:t>Science, Technology, Engineering and Math students apply their knowledge and skills to in diverse programs including the petroleum industry, space industry &amp; civil work projects. They will be the innovators of the future.</a:t>
            </a:r>
          </a:p>
          <a:p>
            <a:r>
              <a:rPr lang="en-US" sz="1200" kern="1200" dirty="0">
                <a:solidFill>
                  <a:schemeClr val="tx1"/>
                </a:solidFill>
                <a:effectLst/>
                <a:latin typeface="+mn-lt"/>
                <a:ea typeface="+mn-ea"/>
                <a:cs typeface="+mn-cs"/>
              </a:rPr>
              <a:t>Odessa College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201 W. University,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Odessa, TX 79764</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7</a:t>
            </a:fld>
            <a:endParaRPr lang="en-US" dirty="0"/>
          </a:p>
        </p:txBody>
      </p:sp>
    </p:spTree>
    <p:extLst>
      <p:ext uri="{BB962C8B-B14F-4D97-AF65-F5344CB8AC3E}">
        <p14:creationId xmlns:p14="http://schemas.microsoft.com/office/powerpoint/2010/main" val="400587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Wharton Junior College (in Texas) has 9 Major Pathways they divide academic</a:t>
            </a:r>
            <a:r>
              <a:rPr lang="en-US" baseline="0" dirty="0"/>
              <a:t> and vocational pathways</a:t>
            </a:r>
          </a:p>
          <a:p>
            <a:r>
              <a:rPr lang="en-US" sz="1200" b="1" i="0" kern="1200" dirty="0">
                <a:solidFill>
                  <a:schemeClr val="tx1"/>
                </a:solidFill>
                <a:effectLst/>
                <a:latin typeface="+mn-lt"/>
                <a:ea typeface="+mn-ea"/>
                <a:cs typeface="+mn-cs"/>
              </a:rPr>
              <a:t>Academic Pathways</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includes the Associate of Arts (AA) and Associates of Arts in Teaching (AAT) and is designed for students planning to pursue a 4-year baccalaureate degree from a university. Applicants for the AA and AAT degree must</a:t>
            </a:r>
          </a:p>
          <a:p>
            <a:r>
              <a:rPr lang="en-US" sz="1200" b="0" i="0" kern="1200" dirty="0">
                <a:solidFill>
                  <a:schemeClr val="tx1"/>
                </a:solidFill>
                <a:effectLst/>
                <a:latin typeface="+mn-lt"/>
                <a:ea typeface="+mn-ea"/>
                <a:cs typeface="+mn-cs"/>
              </a:rPr>
              <a:t>be TSI-satisfied in Reading, Writing and Math. AA and AAT degrees contain a set of common courses referred to as the </a:t>
            </a:r>
            <a:r>
              <a:rPr lang="en-US" sz="1200" b="1" i="1" u="none" strike="noStrike" kern="1200" dirty="0">
                <a:solidFill>
                  <a:schemeClr val="tx1"/>
                </a:solidFill>
                <a:effectLst/>
                <a:latin typeface="+mn-lt"/>
                <a:ea typeface="+mn-ea"/>
                <a:cs typeface="+mn-cs"/>
                <a:hlinkClick r:id="rId3"/>
              </a:rPr>
              <a:t>General Education Core Curriculum</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p>
          <a:p>
            <a:r>
              <a:rPr lang="en-US" sz="1200" b="1" i="0" kern="1200" dirty="0">
                <a:solidFill>
                  <a:schemeClr val="tx1"/>
                </a:solidFill>
                <a:effectLst/>
                <a:latin typeface="+mn-lt"/>
                <a:ea typeface="+mn-ea"/>
                <a:cs typeface="+mn-cs"/>
              </a:rPr>
              <a:t>Vocational Pathways</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Associate of Applied Science (AAS) degree is an occupationally-oriented degree designed to prepare students for entry into a particular occupation upon completion. Applicants for the AAS degree must be TSI-satisfied in Reading, Writing and Math. AAS Degrees are comprised primarily of vocational/technical courses along with some </a:t>
            </a:r>
            <a:r>
              <a:rPr lang="en-US" sz="1200" b="1" i="1" u="none" strike="noStrike" kern="1200" dirty="0">
                <a:solidFill>
                  <a:schemeClr val="tx1"/>
                </a:solidFill>
                <a:effectLst/>
                <a:latin typeface="+mn-lt"/>
                <a:ea typeface="+mn-ea"/>
                <a:cs typeface="+mn-cs"/>
                <a:hlinkClick r:id="rId4"/>
              </a:rPr>
              <a:t>general education courses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Certificate Programs are designed to prepare students with specific occupational skills that enable them to enter the workforce in a short period of time. Some certificate programs waive TSI requirements.  </a:t>
            </a:r>
          </a:p>
          <a:p>
            <a:r>
              <a:rPr lang="en-US" sz="1200" b="0" i="0" kern="1200" dirty="0">
                <a:solidFill>
                  <a:schemeClr val="tx1"/>
                </a:solidFill>
                <a:effectLst/>
                <a:latin typeface="+mn-lt"/>
                <a:ea typeface="+mn-ea"/>
                <a:cs typeface="+mn-cs"/>
              </a:rPr>
              <a:t>Some vocational programs are offered in a </a:t>
            </a:r>
            <a:r>
              <a:rPr lang="en-US" sz="1200" b="1" i="1" u="none" strike="noStrike" kern="1200" dirty="0">
                <a:solidFill>
                  <a:schemeClr val="tx1"/>
                </a:solidFill>
                <a:effectLst/>
                <a:latin typeface="+mn-lt"/>
                <a:ea typeface="+mn-ea"/>
                <a:cs typeface="+mn-cs"/>
                <a:hlinkClick r:id="rId5"/>
              </a:rPr>
              <a:t>Block Schedule Format</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For a description of student learning outcomes, topical outlines, and assessment practices for a course, see the </a:t>
            </a:r>
            <a:r>
              <a:rPr lang="en-US" sz="1200" b="1" i="1" u="none" strike="noStrike" kern="1200" dirty="0">
                <a:solidFill>
                  <a:schemeClr val="tx1"/>
                </a:solidFill>
                <a:effectLst/>
                <a:latin typeface="+mn-lt"/>
                <a:ea typeface="+mn-ea"/>
                <a:cs typeface="+mn-cs"/>
                <a:hlinkClick r:id="rId6"/>
              </a:rPr>
              <a:t>Administrative Master Syllabus (AMS)</a:t>
            </a:r>
            <a:r>
              <a:rPr lang="en-US" sz="1200" b="1" i="1"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Not sure about your major pathway? Try </a:t>
            </a:r>
            <a:r>
              <a:rPr lang="en-US" sz="1200" b="1" i="1" u="none" strike="noStrike" kern="1200" dirty="0">
                <a:solidFill>
                  <a:schemeClr val="tx1"/>
                </a:solidFill>
                <a:effectLst/>
                <a:latin typeface="+mn-lt"/>
                <a:ea typeface="+mn-ea"/>
                <a:cs typeface="+mn-cs"/>
                <a:hlinkClick r:id="rId7"/>
              </a:rPr>
              <a:t>Career Coach</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8</a:t>
            </a:fld>
            <a:endParaRPr lang="en-US" dirty="0"/>
          </a:p>
        </p:txBody>
      </p:sp>
    </p:spTree>
    <p:extLst>
      <p:ext uri="{BB962C8B-B14F-4D97-AF65-F5344CB8AC3E}">
        <p14:creationId xmlns:p14="http://schemas.microsoft.com/office/powerpoint/2010/main" val="105206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Ohio State University uses metamajors for exploration and colleges for majors see the definitions below</a:t>
            </a:r>
          </a:p>
          <a:p>
            <a:pPr fontAlgn="base"/>
            <a:r>
              <a:rPr lang="en-US" sz="1200" b="1"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hlinkClick r:id="rId3"/>
              </a:rPr>
              <a:t>Arts, Innovation, and Design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Do you enjoy design and having creative control of your work? Are you interested in increasing awareness of the arts?  Majors in the arts explore performance and/or production of various art forms as well as theory, history and the impact of art on society.  This field of study is a great fit for students who like to create art and also for those who enjoy and value art.</a:t>
            </a:r>
          </a:p>
          <a:p>
            <a:pPr fontAlgn="base"/>
            <a:r>
              <a:rPr lang="en-US" sz="1200" u="none" strike="noStrike" kern="1200" dirty="0">
                <a:solidFill>
                  <a:schemeClr val="tx1"/>
                </a:solidFill>
                <a:effectLst/>
                <a:latin typeface="+mn-lt"/>
                <a:ea typeface="+mn-ea"/>
                <a:cs typeface="+mn-cs"/>
                <a:hlinkClick r:id="rId4"/>
              </a:rPr>
              <a:t>Sample Curriculum: Arts, Innovation &amp; Design</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endParaRPr lang="en-US" sz="1200" b="1" u="none" strike="noStrike" kern="1200" dirty="0">
              <a:solidFill>
                <a:schemeClr val="tx1"/>
              </a:solidFill>
              <a:effectLst/>
              <a:latin typeface="+mn-lt"/>
              <a:ea typeface="+mn-ea"/>
              <a:cs typeface="+mn-cs"/>
              <a:hlinkClick r:id="rId5"/>
            </a:endParaRPr>
          </a:p>
          <a:p>
            <a:pPr fontAlgn="base"/>
            <a:r>
              <a:rPr lang="en-US" sz="1200" b="1" u="none" strike="noStrike" kern="1200" dirty="0">
                <a:solidFill>
                  <a:schemeClr val="tx1"/>
                </a:solidFill>
                <a:effectLst/>
                <a:latin typeface="+mn-lt"/>
                <a:ea typeface="+mn-ea"/>
                <a:cs typeface="+mn-cs"/>
                <a:hlinkClick r:id="rId5"/>
              </a:rPr>
              <a:t>Health and Human Services</a:t>
            </a:r>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Are you interested in science and helping people become healthier and well in all areas of their lives? Are you fascinated by the healthcare industry on all levels? Ohio State offers undergraduate licensure and certification majors in the healthcare field. University Exploration advisors also help students select undergraduate majors that do not lead to licensure, but instead these majors have the potential to lead to a post-baccalaureate health degree. </a:t>
            </a:r>
            <a:br>
              <a:rPr lang="en-US" sz="1200"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hlinkClick r:id="rId6"/>
              </a:rPr>
              <a:t>Sample Curriculum: Health &amp; Human Services</a:t>
            </a:r>
            <a:endParaRPr lang="en-US" sz="1200" kern="1200" dirty="0">
              <a:solidFill>
                <a:schemeClr val="tx1"/>
              </a:solidFill>
              <a:effectLst/>
              <a:latin typeface="+mn-lt"/>
              <a:ea typeface="+mn-ea"/>
              <a:cs typeface="+mn-cs"/>
            </a:endParaRPr>
          </a:p>
          <a:p>
            <a:pPr fontAlgn="base"/>
            <a:endParaRPr lang="en-US" sz="1200" b="1" u="none" strike="noStrike" kern="1200" dirty="0">
              <a:solidFill>
                <a:schemeClr val="tx1"/>
              </a:solidFill>
              <a:effectLst/>
              <a:latin typeface="+mn-lt"/>
              <a:ea typeface="+mn-ea"/>
              <a:cs typeface="+mn-cs"/>
              <a:hlinkClick r:id="rId7"/>
            </a:endParaRPr>
          </a:p>
          <a:p>
            <a:pPr fontAlgn="base"/>
            <a:r>
              <a:rPr lang="en-US" sz="1200" b="1" u="none" strike="noStrike" kern="1200" dirty="0">
                <a:solidFill>
                  <a:schemeClr val="tx1"/>
                </a:solidFill>
                <a:effectLst/>
                <a:latin typeface="+mn-lt"/>
                <a:ea typeface="+mn-ea"/>
                <a:cs typeface="+mn-cs"/>
                <a:hlinkClick r:id="rId7"/>
              </a:rPr>
              <a:t>Behavior, Culture, and Context</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 you love learning about people, society, culture and how they intertwine? Are you interested in communication &amp; relationships? This area includes majors in the Humanities and Social Sciences that are great opportunities for students who love learning about people, cultures and relationships.</a:t>
            </a:r>
            <a:br>
              <a:rPr lang="en-US" sz="1200"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hlinkClick r:id="rId8"/>
              </a:rPr>
              <a:t>Sample Curriculum: Behavior, Culture  &amp; Context</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en-US" sz="1200" b="1" u="none" strike="noStrike" kern="1200" dirty="0">
                <a:solidFill>
                  <a:schemeClr val="tx1"/>
                </a:solidFill>
                <a:effectLst/>
                <a:latin typeface="+mn-lt"/>
                <a:ea typeface="+mn-ea"/>
                <a:cs typeface="+mn-cs"/>
                <a:hlinkClick r:id="rId9"/>
              </a:rPr>
              <a:t>Management and Industry</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Are you interested in managing and leading people, looking at data and numbers, analyzing or persuading consumers?  This area refers to business related majors, which are available in many different colleges at Ohio State.  We have over 20 ways to pursue a business related major and your choice will depend on what your specific interests and skills are.</a:t>
            </a:r>
          </a:p>
          <a:p>
            <a:pPr fontAlgn="base"/>
            <a:r>
              <a:rPr lang="en-US" sz="1200" u="none" strike="noStrike" kern="1200" dirty="0">
                <a:solidFill>
                  <a:schemeClr val="tx1"/>
                </a:solidFill>
                <a:effectLst/>
                <a:latin typeface="+mn-lt"/>
                <a:ea typeface="+mn-ea"/>
                <a:cs typeface="+mn-cs"/>
                <a:hlinkClick r:id="rId10"/>
              </a:rPr>
              <a:t>Sample Curriculum: Management &amp; Industry</a:t>
            </a:r>
            <a:endParaRPr lang="en-US" sz="120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1" i="0" u="none" strike="noStrike" kern="1200" dirty="0">
                <a:solidFill>
                  <a:schemeClr val="tx1"/>
                </a:solidFill>
                <a:effectLst/>
                <a:latin typeface="+mn-lt"/>
                <a:ea typeface="+mn-ea"/>
                <a:cs typeface="+mn-cs"/>
                <a:hlinkClick r:id="rId11"/>
              </a:rPr>
              <a:t>Education and Public Service</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 you enjoy teaching, training and educating others? Are you interested in working directly with people from a leadership position? Ohio State offers education licensure programs at both the undergraduate and graduate level in a variety of subject areas as well as majors which open up career opportunities in a variety of work settings.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12"/>
              </a:rPr>
              <a:t>Sample Curriculum: Education &amp; Public Service</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  </a:t>
            </a:r>
          </a:p>
          <a:p>
            <a:pPr fontAlgn="base"/>
            <a:r>
              <a:rPr lang="en-US" sz="1200" b="1" i="0" u="none" strike="noStrike" kern="1200" dirty="0">
                <a:solidFill>
                  <a:schemeClr val="tx1"/>
                </a:solidFill>
                <a:effectLst/>
                <a:latin typeface="+mn-lt"/>
                <a:ea typeface="+mn-ea"/>
                <a:cs typeface="+mn-cs"/>
                <a:hlinkClick r:id="rId13"/>
              </a:rPr>
              <a:t>Science, Technology, and Environment</a:t>
            </a:r>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Do you enjoy investigating how and why things work? Are you interested in how science is applied to everything in our lives?  Majors within the Science, Technology and Environment field of study can be applied or theoretical.  Majors in these areas often have a strong math and natural science core, which will require students to take several math and natural science courses as prerequisites to major coursework.  </a:t>
            </a:r>
          </a:p>
          <a:p>
            <a:pPr fontAlgn="base"/>
            <a:r>
              <a:rPr lang="en-US" sz="1200" b="0" i="0" u="none" strike="noStrike" kern="1200" dirty="0">
                <a:solidFill>
                  <a:schemeClr val="tx1"/>
                </a:solidFill>
                <a:effectLst/>
                <a:latin typeface="+mn-lt"/>
                <a:ea typeface="+mn-ea"/>
                <a:cs typeface="+mn-cs"/>
                <a:hlinkClick r:id="rId14"/>
              </a:rPr>
              <a:t>Sample Curriculum: STEM with math placement N</a:t>
            </a:r>
            <a:r>
              <a:rPr lang="en-US" sz="1200" b="0" i="0" kern="1200" dirty="0">
                <a:solidFill>
                  <a:schemeClr val="tx1"/>
                </a:solidFill>
                <a:effectLst/>
                <a:latin typeface="+mn-lt"/>
                <a:ea typeface="+mn-ea"/>
                <a:cs typeface="+mn-cs"/>
              </a:rPr>
              <a:t>​</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15"/>
              </a:rPr>
              <a:t>Sample Curriculum: STEM with math placement M or higher</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98C551-7708-9B49-90E3-D153F408E572}" type="slidenum">
              <a:rPr lang="en-US" smtClean="0"/>
              <a:t>9</a:t>
            </a:fld>
            <a:endParaRPr lang="en-US" dirty="0"/>
          </a:p>
        </p:txBody>
      </p:sp>
    </p:spTree>
    <p:extLst>
      <p:ext uri="{BB962C8B-B14F-4D97-AF65-F5344CB8AC3E}">
        <p14:creationId xmlns:p14="http://schemas.microsoft.com/office/powerpoint/2010/main" val="162198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July 10,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Tuesday, July 10,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July 10,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Tuesday, July 10,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July 10, 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July 10,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July 10, 2018</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Tuesday, July 10, 2018</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July 10, 2018</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July 10,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July 10, 2018</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July 10,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tmp"/></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tmp"/></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6.wdp"/></Relationships>
</file>

<file path=ppt/slides/_rels/slide36.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eab.com/daily-briefing/2016/07/26/how-meta-majors-guide-students-toward-on-time-graduation" TargetMode="External"/><Relationship Id="rId7" Type="http://schemas.openxmlformats.org/officeDocument/2006/relationships/hyperlink" Target="https://dcmathpathways.org/dcmp/dcmp-model" TargetMode="External"/><Relationship Id="rId2" Type="http://schemas.openxmlformats.org/officeDocument/2006/relationships/hyperlink" Target="http://www.jff.org/publications/meta-majors-essential-first-step-path-college-completion" TargetMode="External"/><Relationship Id="rId1" Type="http://schemas.openxmlformats.org/officeDocument/2006/relationships/slideLayout" Target="../slideLayouts/slideLayout2.xml"/><Relationship Id="rId6" Type="http://schemas.openxmlformats.org/officeDocument/2006/relationships/hyperlink" Target="https://www.aacu.org/peerreview/2014/summer/elrod" TargetMode="External"/><Relationship Id="rId5" Type="http://schemas.openxmlformats.org/officeDocument/2006/relationships/hyperlink" Target="https://www.wested.org/wp-content/uploads/2018/05/Multiple-Paths-Forward-Booth.pdf" TargetMode="External"/><Relationship Id="rId4" Type="http://schemas.openxmlformats.org/officeDocument/2006/relationships/hyperlink" Target="https://jfforg-prod-prime.s3.amazonaws.com/media/documents/Meta-Majors-Key-Questions-071816.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3" y="1539241"/>
            <a:ext cx="7647247" cy="1576184"/>
          </a:xfrm>
        </p:spPr>
        <p:txBody>
          <a:bodyPr/>
          <a:lstStyle/>
          <a:p>
            <a:pPr algn="ctr"/>
            <a:r>
              <a:rPr lang="en-US" sz="4000" cap="none" dirty="0">
                <a:latin typeface="Times New Roman"/>
                <a:cs typeface="Times New Roman"/>
              </a:rPr>
              <a:t>Where Like Minds Gather: </a:t>
            </a:r>
            <a:br>
              <a:rPr lang="en-US" sz="4000" cap="none" dirty="0">
                <a:latin typeface="Times New Roman"/>
                <a:cs typeface="Times New Roman"/>
              </a:rPr>
            </a:br>
            <a:r>
              <a:rPr lang="en-US" sz="4000" cap="none" dirty="0">
                <a:latin typeface="Times New Roman"/>
                <a:cs typeface="Times New Roman"/>
              </a:rPr>
              <a:t>Building Meta Majors</a:t>
            </a:r>
            <a:br>
              <a:rPr lang="en-US" sz="4000" cap="none" dirty="0">
                <a:latin typeface="Times New Roman"/>
                <a:cs typeface="Times New Roman"/>
              </a:rPr>
            </a:br>
            <a:endParaRPr lang="en-US" sz="2400" cap="none" dirty="0">
              <a:latin typeface="Times New Roman"/>
              <a:cs typeface="Times New Roman"/>
            </a:endParaRPr>
          </a:p>
        </p:txBody>
      </p:sp>
      <p:sp>
        <p:nvSpPr>
          <p:cNvPr id="3" name="Subtitle 2"/>
          <p:cNvSpPr>
            <a:spLocks noGrp="1"/>
          </p:cNvSpPr>
          <p:nvPr>
            <p:ph type="subTitle" idx="1"/>
          </p:nvPr>
        </p:nvSpPr>
        <p:spPr>
          <a:xfrm>
            <a:off x="624840" y="4404360"/>
            <a:ext cx="7940040" cy="2312029"/>
          </a:xfrm>
        </p:spPr>
        <p:txBody>
          <a:bodyPr vert="horz" lIns="91440" tIns="45720" rIns="91440" bIns="45720" rtlCol="0" anchor="t">
            <a:normAutofit fontScale="92500" lnSpcReduction="20000"/>
          </a:bodyPr>
          <a:lstStyle/>
          <a:p>
            <a:r>
              <a:rPr lang="en-US" b="1" dirty="0">
                <a:latin typeface="Times New Roman"/>
                <a:cs typeface="Times New Roman"/>
              </a:rPr>
              <a:t>Janet Fulks</a:t>
            </a:r>
            <a:r>
              <a:rPr lang="en-US" dirty="0">
                <a:latin typeface="Times New Roman"/>
                <a:cs typeface="Times New Roman"/>
              </a:rPr>
              <a:t>, Guided Pathways Lead for Capacity Building, Bakersfield College</a:t>
            </a:r>
          </a:p>
          <a:p>
            <a:r>
              <a:rPr lang="en-US" b="1" dirty="0">
                <a:latin typeface="Times New Roman"/>
                <a:cs typeface="Times New Roman"/>
              </a:rPr>
              <a:t>Virginia May</a:t>
            </a:r>
            <a:r>
              <a:rPr lang="en-US" dirty="0">
                <a:latin typeface="Times New Roman"/>
                <a:cs typeface="Times New Roman"/>
              </a:rPr>
              <a:t>, ASCCC Treasurer, 2018-19 Curriculum Chair, </a:t>
            </a:r>
          </a:p>
          <a:p>
            <a:r>
              <a:rPr lang="en-US" dirty="0">
                <a:latin typeface="Times New Roman"/>
                <a:cs typeface="Times New Roman"/>
              </a:rPr>
              <a:t>Sacramento City College</a:t>
            </a:r>
          </a:p>
          <a:p>
            <a:r>
              <a:rPr lang="en-US" b="1" dirty="0">
                <a:latin typeface="Times New Roman"/>
                <a:cs typeface="Times New Roman"/>
              </a:rPr>
              <a:t>Thais Winsome</a:t>
            </a:r>
            <a:r>
              <a:rPr lang="en-US" dirty="0">
                <a:latin typeface="Times New Roman"/>
                <a:cs typeface="Times New Roman"/>
              </a:rPr>
              <a:t>, ASCCC Curriculum Committee, Mission College</a:t>
            </a:r>
          </a:p>
          <a:p>
            <a:endParaRPr lang="en-US" dirty="0">
              <a:latin typeface="Times New Roman"/>
              <a:cs typeface="Times New Roman"/>
            </a:endParaRPr>
          </a:p>
          <a:p>
            <a:pPr algn="ctr"/>
            <a:r>
              <a:rPr lang="en-US" sz="1800" dirty="0">
                <a:solidFill>
                  <a:srgbClr val="C00000"/>
                </a:solidFill>
                <a:latin typeface="Times New Roman"/>
                <a:cs typeface="Times New Roman"/>
              </a:rPr>
              <a:t>2018 Curriculum Institute, Riverside, CA</a:t>
            </a:r>
          </a:p>
        </p:txBody>
      </p:sp>
      <p:pic>
        <p:nvPicPr>
          <p:cNvPr id="5" name="Picture 4" descr="ASCCC_Logo"/>
          <p:cNvPicPr/>
          <p:nvPr/>
        </p:nvPicPr>
        <p:blipFill>
          <a:blip r:embed="rId3"/>
          <a:srcRect/>
          <a:stretch>
            <a:fillRect/>
          </a:stretch>
        </p:blipFill>
        <p:spPr bwMode="auto">
          <a:xfrm>
            <a:off x="2249507" y="400050"/>
            <a:ext cx="4231670" cy="786470"/>
          </a:xfrm>
          <a:prstGeom prst="rect">
            <a:avLst/>
          </a:prstGeom>
          <a:noFill/>
          <a:ln w="9525">
            <a:noFill/>
            <a:miter lim="800000"/>
            <a:headEnd/>
            <a:tailEnd/>
          </a:ln>
        </p:spPr>
      </p:pic>
      <p:pic>
        <p:nvPicPr>
          <p:cNvPr id="4" name="Picture 3">
            <a:extLst>
              <a:ext uri="{FF2B5EF4-FFF2-40B4-BE49-F238E27FC236}">
                <a16:creationId xmlns:a16="http://schemas.microsoft.com/office/drawing/2014/main" xmlns="" id="{F2A6A0D4-FBB7-D34E-8073-54F6C4EEC7B0}"/>
              </a:ext>
            </a:extLst>
          </p:cNvPr>
          <p:cNvPicPr>
            <a:picLocks noChangeAspect="1"/>
          </p:cNvPicPr>
          <p:nvPr/>
        </p:nvPicPr>
        <p:blipFill>
          <a:blip r:embed="rId4"/>
          <a:stretch>
            <a:fillRect/>
          </a:stretch>
        </p:blipFill>
        <p:spPr>
          <a:xfrm>
            <a:off x="3148330" y="2811513"/>
            <a:ext cx="2780030" cy="1313266"/>
          </a:xfrm>
          <a:prstGeom prst="rect">
            <a:avLst/>
          </a:prstGeom>
        </p:spPr>
      </p:pic>
    </p:spTree>
    <p:extLst>
      <p:ext uri="{BB962C8B-B14F-4D97-AF65-F5344CB8AC3E}">
        <p14:creationId xmlns:p14="http://schemas.microsoft.com/office/powerpoint/2010/main" val="2571385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Cabrillo College’s Career and Academic Pathways (CAP)</a:t>
            </a:r>
          </a:p>
        </p:txBody>
      </p:sp>
      <p:pic>
        <p:nvPicPr>
          <p:cNvPr id="8" name="Content Placeholder 7" descr="Screen Clipping"/>
          <p:cNvPicPr>
            <a:picLocks noGrp="1" noChangeAspect="1"/>
          </p:cNvPicPr>
          <p:nvPr>
            <p:ph sz="half" idx="2"/>
          </p:nvPr>
        </p:nvPicPr>
        <p:blipFill rotWithShape="1">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916"/>
          <a:stretch/>
        </p:blipFill>
        <p:spPr>
          <a:xfrm>
            <a:off x="3296196" y="1787234"/>
            <a:ext cx="3339503" cy="1454732"/>
          </a:xfrm>
        </p:spPr>
      </p:pic>
      <p:pic>
        <p:nvPicPr>
          <p:cNvPr id="6" name="Content Placeholder 5" descr="Screen Clipping"/>
          <p:cNvPicPr>
            <a:picLocks noGrp="1" noChangeAspect="1"/>
          </p:cNvPicPr>
          <p:nvPr>
            <p:ph sz="half" idx="1"/>
          </p:nvPr>
        </p:nvPicPr>
        <p:blipFill rotWithShape="1">
          <a:blip r:embed="rId5" cstate="email">
            <a:alphaModFix/>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5422"/>
          <a:stretch/>
        </p:blipFill>
        <p:spPr>
          <a:xfrm>
            <a:off x="185112" y="1524000"/>
            <a:ext cx="3054440" cy="5045192"/>
          </a:xfrm>
        </p:spPr>
      </p:pic>
      <p:pic>
        <p:nvPicPr>
          <p:cNvPr id="11" name="Picture 10" descr="Screen Clipping"/>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r="15704"/>
          <a:stretch/>
        </p:blipFill>
        <p:spPr>
          <a:xfrm>
            <a:off x="6806779" y="1208503"/>
            <a:ext cx="2280577" cy="5487166"/>
          </a:xfrm>
          <a:prstGeom prst="rect">
            <a:avLst/>
          </a:prstGeom>
        </p:spPr>
      </p:pic>
      <p:pic>
        <p:nvPicPr>
          <p:cNvPr id="10" name="Picture 9" descr="Screen Clipping"/>
          <p:cNvPicPr>
            <a:picLocks noChangeAspect="1"/>
          </p:cNvPicPr>
          <p:nvPr/>
        </p:nvPicPr>
        <p:blipFill rotWithShape="1">
          <a:blip r:embed="rId9" cstate="email">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3651" r="5834"/>
          <a:stretch/>
        </p:blipFill>
        <p:spPr>
          <a:xfrm>
            <a:off x="3540104" y="3391703"/>
            <a:ext cx="3210031" cy="2703801"/>
          </a:xfrm>
          <a:prstGeom prst="rect">
            <a:avLst/>
          </a:prstGeom>
        </p:spPr>
      </p:pic>
    </p:spTree>
    <p:extLst>
      <p:ext uri="{BB962C8B-B14F-4D97-AF65-F5344CB8AC3E}">
        <p14:creationId xmlns:p14="http://schemas.microsoft.com/office/powerpoint/2010/main" val="249814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E5575-932E-4EAF-B478-4A2E252FE1C8}"/>
              </a:ext>
            </a:extLst>
          </p:cNvPr>
          <p:cNvSpPr>
            <a:spLocks noGrp="1"/>
          </p:cNvSpPr>
          <p:nvPr>
            <p:ph type="title"/>
          </p:nvPr>
        </p:nvSpPr>
        <p:spPr>
          <a:xfrm>
            <a:off x="457200" y="533400"/>
            <a:ext cx="8229600" cy="1280410"/>
          </a:xfrm>
        </p:spPr>
        <p:txBody>
          <a:bodyPr>
            <a:normAutofit fontScale="90000"/>
          </a:bodyPr>
          <a:lstStyle/>
          <a:p>
            <a:pPr algn="ctr"/>
            <a:r>
              <a:rPr lang="en-US" sz="4400" dirty="0">
                <a:latin typeface="Times New Roman" panose="02020603050405020304" pitchFamily="18" charset="0"/>
                <a:cs typeface="Times New Roman" panose="02020603050405020304" pitchFamily="18" charset="0"/>
              </a:rPr>
              <a:t>Common Elements of Meta Majors and Program Mapping</a:t>
            </a:r>
            <a:r>
              <a:rPr lang="en-US"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DBCFAEA5-471D-4859-9C8F-5F8452E92B7B}"/>
              </a:ext>
            </a:extLst>
          </p:cNvPr>
          <p:cNvSpPr>
            <a:spLocks noGrp="1"/>
          </p:cNvSpPr>
          <p:nvPr>
            <p:ph idx="1"/>
          </p:nvPr>
        </p:nvSpPr>
        <p:spPr>
          <a:xfrm>
            <a:off x="628650" y="1987927"/>
            <a:ext cx="8058150" cy="4462585"/>
          </a:xfrm>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Each Meta Major is clearly mapped to programs and careers. </a:t>
            </a:r>
          </a:p>
          <a:p>
            <a:r>
              <a:rPr lang="en-US" sz="2600" dirty="0">
                <a:latin typeface="Times New Roman" panose="02020603050405020304" pitchFamily="18" charset="0"/>
                <a:cs typeface="Times New Roman" panose="02020603050405020304" pitchFamily="18" charset="0"/>
              </a:rPr>
              <a:t>Math/quantitative reasoning course is aligned with programs within the Meta Majors.</a:t>
            </a:r>
          </a:p>
          <a:p>
            <a:r>
              <a:rPr lang="en-US" sz="2600" dirty="0">
                <a:latin typeface="Times New Roman" panose="02020603050405020304" pitchFamily="18" charset="0"/>
                <a:cs typeface="Times New Roman" panose="02020603050405020304" pitchFamily="18" charset="0"/>
              </a:rPr>
              <a:t>General Education (GE) core courses are mapped with Meta Majors (some or more prescriptive , others are not, some are mixed depending upon the outcomes). </a:t>
            </a:r>
          </a:p>
          <a:p>
            <a:r>
              <a:rPr lang="en-US" sz="2600" dirty="0">
                <a:latin typeface="Times New Roman" panose="02020603050405020304" pitchFamily="18" charset="0"/>
                <a:cs typeface="Times New Roman" panose="02020603050405020304" pitchFamily="18" charset="0"/>
              </a:rPr>
              <a:t>Connections with GE courses and Meta Majors and majors are made clear.</a:t>
            </a:r>
          </a:p>
          <a:p>
            <a:r>
              <a:rPr lang="en-US" sz="2600" dirty="0">
                <a:latin typeface="Times New Roman" panose="02020603050405020304" pitchFamily="18" charset="0"/>
                <a:cs typeface="Times New Roman" panose="02020603050405020304" pitchFamily="18" charset="0"/>
              </a:rPr>
              <a:t>Sometimes electives are aligned with Meta Majors. </a:t>
            </a:r>
          </a:p>
          <a:p>
            <a:r>
              <a:rPr lang="en-US" sz="2600" dirty="0">
                <a:latin typeface="Times New Roman" panose="02020603050405020304" pitchFamily="18" charset="0"/>
                <a:cs typeface="Times New Roman" panose="02020603050405020304" pitchFamily="18" charset="0"/>
              </a:rPr>
              <a:t>Advising and student services are aligned with the student’s Meta Major. </a:t>
            </a:r>
          </a:p>
          <a:p>
            <a:r>
              <a:rPr lang="en-US" sz="2600" dirty="0">
                <a:latin typeface="Times New Roman" panose="02020603050405020304" pitchFamily="18" charset="0"/>
                <a:cs typeface="Times New Roman" panose="02020603050405020304" pitchFamily="18" charset="0"/>
              </a:rPr>
              <a:t>Meta Majors may be aligned with local labor market demand. </a:t>
            </a:r>
          </a:p>
        </p:txBody>
      </p:sp>
    </p:spTree>
    <p:extLst>
      <p:ext uri="{BB962C8B-B14F-4D97-AF65-F5344CB8AC3E}">
        <p14:creationId xmlns:p14="http://schemas.microsoft.com/office/powerpoint/2010/main" val="2566863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cmathpathways.org/sites/default/files/2016-08/Emerging%20Texas%20Math%20Pathway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02661" y="521122"/>
            <a:ext cx="5041339" cy="63368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13" y="2203453"/>
            <a:ext cx="3924848" cy="2972215"/>
          </a:xfrm>
          <a:prstGeom prst="rect">
            <a:avLst/>
          </a:prstGeom>
        </p:spPr>
      </p:pic>
    </p:spTree>
    <p:extLst>
      <p:ext uri="{BB962C8B-B14F-4D97-AF65-F5344CB8AC3E}">
        <p14:creationId xmlns:p14="http://schemas.microsoft.com/office/powerpoint/2010/main" val="19218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Multiple Paths FORWARD: </a:t>
            </a:r>
            <a:r>
              <a:rPr lang="en-US" dirty="0">
                <a:latin typeface="Times New Roman" panose="02020603050405020304" pitchFamily="18" charset="0"/>
                <a:cs typeface="Times New Roman" panose="02020603050405020304" pitchFamily="18" charset="0"/>
              </a:rPr>
              <a:t>Diversifying Mathematics as a Strategy for College Success </a:t>
            </a:r>
          </a:p>
        </p:txBody>
      </p:sp>
      <p:pic>
        <p:nvPicPr>
          <p:cNvPr id="5" name="Picture 4"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2420159"/>
            <a:ext cx="9137247" cy="2927732"/>
          </a:xfrm>
          <a:prstGeom prst="rect">
            <a:avLst/>
          </a:prstGeom>
        </p:spPr>
      </p:pic>
    </p:spTree>
    <p:extLst>
      <p:ext uri="{BB962C8B-B14F-4D97-AF65-F5344CB8AC3E}">
        <p14:creationId xmlns:p14="http://schemas.microsoft.com/office/powerpoint/2010/main" val="3754750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9"/>
            <a:ext cx="8229600" cy="119046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Analysis to Support Creating Meta Majors and Program Mapping</a:t>
            </a:r>
            <a:endParaRPr lang="en-US" dirty="0"/>
          </a:p>
        </p:txBody>
      </p:sp>
      <p:sp>
        <p:nvSpPr>
          <p:cNvPr id="3" name="Content Placeholder 2"/>
          <p:cNvSpPr>
            <a:spLocks noGrp="1"/>
          </p:cNvSpPr>
          <p:nvPr>
            <p:ph idx="1"/>
          </p:nvPr>
        </p:nvSpPr>
        <p:spPr>
          <a:xfrm>
            <a:off x="457200" y="1858108"/>
            <a:ext cx="8229600" cy="4876800"/>
          </a:xfrm>
        </p:spPr>
        <p:txBody>
          <a:bodyPr>
            <a:normAutofit lnSpcReduction="10000"/>
          </a:bodyPr>
          <a:lstStyle/>
          <a:p>
            <a:r>
              <a:rPr lang="en-US" dirty="0">
                <a:latin typeface="Times New Roman" panose="02020603050405020304" pitchFamily="18" charset="0"/>
                <a:cs typeface="Times New Roman" panose="02020603050405020304" pitchFamily="18" charset="0"/>
              </a:rPr>
              <a:t>What is the full scope of programmatic offerings at the college?</a:t>
            </a:r>
          </a:p>
          <a:p>
            <a:r>
              <a:rPr lang="en-US" dirty="0">
                <a:latin typeface="Times New Roman" panose="02020603050405020304" pitchFamily="18" charset="0"/>
                <a:cs typeface="Times New Roman" panose="02020603050405020304" pitchFamily="18" charset="0"/>
              </a:rPr>
              <a:t>Do the college’s programs align to the local labor market and/or university transfer partner?</a:t>
            </a:r>
          </a:p>
          <a:p>
            <a:r>
              <a:rPr lang="en-US" dirty="0">
                <a:latin typeface="Times New Roman" panose="02020603050405020304" pitchFamily="18" charset="0"/>
                <a:cs typeface="Times New Roman" panose="02020603050405020304" pitchFamily="18" charset="0"/>
              </a:rPr>
              <a:t>Which general education courses align best to each Meta Major?</a:t>
            </a:r>
          </a:p>
          <a:p>
            <a:r>
              <a:rPr lang="en-US" dirty="0">
                <a:latin typeface="Times New Roman" panose="02020603050405020304" pitchFamily="18" charset="0"/>
                <a:cs typeface="Times New Roman" panose="02020603050405020304" pitchFamily="18" charset="0"/>
              </a:rPr>
              <a:t>What are the common courses across all programs?</a:t>
            </a:r>
          </a:p>
          <a:p>
            <a:r>
              <a:rPr lang="en-US" dirty="0">
                <a:latin typeface="Times New Roman" panose="02020603050405020304" pitchFamily="18" charset="0"/>
                <a:cs typeface="Times New Roman" panose="02020603050405020304" pitchFamily="18" charset="0"/>
              </a:rPr>
              <a:t>What is the required core within this Meta Major that allows students to branch off into various majors without losing any credits?</a:t>
            </a:r>
          </a:p>
          <a:p>
            <a:r>
              <a:rPr lang="en-US" dirty="0">
                <a:latin typeface="Times New Roman" panose="02020603050405020304" pitchFamily="18" charset="0"/>
                <a:cs typeface="Times New Roman" panose="02020603050405020304" pitchFamily="18" charset="0"/>
              </a:rPr>
              <a:t>Which courses will introduce students to relevant faculty and career information early in their academic careers?</a:t>
            </a:r>
          </a:p>
          <a:p>
            <a:r>
              <a:rPr lang="en-US" dirty="0">
                <a:latin typeface="Times New Roman" panose="02020603050405020304" pitchFamily="18" charset="0"/>
                <a:cs typeface="Times New Roman" panose="02020603050405020304" pitchFamily="18" charset="0"/>
              </a:rPr>
              <a:t>Which courses might not be included, and who needs to be involved in that decision?</a:t>
            </a:r>
          </a:p>
        </p:txBody>
      </p:sp>
    </p:spTree>
    <p:extLst>
      <p:ext uri="{BB962C8B-B14F-4D97-AF65-F5344CB8AC3E}">
        <p14:creationId xmlns:p14="http://schemas.microsoft.com/office/powerpoint/2010/main" val="1166358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9295" y="533400"/>
            <a:ext cx="8686800" cy="990600"/>
          </a:xfrm>
        </p:spPr>
        <p:txBody>
          <a:bodyPr>
            <a:noAutofit/>
          </a:bodyPr>
          <a:lstStyle/>
          <a:p>
            <a:pPr algn="ctr"/>
            <a:r>
              <a:rPr lang="en-US" dirty="0">
                <a:latin typeface="Times New Roman" panose="02020603050405020304" pitchFamily="18" charset="0"/>
                <a:cs typeface="Times New Roman" panose="02020603050405020304" pitchFamily="18" charset="0"/>
              </a:rPr>
              <a:t>Graduating in Math at Bakersfield College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an unguided pathway research project</a:t>
            </a:r>
          </a:p>
        </p:txBody>
      </p:sp>
      <p:sp>
        <p:nvSpPr>
          <p:cNvPr id="6" name="Content Placeholder 5"/>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Sample Pathways with Program Mapping</a:t>
            </a:r>
            <a:endParaRPr lang="en-US" dirty="0"/>
          </a:p>
          <a:p>
            <a:endParaRPr lang="en-US" dirty="0"/>
          </a:p>
          <a:p>
            <a:endParaRPr lang="en-US" dirty="0"/>
          </a:p>
          <a:p>
            <a:endParaRPr lang="en-US" dirty="0"/>
          </a:p>
          <a:p>
            <a:endParaRPr lang="en-US" dirty="0"/>
          </a:p>
          <a:p>
            <a:endParaRPr lang="en-US" dirty="0"/>
          </a:p>
          <a:p>
            <a:endParaRPr lang="en-US" dirty="0"/>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2499" y="2284007"/>
            <a:ext cx="8499001" cy="3966892"/>
          </a:xfrm>
          <a:prstGeom prst="rect">
            <a:avLst/>
          </a:prstGeom>
        </p:spPr>
      </p:pic>
    </p:spTree>
    <p:extLst>
      <p:ext uri="{BB962C8B-B14F-4D97-AF65-F5344CB8AC3E}">
        <p14:creationId xmlns:p14="http://schemas.microsoft.com/office/powerpoint/2010/main" val="3639964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40625" y="621003"/>
            <a:ext cx="4766872" cy="5615574"/>
          </a:xfrm>
          <a:prstGeom prst="rect">
            <a:avLst/>
          </a:prstGeom>
        </p:spPr>
      </p:pic>
      <p:sp>
        <p:nvSpPr>
          <p:cNvPr id="2" name="TextBox 1"/>
          <p:cNvSpPr txBox="1"/>
          <p:nvPr/>
        </p:nvSpPr>
        <p:spPr>
          <a:xfrm>
            <a:off x="423314" y="1205506"/>
            <a:ext cx="3356206" cy="4832092"/>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College of the Canyons</a:t>
            </a:r>
            <a:r>
              <a:rPr lang="en-US" sz="4400" dirty="0">
                <a:latin typeface="Times New Roman" panose="02020603050405020304" pitchFamily="18" charset="0"/>
                <a:cs typeface="Times New Roman" panose="02020603050405020304" pitchFamily="18" charset="0"/>
              </a:rPr>
              <a:t>— Program map for biology major transfer to UC</a:t>
            </a:r>
          </a:p>
        </p:txBody>
      </p:sp>
    </p:spTree>
    <p:extLst>
      <p:ext uri="{BB962C8B-B14F-4D97-AF65-F5344CB8AC3E}">
        <p14:creationId xmlns:p14="http://schemas.microsoft.com/office/powerpoint/2010/main" val="102517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429" y="554636"/>
            <a:ext cx="8529239" cy="5937354"/>
          </a:xfrm>
        </p:spPr>
      </p:pic>
    </p:spTree>
    <p:extLst>
      <p:ext uri="{BB962C8B-B14F-4D97-AF65-F5344CB8AC3E}">
        <p14:creationId xmlns:p14="http://schemas.microsoft.com/office/powerpoint/2010/main" val="2009470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33400"/>
            <a:ext cx="8405446" cy="990600"/>
          </a:xfrm>
        </p:spPr>
        <p:txBody>
          <a:bodyPr>
            <a:noAutofit/>
          </a:bodyPr>
          <a:lstStyle/>
          <a:p>
            <a:pPr algn="ctr"/>
            <a:r>
              <a:rPr lang="en-US" dirty="0">
                <a:latin typeface="Times New Roman" panose="02020603050405020304" pitchFamily="18" charset="0"/>
                <a:cs typeface="Times New Roman" panose="02020603050405020304" pitchFamily="18" charset="0"/>
              </a:rPr>
              <a:t>Developing Meta Majors</a:t>
            </a:r>
            <a:endParaRPr lang="en-US" dirty="0"/>
          </a:p>
        </p:txBody>
      </p:sp>
      <p:sp>
        <p:nvSpPr>
          <p:cNvPr id="4" name="Content Placeholder 3"/>
          <p:cNvSpPr>
            <a:spLocks noGrp="1"/>
          </p:cNvSpPr>
          <p:nvPr>
            <p:ph idx="1"/>
          </p:nvPr>
        </p:nvSpPr>
        <p:spPr>
          <a:xfrm>
            <a:off x="457200" y="1600199"/>
            <a:ext cx="8102184" cy="5040444"/>
          </a:xfrm>
        </p:spPr>
        <p:txBody>
          <a:bodyPr vert="horz" lIns="91440" tIns="45720" rIns="91440" bIns="45720" rtlCol="0" anchor="t">
            <a:normAutofit lnSpcReduction="10000"/>
          </a:bodyPr>
          <a:lstStyle/>
          <a:p>
            <a:r>
              <a:rPr lang="en-US" dirty="0">
                <a:latin typeface="Times New Roman" panose="02020603050405020304" pitchFamily="18" charset="0"/>
                <a:cs typeface="Times New Roman" panose="02020603050405020304" pitchFamily="18" charset="0"/>
              </a:rPr>
              <a:t>Effective practices ("reverse engineering" from program outcomes)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Curricular considerations (overlap)</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Facilitating the conversation between faculty from different disciplines and services</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Student voice!</a:t>
            </a:r>
          </a:p>
          <a:p>
            <a:pPr marL="0" indent="0">
              <a:buNone/>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about program mapping—which should be done first?</a:t>
            </a: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E8D9B92-1B78-7B4D-B8DF-867CAFFFE552}"/>
              </a:ext>
            </a:extLst>
          </p:cNvPr>
          <p:cNvPicPr>
            <a:picLocks noChangeAspect="1"/>
          </p:cNvPicPr>
          <p:nvPr/>
        </p:nvPicPr>
        <p:blipFill>
          <a:blip r:embed="rId3"/>
          <a:stretch>
            <a:fillRect/>
          </a:stretch>
        </p:blipFill>
        <p:spPr>
          <a:xfrm>
            <a:off x="5819035" y="3895568"/>
            <a:ext cx="2028316" cy="2028316"/>
          </a:xfrm>
          <a:prstGeom prst="rect">
            <a:avLst/>
          </a:prstGeom>
        </p:spPr>
      </p:pic>
    </p:spTree>
    <p:extLst>
      <p:ext uri="{BB962C8B-B14F-4D97-AF65-F5344CB8AC3E}">
        <p14:creationId xmlns:p14="http://schemas.microsoft.com/office/powerpoint/2010/main" val="4219454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75" y="519112"/>
            <a:ext cx="8874243" cy="979904"/>
          </a:xfrm>
        </p:spPr>
        <p:txBody>
          <a:bodyPr>
            <a:noAutofit/>
          </a:bodyPr>
          <a:lstStyle/>
          <a:p>
            <a:pPr algn="ctr"/>
            <a:r>
              <a:rPr lang="en-US" dirty="0">
                <a:latin typeface="Times New Roman" panose="02020603050405020304" pitchFamily="18" charset="0"/>
                <a:cs typeface="Times New Roman" panose="02020603050405020304" pitchFamily="18" charset="0"/>
              </a:rPr>
              <a:t>Observation: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List of Majors with a </a:t>
            </a:r>
            <a:r>
              <a:rPr lang="en-US" i="1" dirty="0">
                <a:latin typeface="Times New Roman" panose="02020603050405020304" pitchFamily="18" charset="0"/>
                <a:cs typeface="Times New Roman" panose="02020603050405020304" pitchFamily="18" charset="0"/>
              </a:rPr>
              <a:t>Disclaimer</a:t>
            </a:r>
          </a:p>
        </p:txBody>
      </p:sp>
      <p:pic>
        <p:nvPicPr>
          <p:cNvPr id="4" name="Picture 3"/>
          <p:cNvPicPr>
            <a:picLocks noChangeAspect="1"/>
          </p:cNvPicPr>
          <p:nvPr/>
        </p:nvPicPr>
        <p:blipFill rotWithShape="1">
          <a:blip r:embed="rId2"/>
          <a:srcRect l="8195" t="5594" r="2436"/>
          <a:stretch/>
        </p:blipFill>
        <p:spPr>
          <a:xfrm>
            <a:off x="398585" y="1795279"/>
            <a:ext cx="8417170" cy="4615596"/>
          </a:xfrm>
          <a:prstGeom prst="rect">
            <a:avLst/>
          </a:prstGeom>
        </p:spPr>
      </p:pic>
      <p:sp>
        <p:nvSpPr>
          <p:cNvPr id="5" name="Oval 4"/>
          <p:cNvSpPr/>
          <p:nvPr/>
        </p:nvSpPr>
        <p:spPr>
          <a:xfrm>
            <a:off x="398585" y="4204677"/>
            <a:ext cx="5994399" cy="9300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flipH="1">
            <a:off x="5799015" y="4103077"/>
            <a:ext cx="953477" cy="3829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695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912A7E-EBFF-4CDF-BA42-0DF2F01128B4}"/>
              </a:ext>
            </a:extLst>
          </p:cNvPr>
          <p:cNvSpPr>
            <a:spLocks noGrp="1"/>
          </p:cNvSpPr>
          <p:nvPr>
            <p:ph type="title"/>
          </p:nvPr>
        </p:nvSpPr>
        <p:spPr/>
        <p:txBody>
          <a:bodyPr/>
          <a:lstStyle/>
          <a:p>
            <a:pPr algn="ctr"/>
            <a:r>
              <a:rPr lang="en-US" dirty="0">
                <a:latin typeface="Times New Roman"/>
                <a:cs typeface="Times New Roman"/>
              </a:rPr>
              <a:t>Overview</a:t>
            </a:r>
          </a:p>
        </p:txBody>
      </p:sp>
      <p:sp>
        <p:nvSpPr>
          <p:cNvPr id="3" name="Subtitle 2">
            <a:extLst>
              <a:ext uri="{FF2B5EF4-FFF2-40B4-BE49-F238E27FC236}">
                <a16:creationId xmlns:a16="http://schemas.microsoft.com/office/drawing/2014/main" xmlns="" id="{B8061904-0C44-406F-B2A4-6B09340A9A5E}"/>
              </a:ext>
            </a:extLst>
          </p:cNvPr>
          <p:cNvSpPr>
            <a:spLocks noGrp="1"/>
          </p:cNvSpPr>
          <p:nvPr>
            <p:ph idx="1"/>
          </p:nvPr>
        </p:nvSpPr>
        <p:spPr>
          <a:xfrm>
            <a:off x="457200" y="1452418"/>
            <a:ext cx="8229600" cy="4876800"/>
          </a:xfrm>
        </p:spPr>
        <p:txBody>
          <a:bodyPr vert="horz" lIns="91440" tIns="45720" rIns="91440" bIns="45720" rtlCol="0" anchor="t">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What are Meta Majors?</a:t>
            </a:r>
          </a:p>
          <a:p>
            <a:r>
              <a:rPr lang="en-US" dirty="0">
                <a:latin typeface="Times New Roman" panose="02020603050405020304" pitchFamily="18" charset="0"/>
                <a:cs typeface="Times New Roman" panose="02020603050405020304" pitchFamily="18" charset="0"/>
              </a:rPr>
              <a:t>Developing Meta Majors</a:t>
            </a:r>
          </a:p>
          <a:p>
            <a:r>
              <a:rPr lang="en-US" dirty="0">
                <a:latin typeface="Times New Roman" panose="02020603050405020304" pitchFamily="18" charset="0"/>
                <a:cs typeface="Times New Roman" panose="02020603050405020304" pitchFamily="18" charset="0"/>
              </a:rPr>
              <a:t>Examples</a:t>
            </a:r>
          </a:p>
          <a:p>
            <a:r>
              <a:rPr lang="en-US" dirty="0">
                <a:latin typeface="Times New Roman" panose="02020603050405020304" pitchFamily="18" charset="0"/>
                <a:cs typeface="Times New Roman" panose="02020603050405020304" pitchFamily="18" charset="0"/>
              </a:rPr>
              <a:t>Digging in…</a:t>
            </a:r>
          </a:p>
          <a:p>
            <a:r>
              <a:rPr lang="en-US" dirty="0">
                <a:latin typeface="Times New Roman" panose="02020603050405020304" pitchFamily="18" charset="0"/>
                <a:cs typeface="Times New Roman" panose="02020603050405020304" pitchFamily="18" charset="0"/>
              </a:rPr>
              <a:t>Discussion…</a:t>
            </a:r>
          </a:p>
          <a:p>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4383B09-6AC7-8045-870D-408E715D58D7}"/>
              </a:ext>
            </a:extLst>
          </p:cNvPr>
          <p:cNvPicPr>
            <a:picLocks noChangeAspect="1"/>
          </p:cNvPicPr>
          <p:nvPr/>
        </p:nvPicPr>
        <p:blipFill>
          <a:blip r:embed="rId3"/>
          <a:stretch>
            <a:fillRect/>
          </a:stretch>
        </p:blipFill>
        <p:spPr>
          <a:xfrm>
            <a:off x="2944629" y="3267856"/>
            <a:ext cx="5426376" cy="2782757"/>
          </a:xfrm>
          <a:prstGeom prst="rect">
            <a:avLst/>
          </a:prstGeom>
        </p:spPr>
      </p:pic>
    </p:spTree>
    <p:extLst>
      <p:ext uri="{BB962C8B-B14F-4D97-AF65-F5344CB8AC3E}">
        <p14:creationId xmlns:p14="http://schemas.microsoft.com/office/powerpoint/2010/main" val="168583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1141624" y="1594811"/>
            <a:ext cx="6590930" cy="5097168"/>
          </a:xfrm>
          <a:prstGeom prst="rect">
            <a:avLst/>
          </a:prstGeom>
        </p:spPr>
      </p:pic>
      <p:sp>
        <p:nvSpPr>
          <p:cNvPr id="4" name="Title 3"/>
          <p:cNvSpPr>
            <a:spLocks noGrp="1"/>
          </p:cNvSpPr>
          <p:nvPr>
            <p:ph type="title"/>
          </p:nvPr>
        </p:nvSpPr>
        <p:spPr/>
        <p:txBody>
          <a:bodyPr>
            <a:noAutofit/>
          </a:bodyPr>
          <a:lstStyle/>
          <a:p>
            <a:pPr algn="ctr"/>
            <a:r>
              <a:rPr lang="en-US" sz="3600" dirty="0">
                <a:latin typeface="Times New Roman" panose="02020603050405020304" pitchFamily="18" charset="0"/>
                <a:cs typeface="Times New Roman" panose="02020603050405020304" pitchFamily="18" charset="0"/>
              </a:rPr>
              <a:t>Programs that Require Photography Courses for Degree, Certificate, and/or Transfer</a:t>
            </a:r>
          </a:p>
        </p:txBody>
      </p:sp>
      <p:sp>
        <p:nvSpPr>
          <p:cNvPr id="6" name="TextBox 5"/>
          <p:cNvSpPr txBox="1"/>
          <p:nvPr/>
        </p:nvSpPr>
        <p:spPr>
          <a:xfrm>
            <a:off x="3891450" y="6322647"/>
            <a:ext cx="4631845" cy="369332"/>
          </a:xfrm>
          <a:prstGeom prst="rect">
            <a:avLst/>
          </a:prstGeom>
          <a:noFill/>
        </p:spPr>
        <p:txBody>
          <a:bodyPr wrap="none" rtlCol="0">
            <a:spAutoFit/>
          </a:bodyPr>
          <a:lstStyle/>
          <a:p>
            <a:r>
              <a:rPr lang="en-US" dirty="0"/>
              <a:t>Kumu Map of Programs &amp; Courses Visualization</a:t>
            </a:r>
          </a:p>
        </p:txBody>
      </p:sp>
    </p:spTree>
    <p:extLst>
      <p:ext uri="{BB962C8B-B14F-4D97-AF65-F5344CB8AC3E}">
        <p14:creationId xmlns:p14="http://schemas.microsoft.com/office/powerpoint/2010/main" val="2551841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Student Course Taking Behavior</a:t>
            </a:r>
          </a:p>
        </p:txBody>
      </p:sp>
      <p:pic>
        <p:nvPicPr>
          <p:cNvPr id="7" name="Content Placeholder 6"/>
          <p:cNvPicPr>
            <a:picLocks noGrp="1"/>
          </p:cNvPicPr>
          <p:nvPr>
            <p:ph idx="1"/>
          </p:nvPr>
        </p:nvPicPr>
        <p:blipFill>
          <a:blip r:embed="rId3"/>
          <a:stretch>
            <a:fillRect/>
          </a:stretch>
        </p:blipFill>
        <p:spPr>
          <a:xfrm>
            <a:off x="457200" y="1664677"/>
            <a:ext cx="8229600" cy="3482506"/>
          </a:xfrm>
          <a:prstGeom prst="rect">
            <a:avLst/>
          </a:prstGeom>
        </p:spPr>
      </p:pic>
      <p:sp>
        <p:nvSpPr>
          <p:cNvPr id="6" name="TextBox 5"/>
          <p:cNvSpPr txBox="1"/>
          <p:nvPr/>
        </p:nvSpPr>
        <p:spPr>
          <a:xfrm>
            <a:off x="457200" y="5287860"/>
            <a:ext cx="829212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Programs with the Greatest Percentage of its Students Successfully Completing Photography Courses who are </a:t>
            </a:r>
            <a:r>
              <a:rPr lang="en-US" sz="2400" b="1" dirty="0">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Fine Art Photography program completers</a:t>
            </a:r>
          </a:p>
        </p:txBody>
      </p:sp>
    </p:spTree>
    <p:extLst>
      <p:ext uri="{BB962C8B-B14F-4D97-AF65-F5344CB8AC3E}">
        <p14:creationId xmlns:p14="http://schemas.microsoft.com/office/powerpoint/2010/main" val="80778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ssc.edu/academics/CDSSlides/MetaMajorsIconforslider.jpg">
            <a:extLst>
              <a:ext uri="{FF2B5EF4-FFF2-40B4-BE49-F238E27FC236}">
                <a16:creationId xmlns:a16="http://schemas.microsoft.com/office/drawing/2014/main" xmlns="" id="{30C90ABE-4640-4872-B6F3-DEF5FE21B5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9" r="7852"/>
          <a:stretch/>
        </p:blipFill>
        <p:spPr bwMode="auto">
          <a:xfrm>
            <a:off x="15" y="10"/>
            <a:ext cx="9143985"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xmlns=""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10248" y="5123793"/>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39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Florida College System</a:t>
            </a:r>
          </a:p>
        </p:txBody>
      </p:sp>
      <p:pic>
        <p:nvPicPr>
          <p:cNvPr id="3" name="Picture 2"/>
          <p:cNvPicPr>
            <a:picLocks noChangeAspect="1"/>
          </p:cNvPicPr>
          <p:nvPr/>
        </p:nvPicPr>
        <p:blipFill rotWithShape="1">
          <a:blip r:embed="rId3"/>
          <a:srcRect l="13180" t="9461" r="14703" b="12135"/>
          <a:stretch/>
        </p:blipFill>
        <p:spPr>
          <a:xfrm>
            <a:off x="175846" y="1375507"/>
            <a:ext cx="8792308" cy="5376986"/>
          </a:xfrm>
          <a:prstGeom prst="rect">
            <a:avLst/>
          </a:prstGeom>
        </p:spPr>
      </p:pic>
    </p:spTree>
    <p:extLst>
      <p:ext uri="{BB962C8B-B14F-4D97-AF65-F5344CB8AC3E}">
        <p14:creationId xmlns:p14="http://schemas.microsoft.com/office/powerpoint/2010/main" val="1757107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tlucie.k12.fl.us/wp-content/uploads/2013/12/MetaMaj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3476"/>
            <a:ext cx="9144000" cy="5069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736" y="5729161"/>
            <a:ext cx="880413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Florida System aligns with K-12 pathways with the college and university 8 pathways as exemplified by this district, St Lucie Public Schools in Port St, Lucie, FL</a:t>
            </a:r>
          </a:p>
        </p:txBody>
      </p:sp>
    </p:spTree>
    <p:extLst>
      <p:ext uri="{BB962C8B-B14F-4D97-AF65-F5344CB8AC3E}">
        <p14:creationId xmlns:p14="http://schemas.microsoft.com/office/powerpoint/2010/main" val="2893804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Observation: First Screen of Majors</a:t>
            </a:r>
          </a:p>
        </p:txBody>
      </p:sp>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b="21274"/>
          <a:stretch/>
        </p:blipFill>
        <p:spPr>
          <a:xfrm>
            <a:off x="291263" y="1754587"/>
            <a:ext cx="8561474" cy="4796116"/>
          </a:xfrm>
        </p:spPr>
      </p:pic>
    </p:spTree>
    <p:extLst>
      <p:ext uri="{BB962C8B-B14F-4D97-AF65-F5344CB8AC3E}">
        <p14:creationId xmlns:p14="http://schemas.microsoft.com/office/powerpoint/2010/main" val="246972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Observation: Ninth Screen of Majors</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val="0"/>
              </a:ext>
            </a:extLst>
          </a:blip>
          <a:srcRect r="11237"/>
          <a:stretch/>
        </p:blipFill>
        <p:spPr>
          <a:xfrm>
            <a:off x="279907" y="1668023"/>
            <a:ext cx="8584185" cy="4521761"/>
          </a:xfrm>
          <a:prstGeom prst="rect">
            <a:avLst/>
          </a:prstGeom>
        </p:spPr>
      </p:pic>
    </p:spTree>
    <p:extLst>
      <p:ext uri="{BB962C8B-B14F-4D97-AF65-F5344CB8AC3E}">
        <p14:creationId xmlns:p14="http://schemas.microsoft.com/office/powerpoint/2010/main" val="1820542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652" y="161841"/>
            <a:ext cx="8450278" cy="6696159"/>
          </a:xfrm>
          <a:prstGeom prst="rect">
            <a:avLst/>
          </a:prstGeom>
        </p:spPr>
      </p:pic>
    </p:spTree>
    <p:extLst>
      <p:ext uri="{BB962C8B-B14F-4D97-AF65-F5344CB8AC3E}">
        <p14:creationId xmlns:p14="http://schemas.microsoft.com/office/powerpoint/2010/main" val="380706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030" y="0"/>
            <a:ext cx="9043939" cy="6858000"/>
          </a:xfrm>
          <a:prstGeom prst="rect">
            <a:avLst/>
          </a:prstGeom>
        </p:spPr>
      </p:pic>
    </p:spTree>
    <p:extLst>
      <p:ext uri="{BB962C8B-B14F-4D97-AF65-F5344CB8AC3E}">
        <p14:creationId xmlns:p14="http://schemas.microsoft.com/office/powerpoint/2010/main" val="171091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4" descr="http://www.sanjac.edu/sites/default/files/SJC-Meta-majors.jpg">
            <a:extLst>
              <a:ext uri="{FF2B5EF4-FFF2-40B4-BE49-F238E27FC236}">
                <a16:creationId xmlns:a16="http://schemas.microsoft.com/office/drawing/2014/main" xmlns="" id="{C9BDC6FF-2236-404D-A175-BEAF5837135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943" b="27397"/>
          <a:stretch/>
        </p:blipFill>
        <p:spPr bwMode="auto">
          <a:xfrm>
            <a:off x="509681" y="410639"/>
            <a:ext cx="8214594" cy="616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68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hecollegemoneymom.com/wp-content/uploads/2015/01/Meta-majors2.jpg">
            <a:extLst>
              <a:ext uri="{FF2B5EF4-FFF2-40B4-BE49-F238E27FC236}">
                <a16:creationId xmlns:a16="http://schemas.microsoft.com/office/drawing/2014/main" xmlns="" id="{584802F8-A14B-4B08-9457-4E4979EB45D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11417"/>
          <a:stretch/>
        </p:blipFill>
        <p:spPr bwMode="auto">
          <a:xfrm>
            <a:off x="329783" y="1789458"/>
            <a:ext cx="8484433" cy="477249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Meta Majors with Program Mapping</a:t>
            </a:r>
          </a:p>
        </p:txBody>
      </p:sp>
    </p:spTree>
    <p:extLst>
      <p:ext uri="{BB962C8B-B14F-4D97-AF65-F5344CB8AC3E}">
        <p14:creationId xmlns:p14="http://schemas.microsoft.com/office/powerpoint/2010/main" val="1093124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thways Wheel"/>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0326" y="380326"/>
            <a:ext cx="8359071" cy="6392708"/>
          </a:xfrm>
          <a:prstGeom prst="rect">
            <a:avLst/>
          </a:prstGeom>
          <a:noFill/>
          <a:ln>
            <a:noFill/>
          </a:ln>
        </p:spPr>
      </p:pic>
    </p:spTree>
    <p:extLst>
      <p:ext uri="{BB962C8B-B14F-4D97-AF65-F5344CB8AC3E}">
        <p14:creationId xmlns:p14="http://schemas.microsoft.com/office/powerpoint/2010/main" val="1650149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Additional Curricular Considerations</a:t>
            </a:r>
          </a:p>
        </p:txBody>
      </p:sp>
      <p:sp>
        <p:nvSpPr>
          <p:cNvPr id="3" name="Content Placeholder 2"/>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How does the college communicate Meta Majors to prospective students? </a:t>
            </a:r>
          </a:p>
          <a:p>
            <a:r>
              <a:rPr lang="en-US" dirty="0">
                <a:latin typeface="Times New Roman" panose="02020603050405020304" pitchFamily="18" charset="0"/>
                <a:cs typeface="Times New Roman" panose="02020603050405020304" pitchFamily="18" charset="0"/>
              </a:rPr>
              <a:t>How does the college help students make informed choices about Meta Majors?</a:t>
            </a:r>
          </a:p>
          <a:p>
            <a:r>
              <a:rPr lang="en-US" dirty="0">
                <a:latin typeface="Times New Roman" panose="02020603050405020304" pitchFamily="18" charset="0"/>
                <a:cs typeface="Times New Roman" panose="02020603050405020304" pitchFamily="18" charset="0"/>
              </a:rPr>
              <a:t>How does Meta Majors placement align with English, math and ESL placement?</a:t>
            </a:r>
          </a:p>
          <a:p>
            <a:r>
              <a:rPr lang="en-US" dirty="0">
                <a:latin typeface="Times New Roman" panose="02020603050405020304" pitchFamily="18" charset="0"/>
                <a:cs typeface="Times New Roman" panose="02020603050405020304" pitchFamily="18" charset="0"/>
              </a:rPr>
              <a:t>Do orientations, first-year experience courses, and student success courses align to the Meta Major? </a:t>
            </a:r>
          </a:p>
          <a:p>
            <a:r>
              <a:rPr lang="en-US" dirty="0">
                <a:latin typeface="Times New Roman" panose="02020603050405020304" pitchFamily="18" charset="0"/>
                <a:cs typeface="Times New Roman" panose="02020603050405020304" pitchFamily="18" charset="0"/>
              </a:rPr>
              <a:t>Will mapped pathways be presented to students as their default registration? </a:t>
            </a:r>
          </a:p>
          <a:p>
            <a:r>
              <a:rPr lang="en-US" dirty="0">
                <a:latin typeface="Times New Roman" panose="02020603050405020304" pitchFamily="18" charset="0"/>
                <a:cs typeface="Times New Roman" panose="02020603050405020304" pitchFamily="18" charset="0"/>
              </a:rPr>
              <a:t>How will you incorporate the Golden 4 and other transfer requirements?</a:t>
            </a:r>
          </a:p>
          <a:p>
            <a:r>
              <a:rPr lang="en-US" dirty="0">
                <a:latin typeface="Times New Roman" panose="02020603050405020304" pitchFamily="18" charset="0"/>
                <a:cs typeface="Times New Roman" panose="02020603050405020304" pitchFamily="18" charset="0"/>
              </a:rPr>
              <a:t>Will these organizational strategies have any unintended consequences on equity?</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990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What are the Outcomes?</a:t>
            </a:r>
          </a:p>
        </p:txBody>
      </p:sp>
      <p:sp>
        <p:nvSpPr>
          <p:cNvPr id="3" name="Content Placeholder 2"/>
          <p:cNvSpPr>
            <a:spLocks noGrp="1"/>
          </p:cNvSpPr>
          <p:nvPr>
            <p:ph idx="1"/>
          </p:nvPr>
        </p:nvSpPr>
        <p:spPr>
          <a:xfrm>
            <a:off x="222531" y="1538161"/>
            <a:ext cx="3445933" cy="4876800"/>
          </a:xfrm>
        </p:spPr>
        <p:txBody>
          <a:bodyPr/>
          <a:lstStyle/>
          <a:p>
            <a:pPr>
              <a:spcAft>
                <a:spcPts val="600"/>
              </a:spcAft>
            </a:pPr>
            <a:r>
              <a:rPr lang="en-US" dirty="0">
                <a:latin typeface="Times New Roman" panose="02020603050405020304" pitchFamily="18" charset="0"/>
                <a:cs typeface="Times New Roman" panose="02020603050405020304" pitchFamily="18" charset="0"/>
              </a:rPr>
              <a:t>Program clarity</a:t>
            </a:r>
          </a:p>
          <a:p>
            <a:pPr>
              <a:spcAft>
                <a:spcPts val="600"/>
              </a:spcAft>
            </a:pPr>
            <a:r>
              <a:rPr lang="en-US" dirty="0">
                <a:latin typeface="Times New Roman" panose="02020603050405020304" pitchFamily="18" charset="0"/>
                <a:cs typeface="Times New Roman" panose="02020603050405020304" pitchFamily="18" charset="0"/>
              </a:rPr>
              <a:t>Sequencing clarity</a:t>
            </a:r>
          </a:p>
          <a:p>
            <a:pPr>
              <a:spcAft>
                <a:spcPts val="600"/>
              </a:spcAft>
            </a:pPr>
            <a:r>
              <a:rPr lang="en-US" dirty="0">
                <a:latin typeface="Times New Roman" panose="02020603050405020304" pitchFamily="18" charset="0"/>
                <a:cs typeface="Times New Roman" panose="02020603050405020304" pitchFamily="18" charset="0"/>
              </a:rPr>
              <a:t>Specific data for nudges</a:t>
            </a:r>
          </a:p>
          <a:p>
            <a:pPr>
              <a:spcAft>
                <a:spcPts val="600"/>
              </a:spcAft>
            </a:pPr>
            <a:r>
              <a:rPr lang="en-US" dirty="0">
                <a:latin typeface="Times New Roman" panose="02020603050405020304" pitchFamily="18" charset="0"/>
                <a:cs typeface="Times New Roman" panose="02020603050405020304" pitchFamily="18" charset="0"/>
              </a:rPr>
              <a:t>Targeted messaging</a:t>
            </a:r>
          </a:p>
          <a:p>
            <a:pPr>
              <a:spcAft>
                <a:spcPts val="600"/>
              </a:spcAft>
            </a:pPr>
            <a:r>
              <a:rPr lang="en-US" dirty="0">
                <a:latin typeface="Times New Roman" panose="02020603050405020304" pitchFamily="18" charset="0"/>
                <a:cs typeface="Times New Roman" panose="02020603050405020304" pitchFamily="18" charset="0"/>
              </a:rPr>
              <a:t>Clear contacts for student questions</a:t>
            </a:r>
          </a:p>
          <a:p>
            <a:pPr>
              <a:spcAft>
                <a:spcPts val="600"/>
              </a:spcAft>
            </a:pPr>
            <a:r>
              <a:rPr lang="en-US" dirty="0">
                <a:latin typeface="Times New Roman" panose="02020603050405020304" pitchFamily="18" charset="0"/>
                <a:cs typeface="Times New Roman" panose="02020603050405020304" pitchFamily="18" charset="0"/>
              </a:rPr>
              <a:t>A village to lead the student to the outcome</a:t>
            </a:r>
          </a:p>
          <a:p>
            <a:pPr>
              <a:spcAft>
                <a:spcPts val="600"/>
              </a:spcAft>
            </a:pPr>
            <a:endParaRPr lang="en-US" dirty="0">
              <a:latin typeface="Times New Roman" panose="02020603050405020304" pitchFamily="18" charset="0"/>
              <a:cs typeface="Times New Roman" panose="02020603050405020304" pitchFamily="18" charset="0"/>
            </a:endParaRPr>
          </a:p>
          <a:p>
            <a:pPr>
              <a:spcAft>
                <a:spcPts val="600"/>
              </a:spcAft>
            </a:pPr>
            <a:endParaRPr lang="en-US" dirty="0"/>
          </a:p>
        </p:txBody>
      </p:sp>
      <p:pic>
        <p:nvPicPr>
          <p:cNvPr id="4" name="Picture 3"/>
          <p:cNvPicPr/>
          <p:nvPr/>
        </p:nvPicPr>
        <p:blipFill rotWithShape="1">
          <a:blip r:embed="rId3"/>
          <a:srcRect l="5330" r="8169"/>
          <a:stretch/>
        </p:blipFill>
        <p:spPr>
          <a:xfrm>
            <a:off x="3597639" y="1729490"/>
            <a:ext cx="5356208" cy="4618220"/>
          </a:xfrm>
          <a:prstGeom prst="rect">
            <a:avLst/>
          </a:prstGeom>
        </p:spPr>
      </p:pic>
    </p:spTree>
    <p:extLst>
      <p:ext uri="{BB962C8B-B14F-4D97-AF65-F5344CB8AC3E}">
        <p14:creationId xmlns:p14="http://schemas.microsoft.com/office/powerpoint/2010/main" val="203223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a:extLst>
              <a:ext uri="{FF2B5EF4-FFF2-40B4-BE49-F238E27FC236}">
                <a16:creationId xmlns:a16="http://schemas.microsoft.com/office/drawing/2014/main" xmlns="" id="{70E68AC5-3494-43B8-87EA-9A72BB97BD66}"/>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r="888" b="-1"/>
          <a:stretch/>
        </p:blipFill>
        <p:spPr>
          <a:xfrm>
            <a:off x="296487" y="1157061"/>
            <a:ext cx="8442778" cy="4749064"/>
          </a:xfrm>
          <a:prstGeom prst="rect">
            <a:avLst/>
          </a:prstGeom>
        </p:spPr>
      </p:pic>
    </p:spTree>
    <p:extLst>
      <p:ext uri="{BB962C8B-B14F-4D97-AF65-F5344CB8AC3E}">
        <p14:creationId xmlns:p14="http://schemas.microsoft.com/office/powerpoint/2010/main" val="2236302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0892" y="547422"/>
            <a:ext cx="4397826" cy="5889945"/>
          </a:xfrm>
          <a:prstGeom prst="rect">
            <a:avLst/>
          </a:prstGeom>
        </p:spPr>
      </p:pic>
      <p:pic>
        <p:nvPicPr>
          <p:cNvPr id="5" name="Picture 4" descr="Screen Clippi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18718" y="547422"/>
            <a:ext cx="4493334" cy="5778427"/>
          </a:xfrm>
          <a:prstGeom prst="rect">
            <a:avLst/>
          </a:prstGeom>
        </p:spPr>
      </p:pic>
    </p:spTree>
    <p:extLst>
      <p:ext uri="{BB962C8B-B14F-4D97-AF65-F5344CB8AC3E}">
        <p14:creationId xmlns:p14="http://schemas.microsoft.com/office/powerpoint/2010/main" val="2452098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Tracking Data by Meta Majors is manageable and makes a difference!</a:t>
            </a:r>
          </a:p>
        </p:txBody>
      </p:sp>
      <p:pic>
        <p:nvPicPr>
          <p:cNvPr id="4" name="Content Placeholder 3" descr="Screen Clipping"/>
          <p:cNvPicPr>
            <a:picLocks noGrp="1" noChangeAspect="1"/>
          </p:cNvPicPr>
          <p:nvPr>
            <p:ph idx="1"/>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261205" y="1885444"/>
            <a:ext cx="8711104" cy="3714244"/>
          </a:xfrm>
        </p:spPr>
      </p:pic>
    </p:spTree>
    <p:extLst>
      <p:ext uri="{BB962C8B-B14F-4D97-AF65-F5344CB8AC3E}">
        <p14:creationId xmlns:p14="http://schemas.microsoft.com/office/powerpoint/2010/main" val="823780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Facilitating the Conversation</a:t>
            </a: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How much of a degree is within a particular department?</a:t>
            </a:r>
          </a:p>
          <a:p>
            <a:r>
              <a:rPr lang="en-US" dirty="0">
                <a:latin typeface="Times New Roman" panose="02020603050405020304" pitchFamily="18" charset="0"/>
                <a:cs typeface="Times New Roman" panose="02020603050405020304" pitchFamily="18" charset="0"/>
              </a:rPr>
              <a:t>How do you incorporate representation from other disciplines?</a:t>
            </a:r>
          </a:p>
          <a:p>
            <a:r>
              <a:rPr lang="en-US" dirty="0">
                <a:latin typeface="Times New Roman" panose="02020603050405020304" pitchFamily="18" charset="0"/>
                <a:cs typeface="Times New Roman" panose="02020603050405020304" pitchFamily="18" charset="0"/>
              </a:rPr>
              <a:t>Where do under-prepared or undecided students go and who plans for them?</a:t>
            </a:r>
          </a:p>
          <a:p>
            <a:r>
              <a:rPr lang="en-US" dirty="0">
                <a:latin typeface="Times New Roman" panose="02020603050405020304" pitchFamily="18" charset="0"/>
                <a:cs typeface="Times New Roman" panose="02020603050405020304" pitchFamily="18" charset="0"/>
              </a:rPr>
              <a:t>How do you consider transfer requirements?</a:t>
            </a:r>
          </a:p>
          <a:p>
            <a:r>
              <a:rPr lang="en-US" dirty="0">
                <a:latin typeface="Times New Roman" panose="02020603050405020304" pitchFamily="18" charset="0"/>
                <a:cs typeface="Times New Roman" panose="02020603050405020304" pitchFamily="18" charset="0"/>
              </a:rPr>
              <a:t>Where do conversations with high school faculty fit in?</a:t>
            </a:r>
          </a:p>
          <a:p>
            <a:r>
              <a:rPr lang="en-US" dirty="0">
                <a:latin typeface="Times New Roman" panose="02020603050405020304" pitchFamily="18" charset="0"/>
                <a:cs typeface="Times New Roman" panose="02020603050405020304" pitchFamily="18" charset="0"/>
              </a:rPr>
              <a:t>Where do conversations with the students fit in?</a:t>
            </a:r>
          </a:p>
        </p:txBody>
      </p:sp>
      <p:pic>
        <p:nvPicPr>
          <p:cNvPr id="6" name="Picture 5">
            <a:extLst>
              <a:ext uri="{FF2B5EF4-FFF2-40B4-BE49-F238E27FC236}">
                <a16:creationId xmlns:a16="http://schemas.microsoft.com/office/drawing/2014/main" xmlns="" id="{71802FEC-5B7A-084F-A1FD-0A80FD2B5165}"/>
              </a:ext>
            </a:extLst>
          </p:cNvPr>
          <p:cNvPicPr>
            <a:picLocks noChangeAspect="1"/>
          </p:cNvPicPr>
          <p:nvPr/>
        </p:nvPicPr>
        <p:blipFill>
          <a:blip r:embed="rId2"/>
          <a:stretch>
            <a:fillRect/>
          </a:stretch>
        </p:blipFill>
        <p:spPr>
          <a:xfrm>
            <a:off x="2956560" y="4667707"/>
            <a:ext cx="3230880" cy="1809293"/>
          </a:xfrm>
          <a:prstGeom prst="rect">
            <a:avLst/>
          </a:prstGeom>
        </p:spPr>
      </p:pic>
    </p:spTree>
    <p:extLst>
      <p:ext uri="{BB962C8B-B14F-4D97-AF65-F5344CB8AC3E}">
        <p14:creationId xmlns:p14="http://schemas.microsoft.com/office/powerpoint/2010/main" val="25828124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33400"/>
            <a:ext cx="8405446" cy="990600"/>
          </a:xfrm>
        </p:spPr>
        <p:txBody>
          <a:bodyPr>
            <a:noAutofit/>
          </a:bodyPr>
          <a:lstStyle/>
          <a:p>
            <a:pPr algn="ctr"/>
            <a:r>
              <a:rPr lang="en-US" dirty="0">
                <a:latin typeface="Times New Roman" panose="02020603050405020304" pitchFamily="18" charset="0"/>
                <a:cs typeface="Times New Roman" panose="02020603050405020304" pitchFamily="18" charset="0"/>
              </a:rPr>
              <a:t>Let’s give it a try!</a:t>
            </a:r>
            <a:endParaRPr lang="en-US" dirty="0"/>
          </a:p>
        </p:txBody>
      </p:sp>
      <p:sp>
        <p:nvSpPr>
          <p:cNvPr id="4" name="Content Placeholder 3"/>
          <p:cNvSpPr>
            <a:spLocks noGrp="1"/>
          </p:cNvSpPr>
          <p:nvPr>
            <p:ph idx="1"/>
          </p:nvPr>
        </p:nvSpPr>
        <p:spPr/>
        <p:txBody>
          <a:bodyPr vert="horz" lIns="91440" tIns="45720" rIns="91440" bIns="45720" rtlCol="0" anchor="t">
            <a:normAutofit fontScale="92500"/>
          </a:bodyPr>
          <a:lstStyle/>
          <a:p>
            <a:pPr marL="0" indent="0">
              <a:buNone/>
            </a:pPr>
            <a:r>
              <a:rPr lang="en-US" b="1" dirty="0">
                <a:latin typeface="Times New Roman" panose="02020603050405020304" pitchFamily="18" charset="0"/>
                <a:cs typeface="Times New Roman" panose="02020603050405020304" pitchFamily="18" charset="0"/>
              </a:rPr>
              <a:t>Activities (select one)</a:t>
            </a:r>
            <a:r>
              <a:rPr lang="en-US" dirty="0">
                <a:latin typeface="Times New Roman" panose="02020603050405020304" pitchFamily="18" charset="0"/>
                <a:cs typeface="Times New Roman" panose="02020603050405020304" pitchFamily="18" charset="0"/>
              </a:rPr>
              <a:t> in groups of 4-5:</a:t>
            </a:r>
          </a:p>
          <a:p>
            <a:pPr marL="457200" indent="-457200">
              <a:buAutoNum type="alphaUcPeriod"/>
            </a:pPr>
            <a:r>
              <a:rPr lang="en-US" b="1" dirty="0">
                <a:latin typeface="Times New Roman" panose="02020603050405020304" pitchFamily="18" charset="0"/>
                <a:cs typeface="Times New Roman" panose="02020603050405020304" pitchFamily="18" charset="0"/>
              </a:rPr>
              <a:t>Overall organization</a:t>
            </a:r>
            <a:r>
              <a:rPr lang="en-US" dirty="0">
                <a:latin typeface="Times New Roman" panose="02020603050405020304" pitchFamily="18" charset="0"/>
                <a:cs typeface="Times New Roman" panose="02020603050405020304" pitchFamily="18" charset="0"/>
              </a:rPr>
              <a:t>: What guiding principles would you include in the development of Meta Majors (i.e. incorporation of GE and specificity, development or discontinuance of programs/courses, who should be involved in the discussion and final decisions)</a:t>
            </a:r>
          </a:p>
          <a:p>
            <a:pPr marL="457200" indent="-457200">
              <a:buAutoNum type="alphaUcPeriod"/>
            </a:pPr>
            <a:r>
              <a:rPr lang="en-US" b="1" dirty="0">
                <a:latin typeface="Times New Roman" panose="02020603050405020304" pitchFamily="18" charset="0"/>
                <a:cs typeface="Times New Roman" panose="02020603050405020304" pitchFamily="18" charset="0"/>
              </a:rPr>
              <a:t>Specifics</a:t>
            </a:r>
            <a:r>
              <a:rPr lang="en-US" dirty="0">
                <a:latin typeface="Times New Roman" panose="02020603050405020304" pitchFamily="18" charset="0"/>
                <a:cs typeface="Times New Roman" panose="02020603050405020304" pitchFamily="18" charset="0"/>
              </a:rPr>
              <a:t>: Use this list of majors and simple program outcomes to identify all the local college stakeholders that should be involved in identifying the Meta Majors, what steps need to take place to begin the process, and how will each Meta Major be integrated into the college pathways plan as a whole.</a:t>
            </a:r>
          </a:p>
          <a:p>
            <a:pPr marL="457200" indent="-457200">
              <a:buAutoNum type="alphaUcPeriod"/>
            </a:pPr>
            <a:r>
              <a:rPr lang="en-US" b="1" dirty="0">
                <a:latin typeface="Times New Roman" panose="02020603050405020304" pitchFamily="18" charset="0"/>
                <a:cs typeface="Times New Roman" panose="02020603050405020304" pitchFamily="18" charset="0"/>
              </a:rPr>
              <a:t>Alternative Activity</a:t>
            </a:r>
            <a:r>
              <a:rPr lang="en-US" dirty="0">
                <a:latin typeface="Times New Roman" panose="02020603050405020304" pitchFamily="18" charset="0"/>
                <a:cs typeface="Times New Roman" panose="02020603050405020304" pitchFamily="18" charset="0"/>
              </a:rPr>
              <a:t>: For those from colleges that have already developed Meta Majors...what would you do differently, if you could start all over again?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93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33400"/>
            <a:ext cx="8405446" cy="990600"/>
          </a:xfrm>
        </p:spPr>
        <p:txBody>
          <a:bodyPr>
            <a:noAutofit/>
          </a:bodyPr>
          <a:lstStyle/>
          <a:p>
            <a:pPr algn="ctr"/>
            <a:r>
              <a:rPr lang="en-US" dirty="0">
                <a:latin typeface="Times New Roman" panose="02020603050405020304" pitchFamily="18" charset="0"/>
                <a:cs typeface="Times New Roman" panose="02020603050405020304" pitchFamily="18" charset="0"/>
              </a:rPr>
              <a:t>Follow-up Discussion and Q&amp;A</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pPr>
              <a:spcAft>
                <a:spcPts val="600"/>
              </a:spcAft>
            </a:pPr>
            <a:r>
              <a:rPr lang="en-US" dirty="0">
                <a:latin typeface="Times New Roman" panose="02020603050405020304" pitchFamily="18" charset="0"/>
                <a:cs typeface="Times New Roman" panose="02020603050405020304" pitchFamily="18" charset="0"/>
              </a:rPr>
              <a:t>What aspect of Meta Major development do you think will work best at your college?</a:t>
            </a:r>
          </a:p>
          <a:p>
            <a:pPr>
              <a:spcAft>
                <a:spcPts val="600"/>
              </a:spcAft>
            </a:pPr>
            <a:r>
              <a:rPr lang="en-US" dirty="0">
                <a:latin typeface="Times New Roman" panose="02020603050405020304" pitchFamily="18" charset="0"/>
                <a:cs typeface="Times New Roman" panose="02020603050405020304" pitchFamily="18" charset="0"/>
              </a:rPr>
              <a:t>What aspect will be the most challenging?</a:t>
            </a:r>
          </a:p>
          <a:p>
            <a:pPr>
              <a:spcAft>
                <a:spcPts val="600"/>
              </a:spcAft>
            </a:pPr>
            <a:r>
              <a:rPr lang="en-US" dirty="0">
                <a:latin typeface="Times New Roman" panose="02020603050405020304" pitchFamily="18" charset="0"/>
                <a:cs typeface="Times New Roman" panose="02020603050405020304" pitchFamily="18" charset="0"/>
              </a:rPr>
              <a:t>For those that have already begun Meta Major development, what worked well, and what didn’t?</a:t>
            </a:r>
          </a:p>
          <a:p>
            <a:pPr>
              <a:spcAft>
                <a:spcPts val="600"/>
              </a:spcAft>
            </a:pP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1FB5970-188A-5A4B-99AC-407D922ED97D}"/>
              </a:ext>
            </a:extLst>
          </p:cNvPr>
          <p:cNvPicPr>
            <a:picLocks noChangeAspect="1"/>
          </p:cNvPicPr>
          <p:nvPr/>
        </p:nvPicPr>
        <p:blipFill>
          <a:blip r:embed="rId2"/>
          <a:stretch>
            <a:fillRect/>
          </a:stretch>
        </p:blipFill>
        <p:spPr>
          <a:xfrm>
            <a:off x="3003550" y="4465320"/>
            <a:ext cx="3519170" cy="1662430"/>
          </a:xfrm>
          <a:prstGeom prst="rect">
            <a:avLst/>
          </a:prstGeom>
        </p:spPr>
      </p:pic>
    </p:spTree>
    <p:extLst>
      <p:ext uri="{BB962C8B-B14F-4D97-AF65-F5344CB8AC3E}">
        <p14:creationId xmlns:p14="http://schemas.microsoft.com/office/powerpoint/2010/main" val="1672057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623761"/>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Additional Resources</a:t>
            </a:r>
          </a:p>
        </p:txBody>
      </p:sp>
      <p:sp>
        <p:nvSpPr>
          <p:cNvPr id="5" name="Content Placeholder 4"/>
          <p:cNvSpPr>
            <a:spLocks noGrp="1"/>
          </p:cNvSpPr>
          <p:nvPr>
            <p:ph idx="1"/>
          </p:nvPr>
        </p:nvSpPr>
        <p:spPr>
          <a:xfrm>
            <a:off x="329454" y="1303977"/>
            <a:ext cx="8606117" cy="4439048"/>
          </a:xfrm>
        </p:spPr>
        <p:txBody>
          <a:bodyPr>
            <a:normAutofit fontScale="70000" lnSpcReduction="20000"/>
          </a:bodyPr>
          <a:lstStyle/>
          <a:p>
            <a:pPr marL="0" indent="0">
              <a:buNone/>
            </a:pPr>
            <a:r>
              <a:rPr lang="en-US" dirty="0">
                <a:latin typeface="Times New Roman" panose="02020603050405020304" pitchFamily="18" charset="0"/>
                <a:cs typeface="Times New Roman" panose="02020603050405020304" pitchFamily="18" charset="0"/>
              </a:rPr>
              <a:t>Meta-Majors: An Essential First Step on the Path to College Completion (JFF)</a:t>
            </a:r>
          </a:p>
          <a:p>
            <a:pPr marL="0" indent="0">
              <a:buNone/>
            </a:pPr>
            <a:r>
              <a:rPr lang="en-US" dirty="0">
                <a:latin typeface="Times New Roman" panose="02020603050405020304" pitchFamily="18" charset="0"/>
                <a:cs typeface="Times New Roman" panose="02020603050405020304" pitchFamily="18" charset="0"/>
                <a:hlinkClick r:id="rId2"/>
              </a:rPr>
              <a:t>http://www.jff.org/publications/meta-majors-essential-first-step-path-college-completion</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How meta-majors guide students toward on-time graduation (EAB)</a:t>
            </a:r>
          </a:p>
          <a:p>
            <a:pPr marL="0" indent="0">
              <a:buNone/>
            </a:pPr>
            <a:r>
              <a:rPr lang="en-US" dirty="0">
                <a:latin typeface="Times New Roman" panose="02020603050405020304" pitchFamily="18" charset="0"/>
                <a:cs typeface="Times New Roman" panose="02020603050405020304" pitchFamily="18" charset="0"/>
                <a:hlinkClick r:id="rId3"/>
              </a:rPr>
              <a:t>https://www.eab.com/daily-briefing/2016/07/26/how-meta-majors-guide-students-toward-on-time-graduation</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Meta-Major Questions to Consider</a:t>
            </a:r>
          </a:p>
          <a:p>
            <a:pPr marL="0" indent="0">
              <a:buNone/>
            </a:pPr>
            <a:r>
              <a:rPr lang="en-US" dirty="0">
                <a:latin typeface="Times New Roman" panose="02020603050405020304" pitchFamily="18" charset="0"/>
                <a:cs typeface="Times New Roman" panose="02020603050405020304" pitchFamily="18" charset="0"/>
                <a:hlinkClick r:id="rId4"/>
              </a:rPr>
              <a:t>https://jfforg-prod-prime.s3.amazonaws.com/media/documents/Meta-Majors-Key-Questions-071816.pdf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Multiple Paths FORWARD: Diversifying Mathematics as a Strategy for College Success </a:t>
            </a:r>
          </a:p>
          <a:p>
            <a:pPr marL="0" indent="0">
              <a:buNone/>
            </a:pPr>
            <a:r>
              <a:rPr lang="en-US" dirty="0">
                <a:latin typeface="Times New Roman" panose="02020603050405020304" pitchFamily="18" charset="0"/>
                <a:cs typeface="Times New Roman" panose="02020603050405020304" pitchFamily="18" charset="0"/>
                <a:hlinkClick r:id="rId5"/>
              </a:rPr>
              <a:t>https://www.wested.org/wp-content/uploads/2018/05/Multiple-Paths-Forward-Booth.pdf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Quantitative Reasoning the Next “Across the Curriculum” Movement by (AACU) Susan Elrod, 2014 </a:t>
            </a:r>
          </a:p>
          <a:p>
            <a:pPr marL="0" indent="0">
              <a:buNone/>
            </a:pPr>
            <a:r>
              <a:rPr lang="en-US" dirty="0">
                <a:latin typeface="Times New Roman" panose="02020603050405020304" pitchFamily="18" charset="0"/>
                <a:cs typeface="Times New Roman" panose="02020603050405020304" pitchFamily="18" charset="0"/>
                <a:hlinkClick r:id="rId6"/>
              </a:rPr>
              <a:t>https://www.aacu.org/peerreview/2014/summer/elrod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Dana Center Mathematics Pathways: The Right Math for the Right Student at the Right Time</a:t>
            </a:r>
          </a:p>
          <a:p>
            <a:pPr marL="0" indent="0">
              <a:buNone/>
            </a:pPr>
            <a:r>
              <a:rPr lang="en-US" dirty="0">
                <a:latin typeface="Times New Roman" panose="02020603050405020304" pitchFamily="18" charset="0"/>
                <a:cs typeface="Times New Roman" panose="02020603050405020304" pitchFamily="18" charset="0"/>
                <a:hlinkClick r:id="rId7"/>
              </a:rPr>
              <a:t>https://dcmathpathways.org/dcmp/dcmp-model</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descr="ASCCC_Logo"/>
          <p:cNvPicPr/>
          <p:nvPr/>
        </p:nvPicPr>
        <p:blipFill>
          <a:blip r:embed="rId8"/>
          <a:srcRect/>
          <a:stretch>
            <a:fillRect/>
          </a:stretch>
        </p:blipFill>
        <p:spPr bwMode="auto">
          <a:xfrm>
            <a:off x="2358923" y="5807761"/>
            <a:ext cx="4231670" cy="786470"/>
          </a:xfrm>
          <a:prstGeom prst="rect">
            <a:avLst/>
          </a:prstGeom>
          <a:noFill/>
          <a:ln w="9525">
            <a:noFill/>
            <a:miter lim="800000"/>
            <a:headEnd/>
            <a:tailEnd/>
          </a:ln>
        </p:spPr>
      </p:pic>
    </p:spTree>
    <p:extLst>
      <p:ext uri="{BB962C8B-B14F-4D97-AF65-F5344CB8AC3E}">
        <p14:creationId xmlns:p14="http://schemas.microsoft.com/office/powerpoint/2010/main" val="127090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33400"/>
            <a:ext cx="8405446" cy="990600"/>
          </a:xfrm>
        </p:spPr>
        <p:txBody>
          <a:bodyPr>
            <a:noAutofit/>
          </a:bodyPr>
          <a:lstStyle/>
          <a:p>
            <a:pPr algn="ctr"/>
            <a:r>
              <a:rPr lang="en-US" dirty="0">
                <a:latin typeface="Times New Roman" panose="02020603050405020304" pitchFamily="18" charset="0"/>
                <a:cs typeface="Times New Roman" panose="02020603050405020304" pitchFamily="18" charset="0"/>
              </a:rPr>
              <a:t>What are Meta Majors?</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b="1" dirty="0">
                <a:latin typeface="Times New Roman" panose="02020603050405020304" pitchFamily="18" charset="0"/>
                <a:cs typeface="Times New Roman" panose="02020603050405020304" pitchFamily="18" charset="0"/>
              </a:rPr>
              <a:t>Definitions…</a:t>
            </a:r>
          </a:p>
          <a:p>
            <a:r>
              <a:rPr lang="en-US" b="1" dirty="0">
                <a:latin typeface="Times New Roman" panose="02020603050405020304" pitchFamily="18" charset="0"/>
                <a:cs typeface="Times New Roman" panose="02020603050405020304" pitchFamily="18" charset="0"/>
              </a:rPr>
              <a:t>Meta Majors</a:t>
            </a:r>
            <a:r>
              <a:rPr lang="en-US" dirty="0">
                <a:latin typeface="Times New Roman" panose="02020603050405020304" pitchFamily="18" charset="0"/>
                <a:cs typeface="Times New Roman" panose="02020603050405020304" pitchFamily="18" charset="0"/>
              </a:rPr>
              <a:t> are collections of academic majors that have related courses.</a:t>
            </a:r>
          </a:p>
          <a:p>
            <a:r>
              <a:rPr lang="en-US" b="1" dirty="0">
                <a:latin typeface="Times New Roman" panose="02020603050405020304" pitchFamily="18" charset="0"/>
                <a:cs typeface="Times New Roman" panose="02020603050405020304" pitchFamily="18" charset="0"/>
              </a:rPr>
              <a:t>Meta Majors</a:t>
            </a:r>
            <a:r>
              <a:rPr lang="en-US" dirty="0">
                <a:latin typeface="Times New Roman" panose="02020603050405020304" pitchFamily="18" charset="0"/>
                <a:cs typeface="Times New Roman" panose="02020603050405020304" pitchFamily="18" charset="0"/>
              </a:rPr>
              <a:t> cluster groups of degrees and certificates that are considered similar from a student’s perspective.</a:t>
            </a:r>
          </a:p>
          <a:p>
            <a:r>
              <a:rPr lang="en-US" b="1" dirty="0">
                <a:latin typeface="Times New Roman" panose="02020603050405020304" pitchFamily="18" charset="0"/>
                <a:cs typeface="Times New Roman" panose="02020603050405020304" pitchFamily="18" charset="0"/>
              </a:rPr>
              <a:t>Meta Majors </a:t>
            </a:r>
            <a:r>
              <a:rPr lang="en-US" dirty="0">
                <a:latin typeface="Times New Roman" panose="02020603050405020304" pitchFamily="18" charset="0"/>
                <a:cs typeface="Times New Roman" panose="02020603050405020304" pitchFamily="18" charset="0"/>
              </a:rPr>
              <a:t>give incoming students an opportunity for early exploration within a cluster of academic and career choices while still making progress to graduation.</a:t>
            </a:r>
          </a:p>
          <a:p>
            <a:r>
              <a:rPr lang="en-US" b="1" dirty="0">
                <a:solidFill>
                  <a:srgbClr val="FF0000"/>
                </a:solidFill>
                <a:latin typeface="Times New Roman" panose="02020603050405020304" pitchFamily="18" charset="0"/>
                <a:cs typeface="Times New Roman" panose="02020603050405020304" pitchFamily="18" charset="0"/>
              </a:rPr>
              <a:t>More…</a:t>
            </a:r>
          </a:p>
        </p:txBody>
      </p:sp>
    </p:spTree>
    <p:extLst>
      <p:ext uri="{BB962C8B-B14F-4D97-AF65-F5344CB8AC3E}">
        <p14:creationId xmlns:p14="http://schemas.microsoft.com/office/powerpoint/2010/main" val="63630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533400"/>
            <a:ext cx="8405446" cy="990600"/>
          </a:xfrm>
        </p:spPr>
        <p:txBody>
          <a:bodyPr>
            <a:noAutofit/>
          </a:bodyPr>
          <a:lstStyle/>
          <a:p>
            <a:pPr algn="ctr"/>
            <a:r>
              <a:rPr lang="en-US" dirty="0">
                <a:latin typeface="Times New Roman" panose="02020603050405020304" pitchFamily="18" charset="0"/>
                <a:cs typeface="Times New Roman" panose="02020603050405020304" pitchFamily="18" charset="0"/>
              </a:rPr>
              <a:t>What are Meta Majors?</a:t>
            </a:r>
            <a:endParaRPr lang="en-US" dirty="0"/>
          </a:p>
        </p:txBody>
      </p:sp>
      <p:sp>
        <p:nvSpPr>
          <p:cNvPr id="4" name="Content Placeholder 3"/>
          <p:cNvSpPr>
            <a:spLocks noGrp="1"/>
          </p:cNvSpPr>
          <p:nvPr>
            <p:ph idx="1"/>
          </p:nvPr>
        </p:nvSpPr>
        <p:spPr/>
        <p:txBody>
          <a:bodyPr vert="horz" lIns="91440" tIns="45720" rIns="91440" bIns="45720" rtlCol="0" anchor="t">
            <a:normAutofit/>
          </a:bodyPr>
          <a:lstStyle/>
          <a:p>
            <a:pPr marL="0" indent="0">
              <a:buNone/>
            </a:pPr>
            <a:r>
              <a:rPr lang="en-US" b="1" dirty="0">
                <a:latin typeface="Times New Roman" panose="02020603050405020304" pitchFamily="18" charset="0"/>
                <a:cs typeface="Times New Roman" panose="02020603050405020304" pitchFamily="18" charset="0"/>
              </a:rPr>
              <a:t>Other Titles for the Meta Major concept…</a:t>
            </a:r>
          </a:p>
          <a:p>
            <a:r>
              <a:rPr lang="en-US" dirty="0">
                <a:latin typeface="Times New Roman" panose="02020603050405020304" pitchFamily="18" charset="0"/>
                <a:cs typeface="Times New Roman" panose="02020603050405020304" pitchFamily="18" charset="0"/>
              </a:rPr>
              <a:t>Focus Area</a:t>
            </a:r>
          </a:p>
          <a:p>
            <a:r>
              <a:rPr lang="en-US" dirty="0">
                <a:latin typeface="Times New Roman" panose="02020603050405020304" pitchFamily="18" charset="0"/>
                <a:cs typeface="Times New Roman" panose="02020603050405020304" pitchFamily="18" charset="0"/>
              </a:rPr>
              <a:t>Cluster</a:t>
            </a:r>
          </a:p>
          <a:p>
            <a:r>
              <a:rPr lang="en-US" dirty="0">
                <a:latin typeface="Times New Roman" panose="02020603050405020304" pitchFamily="18" charset="0"/>
                <a:cs typeface="Times New Roman" panose="02020603050405020304" pitchFamily="18" charset="0"/>
              </a:rPr>
              <a:t>Major Pathways</a:t>
            </a:r>
          </a:p>
          <a:p>
            <a:r>
              <a:rPr lang="en-US" dirty="0">
                <a:latin typeface="Times New Roman" panose="02020603050405020304" pitchFamily="18" charset="0"/>
                <a:cs typeface="Times New Roman" panose="02020603050405020304" pitchFamily="18" charset="0"/>
              </a:rPr>
              <a:t>Clustering Majors</a:t>
            </a:r>
          </a:p>
          <a:p>
            <a:r>
              <a:rPr lang="en-US" dirty="0">
                <a:latin typeface="Times New Roman" panose="02020603050405020304" pitchFamily="18" charset="0"/>
                <a:cs typeface="Times New Roman" panose="02020603050405020304" pitchFamily="18" charset="0"/>
              </a:rPr>
              <a:t>Career and Academic Pathways</a:t>
            </a:r>
          </a:p>
          <a:p>
            <a:r>
              <a:rPr lang="en-US" dirty="0">
                <a:latin typeface="Times New Roman" panose="02020603050405020304" pitchFamily="18" charset="0"/>
                <a:cs typeface="Times New Roman" panose="02020603050405020304" pitchFamily="18" charset="0"/>
              </a:rPr>
              <a:t>Interest Areas</a:t>
            </a:r>
          </a:p>
          <a:p>
            <a:r>
              <a:rPr lang="en-US" dirty="0">
                <a:latin typeface="Times New Roman" panose="02020603050405020304" pitchFamily="18" charset="0"/>
                <a:cs typeface="Times New Roman" panose="02020603050405020304" pitchFamily="18" charset="0"/>
              </a:rPr>
              <a:t>Career Clusters</a:t>
            </a:r>
          </a:p>
          <a:p>
            <a:r>
              <a:rPr lang="en-US" dirty="0">
                <a:latin typeface="Times New Roman" panose="02020603050405020304" pitchFamily="18" charset="0"/>
                <a:cs typeface="Times New Roman" panose="02020603050405020304" pitchFamily="18" charset="0"/>
              </a:rPr>
              <a:t>Program Clusters</a:t>
            </a:r>
          </a:p>
          <a:p>
            <a:r>
              <a:rPr lang="en-US" dirty="0">
                <a:latin typeface="Times New Roman" panose="02020603050405020304" pitchFamily="18" charset="0"/>
                <a:cs typeface="Times New Roman" panose="02020603050405020304" pitchFamily="18" charset="0"/>
              </a:rPr>
              <a:t>Others???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1F6BE24B-7554-0E4F-A9E9-E72882190B7D}"/>
              </a:ext>
            </a:extLst>
          </p:cNvPr>
          <p:cNvPicPr>
            <a:picLocks noChangeAspect="1"/>
          </p:cNvPicPr>
          <p:nvPr/>
        </p:nvPicPr>
        <p:blipFill>
          <a:blip r:embed="rId3"/>
          <a:stretch>
            <a:fillRect/>
          </a:stretch>
        </p:blipFill>
        <p:spPr>
          <a:xfrm>
            <a:off x="5545006" y="2393031"/>
            <a:ext cx="2474731" cy="3291137"/>
          </a:xfrm>
          <a:prstGeom prst="rect">
            <a:avLst/>
          </a:prstGeom>
        </p:spPr>
      </p:pic>
    </p:spTree>
    <p:extLst>
      <p:ext uri="{BB962C8B-B14F-4D97-AF65-F5344CB8AC3E}">
        <p14:creationId xmlns:p14="http://schemas.microsoft.com/office/powerpoint/2010/main" val="377685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City Colleges of Chicago</a:t>
            </a:r>
          </a:p>
        </p:txBody>
      </p:sp>
      <p:pic>
        <p:nvPicPr>
          <p:cNvPr id="5" name="Picture 4"/>
          <p:cNvPicPr>
            <a:picLocks noChangeAspect="1"/>
          </p:cNvPicPr>
          <p:nvPr/>
        </p:nvPicPr>
        <p:blipFill rotWithShape="1">
          <a:blip r:embed="rId3"/>
          <a:srcRect l="11234" t="12950" r="21716" b="19813"/>
          <a:stretch/>
        </p:blipFill>
        <p:spPr>
          <a:xfrm>
            <a:off x="228600" y="1656861"/>
            <a:ext cx="8686799" cy="4899820"/>
          </a:xfrm>
          <a:prstGeom prst="rect">
            <a:avLst/>
          </a:prstGeom>
        </p:spPr>
      </p:pic>
      <p:pic>
        <p:nvPicPr>
          <p:cNvPr id="3" name="Picture 2"/>
          <p:cNvPicPr>
            <a:picLocks noChangeAspect="1"/>
          </p:cNvPicPr>
          <p:nvPr/>
        </p:nvPicPr>
        <p:blipFill rotWithShape="1">
          <a:blip r:embed="rId4"/>
          <a:srcRect l="9213" t="28847" r="10819" b="31268"/>
          <a:stretch/>
        </p:blipFill>
        <p:spPr>
          <a:xfrm>
            <a:off x="3657479" y="1524000"/>
            <a:ext cx="5257919" cy="1475168"/>
          </a:xfrm>
          <a:prstGeom prst="rect">
            <a:avLst/>
          </a:prstGeom>
        </p:spPr>
      </p:pic>
    </p:spTree>
    <p:extLst>
      <p:ext uri="{BB962C8B-B14F-4D97-AF65-F5344CB8AC3E}">
        <p14:creationId xmlns:p14="http://schemas.microsoft.com/office/powerpoint/2010/main" val="2703805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5154" y="446444"/>
            <a:ext cx="6443085" cy="6302312"/>
          </a:xfrm>
          <a:prstGeom prst="rect">
            <a:avLst/>
          </a:prstGeom>
        </p:spPr>
      </p:pic>
    </p:spTree>
    <p:extLst>
      <p:ext uri="{BB962C8B-B14F-4D97-AF65-F5344CB8AC3E}">
        <p14:creationId xmlns:p14="http://schemas.microsoft.com/office/powerpoint/2010/main" val="329717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www.wcjc.edu/images/FINAL_Metamajor_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7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54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exploration.osu.edu/PublishingImages/fields-of-study/full%20meta%20major%20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892" y="673662"/>
            <a:ext cx="5972175" cy="52482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52" y="360481"/>
            <a:ext cx="32766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110" y="1690171"/>
            <a:ext cx="2921225" cy="480131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If you are wondering how you will narrow 200 majors into one, narrowing your options down into one or two meta-majors is a good place to start.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Exploration, we concentrate on six broad areas where majors share similarities.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 is also important to note that no one college or school contains all the majors at Ohio State that are in a particular field of study. </a:t>
            </a:r>
          </a:p>
        </p:txBody>
      </p:sp>
    </p:spTree>
    <p:extLst>
      <p:ext uri="{BB962C8B-B14F-4D97-AF65-F5344CB8AC3E}">
        <p14:creationId xmlns:p14="http://schemas.microsoft.com/office/powerpoint/2010/main" val="42051515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4506</TotalTime>
  <Words>2340</Words>
  <Application>Microsoft Office PowerPoint</Application>
  <PresentationFormat>On-screen Show (4:3)</PresentationFormat>
  <Paragraphs>237</Paragraphs>
  <Slides>39</Slides>
  <Notes>32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Clarity</vt:lpstr>
      <vt:lpstr>Where Like Minds Gather:  Building Meta Majors </vt:lpstr>
      <vt:lpstr>Overview</vt:lpstr>
      <vt:lpstr>Meta Majors with Program Mapping</vt:lpstr>
      <vt:lpstr>What are Meta Majors?</vt:lpstr>
      <vt:lpstr>What are Meta Majors?</vt:lpstr>
      <vt:lpstr>City Colleges of Chicago</vt:lpstr>
      <vt:lpstr>PowerPoint Presentation</vt:lpstr>
      <vt:lpstr>PowerPoint Presentation</vt:lpstr>
      <vt:lpstr>PowerPoint Presentation</vt:lpstr>
      <vt:lpstr>Cabrillo College’s Career and Academic Pathways (CAP)</vt:lpstr>
      <vt:lpstr>Common Elements of Meta Majors and Program Mapping: </vt:lpstr>
      <vt:lpstr>PowerPoint Presentation</vt:lpstr>
      <vt:lpstr>   Multiple Paths FORWARD: Diversifying Mathematics as a Strategy for College Success </vt:lpstr>
      <vt:lpstr>Analysis to Support Creating Meta Majors and Program Mapping</vt:lpstr>
      <vt:lpstr>Graduating in Math at Bakersfield College an unguided pathway research project</vt:lpstr>
      <vt:lpstr>PowerPoint Presentation</vt:lpstr>
      <vt:lpstr>PowerPoint Presentation</vt:lpstr>
      <vt:lpstr>Developing Meta Majors</vt:lpstr>
      <vt:lpstr>Observation: List of Majors with a Disclaimer</vt:lpstr>
      <vt:lpstr>Programs that Require Photography Courses for Degree, Certificate, and/or Transfer</vt:lpstr>
      <vt:lpstr>Student Course Taking Behavior</vt:lpstr>
      <vt:lpstr>PowerPoint Presentation</vt:lpstr>
      <vt:lpstr>Florida College System</vt:lpstr>
      <vt:lpstr>PowerPoint Presentation</vt:lpstr>
      <vt:lpstr>Observation: First Screen of Majors</vt:lpstr>
      <vt:lpstr>Observation: Ninth Screen of Majors</vt:lpstr>
      <vt:lpstr>PowerPoint Presentation</vt:lpstr>
      <vt:lpstr>PowerPoint Presentation</vt:lpstr>
      <vt:lpstr>PowerPoint Presentation</vt:lpstr>
      <vt:lpstr>PowerPoint Presentation</vt:lpstr>
      <vt:lpstr>Additional Curricular Considerations</vt:lpstr>
      <vt:lpstr>What are the Outcomes?</vt:lpstr>
      <vt:lpstr>PowerPoint Presentation</vt:lpstr>
      <vt:lpstr>PowerPoint Presentation</vt:lpstr>
      <vt:lpstr>Tracking Data by Meta Majors is manageable and makes a difference!</vt:lpstr>
      <vt:lpstr>Facilitating the Conversation</vt:lpstr>
      <vt:lpstr>Let’s give it a try!</vt:lpstr>
      <vt:lpstr>Follow-up Discussion and Q&amp;A</vt:lpstr>
      <vt:lpstr>Additional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Virginia May</dc:creator>
  <cp:lastModifiedBy>Thais Winsome</cp:lastModifiedBy>
  <cp:revision>207</cp:revision>
  <cp:lastPrinted>2018-07-08T21:00:16Z</cp:lastPrinted>
  <dcterms:created xsi:type="dcterms:W3CDTF">2015-10-21T19:14:41Z</dcterms:created>
  <dcterms:modified xsi:type="dcterms:W3CDTF">2018-07-10T14:47:13Z</dcterms:modified>
</cp:coreProperties>
</file>