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3" r:id="rId4"/>
    <p:sldId id="303" r:id="rId5"/>
    <p:sldId id="304" r:id="rId6"/>
    <p:sldId id="307" r:id="rId7"/>
    <p:sldId id="259" r:id="rId8"/>
    <p:sldId id="305" r:id="rId9"/>
    <p:sldId id="267" r:id="rId10"/>
    <p:sldId id="306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03"/>
  </p:normalViewPr>
  <p:slideViewPr>
    <p:cSldViewPr snapToGrid="0" snapToObjects="1">
      <p:cViewPr varScale="1">
        <p:scale>
          <a:sx n="85" d="100"/>
          <a:sy n="85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1D20D-6490-354B-8627-3142DE98B3FB}" type="datetimeFigureOut">
              <a:rPr lang="en-US" smtClean="0"/>
              <a:t>7/7/18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2C6CD-00DB-B646-9572-692FEBDA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1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6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8744406-F218-3C43-9431-F3F7D8AD4F03}" type="datetimeFigureOut">
              <a:rPr lang="en-US" smtClean="0"/>
              <a:t>7/7/18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sccc.org/sites/default/files/Effective%20Curriculum%20Approval%20Process_0.pdf" TargetMode="External"/><Relationship Id="rId2" Type="http://schemas.openxmlformats.org/officeDocument/2006/relationships/hyperlink" Target="https://asccc.org/content/where-oh-where-does-curriculum-g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vt.westlaw.com/calregs/Document/I49A33D60D48411DEBC02831C6D6C108E?viewType=FullText&amp;originationContext=documenttoc&amp;transitionType=CategoryPageItem&amp;contextData=(sc.Default)&amp;bhcp=1" TargetMode="External"/><Relationship Id="rId4" Type="http://schemas.openxmlformats.org/officeDocument/2006/relationships/hyperlink" Target="https://asccc.org/sites/default/files/publications/Curriculum_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2732-7A49-BF43-9BFD-3B9894A2C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676" y="1394085"/>
            <a:ext cx="11242622" cy="1723869"/>
          </a:xfrm>
        </p:spPr>
        <p:txBody>
          <a:bodyPr anchor="t">
            <a:normAutofit fontScale="90000"/>
          </a:bodyPr>
          <a:lstStyle/>
          <a:p>
            <a:r>
              <a:rPr lang="en-US" b="1" dirty="0"/>
              <a:t>Forging an Unbreakable Bond: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sz="3600" dirty="0"/>
              <a:t>Strengthening the Relationship Between Local Senates and Curriculum Committees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EAA57-BE59-CE47-B09C-DA50368B5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676" y="3687581"/>
            <a:ext cx="11242622" cy="280316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Rebecca </a:t>
            </a:r>
            <a:r>
              <a:rPr lang="en-US" dirty="0" err="1"/>
              <a:t>Eikey</a:t>
            </a:r>
            <a:r>
              <a:rPr lang="en-US" dirty="0"/>
              <a:t>,  ASCCC Area C Representative</a:t>
            </a:r>
          </a:p>
          <a:p>
            <a:pPr algn="l"/>
            <a:r>
              <a:rPr lang="en-US" dirty="0"/>
              <a:t>Virginia May,  ASCCC Treasurer, 2018-19 ASCCC Curriculum Chair </a:t>
            </a:r>
          </a:p>
          <a:p>
            <a:pPr algn="l"/>
            <a:r>
              <a:rPr lang="en-US" dirty="0" err="1"/>
              <a:t>Melynie</a:t>
            </a:r>
            <a:r>
              <a:rPr lang="en-US" dirty="0"/>
              <a:t> </a:t>
            </a:r>
            <a:r>
              <a:rPr lang="en-US" dirty="0" err="1"/>
              <a:t>Schiel</a:t>
            </a:r>
            <a:r>
              <a:rPr lang="en-US" dirty="0"/>
              <a:t>, Copper Mountain College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</a:rPr>
              <a:t>Curriculum Institute, July 13, 2018, 3:45 – 5:00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</a:rPr>
              <a:t>Riverside, California</a:t>
            </a:r>
          </a:p>
          <a:p>
            <a:pPr algn="l"/>
            <a:endParaRPr lang="en-US" dirty="0"/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222E897A-2632-6241-810B-DCBAC7404A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12" y="205177"/>
            <a:ext cx="4631959" cy="76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B2D43D-A785-1045-B64D-34722453A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389" y="3796967"/>
            <a:ext cx="2204282" cy="208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6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“The nature of the senate report requires comment. Typically, the committee reports both on the courses and programs to be recommended to the board for approval (usually just a list) and on the procedures used (usually as committee minutes). Because Title 5 specifies that curriculum is recommended to the board by the curriculum committee [Title 5 55002(a)], </a:t>
            </a:r>
            <a:r>
              <a:rPr lang="en-US" sz="2200" i="1" dirty="0"/>
              <a:t>it is not the role of the senate to change the recommendations (emphasis added)</a:t>
            </a:r>
            <a:r>
              <a:rPr lang="en-US" sz="2200" dirty="0"/>
              <a:t>. However, it is appropriate for the senate to review the policies and procedures used [Title 5 53203(a)] and call attention to any irregularities which might require a recommendation to be returned to the committee for reconsideration.”</a:t>
            </a:r>
          </a:p>
          <a:p>
            <a:pPr marL="0" indent="0">
              <a:buNone/>
            </a:pPr>
            <a:r>
              <a:rPr lang="en-US" sz="2200" dirty="0"/>
              <a:t>-"The Curriculum Committee: Role, Structure, Duties, and Standards of Good Practices", adopted in fall of 1996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1388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800" dirty="0"/>
              <a:t>What is the structure of your curriculum committee?</a:t>
            </a:r>
          </a:p>
          <a:p>
            <a:r>
              <a:rPr lang="en-US" sz="2800" dirty="0"/>
              <a:t>How is your academic senate informed about the work and actions of the curriculum committee?</a:t>
            </a:r>
          </a:p>
          <a:p>
            <a:r>
              <a:rPr lang="en-US" sz="2800" dirty="0"/>
              <a:t>Which topics or "biggies" go to the academic senate for discussion?</a:t>
            </a:r>
          </a:p>
          <a:p>
            <a:r>
              <a:rPr lang="en-US" sz="2800" dirty="0"/>
              <a:t>Which topics should not go to the academic senate for discussion?</a:t>
            </a:r>
          </a:p>
          <a:p>
            <a:r>
              <a:rPr lang="en-US" sz="2800" dirty="0"/>
              <a:t>Other burning questions…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263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Working together…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					…is the key!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A97C0D-32BB-604B-8A2C-DDEB9410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328" y="3017737"/>
            <a:ext cx="4207343" cy="297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15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000" dirty="0"/>
              <a:t>May 2006 Rostrum Article:  Where, Oh Where, Does the Curriculum Go? </a:t>
            </a:r>
            <a:r>
              <a:rPr lang="en-US" sz="2000" dirty="0">
                <a:hlinkClick r:id="rId2"/>
              </a:rPr>
              <a:t>https://asccc.org/content/where-oh-where-does-curriculum-go</a:t>
            </a:r>
            <a:r>
              <a:rPr lang="en-US" sz="2000" dirty="0"/>
              <a:t> </a:t>
            </a:r>
          </a:p>
          <a:p>
            <a:r>
              <a:rPr lang="en-US" sz="2000" dirty="0"/>
              <a:t>Ensuring Effective Curriculum Approval Processes:  A Guide for Local Senates, adopted 2016: </a:t>
            </a:r>
            <a:r>
              <a:rPr lang="en-US" sz="2000" dirty="0">
                <a:hlinkClick r:id="rId3"/>
              </a:rPr>
              <a:t>https://asccc.org/sites/default/files/Effective%20Curriculum%20Approval%20Process_0.pdf</a:t>
            </a:r>
            <a:endParaRPr lang="en-US" sz="2000" dirty="0"/>
          </a:p>
          <a:p>
            <a:r>
              <a:rPr lang="en-US" sz="2000" dirty="0"/>
              <a:t>Curriculum Committee: Role, Structure, Duties and Standards of Good Practice, adopted 1996: </a:t>
            </a:r>
            <a:r>
              <a:rPr lang="en-US" sz="2000" dirty="0">
                <a:hlinkClick r:id="rId4"/>
              </a:rPr>
              <a:t>https://asccc.org/sites/default/files/publications/Curriculum_0.pdf</a:t>
            </a:r>
            <a:r>
              <a:rPr lang="en-US" sz="2000" dirty="0"/>
              <a:t> </a:t>
            </a:r>
          </a:p>
          <a:p>
            <a:r>
              <a:rPr lang="en-US" sz="2000" u="sng" dirty="0"/>
              <a:t>Title 5 §51023.7. Students: </a:t>
            </a:r>
            <a:r>
              <a:rPr lang="en-US" sz="2000" u="sng" dirty="0">
                <a:hlinkClick r:id="rId5"/>
              </a:rPr>
              <a:t>https://govt.westlaw.com/calregs/Document/I49A33D60D48411DEBC02831C6D6C108E?viewType=FullText&amp;originationContext=documenttoc&amp;transitionType=CategoryPageItem&amp;contextData=(sc.Default)&amp;bhcp=1</a:t>
            </a:r>
            <a:r>
              <a:rPr lang="en-US" sz="2000" u="sng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56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62626"/>
                </a:solidFill>
              </a:rPr>
              <a:t>Ed Code and Title 5 on The Curriculum Committee</a:t>
            </a:r>
          </a:p>
          <a:p>
            <a:r>
              <a:rPr lang="en-US" sz="24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  <a:p>
            <a:r>
              <a:rPr lang="en-US" sz="24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  <a:p>
            <a:r>
              <a:rPr lang="en-US" sz="2400" dirty="0">
                <a:solidFill>
                  <a:srgbClr val="262626"/>
                </a:solidFill>
              </a:rPr>
              <a:t>Discussion…</a:t>
            </a:r>
          </a:p>
        </p:txBody>
      </p:sp>
    </p:spTree>
    <p:extLst>
      <p:ext uri="{BB962C8B-B14F-4D97-AF65-F5344CB8AC3E}">
        <p14:creationId xmlns:p14="http://schemas.microsoft.com/office/powerpoint/2010/main" val="323612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70C0"/>
                </a:solidFill>
              </a:rPr>
              <a:t>California Education Code §70902(b)(7): </a:t>
            </a:r>
            <a:r>
              <a:rPr lang="en-US" sz="2400" dirty="0"/>
              <a:t>The governing board of each district shall establish procedures to ensure . . . the right of academic senates to assume primary responsibility for making recommendations in the areas of curriculum and academic standards.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70C0"/>
                </a:solidFill>
              </a:rPr>
              <a:t>Title 5 §53200 lists the following as “academic and professional matters” or “10+1”</a:t>
            </a:r>
            <a:r>
              <a:rPr lang="en-US" sz="2400" dirty="0"/>
              <a:t>: </a:t>
            </a:r>
          </a:p>
          <a:p>
            <a:pPr lvl="0"/>
            <a:r>
              <a:rPr lang="en-US" dirty="0"/>
              <a:t>curriculum, including establishing prerequisites and placing courses within disciplines;</a:t>
            </a:r>
          </a:p>
          <a:p>
            <a:pPr lvl="0"/>
            <a:r>
              <a:rPr lang="en-US" dirty="0"/>
              <a:t>degree and certificate requirements;</a:t>
            </a:r>
          </a:p>
          <a:p>
            <a:pPr lvl="0"/>
            <a:r>
              <a:rPr lang="en-US" dirty="0"/>
              <a:t>grading policies;</a:t>
            </a:r>
          </a:p>
          <a:p>
            <a:pPr lvl="0"/>
            <a:r>
              <a:rPr lang="en-US" dirty="0"/>
              <a:t>educational program development;</a:t>
            </a:r>
          </a:p>
          <a:p>
            <a:pPr lvl="0"/>
            <a:r>
              <a:rPr lang="en-US" dirty="0"/>
              <a:t>standards or policies regarding student preparation and success;</a:t>
            </a:r>
          </a:p>
          <a:p>
            <a:pPr marL="0" indent="0">
              <a:spcBef>
                <a:spcPts val="4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699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Title 5 §55002 includes</a:t>
            </a:r>
            <a:r>
              <a:rPr lang="en-US" sz="2400" dirty="0"/>
              <a:t>: The college and/or district curriculum committee recommending the course shall be established by the mutual agreement of the college and/or district administration and the academic senate. The committee shall be either a committee of the academic senate or a committee that includes faculty and is otherwise comprised in a way that is mutually agreeable to the college and/or district administration and the academic senate.</a:t>
            </a:r>
          </a:p>
        </p:txBody>
      </p:sp>
    </p:spTree>
    <p:extLst>
      <p:ext uri="{BB962C8B-B14F-4D97-AF65-F5344CB8AC3E}">
        <p14:creationId xmlns:p14="http://schemas.microsoft.com/office/powerpoint/2010/main" val="425279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Curriculum Committee and the Curriculum Approval Process are two different things:</a:t>
            </a:r>
          </a:p>
          <a:p>
            <a:pPr lvl="1"/>
            <a:r>
              <a:rPr lang="en-US" sz="2400" dirty="0"/>
              <a:t>Separate rules and procedures for the committee and the process</a:t>
            </a:r>
          </a:p>
          <a:p>
            <a:pPr lvl="1"/>
            <a:r>
              <a:rPr lang="en-US" sz="2400" dirty="0"/>
              <a:t>Changes to the curriculum committee composition must be mutually agreed upon by both the Academic Senate and the administration </a:t>
            </a:r>
          </a:p>
          <a:p>
            <a:pPr lvl="1"/>
            <a:r>
              <a:rPr lang="en-US" sz="2400" dirty="0"/>
              <a:t>Per Title 5, the senate must be involved in the approval process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226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Tale of Three Colleges…</a:t>
            </a:r>
          </a:p>
          <a:p>
            <a:pPr marL="0" indent="0">
              <a:buNone/>
            </a:pPr>
            <a:endParaRPr lang="en-US" sz="2400" dirty="0"/>
          </a:p>
          <a:p>
            <a:pPr marL="457200">
              <a:spcAft>
                <a:spcPts val="1200"/>
              </a:spcAft>
            </a:pPr>
            <a:r>
              <a:rPr lang="en-US" sz="2400" dirty="0"/>
              <a:t>College of the Canyons</a:t>
            </a:r>
          </a:p>
          <a:p>
            <a:pPr marL="457200">
              <a:spcAft>
                <a:spcPts val="1200"/>
              </a:spcAft>
            </a:pPr>
            <a:r>
              <a:rPr lang="en-US" sz="2400" dirty="0"/>
              <a:t>Copper Mountain College</a:t>
            </a:r>
          </a:p>
          <a:p>
            <a:pPr marL="457200">
              <a:spcAft>
                <a:spcPts val="1200"/>
              </a:spcAft>
            </a:pPr>
            <a:r>
              <a:rPr lang="en-US" sz="2400" dirty="0"/>
              <a:t>Sacramento City College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C1E7C-61F5-C248-9E7F-B539AFBBE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879" y="2684460"/>
            <a:ext cx="4542020" cy="341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Curriculum approval depends on the structure…</a:t>
            </a:r>
          </a:p>
          <a:p>
            <a:r>
              <a:rPr lang="en-US" sz="2400" dirty="0"/>
              <a:t>Curriculum Committee is a subcommittee of the Academic Senate and reports directly to the Academic Senate</a:t>
            </a:r>
          </a:p>
          <a:p>
            <a:r>
              <a:rPr lang="en-US" sz="2400" dirty="0"/>
              <a:t>Curriculum Committee is a standing committee under the direction of the Academic Senate and generally sends curriculum directly to the Board of Trustees</a:t>
            </a:r>
          </a:p>
          <a:p>
            <a:r>
              <a:rPr lang="en-US" sz="2400" dirty="0"/>
              <a:t>Others?</a:t>
            </a:r>
          </a:p>
          <a:p>
            <a:pPr marL="0" indent="0">
              <a:buNone/>
            </a:pPr>
            <a:r>
              <a:rPr lang="en-US" sz="2400" dirty="0"/>
              <a:t>How is curriculum approved?</a:t>
            </a:r>
          </a:p>
          <a:p>
            <a:r>
              <a:rPr lang="en-US" sz="2400" dirty="0"/>
              <a:t>Curriculum Committee, Academic Senate or both?</a:t>
            </a:r>
          </a:p>
          <a:p>
            <a:r>
              <a:rPr lang="en-US" sz="2400" dirty="0"/>
              <a:t>Consent,  Action or ????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15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r>
              <a:rPr lang="en-US" sz="2400" dirty="0"/>
              <a:t>Membership should reflect the diversity of college programs and service areas</a:t>
            </a:r>
          </a:p>
          <a:p>
            <a:r>
              <a:rPr lang="en-US" sz="2400" dirty="0"/>
              <a:t>Membership should also include faculty/administrators/staff with expertise in distance education, disability access requirements, articulation, and counseling</a:t>
            </a:r>
          </a:p>
          <a:p>
            <a:r>
              <a:rPr lang="en-US" sz="2400" dirty="0"/>
              <a:t>Students are an integral part of any shared governance committee – Title 5 §51023.7 (b)(4) – The students’ “9+1”</a:t>
            </a:r>
          </a:p>
          <a:p>
            <a:r>
              <a:rPr lang="en-US" sz="2400" dirty="0"/>
              <a:t>Who should have voting rights? What is the role of your academic senate on curriculum approval?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8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300748"/>
            <a:ext cx="10852880" cy="4040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Depending on local structure and processes:</a:t>
            </a:r>
          </a:p>
          <a:p>
            <a:r>
              <a:rPr lang="en-US" sz="2400" dirty="0"/>
              <a:t>Open and Transparent Communication</a:t>
            </a:r>
          </a:p>
          <a:p>
            <a:r>
              <a:rPr lang="en-US" sz="2400" dirty="0"/>
              <a:t>Academic Senate representative on Curriculum Committee</a:t>
            </a:r>
          </a:p>
          <a:p>
            <a:r>
              <a:rPr lang="en-US" sz="2400" dirty="0"/>
              <a:t>Curriculum Committee representative on Academic Senate</a:t>
            </a:r>
          </a:p>
          <a:p>
            <a:r>
              <a:rPr lang="en-US" sz="2400" dirty="0"/>
              <a:t>Clear roles for administrators and classified staff</a:t>
            </a:r>
          </a:p>
          <a:p>
            <a:r>
              <a:rPr lang="en-US" sz="2400" dirty="0"/>
              <a:t>Clearly defined written processes and procedures that are regularly reviewed, evaluated and improved—Curriculum Handbook?</a:t>
            </a:r>
          </a:p>
          <a:p>
            <a:pPr lvl="1"/>
            <a:r>
              <a:rPr lang="en-US" sz="2400" dirty="0"/>
              <a:t>Local policies and procedures that establish the curriculum committee should be separate from the policies and procedures that establish the local curriculum approval process</a:t>
            </a:r>
          </a:p>
          <a:p>
            <a:pPr lvl="1"/>
            <a:r>
              <a:rPr lang="en-US" sz="2400" dirty="0"/>
              <a:t>Regular training (refresher) on regulations/guidelines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81476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D80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4 Ever Changing Curriculum 7-13-2018 v1" id="{738977A9-C7A5-254D-BE28-66E8476ACF86}" vid="{127D24D2-6E0E-CA4B-BC1D-80CA95B24F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242</TotalTime>
  <Words>899</Words>
  <Application>Microsoft Macintosh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Parcel</vt:lpstr>
      <vt:lpstr>Forging an Unbreakable Bond:  Strengthening the Relationship Between Local Senates and Curriculum Committees </vt:lpstr>
      <vt:lpstr>Overview</vt:lpstr>
      <vt:lpstr>Ed Code and Title 5 on The  Curriculum Committee</vt:lpstr>
      <vt:lpstr>Ed Code and Title 5 on The  Curriculum Committee</vt:lpstr>
      <vt:lpstr>Ed Code and Title 5 on The  Curriculum Committee</vt:lpstr>
      <vt:lpstr>Models of structures and relationships between local curriculum committees and local academic senates</vt:lpstr>
      <vt:lpstr>Models of structures and relationships between local curriculum committees and local academic senates</vt:lpstr>
      <vt:lpstr>Models of structures and relationships between local curriculum committees and local academic senates</vt:lpstr>
      <vt:lpstr>Strategies for curriculum committees and academic senates to work together</vt:lpstr>
      <vt:lpstr>Strategies for curriculum committees and academic senates to work together</vt:lpstr>
      <vt:lpstr>Discussion…</vt:lpstr>
      <vt:lpstr>Thank you!</vt:lpstr>
      <vt:lpstr>references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Changing curriculum Updates on Changes from 5C</dc:title>
  <dc:creator>Virginia May</dc:creator>
  <cp:lastModifiedBy>Virginia May</cp:lastModifiedBy>
  <cp:revision>40</cp:revision>
  <dcterms:created xsi:type="dcterms:W3CDTF">2018-06-26T17:23:05Z</dcterms:created>
  <dcterms:modified xsi:type="dcterms:W3CDTF">2018-07-07T18:49:42Z</dcterms:modified>
</cp:coreProperties>
</file>