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67" r:id="rId4"/>
    <p:sldId id="258" r:id="rId5"/>
    <p:sldId id="259" r:id="rId6"/>
    <p:sldId id="268" r:id="rId7"/>
    <p:sldId id="269" r:id="rId8"/>
    <p:sldId id="260" r:id="rId9"/>
    <p:sldId id="261" r:id="rId10"/>
    <p:sldId id="270" r:id="rId11"/>
    <p:sldId id="262" r:id="rId12"/>
    <p:sldId id="271" r:id="rId13"/>
    <p:sldId id="272" r:id="rId14"/>
    <p:sldId id="265" r:id="rId15"/>
    <p:sldId id="273" r:id="rId16"/>
    <p:sldId id="27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596LMw/gnZ5ZFmqCUsL+Uxb1h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98B0D5-8D2F-4D0A-B619-89EEFEC6635A}">
  <a:tblStyle styleId="{F898B0D5-8D2F-4D0A-B619-89EEFEC6635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AEB"/>
          </a:solidFill>
        </a:fill>
      </a:tcStyle>
    </a:wholeTbl>
    <a:band1H>
      <a:tcTxStyle/>
      <a:tcStyle>
        <a:tcBdr/>
        <a:fill>
          <a:solidFill>
            <a:srgbClr val="F9D2D4"/>
          </a:solidFill>
        </a:fill>
      </a:tcStyle>
    </a:band1H>
    <a:band2H>
      <a:tcTxStyle/>
      <a:tcStyle>
        <a:tcBdr/>
      </a:tcStyle>
    </a:band2H>
    <a:band1V>
      <a:tcTxStyle/>
      <a:tcStyle>
        <a:tcBdr/>
        <a:fill>
          <a:solidFill>
            <a:srgbClr val="F9D2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take turns introducing ourselves and share about our current campus roles and experience with our local academic senate and accreditation. Welcome the attendees and that we look forward to our discussion.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052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39d1e738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39d1e738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g1139d1e738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These are just a small sample of where the 10+1 elements of senate purview also directly align with current accreditation standards.</a:t>
            </a:r>
            <a:endParaRPr dirty="0"/>
          </a:p>
        </p:txBody>
      </p:sp>
      <p:sp>
        <p:nvSpPr>
          <p:cNvPr id="80" name="Google Shape;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216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442b5c6bd_5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442b5c6bd_5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We can take turns and ask attendees to share some additional thoughts.</a:t>
            </a:r>
            <a:endParaRPr dirty="0"/>
          </a:p>
        </p:txBody>
      </p:sp>
      <p:sp>
        <p:nvSpPr>
          <p:cNvPr id="94" name="Google Shape;94;g11442b5c6bd_5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7272670" y="382773"/>
            <a:ext cx="4549215" cy="609597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17" name="Google Shape;17;p11"/>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11"/>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11"/>
          <p:cNvPicPr preferRelativeResize="0"/>
          <p:nvPr/>
        </p:nvPicPr>
        <p:blipFill rotWithShape="1">
          <a:blip r:embed="rId3">
            <a:alphaModFix/>
          </a:blip>
          <a:srcRect/>
          <a:stretch/>
        </p:blipFill>
        <p:spPr>
          <a:xfrm>
            <a:off x="0" y="2646"/>
            <a:ext cx="822325" cy="6852708"/>
          </a:xfrm>
          <a:prstGeom prst="rect">
            <a:avLst/>
          </a:prstGeom>
          <a:solidFill>
            <a:schemeClr val="accent5"/>
          </a:solidFill>
          <a:ln>
            <a:noFill/>
          </a:ln>
          <a:effectLst>
            <a:outerShdw blurRad="190500" dist="38100" algn="ctr" rotWithShape="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32"/>
        <p:cNvGrpSpPr/>
        <p:nvPr/>
      </p:nvGrpSpPr>
      <p:grpSpPr>
        <a:xfrm>
          <a:off x="0" y="0"/>
          <a:ext cx="0" cy="0"/>
          <a:chOff x="0" y="0"/>
          <a:chExt cx="0" cy="0"/>
        </a:xfrm>
      </p:grpSpPr>
      <p:pic>
        <p:nvPicPr>
          <p:cNvPr id="33" name="Google Shape;33;p14"/>
          <p:cNvPicPr preferRelativeResize="0"/>
          <p:nvPr/>
        </p:nvPicPr>
        <p:blipFill rotWithShape="1">
          <a:blip r:embed="rId2">
            <a:alphaModFix/>
          </a:blip>
          <a:srcRect/>
          <a:stretch/>
        </p:blipFill>
        <p:spPr>
          <a:xfrm>
            <a:off x="370" y="1588"/>
            <a:ext cx="4007698" cy="6923086"/>
          </a:xfrm>
          <a:prstGeom prst="rect">
            <a:avLst/>
          </a:prstGeom>
          <a:noFill/>
          <a:ln>
            <a:noFill/>
          </a:ln>
          <a:effectLst>
            <a:outerShdw blurRad="190500" dist="38100" algn="l" rotWithShape="0">
              <a:srgbClr val="000000">
                <a:alpha val="40000"/>
              </a:srgbClr>
            </a:outerShdw>
          </a:effectLst>
        </p:spPr>
      </p:pic>
      <p:sp>
        <p:nvSpPr>
          <p:cNvPr id="34" name="Google Shape;34;p14"/>
          <p:cNvSpPr/>
          <p:nvPr/>
        </p:nvSpPr>
        <p:spPr>
          <a:xfrm>
            <a:off x="370" y="1133475"/>
            <a:ext cx="4007698" cy="4614182"/>
          </a:xfrm>
          <a:prstGeom prst="rect">
            <a:avLst/>
          </a:prstGeom>
          <a:solidFill>
            <a:schemeClr val="dk2">
              <a:alpha val="81960"/>
            </a:schemeClr>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5" name="Google Shape;35;p14"/>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36" name="Google Shape;36;p14"/>
          <p:cNvSpPr txBox="1">
            <a:spLocks noGrp="1"/>
          </p:cNvSpPr>
          <p:nvPr>
            <p:ph type="title"/>
          </p:nvPr>
        </p:nvSpPr>
        <p:spPr>
          <a:xfrm>
            <a:off x="22788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356705" y="1335091"/>
            <a:ext cx="6672648" cy="489012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14"/>
          <p:cNvSpPr txBox="1">
            <a:spLocks noGrp="1"/>
          </p:cNvSpPr>
          <p:nvPr>
            <p:ph type="body" idx="2"/>
          </p:nvPr>
        </p:nvSpPr>
        <p:spPr>
          <a:xfrm>
            <a:off x="227885" y="2947086"/>
            <a:ext cx="3583461" cy="25758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3"/>
              </a:buClr>
              <a:buSzPts val="2600"/>
              <a:buNone/>
              <a:defRPr sz="2600">
                <a:solidFill>
                  <a:schemeClr val="accent3"/>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14"/>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0" name="Google Shape;40;p14"/>
          <p:cNvPicPr preferRelativeResize="0"/>
          <p:nvPr/>
        </p:nvPicPr>
        <p:blipFill rotWithShape="1">
          <a:blip r:embed="rId4">
            <a:alphaModFix/>
          </a:blip>
          <a:srcRect/>
          <a:stretch/>
        </p:blipFill>
        <p:spPr>
          <a:xfrm>
            <a:off x="11377990" y="2646"/>
            <a:ext cx="822325" cy="6852708"/>
          </a:xfrm>
          <a:prstGeom prst="rect">
            <a:avLst/>
          </a:prstGeom>
          <a:solidFill>
            <a:schemeClr val="accent5"/>
          </a:solidFill>
          <a:ln>
            <a:noFill/>
          </a:ln>
          <a:effectLst>
            <a:outerShdw blurRad="190500" dist="38100" dir="108000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41"/>
        <p:cNvGrpSpPr/>
        <p:nvPr/>
      </p:nvGrpSpPr>
      <p:grpSpPr>
        <a:xfrm>
          <a:off x="0" y="0"/>
          <a:ext cx="0" cy="0"/>
          <a:chOff x="0" y="0"/>
          <a:chExt cx="0" cy="0"/>
        </a:xfrm>
      </p:grpSpPr>
      <p:pic>
        <p:nvPicPr>
          <p:cNvPr id="42" name="Google Shape;42;p1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43" name="Google Shape;43;p15"/>
          <p:cNvPicPr preferRelativeResize="0"/>
          <p:nvPr/>
        </p:nvPicPr>
        <p:blipFill rotWithShape="1">
          <a:blip r:embed="rId3">
            <a:alphaModFix/>
          </a:blip>
          <a:srcRect/>
          <a:stretch/>
        </p:blipFill>
        <p:spPr>
          <a:xfrm>
            <a:off x="0" y="2646"/>
            <a:ext cx="822325" cy="6852708"/>
          </a:xfrm>
          <a:prstGeom prst="rect">
            <a:avLst/>
          </a:prstGeom>
          <a:solidFill>
            <a:schemeClr val="accent5"/>
          </a:solidFill>
          <a:ln>
            <a:noFill/>
          </a:ln>
          <a:effectLst>
            <a:outerShdw blurRad="190500" dist="38100" algn="ctr" rotWithShape="0">
              <a:srgbClr val="000000">
                <a:alpha val="40000"/>
              </a:srgbClr>
            </a:outerShdw>
          </a:effectLst>
        </p:spPr>
      </p:pic>
      <p:sp>
        <p:nvSpPr>
          <p:cNvPr id="44" name="Google Shape;44;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pic>
        <p:nvPicPr>
          <p:cNvPr id="49" name="Google Shape;49;p1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50" name="Google Shape;50;p1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9"/>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title"/>
          </p:nvPr>
        </p:nvSpPr>
        <p:spPr>
          <a:xfrm>
            <a:off x="7068065" y="185351"/>
            <a:ext cx="5029199" cy="629339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dirty="0"/>
              <a:t>Local Senate Leadership in Accreditation Processes</a:t>
            </a:r>
            <a:br>
              <a:rPr lang="en-US" dirty="0"/>
            </a:br>
            <a:br>
              <a:rPr lang="en-US" dirty="0"/>
            </a:br>
            <a:r>
              <a:rPr lang="en-US" sz="2000" dirty="0"/>
              <a:t>Breakout Session 1 </a:t>
            </a:r>
            <a:br>
              <a:rPr lang="en-US" sz="2000" dirty="0"/>
            </a:br>
            <a:r>
              <a:rPr lang="en-US" sz="2000" dirty="0"/>
              <a:t>Friday February 25, 2022 </a:t>
            </a:r>
            <a:br>
              <a:rPr lang="en-US" sz="2000" dirty="0"/>
            </a:br>
            <a:r>
              <a:rPr lang="en-US" sz="2000" dirty="0"/>
              <a:t>10:45am – 12:00pm</a:t>
            </a:r>
            <a:br>
              <a:rPr lang="en-US" sz="2000" dirty="0"/>
            </a:br>
            <a:br>
              <a:rPr lang="en-US" sz="2000"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F2B1-263C-4598-A168-E7E9E3025BD0}"/>
              </a:ext>
            </a:extLst>
          </p:cNvPr>
          <p:cNvSpPr>
            <a:spLocks noGrp="1"/>
          </p:cNvSpPr>
          <p:nvPr>
            <p:ph type="title"/>
          </p:nvPr>
        </p:nvSpPr>
        <p:spPr/>
        <p:txBody>
          <a:bodyPr/>
          <a:lstStyle/>
          <a:p>
            <a:r>
              <a:rPr lang="en-US" dirty="0"/>
              <a:t>Note:</a:t>
            </a:r>
          </a:p>
        </p:txBody>
      </p:sp>
      <p:sp>
        <p:nvSpPr>
          <p:cNvPr id="3" name="Text Placeholder 2">
            <a:extLst>
              <a:ext uri="{FF2B5EF4-FFF2-40B4-BE49-F238E27FC236}">
                <a16:creationId xmlns:a16="http://schemas.microsoft.com/office/drawing/2014/main" id="{63FB7DFE-71B2-48F1-8956-4AFE3D01FFC4}"/>
              </a:ext>
            </a:extLst>
          </p:cNvPr>
          <p:cNvSpPr>
            <a:spLocks noGrp="1"/>
          </p:cNvSpPr>
          <p:nvPr>
            <p:ph type="body" idx="1"/>
          </p:nvPr>
        </p:nvSpPr>
        <p:spPr>
          <a:xfrm>
            <a:off x="6891454" y="1798320"/>
            <a:ext cx="4444595" cy="4419600"/>
          </a:xfrm>
        </p:spPr>
        <p:txBody>
          <a:bodyPr/>
          <a:lstStyle/>
          <a:p>
            <a:pPr marL="114300" indent="0">
              <a:buNone/>
            </a:pPr>
            <a:r>
              <a:rPr lang="en-US" sz="3200" dirty="0"/>
              <a:t>Although we only briefly highlighted IIA and IVA in this presentation, the participation and inclusion of faculty is throughout all standards!</a:t>
            </a:r>
          </a:p>
        </p:txBody>
      </p:sp>
      <p:sp>
        <p:nvSpPr>
          <p:cNvPr id="4" name="Slide Number Placeholder 3">
            <a:extLst>
              <a:ext uri="{FF2B5EF4-FFF2-40B4-BE49-F238E27FC236}">
                <a16:creationId xmlns:a16="http://schemas.microsoft.com/office/drawing/2014/main" id="{345417AB-6AF3-4F69-9621-DAB7345FCE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5" name="Picture 4" descr="Post-it-note that states &quot;Please note...&quot;">
            <a:extLst>
              <a:ext uri="{FF2B5EF4-FFF2-40B4-BE49-F238E27FC236}">
                <a16:creationId xmlns:a16="http://schemas.microsoft.com/office/drawing/2014/main" id="{1E0C5A1A-6305-4BF5-A622-0746C3DE8FC5}"/>
              </a:ext>
            </a:extLst>
          </p:cNvPr>
          <p:cNvPicPr>
            <a:picLocks noChangeAspect="1"/>
          </p:cNvPicPr>
          <p:nvPr/>
        </p:nvPicPr>
        <p:blipFill>
          <a:blip r:embed="rId3"/>
          <a:stretch>
            <a:fillRect/>
          </a:stretch>
        </p:blipFill>
        <p:spPr>
          <a:xfrm rot="20366882">
            <a:off x="1544549" y="2022198"/>
            <a:ext cx="4871163" cy="3593481"/>
          </a:xfrm>
          <a:prstGeom prst="rect">
            <a:avLst/>
          </a:prstGeom>
        </p:spPr>
      </p:pic>
    </p:spTree>
    <p:extLst>
      <p:ext uri="{BB962C8B-B14F-4D97-AF65-F5344CB8AC3E}">
        <p14:creationId xmlns:p14="http://schemas.microsoft.com/office/powerpoint/2010/main" val="97283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1442b5c6bd_5_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Structuring the work to develop the ISER</a:t>
            </a:r>
            <a:endParaRPr dirty="0"/>
          </a:p>
        </p:txBody>
      </p:sp>
      <p:sp>
        <p:nvSpPr>
          <p:cNvPr id="97" name="Google Shape;97;g11442b5c6bd_5_1"/>
          <p:cNvSpPr txBox="1">
            <a:spLocks noGrp="1"/>
          </p:cNvSpPr>
          <p:nvPr>
            <p:ph type="body" idx="1"/>
          </p:nvPr>
        </p:nvSpPr>
        <p:spPr>
          <a:xfrm>
            <a:off x="1277650" y="1431758"/>
            <a:ext cx="10058400" cy="4786162"/>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AutoNum type="arabicPeriod"/>
            </a:pPr>
            <a:r>
              <a:rPr lang="en-US" dirty="0"/>
              <a:t>Developing your local accreditation steering team/ committee</a:t>
            </a:r>
            <a:endParaRPr dirty="0"/>
          </a:p>
          <a:p>
            <a:pPr marL="914400" lvl="1" indent="-342900" algn="l" rtl="0">
              <a:spcBef>
                <a:spcPts val="0"/>
              </a:spcBef>
              <a:spcAft>
                <a:spcPts val="0"/>
              </a:spcAft>
              <a:buSzPts val="1800"/>
              <a:buAutoNum type="alphaLcPeriod"/>
            </a:pPr>
            <a:r>
              <a:rPr lang="en-US" dirty="0"/>
              <a:t>Roles of members and leadership structure</a:t>
            </a:r>
            <a:endParaRPr dirty="0"/>
          </a:p>
          <a:p>
            <a:pPr marL="914400" lvl="1" indent="-342900" algn="l" rtl="0">
              <a:spcBef>
                <a:spcPts val="0"/>
              </a:spcBef>
              <a:spcAft>
                <a:spcPts val="0"/>
              </a:spcAft>
              <a:buSzPts val="1800"/>
              <a:buAutoNum type="alphaLcPeriod"/>
            </a:pPr>
            <a:r>
              <a:rPr lang="en-US" dirty="0"/>
              <a:t>Advocate for authentic representation from all college constituencies</a:t>
            </a:r>
            <a:endParaRPr dirty="0"/>
          </a:p>
          <a:p>
            <a:pPr marL="914400" lvl="1" indent="-342900" algn="l" rtl="0">
              <a:spcBef>
                <a:spcPts val="0"/>
              </a:spcBef>
              <a:spcAft>
                <a:spcPts val="0"/>
              </a:spcAft>
              <a:buSzPts val="1800"/>
              <a:buAutoNum type="alphaLcPeriod"/>
            </a:pPr>
            <a:r>
              <a:rPr lang="en-US" dirty="0"/>
              <a:t>Mix of experienced members and inexperienced members </a:t>
            </a:r>
          </a:p>
          <a:p>
            <a:pPr marL="914400" lvl="1" indent="-342900" algn="l" rtl="0">
              <a:spcBef>
                <a:spcPts val="0"/>
              </a:spcBef>
              <a:spcAft>
                <a:spcPts val="0"/>
              </a:spcAft>
              <a:buSzPts val="1800"/>
              <a:buAutoNum type="alphaLcPeriod"/>
            </a:pPr>
            <a:r>
              <a:rPr lang="en-US" dirty="0"/>
              <a:t>Additional considerations if you are part of a multi-college district.</a:t>
            </a:r>
          </a:p>
          <a:p>
            <a:pPr marL="571500" lvl="1" indent="0" algn="l" rtl="0">
              <a:spcBef>
                <a:spcPts val="0"/>
              </a:spcBef>
              <a:spcAft>
                <a:spcPts val="0"/>
              </a:spcAft>
              <a:buSzPts val="1800"/>
              <a:buNone/>
            </a:pPr>
            <a:endParaRPr dirty="0"/>
          </a:p>
          <a:p>
            <a:pPr marL="457200" lvl="0" indent="-342900" algn="l" rtl="0">
              <a:spcBef>
                <a:spcPts val="0"/>
              </a:spcBef>
              <a:spcAft>
                <a:spcPts val="0"/>
              </a:spcAft>
              <a:buSzPts val="1800"/>
              <a:buAutoNum type="arabicPeriod"/>
            </a:pPr>
            <a:r>
              <a:rPr lang="en-US" dirty="0"/>
              <a:t>Educating your campus about Accreditation - Accreditation 101</a:t>
            </a:r>
            <a:endParaRPr dirty="0"/>
          </a:p>
          <a:p>
            <a:pPr marL="914400" lvl="1" indent="-342900" algn="l" rtl="0">
              <a:spcBef>
                <a:spcPts val="0"/>
              </a:spcBef>
              <a:spcAft>
                <a:spcPts val="0"/>
              </a:spcAft>
              <a:buSzPts val="1800"/>
              <a:buAutoNum type="alphaLcPeriod"/>
            </a:pPr>
            <a:r>
              <a:rPr lang="en-US" dirty="0"/>
              <a:t>What is Accreditation?</a:t>
            </a:r>
            <a:endParaRPr dirty="0"/>
          </a:p>
          <a:p>
            <a:pPr marL="914400" lvl="1" indent="-342900" algn="l" rtl="0">
              <a:spcBef>
                <a:spcPts val="0"/>
              </a:spcBef>
              <a:spcAft>
                <a:spcPts val="0"/>
              </a:spcAft>
              <a:buSzPts val="1800"/>
              <a:buAutoNum type="alphaLcPeriod"/>
            </a:pPr>
            <a:r>
              <a:rPr lang="en-US" dirty="0"/>
              <a:t>Why is Accreditation important?</a:t>
            </a:r>
            <a:endParaRPr dirty="0"/>
          </a:p>
          <a:p>
            <a:pPr marL="914400" lvl="1" indent="-342900" algn="l" rtl="0">
              <a:spcBef>
                <a:spcPts val="0"/>
              </a:spcBef>
              <a:spcAft>
                <a:spcPts val="0"/>
              </a:spcAft>
              <a:buSzPts val="1800"/>
              <a:buAutoNum type="alphaLcPeriod"/>
            </a:pPr>
            <a:r>
              <a:rPr lang="en-US" dirty="0"/>
              <a:t>Working with your ACCJC liaison throughout the process</a:t>
            </a:r>
          </a:p>
          <a:p>
            <a:pPr marL="914400" lvl="1" indent="-342900" algn="l" rtl="0">
              <a:spcBef>
                <a:spcPts val="0"/>
              </a:spcBef>
              <a:spcAft>
                <a:spcPts val="0"/>
              </a:spcAft>
              <a:buSzPts val="1800"/>
              <a:buAutoNum type="alphaLcPeriod"/>
            </a:pPr>
            <a:endParaRPr dirty="0"/>
          </a:p>
          <a:p>
            <a:pPr marL="457200" lvl="0" indent="-342900" algn="l" rtl="0">
              <a:spcBef>
                <a:spcPts val="0"/>
              </a:spcBef>
              <a:spcAft>
                <a:spcPts val="0"/>
              </a:spcAft>
              <a:buSzPts val="1800"/>
              <a:buAutoNum type="arabicPeriod"/>
            </a:pPr>
            <a:r>
              <a:rPr lang="en-US" dirty="0"/>
              <a:t>Timeline for developing ISER</a:t>
            </a:r>
            <a:endParaRPr dirty="0"/>
          </a:p>
          <a:p>
            <a:pPr marL="914400" lvl="1" indent="-342900" algn="l" rtl="0">
              <a:spcBef>
                <a:spcPts val="0"/>
              </a:spcBef>
              <a:spcAft>
                <a:spcPts val="0"/>
              </a:spcAft>
              <a:buSzPts val="1800"/>
              <a:buAutoNum type="alphaLcPeriod"/>
            </a:pPr>
            <a:r>
              <a:rPr lang="en-US" dirty="0"/>
              <a:t>Including key milestones</a:t>
            </a:r>
          </a:p>
          <a:p>
            <a:pPr marL="914400" lvl="1" indent="-342900" algn="l" rtl="0">
              <a:spcBef>
                <a:spcPts val="0"/>
              </a:spcBef>
              <a:spcAft>
                <a:spcPts val="0"/>
              </a:spcAft>
              <a:buSzPts val="1800"/>
              <a:buAutoNum type="alphaLcPeriod"/>
            </a:pPr>
            <a:r>
              <a:rPr lang="en-US" dirty="0"/>
              <a:t>Coordination with documenting your evidence</a:t>
            </a:r>
          </a:p>
          <a:p>
            <a:pPr marL="914400" lvl="1" indent="-342900" algn="l" rtl="0">
              <a:spcBef>
                <a:spcPts val="0"/>
              </a:spcBef>
              <a:spcAft>
                <a:spcPts val="0"/>
              </a:spcAft>
              <a:buSzPts val="1800"/>
              <a:buAutoNum type="alphaLcPeriod"/>
            </a:pPr>
            <a:r>
              <a:rPr lang="en-US" dirty="0"/>
              <a:t>College-wide and Academic Senate Vetting</a:t>
            </a:r>
          </a:p>
          <a:p>
            <a:pPr marL="914400" lvl="1" indent="-342900" algn="l" rtl="0">
              <a:spcBef>
                <a:spcPts val="0"/>
              </a:spcBef>
              <a:spcAft>
                <a:spcPts val="0"/>
              </a:spcAft>
              <a:buSzPts val="1800"/>
              <a:buAutoNum type="alphaLcPeriod"/>
            </a:pPr>
            <a:r>
              <a:rPr lang="en-US" dirty="0"/>
              <a:t>Finalizing with signature and “one voice” consideration.</a:t>
            </a:r>
          </a:p>
          <a:p>
            <a:pPr marL="914400" lvl="1" indent="-342900" algn="l" rtl="0">
              <a:spcBef>
                <a:spcPts val="0"/>
              </a:spcBef>
              <a:spcAft>
                <a:spcPts val="0"/>
              </a:spcAft>
              <a:buSzPts val="1800"/>
              <a:buAutoNum type="alphaLcPeriod"/>
            </a:pPr>
            <a:endParaRPr dirty="0"/>
          </a:p>
          <a:p>
            <a:pPr marL="914400" lvl="0" indent="0" algn="l" rtl="0">
              <a:spcBef>
                <a:spcPts val="1000"/>
              </a:spcBef>
              <a:spcAft>
                <a:spcPts val="0"/>
              </a:spcAft>
              <a:buNone/>
            </a:pPr>
            <a:endParaRPr dirty="0"/>
          </a:p>
        </p:txBody>
      </p:sp>
      <p:sp>
        <p:nvSpPr>
          <p:cNvPr id="98" name="Google Shape;98;g11442b5c6bd_5_1"/>
          <p:cNvSpPr txBox="1">
            <a:spLocks noGrp="1"/>
          </p:cNvSpPr>
          <p:nvPr>
            <p:ph type="sldNum"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932-80B0-4FFD-927A-36F99B7A19AC}"/>
              </a:ext>
            </a:extLst>
          </p:cNvPr>
          <p:cNvSpPr>
            <a:spLocks noGrp="1"/>
          </p:cNvSpPr>
          <p:nvPr>
            <p:ph type="title"/>
          </p:nvPr>
        </p:nvSpPr>
        <p:spPr>
          <a:xfrm>
            <a:off x="1277650" y="365126"/>
            <a:ext cx="10046043" cy="786342"/>
          </a:xfrm>
        </p:spPr>
        <p:txBody>
          <a:bodyPr/>
          <a:lstStyle/>
          <a:p>
            <a:r>
              <a:rPr lang="en-US" dirty="0"/>
              <a:t>Questions to consider</a:t>
            </a:r>
          </a:p>
        </p:txBody>
      </p:sp>
      <p:sp>
        <p:nvSpPr>
          <p:cNvPr id="3" name="Text Placeholder 2">
            <a:extLst>
              <a:ext uri="{FF2B5EF4-FFF2-40B4-BE49-F238E27FC236}">
                <a16:creationId xmlns:a16="http://schemas.microsoft.com/office/drawing/2014/main" id="{D9C071B3-BDCB-4A31-9C46-7781C9762FE0}"/>
              </a:ext>
            </a:extLst>
          </p:cNvPr>
          <p:cNvSpPr>
            <a:spLocks noGrp="1"/>
          </p:cNvSpPr>
          <p:nvPr>
            <p:ph type="body" idx="1"/>
          </p:nvPr>
        </p:nvSpPr>
        <p:spPr>
          <a:xfrm>
            <a:off x="1277650" y="2302932"/>
            <a:ext cx="10530528" cy="3914987"/>
          </a:xfrm>
        </p:spPr>
        <p:txBody>
          <a:bodyPr/>
          <a:lstStyle/>
          <a:p>
            <a:r>
              <a:rPr lang="en-US" dirty="0"/>
              <a:t>How does your senate conduct an evaluation/assessment of your governance?</a:t>
            </a:r>
          </a:p>
          <a:p>
            <a:r>
              <a:rPr lang="en-US" dirty="0"/>
              <a:t>How is your senate and faculty involved in the development of your ISER, is it an active leadership role or passive?</a:t>
            </a:r>
          </a:p>
          <a:p>
            <a:r>
              <a:rPr lang="en-US" dirty="0"/>
              <a:t>How are faculty (FT and PT), instructional and non-instructional, from all college locations involved? </a:t>
            </a:r>
          </a:p>
          <a:p>
            <a:r>
              <a:rPr lang="en-US" dirty="0"/>
              <a:t>How do you encourage engagement of faculty?</a:t>
            </a:r>
          </a:p>
          <a:p>
            <a:r>
              <a:rPr lang="en-US" dirty="0"/>
              <a:t>How do you work with your accreditation steering committee to ensure status updates and wide communication about accreditation work?</a:t>
            </a:r>
          </a:p>
          <a:p>
            <a:endParaRPr lang="en-US" dirty="0"/>
          </a:p>
          <a:p>
            <a:endParaRPr lang="en-US" dirty="0"/>
          </a:p>
        </p:txBody>
      </p:sp>
      <p:sp>
        <p:nvSpPr>
          <p:cNvPr id="4" name="Slide Number Placeholder 3">
            <a:extLst>
              <a:ext uri="{FF2B5EF4-FFF2-40B4-BE49-F238E27FC236}">
                <a16:creationId xmlns:a16="http://schemas.microsoft.com/office/drawing/2014/main" id="{FFA98F0D-9E7C-4974-97A8-2248AE290D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Picture 4">
            <a:extLst>
              <a:ext uri="{FF2B5EF4-FFF2-40B4-BE49-F238E27FC236}">
                <a16:creationId xmlns:a16="http://schemas.microsoft.com/office/drawing/2014/main" id="{DD943A62-2292-4459-BA68-99E90D14DC4C}"/>
              </a:ext>
            </a:extLst>
          </p:cNvPr>
          <p:cNvPicPr>
            <a:picLocks noChangeAspect="1"/>
          </p:cNvPicPr>
          <p:nvPr/>
        </p:nvPicPr>
        <p:blipFill>
          <a:blip r:embed="rId2"/>
          <a:stretch>
            <a:fillRect/>
          </a:stretch>
        </p:blipFill>
        <p:spPr>
          <a:xfrm>
            <a:off x="6542914" y="113947"/>
            <a:ext cx="4508676" cy="2188985"/>
          </a:xfrm>
          <a:prstGeom prst="rect">
            <a:avLst/>
          </a:prstGeom>
        </p:spPr>
      </p:pic>
    </p:spTree>
    <p:extLst>
      <p:ext uri="{BB962C8B-B14F-4D97-AF65-F5344CB8AC3E}">
        <p14:creationId xmlns:p14="http://schemas.microsoft.com/office/powerpoint/2010/main" val="196295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6700-4D6A-4C0C-AA00-CC859F993AFC}"/>
              </a:ext>
            </a:extLst>
          </p:cNvPr>
          <p:cNvSpPr>
            <a:spLocks noGrp="1"/>
          </p:cNvSpPr>
          <p:nvPr>
            <p:ph type="title"/>
          </p:nvPr>
        </p:nvSpPr>
        <p:spPr>
          <a:xfrm>
            <a:off x="1277650" y="365125"/>
            <a:ext cx="10046043" cy="707319"/>
          </a:xfrm>
        </p:spPr>
        <p:txBody>
          <a:bodyPr/>
          <a:lstStyle/>
          <a:p>
            <a:r>
              <a:rPr lang="en-US" dirty="0"/>
              <a:t>Questions to consider</a:t>
            </a:r>
          </a:p>
        </p:txBody>
      </p:sp>
      <p:sp>
        <p:nvSpPr>
          <p:cNvPr id="3" name="Text Placeholder 2">
            <a:extLst>
              <a:ext uri="{FF2B5EF4-FFF2-40B4-BE49-F238E27FC236}">
                <a16:creationId xmlns:a16="http://schemas.microsoft.com/office/drawing/2014/main" id="{0B244E9B-A8BD-4B3C-8E8F-5F9B829320E1}"/>
              </a:ext>
            </a:extLst>
          </p:cNvPr>
          <p:cNvSpPr>
            <a:spLocks noGrp="1"/>
          </p:cNvSpPr>
          <p:nvPr>
            <p:ph type="body" idx="1"/>
          </p:nvPr>
        </p:nvSpPr>
        <p:spPr>
          <a:xfrm>
            <a:off x="1277650" y="1253067"/>
            <a:ext cx="9503239" cy="3623733"/>
          </a:xfrm>
        </p:spPr>
        <p:txBody>
          <a:bodyPr/>
          <a:lstStyle/>
          <a:p>
            <a:r>
              <a:rPr lang="en-US" sz="2000" dirty="0"/>
              <a:t>Should your local accreditation committee be an ongoing standing committee, or a temporary committee based on developing the self-study?</a:t>
            </a:r>
          </a:p>
          <a:p>
            <a:r>
              <a:rPr lang="en-US" sz="2000" dirty="0"/>
              <a:t>After the submission of the ISER (and in preparation for a site visit) what is the role of the Academic Senate?</a:t>
            </a:r>
          </a:p>
          <a:p>
            <a:r>
              <a:rPr lang="en-US" sz="2000" dirty="0"/>
              <a:t>Once you’ve completed the accreditation cycle, is there an opportunity to reflect on what worked well or what could have been different when you complete this process again? Where is that documented?</a:t>
            </a:r>
          </a:p>
          <a:p>
            <a:r>
              <a:rPr lang="en-US" sz="2000" dirty="0"/>
              <a:t>As a senate how do you advocate for resources for this work and professional development for faculty to be well informed to support your accreditation efforts?</a:t>
            </a:r>
          </a:p>
        </p:txBody>
      </p:sp>
      <p:sp>
        <p:nvSpPr>
          <p:cNvPr id="4" name="Slide Number Placeholder 3">
            <a:extLst>
              <a:ext uri="{FF2B5EF4-FFF2-40B4-BE49-F238E27FC236}">
                <a16:creationId xmlns:a16="http://schemas.microsoft.com/office/drawing/2014/main" id="{D3DC334A-8509-4231-9A7F-920344FAFF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4">
            <a:extLst>
              <a:ext uri="{FF2B5EF4-FFF2-40B4-BE49-F238E27FC236}">
                <a16:creationId xmlns:a16="http://schemas.microsoft.com/office/drawing/2014/main" id="{D7BE88FF-F8A4-4B3D-A4C6-85453274ED50}"/>
              </a:ext>
            </a:extLst>
          </p:cNvPr>
          <p:cNvPicPr>
            <a:picLocks noChangeAspect="1"/>
          </p:cNvPicPr>
          <p:nvPr/>
        </p:nvPicPr>
        <p:blipFill>
          <a:blip r:embed="rId2"/>
          <a:stretch>
            <a:fillRect/>
          </a:stretch>
        </p:blipFill>
        <p:spPr>
          <a:xfrm>
            <a:off x="5439568" y="4432340"/>
            <a:ext cx="5456238" cy="2425660"/>
          </a:xfrm>
          <a:prstGeom prst="rect">
            <a:avLst/>
          </a:prstGeom>
        </p:spPr>
      </p:pic>
    </p:spTree>
    <p:extLst>
      <p:ext uri="{BB962C8B-B14F-4D97-AF65-F5344CB8AC3E}">
        <p14:creationId xmlns:p14="http://schemas.microsoft.com/office/powerpoint/2010/main" val="195945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1277650" y="365125"/>
            <a:ext cx="10046043" cy="7750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i="0" dirty="0"/>
              <a:t>Some Effective Practices for Senate Leaders </a:t>
            </a:r>
            <a:endParaRPr dirty="0"/>
          </a:p>
        </p:txBody>
      </p:sp>
      <p:sp>
        <p:nvSpPr>
          <p:cNvPr id="118" name="Google Shape;118;p8"/>
          <p:cNvSpPr txBox="1">
            <a:spLocks noGrp="1"/>
          </p:cNvSpPr>
          <p:nvPr>
            <p:ph type="body" idx="1"/>
          </p:nvPr>
        </p:nvSpPr>
        <p:spPr>
          <a:xfrm>
            <a:off x="1277650" y="1320800"/>
            <a:ext cx="10058400" cy="489712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404040"/>
              </a:buClr>
              <a:buSzPts val="2400"/>
              <a:buChar char="•"/>
            </a:pPr>
            <a:r>
              <a:rPr lang="en-US" dirty="0"/>
              <a:t>Work to establish a standard way to document the work of your participatory governance committees.</a:t>
            </a:r>
          </a:p>
          <a:p>
            <a:pPr marL="342900">
              <a:spcBef>
                <a:spcPts val="0"/>
              </a:spcBef>
              <a:buSzPts val="2400"/>
            </a:pPr>
            <a:endParaRPr lang="en-US" dirty="0"/>
          </a:p>
          <a:p>
            <a:pPr marL="228600" lvl="0" indent="-228600" algn="l" rtl="0">
              <a:lnSpc>
                <a:spcPct val="90000"/>
              </a:lnSpc>
              <a:spcBef>
                <a:spcPts val="0"/>
              </a:spcBef>
              <a:spcAft>
                <a:spcPts val="0"/>
              </a:spcAft>
              <a:buClr>
                <a:srgbClr val="404040"/>
              </a:buClr>
              <a:buSzPts val="2400"/>
              <a:buChar char="•"/>
            </a:pPr>
            <a:r>
              <a:rPr lang="en-US" dirty="0"/>
              <a:t>Regular communication with your senators about accreditation updates to share with their constituents.</a:t>
            </a:r>
          </a:p>
          <a:p>
            <a:pPr marL="342900">
              <a:spcBef>
                <a:spcPts val="0"/>
              </a:spcBef>
              <a:buSzPts val="2400"/>
            </a:pPr>
            <a:endParaRPr dirty="0"/>
          </a:p>
          <a:p>
            <a:pPr marL="228600" lvl="0" indent="-228600" algn="l" rtl="0">
              <a:lnSpc>
                <a:spcPct val="90000"/>
              </a:lnSpc>
              <a:spcBef>
                <a:spcPts val="0"/>
              </a:spcBef>
              <a:spcAft>
                <a:spcPts val="0"/>
              </a:spcAft>
              <a:buClr>
                <a:srgbClr val="404040"/>
              </a:buClr>
              <a:buSzPts val="2400"/>
              <a:buChar char="•"/>
            </a:pPr>
            <a:r>
              <a:rPr lang="en-US" dirty="0"/>
              <a:t>Develop effective lines of communication with other constituencies (e.g. students, classified staff, labor relation unions)</a:t>
            </a:r>
          </a:p>
          <a:p>
            <a:pPr marL="342900">
              <a:spcBef>
                <a:spcPts val="0"/>
              </a:spcBef>
              <a:buSzPts val="2400"/>
            </a:pPr>
            <a:endParaRPr dirty="0"/>
          </a:p>
          <a:p>
            <a:pPr marL="228600" lvl="0" indent="-190500" algn="l" rtl="0">
              <a:lnSpc>
                <a:spcPct val="90000"/>
              </a:lnSpc>
              <a:spcBef>
                <a:spcPts val="0"/>
              </a:spcBef>
              <a:spcAft>
                <a:spcPts val="0"/>
              </a:spcAft>
              <a:buSzPct val="100000"/>
              <a:buChar char="•"/>
            </a:pPr>
            <a:r>
              <a:rPr lang="en-US" dirty="0"/>
              <a:t>Work with other accreditation leaders to develop a process for items that were or weren’t included in the drafted ISER</a:t>
            </a:r>
          </a:p>
          <a:p>
            <a:pPr marL="381000">
              <a:spcBef>
                <a:spcPts val="0"/>
              </a:spcBef>
            </a:pPr>
            <a:endParaRPr lang="en-US" dirty="0"/>
          </a:p>
          <a:p>
            <a:pPr marL="228600" lvl="0" indent="-190500" algn="l" rtl="0">
              <a:lnSpc>
                <a:spcPct val="90000"/>
              </a:lnSpc>
              <a:spcBef>
                <a:spcPts val="0"/>
              </a:spcBef>
              <a:spcAft>
                <a:spcPts val="0"/>
              </a:spcAft>
              <a:buSzPct val="100000"/>
              <a:buChar char="•"/>
            </a:pPr>
            <a:r>
              <a:rPr lang="en-US" dirty="0"/>
              <a:t>Work with administration and your local accreditation steering teams to allow proper time for your local senate to vet the documents before Academic Senate President’s signature and finalized by your Governing Board.</a:t>
            </a:r>
          </a:p>
          <a:p>
            <a:pPr marL="38100" lvl="0" indent="0" algn="l" rtl="0">
              <a:lnSpc>
                <a:spcPct val="90000"/>
              </a:lnSpc>
              <a:spcBef>
                <a:spcPts val="0"/>
              </a:spcBef>
              <a:spcAft>
                <a:spcPts val="0"/>
              </a:spcAft>
              <a:buSzPct val="100000"/>
              <a:buNone/>
            </a:pPr>
            <a:endParaRPr lang="en-US" dirty="0"/>
          </a:p>
          <a:p>
            <a:pPr marL="228600" lvl="0" indent="-190500" algn="l" rtl="0">
              <a:lnSpc>
                <a:spcPct val="90000"/>
              </a:lnSpc>
              <a:spcBef>
                <a:spcPts val="0"/>
              </a:spcBef>
              <a:spcAft>
                <a:spcPts val="0"/>
              </a:spcAft>
              <a:buSzPct val="100000"/>
              <a:buChar char="•"/>
            </a:pPr>
            <a:r>
              <a:rPr lang="en-US" dirty="0"/>
              <a:t>Others?</a:t>
            </a:r>
          </a:p>
          <a:p>
            <a:pPr marL="228600" lvl="0" indent="-190500" algn="l" rtl="0">
              <a:lnSpc>
                <a:spcPct val="90000"/>
              </a:lnSpc>
              <a:spcBef>
                <a:spcPts val="0"/>
              </a:spcBef>
              <a:spcAft>
                <a:spcPts val="0"/>
              </a:spcAft>
              <a:buSzPts val="1800"/>
              <a:buChar char="•"/>
            </a:pPr>
            <a:endParaRPr lang="en-US" dirty="0">
              <a:highlight>
                <a:srgbClr val="FFFF00"/>
              </a:highlight>
            </a:endParaRPr>
          </a:p>
          <a:p>
            <a:pPr marL="228600" lvl="0" indent="-190500" algn="l" rtl="0">
              <a:lnSpc>
                <a:spcPct val="90000"/>
              </a:lnSpc>
              <a:spcBef>
                <a:spcPts val="0"/>
              </a:spcBef>
              <a:spcAft>
                <a:spcPts val="0"/>
              </a:spcAft>
              <a:buSzPts val="1800"/>
              <a:buChar char="•"/>
            </a:pPr>
            <a:endParaRPr dirty="0">
              <a:highlight>
                <a:srgbClr val="FFFF00"/>
              </a:highlight>
            </a:endParaRPr>
          </a:p>
          <a:p>
            <a:pPr marL="228600" lvl="0" indent="-190500" algn="l" rtl="0">
              <a:lnSpc>
                <a:spcPct val="90000"/>
              </a:lnSpc>
              <a:spcBef>
                <a:spcPts val="0"/>
              </a:spcBef>
              <a:spcAft>
                <a:spcPts val="0"/>
              </a:spcAft>
              <a:buSzPts val="1800"/>
              <a:buChar char="•"/>
            </a:pPr>
            <a:endParaRPr dirty="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5BD0-5727-4949-A62A-3C621DECBE43}"/>
              </a:ext>
            </a:extLst>
          </p:cNvPr>
          <p:cNvSpPr>
            <a:spLocks noGrp="1"/>
          </p:cNvSpPr>
          <p:nvPr>
            <p:ph type="title"/>
          </p:nvPr>
        </p:nvSpPr>
        <p:spPr/>
        <p:txBody>
          <a:bodyPr/>
          <a:lstStyle/>
          <a:p>
            <a:r>
              <a:rPr lang="en-US" dirty="0"/>
              <a:t>Questions and Discussion</a:t>
            </a:r>
          </a:p>
        </p:txBody>
      </p:sp>
      <p:pic>
        <p:nvPicPr>
          <p:cNvPr id="5" name="Picture 4">
            <a:extLst>
              <a:ext uri="{FF2B5EF4-FFF2-40B4-BE49-F238E27FC236}">
                <a16:creationId xmlns:a16="http://schemas.microsoft.com/office/drawing/2014/main" id="{F29E8668-47D8-402E-9790-8327C17F2A50}"/>
              </a:ext>
            </a:extLst>
          </p:cNvPr>
          <p:cNvPicPr>
            <a:picLocks noChangeAspect="1"/>
          </p:cNvPicPr>
          <p:nvPr/>
        </p:nvPicPr>
        <p:blipFill>
          <a:blip r:embed="rId2"/>
          <a:stretch>
            <a:fillRect/>
          </a:stretch>
        </p:blipFill>
        <p:spPr>
          <a:xfrm>
            <a:off x="1738837" y="2042116"/>
            <a:ext cx="9123668" cy="3962805"/>
          </a:xfrm>
          <a:prstGeom prst="rect">
            <a:avLst/>
          </a:prstGeom>
        </p:spPr>
      </p:pic>
      <p:sp>
        <p:nvSpPr>
          <p:cNvPr id="4" name="Slide Number Placeholder 3">
            <a:extLst>
              <a:ext uri="{FF2B5EF4-FFF2-40B4-BE49-F238E27FC236}">
                <a16:creationId xmlns:a16="http://schemas.microsoft.com/office/drawing/2014/main" id="{27EE376F-2124-438B-A8F2-992849F7D7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14205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41D820-3BBC-40F0-8C7C-B4B45AABC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Picture 5">
            <a:extLst>
              <a:ext uri="{FF2B5EF4-FFF2-40B4-BE49-F238E27FC236}">
                <a16:creationId xmlns:a16="http://schemas.microsoft.com/office/drawing/2014/main" id="{877ED621-59BC-46F7-9FEA-2D2B286151CA}"/>
              </a:ext>
            </a:extLst>
          </p:cNvPr>
          <p:cNvPicPr>
            <a:picLocks noChangeAspect="1"/>
          </p:cNvPicPr>
          <p:nvPr/>
        </p:nvPicPr>
        <p:blipFill>
          <a:blip r:embed="rId2"/>
          <a:stretch>
            <a:fillRect/>
          </a:stretch>
        </p:blipFill>
        <p:spPr>
          <a:xfrm>
            <a:off x="575510" y="300592"/>
            <a:ext cx="11040979" cy="5949644"/>
          </a:xfrm>
          <a:prstGeom prst="rect">
            <a:avLst/>
          </a:prstGeom>
        </p:spPr>
      </p:pic>
    </p:spTree>
    <p:extLst>
      <p:ext uri="{BB962C8B-B14F-4D97-AF65-F5344CB8AC3E}">
        <p14:creationId xmlns:p14="http://schemas.microsoft.com/office/powerpoint/2010/main" val="370971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1277650" y="365126"/>
            <a:ext cx="10046043" cy="9570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Session Description</a:t>
            </a:r>
            <a:endParaRPr/>
          </a:p>
        </p:txBody>
      </p:sp>
      <p:sp>
        <p:nvSpPr>
          <p:cNvPr id="61" name="Google Shape;61;p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a:t>The accreditation process has the potential to improve quality, educational effectiveness, and identify a path to continuous improvement. It is the shared responsibility of faculty to participate during all stages in the accreditation process. How might local senates define and encourage faculty’s substantive role? What does faculty leadership look like in the midst of an accreditation visit? What can colleges do to inspire and sustain widespread faculty involvement in matters of accreditation? Come to this breakout session to discuss the roles of faculty leadership and identify strategies to motivate faculty to participate in the accreditation process.</a:t>
            </a:r>
            <a:endParaRPr/>
          </a:p>
        </p:txBody>
      </p:sp>
      <p:sp>
        <p:nvSpPr>
          <p:cNvPr id="62" name="Google Shape;62;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A30E-F1B2-449F-BAD5-0B40C26787EE}"/>
              </a:ext>
            </a:extLst>
          </p:cNvPr>
          <p:cNvSpPr>
            <a:spLocks noGrp="1"/>
          </p:cNvSpPr>
          <p:nvPr>
            <p:ph type="title"/>
          </p:nvPr>
        </p:nvSpPr>
        <p:spPr/>
        <p:txBody>
          <a:bodyPr/>
          <a:lstStyle/>
          <a:p>
            <a:r>
              <a:rPr lang="en-US" dirty="0"/>
              <a:t>Presenters/Introduction</a:t>
            </a:r>
          </a:p>
        </p:txBody>
      </p:sp>
      <p:sp>
        <p:nvSpPr>
          <p:cNvPr id="3" name="Text Placeholder 2">
            <a:extLst>
              <a:ext uri="{FF2B5EF4-FFF2-40B4-BE49-F238E27FC236}">
                <a16:creationId xmlns:a16="http://schemas.microsoft.com/office/drawing/2014/main" id="{3C4D80B5-F3C0-43B3-AAB2-473BE2435DD7}"/>
              </a:ext>
            </a:extLst>
          </p:cNvPr>
          <p:cNvSpPr>
            <a:spLocks noGrp="1"/>
          </p:cNvSpPr>
          <p:nvPr>
            <p:ph type="body" idx="1"/>
          </p:nvPr>
        </p:nvSpPr>
        <p:spPr/>
        <p:txBody>
          <a:bodyPr/>
          <a:lstStyle/>
          <a:p>
            <a:pPr marL="114300" indent="0">
              <a:buNone/>
            </a:pPr>
            <a:r>
              <a:rPr lang="en-US" sz="2400" dirty="0"/>
              <a:t>Jamar London, ASCCC Accreditation Committee Member</a:t>
            </a:r>
          </a:p>
          <a:p>
            <a:pPr marL="114300" indent="0">
              <a:buNone/>
            </a:pPr>
            <a:br>
              <a:rPr lang="en-US" sz="2400" dirty="0"/>
            </a:br>
            <a:r>
              <a:rPr lang="en-US" sz="2400" dirty="0"/>
              <a:t>Christopher J. Howerton, ASCCC Accreditation Committee Chair</a:t>
            </a:r>
            <a:endParaRPr lang="en-US" dirty="0"/>
          </a:p>
        </p:txBody>
      </p:sp>
      <p:sp>
        <p:nvSpPr>
          <p:cNvPr id="4" name="Slide Number Placeholder 3">
            <a:extLst>
              <a:ext uri="{FF2B5EF4-FFF2-40B4-BE49-F238E27FC236}">
                <a16:creationId xmlns:a16="http://schemas.microsoft.com/office/drawing/2014/main" id="{DD1321B9-EFDE-495F-9B0B-F4B4DE25B5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42250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1277650" y="365125"/>
            <a:ext cx="10046043" cy="88290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Plan Topics for Today’s Discussion</a:t>
            </a:r>
            <a:endParaRPr/>
          </a:p>
        </p:txBody>
      </p:sp>
      <p:sp>
        <p:nvSpPr>
          <p:cNvPr id="68" name="Google Shape;68;p3"/>
          <p:cNvSpPr txBox="1">
            <a:spLocks noGrp="1"/>
          </p:cNvSpPr>
          <p:nvPr>
            <p:ph type="body" idx="1"/>
          </p:nvPr>
        </p:nvSpPr>
        <p:spPr>
          <a:xfrm>
            <a:off x="1277650" y="1408670"/>
            <a:ext cx="10058400" cy="48092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dirty="0"/>
              <a:t>Faculty Role in the Accreditation Process is a 10 + 1</a:t>
            </a:r>
            <a:endParaRPr dirty="0"/>
          </a:p>
          <a:p>
            <a:pPr marL="228600" lvl="0" indent="-228600" algn="l" rtl="0">
              <a:lnSpc>
                <a:spcPct val="90000"/>
              </a:lnSpc>
              <a:spcBef>
                <a:spcPts val="1000"/>
              </a:spcBef>
              <a:spcAft>
                <a:spcPts val="0"/>
              </a:spcAft>
              <a:buClr>
                <a:srgbClr val="404040"/>
              </a:buClr>
              <a:buSzPts val="2400"/>
              <a:buChar char="•"/>
            </a:pPr>
            <a:r>
              <a:rPr lang="en-US" dirty="0"/>
              <a:t>Sample (not exhaustive list) of current standards that relate to the work of faculty &amp; academic senate purview</a:t>
            </a:r>
            <a:endParaRPr dirty="0"/>
          </a:p>
          <a:p>
            <a:pPr marL="228600" lvl="0" indent="-228600" algn="l" rtl="0">
              <a:lnSpc>
                <a:spcPct val="90000"/>
              </a:lnSpc>
              <a:spcBef>
                <a:spcPts val="1000"/>
              </a:spcBef>
              <a:spcAft>
                <a:spcPts val="0"/>
              </a:spcAft>
              <a:buClr>
                <a:srgbClr val="404040"/>
              </a:buClr>
              <a:buSzPts val="2400"/>
              <a:buChar char="•"/>
            </a:pPr>
            <a:r>
              <a:rPr lang="en-US" dirty="0"/>
              <a:t>Structuring the Work to develop the ISER and vetting</a:t>
            </a:r>
          </a:p>
          <a:p>
            <a:pPr marL="228600" lvl="0" indent="-228600" algn="l" rtl="0">
              <a:lnSpc>
                <a:spcPct val="90000"/>
              </a:lnSpc>
              <a:spcBef>
                <a:spcPts val="1000"/>
              </a:spcBef>
              <a:spcAft>
                <a:spcPts val="0"/>
              </a:spcAft>
              <a:buClr>
                <a:srgbClr val="404040"/>
              </a:buClr>
              <a:buSzPts val="2400"/>
              <a:buChar char="•"/>
            </a:pPr>
            <a:r>
              <a:rPr lang="en-US" dirty="0"/>
              <a:t>Questions you and your senate should consider</a:t>
            </a:r>
            <a:endParaRPr dirty="0"/>
          </a:p>
          <a:p>
            <a:pPr marL="228600" lvl="0" indent="-228600" algn="l" rtl="0">
              <a:lnSpc>
                <a:spcPct val="90000"/>
              </a:lnSpc>
              <a:spcBef>
                <a:spcPts val="1000"/>
              </a:spcBef>
              <a:spcAft>
                <a:spcPts val="0"/>
              </a:spcAft>
              <a:buClr>
                <a:srgbClr val="404040"/>
              </a:buClr>
              <a:buSzPts val="2400"/>
              <a:buChar char="•"/>
            </a:pPr>
            <a:r>
              <a:rPr lang="en-US" dirty="0"/>
              <a:t>Role of senate to communicate</a:t>
            </a:r>
            <a:endParaRPr dirty="0"/>
          </a:p>
          <a:p>
            <a:pPr marL="228600" lvl="0" indent="-228600" algn="l" rtl="0">
              <a:lnSpc>
                <a:spcPct val="90000"/>
              </a:lnSpc>
              <a:spcBef>
                <a:spcPts val="1000"/>
              </a:spcBef>
              <a:spcAft>
                <a:spcPts val="0"/>
              </a:spcAft>
              <a:buClr>
                <a:srgbClr val="404040"/>
              </a:buClr>
              <a:buSzPts val="2400"/>
              <a:buChar char="•"/>
            </a:pPr>
            <a:r>
              <a:rPr lang="en-US" dirty="0"/>
              <a:t>Some tips and effective practices</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69" name="Google Shape;69;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39d1e738f_0_7"/>
          <p:cNvSpPr txBox="1">
            <a:spLocks noGrp="1"/>
          </p:cNvSpPr>
          <p:nvPr>
            <p:ph type="title"/>
          </p:nvPr>
        </p:nvSpPr>
        <p:spPr>
          <a:xfrm>
            <a:off x="1277650" y="365125"/>
            <a:ext cx="10046100" cy="705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The “10 + 1”</a:t>
            </a:r>
            <a:endParaRPr dirty="0"/>
          </a:p>
        </p:txBody>
      </p:sp>
      <p:sp>
        <p:nvSpPr>
          <p:cNvPr id="76" name="Google Shape;76;g1139d1e738f_0_7"/>
          <p:cNvSpPr txBox="1">
            <a:spLocks noGrp="1"/>
          </p:cNvSpPr>
          <p:nvPr>
            <p:ph type="body" idx="1"/>
          </p:nvPr>
        </p:nvSpPr>
        <p:spPr>
          <a:xfrm>
            <a:off x="1194250" y="981307"/>
            <a:ext cx="10212900" cy="5176793"/>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600" dirty="0"/>
              <a:t>Title 5 § 53200 (b): Academic Senate means an organization whose primary function is to make recommendations with respect to academic and professional matters. In Sections 53200 (c), "Academic and professional matters" mean the following policy development and implementation matters</a:t>
            </a:r>
            <a:endParaRPr sz="1600" dirty="0"/>
          </a:p>
          <a:p>
            <a:pPr marL="539750" lvl="0" algn="l" rtl="0">
              <a:lnSpc>
                <a:spcPct val="115000"/>
              </a:lnSpc>
              <a:spcBef>
                <a:spcPts val="1200"/>
              </a:spcBef>
              <a:spcAft>
                <a:spcPts val="0"/>
              </a:spcAft>
              <a:buClr>
                <a:srgbClr val="000000"/>
              </a:buClr>
              <a:buSzPct val="100000"/>
              <a:buFont typeface="+mj-lt"/>
              <a:buAutoNum type="arabicPeriod"/>
            </a:pPr>
            <a:r>
              <a:rPr lang="en-US" sz="1800" dirty="0"/>
              <a:t>Curriculum including establishing prerequisites and placing courses within disciplines</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Degree and certificate requirements</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Grading policies</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Educational program development</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Standards or policies regarding student preparation and success</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District and college governance structures, as related to faculty roles</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b="1" dirty="0">
                <a:solidFill>
                  <a:schemeClr val="bg2"/>
                </a:solidFill>
              </a:rPr>
              <a:t>Faculty roles and involvement in accreditation processes, including self-study and annual reports</a:t>
            </a:r>
            <a:endParaRPr sz="1800" b="1" dirty="0">
              <a:solidFill>
                <a:schemeClr val="bg2"/>
              </a:solidFill>
            </a:endParaRPr>
          </a:p>
          <a:p>
            <a:pPr marL="539750" lvl="0" algn="l" rtl="0">
              <a:lnSpc>
                <a:spcPct val="115000"/>
              </a:lnSpc>
              <a:spcBef>
                <a:spcPts val="0"/>
              </a:spcBef>
              <a:spcAft>
                <a:spcPts val="0"/>
              </a:spcAft>
              <a:buClr>
                <a:srgbClr val="000000"/>
              </a:buClr>
              <a:buSzPct val="100000"/>
              <a:buFont typeface="+mj-lt"/>
              <a:buAutoNum type="arabicPeriod"/>
            </a:pPr>
            <a:r>
              <a:rPr lang="en-US" sz="1800" dirty="0"/>
              <a:t>Policies for faculty professional development activities</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Processes for program review</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Processes for institutional planning and budget development </a:t>
            </a:r>
            <a:endParaRPr sz="1800" dirty="0"/>
          </a:p>
          <a:p>
            <a:pPr marL="539750" lvl="0" algn="l" rtl="0">
              <a:lnSpc>
                <a:spcPct val="115000"/>
              </a:lnSpc>
              <a:spcBef>
                <a:spcPts val="0"/>
              </a:spcBef>
              <a:spcAft>
                <a:spcPts val="0"/>
              </a:spcAft>
              <a:buClr>
                <a:srgbClr val="000000"/>
              </a:buClr>
              <a:buSzPct val="100000"/>
              <a:buFont typeface="+mj-lt"/>
              <a:buAutoNum type="arabicPeriod"/>
            </a:pPr>
            <a:r>
              <a:rPr lang="en-US" sz="1800" dirty="0"/>
              <a:t>Other academic and professional matters as are mutually agreed upon between the governing board and the academic senate.</a:t>
            </a:r>
            <a:endParaRPr sz="1800" dirty="0"/>
          </a:p>
          <a:p>
            <a:pPr marL="0" lvl="0" indent="0" algn="l" rtl="0">
              <a:spcBef>
                <a:spcPts val="1200"/>
              </a:spcBef>
              <a:spcAft>
                <a:spcPts val="0"/>
              </a:spcAft>
              <a:buNone/>
            </a:pPr>
            <a:endParaRPr dirty="0"/>
          </a:p>
        </p:txBody>
      </p:sp>
      <p:sp>
        <p:nvSpPr>
          <p:cNvPr id="77" name="Google Shape;77;g1139d1e738f_0_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E67D-533E-400A-B4B2-363926438F5D}"/>
              </a:ext>
            </a:extLst>
          </p:cNvPr>
          <p:cNvSpPr>
            <a:spLocks noGrp="1"/>
          </p:cNvSpPr>
          <p:nvPr>
            <p:ph type="title"/>
          </p:nvPr>
        </p:nvSpPr>
        <p:spPr/>
        <p:txBody>
          <a:bodyPr/>
          <a:lstStyle/>
          <a:p>
            <a:r>
              <a:rPr lang="en-US" dirty="0"/>
              <a:t>Outline of the current ACCJC Standards</a:t>
            </a:r>
          </a:p>
        </p:txBody>
      </p:sp>
      <p:sp>
        <p:nvSpPr>
          <p:cNvPr id="3" name="Text Placeholder 2">
            <a:extLst>
              <a:ext uri="{FF2B5EF4-FFF2-40B4-BE49-F238E27FC236}">
                <a16:creationId xmlns:a16="http://schemas.microsoft.com/office/drawing/2014/main" id="{D599C139-2202-4FB7-A845-F2FC86BC1805}"/>
              </a:ext>
            </a:extLst>
          </p:cNvPr>
          <p:cNvSpPr>
            <a:spLocks noGrp="1"/>
          </p:cNvSpPr>
          <p:nvPr>
            <p:ph type="body" idx="1"/>
          </p:nvPr>
        </p:nvSpPr>
        <p:spPr/>
        <p:txBody>
          <a:bodyPr/>
          <a:lstStyle/>
          <a:p>
            <a:pPr marL="114300" indent="0">
              <a:buNone/>
            </a:pPr>
            <a:r>
              <a:rPr lang="en-US" dirty="0"/>
              <a:t>Standard 1: Mission, Academic Quality and Institutional Effectiveness, and Integrity</a:t>
            </a:r>
          </a:p>
          <a:p>
            <a:pPr marL="1028700" lvl="1" indent="-457200">
              <a:buFont typeface="+mj-lt"/>
              <a:buAutoNum type="alphaUcPeriod"/>
            </a:pPr>
            <a:r>
              <a:rPr lang="en-US" sz="2000" dirty="0"/>
              <a:t>Mission</a:t>
            </a:r>
          </a:p>
          <a:p>
            <a:pPr marL="1028700" lvl="1" indent="-457200">
              <a:buFont typeface="+mj-lt"/>
              <a:buAutoNum type="alphaUcPeriod"/>
            </a:pPr>
            <a:r>
              <a:rPr lang="en-US" sz="2000" dirty="0"/>
              <a:t>Assuring Academic Quality and Institutional Effectiveness</a:t>
            </a:r>
          </a:p>
          <a:p>
            <a:pPr marL="1028700" lvl="1" indent="-457200">
              <a:buFont typeface="+mj-lt"/>
              <a:buAutoNum type="alphaUcPeriod"/>
            </a:pPr>
            <a:r>
              <a:rPr lang="en-US" sz="2000" dirty="0"/>
              <a:t>Institutional Integrity</a:t>
            </a:r>
          </a:p>
          <a:p>
            <a:pPr marL="571500" lvl="1" indent="0">
              <a:buNone/>
            </a:pPr>
            <a:endParaRPr lang="en-US" sz="1800" dirty="0"/>
          </a:p>
          <a:p>
            <a:pPr marL="114300" indent="0">
              <a:buNone/>
            </a:pPr>
            <a:r>
              <a:rPr lang="en-US" dirty="0"/>
              <a:t>Standard 2: Student Learning Programs and Support Services</a:t>
            </a:r>
          </a:p>
          <a:p>
            <a:pPr marL="1028700" lvl="1" indent="-457200">
              <a:buFont typeface="+mj-lt"/>
              <a:buAutoNum type="alphaUcPeriod"/>
            </a:pPr>
            <a:r>
              <a:rPr lang="en-US" sz="2000" dirty="0"/>
              <a:t>Instructional Programs</a:t>
            </a:r>
          </a:p>
          <a:p>
            <a:pPr marL="1028700" lvl="1" indent="-457200">
              <a:buFont typeface="+mj-lt"/>
              <a:buAutoNum type="alphaUcPeriod"/>
            </a:pPr>
            <a:r>
              <a:rPr lang="en-US" sz="2000" dirty="0"/>
              <a:t>Library and Learning Support Services</a:t>
            </a:r>
          </a:p>
          <a:p>
            <a:pPr marL="1028700" lvl="1" indent="-457200">
              <a:buFont typeface="+mj-lt"/>
              <a:buAutoNum type="alphaUcPeriod"/>
            </a:pPr>
            <a:r>
              <a:rPr lang="en-US" sz="2000" dirty="0"/>
              <a:t>Student Support Services</a:t>
            </a:r>
          </a:p>
          <a:p>
            <a:pPr marL="571500" indent="-457200">
              <a:buFont typeface="+mj-lt"/>
              <a:buAutoNum type="arabicPeriod"/>
            </a:pPr>
            <a:endParaRPr lang="en-US" sz="1800" dirty="0"/>
          </a:p>
        </p:txBody>
      </p:sp>
      <p:sp>
        <p:nvSpPr>
          <p:cNvPr id="4" name="Slide Number Placeholder 3">
            <a:extLst>
              <a:ext uri="{FF2B5EF4-FFF2-40B4-BE49-F238E27FC236}">
                <a16:creationId xmlns:a16="http://schemas.microsoft.com/office/drawing/2014/main" id="{E24A7AA6-DA07-430A-8561-B0064109F2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39543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99C2-171D-4F14-AE34-818CDB4AF737}"/>
              </a:ext>
            </a:extLst>
          </p:cNvPr>
          <p:cNvSpPr>
            <a:spLocks noGrp="1"/>
          </p:cNvSpPr>
          <p:nvPr>
            <p:ph type="title"/>
          </p:nvPr>
        </p:nvSpPr>
        <p:spPr/>
        <p:txBody>
          <a:bodyPr/>
          <a:lstStyle/>
          <a:p>
            <a:r>
              <a:rPr lang="en-US" dirty="0"/>
              <a:t>Outline of the current ACCJC Standards</a:t>
            </a:r>
          </a:p>
        </p:txBody>
      </p:sp>
      <p:sp>
        <p:nvSpPr>
          <p:cNvPr id="3" name="Text Placeholder 2">
            <a:extLst>
              <a:ext uri="{FF2B5EF4-FFF2-40B4-BE49-F238E27FC236}">
                <a16:creationId xmlns:a16="http://schemas.microsoft.com/office/drawing/2014/main" id="{A3DF1DB8-D921-47BA-ABBE-E9EEFE631172}"/>
              </a:ext>
            </a:extLst>
          </p:cNvPr>
          <p:cNvSpPr>
            <a:spLocks noGrp="1"/>
          </p:cNvSpPr>
          <p:nvPr>
            <p:ph type="body" idx="1"/>
          </p:nvPr>
        </p:nvSpPr>
        <p:spPr/>
        <p:txBody>
          <a:bodyPr/>
          <a:lstStyle/>
          <a:p>
            <a:pPr marL="114300" indent="0">
              <a:buNone/>
            </a:pPr>
            <a:r>
              <a:rPr lang="en-US" dirty="0"/>
              <a:t>Standard 3: Resources</a:t>
            </a:r>
          </a:p>
          <a:p>
            <a:pPr marL="1028700" lvl="1" indent="-457200">
              <a:buFont typeface="+mj-lt"/>
              <a:buAutoNum type="alphaUcPeriod"/>
            </a:pPr>
            <a:r>
              <a:rPr lang="en-US" sz="2000" dirty="0"/>
              <a:t>Human Resources</a:t>
            </a:r>
          </a:p>
          <a:p>
            <a:pPr marL="1028700" lvl="1" indent="-457200">
              <a:buFont typeface="+mj-lt"/>
              <a:buAutoNum type="alphaUcPeriod"/>
            </a:pPr>
            <a:r>
              <a:rPr lang="en-US" sz="2000" dirty="0"/>
              <a:t>Physical Resources</a:t>
            </a:r>
          </a:p>
          <a:p>
            <a:pPr marL="1028700" lvl="1" indent="-457200">
              <a:buFont typeface="+mj-lt"/>
              <a:buAutoNum type="alphaUcPeriod"/>
            </a:pPr>
            <a:r>
              <a:rPr lang="en-US" sz="2000" dirty="0"/>
              <a:t>Technology Resources</a:t>
            </a:r>
          </a:p>
          <a:p>
            <a:pPr marL="1028700" lvl="1" indent="-457200">
              <a:buFont typeface="+mj-lt"/>
              <a:buAutoNum type="alphaUcPeriod"/>
            </a:pPr>
            <a:r>
              <a:rPr lang="en-US" sz="2000" dirty="0"/>
              <a:t>Financial Recourses</a:t>
            </a:r>
          </a:p>
          <a:p>
            <a:pPr marL="571500" lvl="1" indent="0">
              <a:buNone/>
            </a:pPr>
            <a:endParaRPr lang="en-US" sz="1800" dirty="0"/>
          </a:p>
          <a:p>
            <a:pPr marL="114300" indent="0">
              <a:buNone/>
            </a:pPr>
            <a:r>
              <a:rPr lang="en-US" dirty="0"/>
              <a:t>Standard 4: Leadership and Governance</a:t>
            </a:r>
          </a:p>
          <a:p>
            <a:pPr marL="1028700" lvl="1" indent="-457200">
              <a:buFont typeface="+mj-lt"/>
              <a:buAutoNum type="alphaUcPeriod"/>
            </a:pPr>
            <a:r>
              <a:rPr lang="en-US" sz="2000" dirty="0"/>
              <a:t>Decision-Making Roles and Processes</a:t>
            </a:r>
          </a:p>
          <a:p>
            <a:pPr marL="1028700" lvl="1" indent="-457200">
              <a:buFont typeface="+mj-lt"/>
              <a:buAutoNum type="alphaUcPeriod"/>
            </a:pPr>
            <a:r>
              <a:rPr lang="en-US" sz="2000" dirty="0"/>
              <a:t>Chief Executive Officer</a:t>
            </a:r>
          </a:p>
          <a:p>
            <a:pPr marL="1028700" lvl="1" indent="-457200">
              <a:buFont typeface="+mj-lt"/>
              <a:buAutoNum type="alphaUcPeriod"/>
            </a:pPr>
            <a:r>
              <a:rPr lang="en-US" sz="2000" dirty="0"/>
              <a:t>Governing Board</a:t>
            </a:r>
          </a:p>
          <a:p>
            <a:pPr marL="1028700" lvl="1" indent="-457200">
              <a:buFont typeface="+mj-lt"/>
              <a:buAutoNum type="alphaUcPeriod"/>
            </a:pPr>
            <a:r>
              <a:rPr lang="en-US" sz="2000" dirty="0"/>
              <a:t>Multi-College Districts or Systems</a:t>
            </a:r>
            <a:endParaRPr lang="en-US" sz="2400" dirty="0"/>
          </a:p>
        </p:txBody>
      </p:sp>
      <p:sp>
        <p:nvSpPr>
          <p:cNvPr id="4" name="Slide Number Placeholder 3">
            <a:extLst>
              <a:ext uri="{FF2B5EF4-FFF2-40B4-BE49-F238E27FC236}">
                <a16:creationId xmlns:a16="http://schemas.microsoft.com/office/drawing/2014/main" id="{6ED25267-7003-4D52-8B27-12B948775A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83327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367990" y="365125"/>
            <a:ext cx="10985810" cy="5739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dirty="0"/>
              <a:t>Sample of senate 10+1 with Standard II</a:t>
            </a:r>
            <a:endParaRPr dirty="0"/>
          </a:p>
        </p:txBody>
      </p:sp>
      <p:graphicFrame>
        <p:nvGraphicFramePr>
          <p:cNvPr id="83" name="Google Shape;83;p4"/>
          <p:cNvGraphicFramePr/>
          <p:nvPr/>
        </p:nvGraphicFramePr>
        <p:xfrm>
          <a:off x="494270" y="1050324"/>
          <a:ext cx="11306450" cy="5780170"/>
        </p:xfrm>
        <a:graphic>
          <a:graphicData uri="http://schemas.openxmlformats.org/drawingml/2006/table">
            <a:tbl>
              <a:tblPr firstRow="1" bandRow="1">
                <a:noFill/>
                <a:tableStyleId>{F898B0D5-8D2F-4D0A-B619-89EEFEC6635A}</a:tableStyleId>
              </a:tblPr>
              <a:tblGrid>
                <a:gridCol w="8633000">
                  <a:extLst>
                    <a:ext uri="{9D8B030D-6E8A-4147-A177-3AD203B41FA5}">
                      <a16:colId xmlns:a16="http://schemas.microsoft.com/office/drawing/2014/main" val="20000"/>
                    </a:ext>
                  </a:extLst>
                </a:gridCol>
                <a:gridCol w="2673450">
                  <a:extLst>
                    <a:ext uri="{9D8B030D-6E8A-4147-A177-3AD203B41FA5}">
                      <a16:colId xmlns:a16="http://schemas.microsoft.com/office/drawing/2014/main" val="20001"/>
                    </a:ext>
                  </a:extLst>
                </a:gridCol>
              </a:tblGrid>
              <a:tr h="720150">
                <a:tc>
                  <a:txBody>
                    <a:bodyPr/>
                    <a:lstStyle/>
                    <a:p>
                      <a:pPr marL="0" marR="0" lvl="0" indent="0" algn="ctr" rtl="0">
                        <a:spcBef>
                          <a:spcPts val="0"/>
                        </a:spcBef>
                        <a:spcAft>
                          <a:spcPts val="0"/>
                        </a:spcAft>
                        <a:buNone/>
                      </a:pPr>
                      <a:r>
                        <a:rPr lang="en-US" sz="2400" u="none" strike="noStrike" cap="none"/>
                        <a:t>10+1 Area</a:t>
                      </a:r>
                      <a:endParaRPr/>
                    </a:p>
                  </a:txBody>
                  <a:tcPr marL="91450" marR="91450" marT="45725" marB="45725" anchor="ctr"/>
                </a:tc>
                <a:tc>
                  <a:txBody>
                    <a:bodyPr/>
                    <a:lstStyle/>
                    <a:p>
                      <a:pPr marL="0" marR="0" lvl="0" indent="0" algn="ctr" rtl="0">
                        <a:spcBef>
                          <a:spcPts val="0"/>
                        </a:spcBef>
                        <a:spcAft>
                          <a:spcPts val="0"/>
                        </a:spcAft>
                        <a:buNone/>
                      </a:pPr>
                      <a:r>
                        <a:rPr lang="en-US" sz="2400" u="none" strike="noStrike" cap="none"/>
                        <a:t>Relevant Standard</a:t>
                      </a:r>
                      <a:endParaRPr sz="2400"/>
                    </a:p>
                  </a:txBody>
                  <a:tcPr marL="91450" marR="91450" marT="45725" marB="45725" anchor="ctr"/>
                </a:tc>
                <a:extLst>
                  <a:ext uri="{0D108BD9-81ED-4DB2-BD59-A6C34878D82A}">
                    <a16:rowId xmlns:a16="http://schemas.microsoft.com/office/drawing/2014/main" val="10000"/>
                  </a:ext>
                </a:extLst>
              </a:tr>
              <a:tr h="720150">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Curriculum, including establishing prerequisites and placing courses within disciplines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1"/>
                  </a:ext>
                </a:extLst>
              </a:tr>
              <a:tr h="4000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Degree and certificate requirements</a:t>
                      </a:r>
                      <a:endParaRPr/>
                    </a:p>
                  </a:txBody>
                  <a:tcPr marL="91450" marR="91450" marT="45725" marB="45725"/>
                </a:tc>
                <a:tc>
                  <a:txBody>
                    <a:bodyPr/>
                    <a:lstStyle/>
                    <a:p>
                      <a:pPr marL="0" marR="0" lvl="0" indent="0" algn="ctr" rtl="0">
                        <a:spcBef>
                          <a:spcPts val="0"/>
                        </a:spcBef>
                        <a:spcAft>
                          <a:spcPts val="0"/>
                        </a:spcAft>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2"/>
                  </a:ext>
                </a:extLst>
              </a:tr>
              <a:tr h="4000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Grading policies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II.A.8</a:t>
                      </a:r>
                      <a:endParaRPr/>
                    </a:p>
                  </a:txBody>
                  <a:tcPr marL="91450" marR="91450" marT="45725" marB="45725"/>
                </a:tc>
                <a:extLst>
                  <a:ext uri="{0D108BD9-81ED-4DB2-BD59-A6C34878D82A}">
                    <a16:rowId xmlns:a16="http://schemas.microsoft.com/office/drawing/2014/main" val="10003"/>
                  </a:ext>
                </a:extLst>
              </a:tr>
              <a:tr h="4000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Educational program development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4"/>
                  </a:ext>
                </a:extLst>
              </a:tr>
              <a:tr h="720150">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Standards or policies regarding student preparation and success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5"/>
                  </a:ext>
                </a:extLst>
              </a:tr>
              <a:tr h="720150">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District and college governance structures, as related to faculty roles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6"/>
                  </a:ext>
                </a:extLst>
              </a:tr>
              <a:tr h="4000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Processes for program review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7"/>
                  </a:ext>
                </a:extLst>
              </a:tr>
              <a:tr h="659450">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Processes for institutional planning and budget development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II.A</a:t>
                      </a:r>
                      <a:endParaRPr/>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228600" y="365126"/>
            <a:ext cx="11601450" cy="6357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dirty="0"/>
              <a:t>Sample of senate 10+1 with Standard IV</a:t>
            </a:r>
            <a:endParaRPr b="1" dirty="0"/>
          </a:p>
        </p:txBody>
      </p:sp>
      <p:graphicFrame>
        <p:nvGraphicFramePr>
          <p:cNvPr id="90" name="Google Shape;90;p5"/>
          <p:cNvGraphicFramePr/>
          <p:nvPr/>
        </p:nvGraphicFramePr>
        <p:xfrm>
          <a:off x="228600" y="1000898"/>
          <a:ext cx="11601450" cy="5577930"/>
        </p:xfrm>
        <a:graphic>
          <a:graphicData uri="http://schemas.openxmlformats.org/drawingml/2006/table">
            <a:tbl>
              <a:tblPr firstRow="1" bandRow="1">
                <a:noFill/>
                <a:tableStyleId>{F898B0D5-8D2F-4D0A-B619-89EEFEC6635A}</a:tableStyleId>
              </a:tblPr>
              <a:tblGrid>
                <a:gridCol w="88582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747475">
                <a:tc>
                  <a:txBody>
                    <a:bodyPr/>
                    <a:lstStyle/>
                    <a:p>
                      <a:pPr marL="0" marR="0" lvl="0" indent="0" algn="ctr" rtl="0">
                        <a:spcBef>
                          <a:spcPts val="0"/>
                        </a:spcBef>
                        <a:spcAft>
                          <a:spcPts val="0"/>
                        </a:spcAft>
                        <a:buNone/>
                      </a:pPr>
                      <a:r>
                        <a:rPr lang="en-US" sz="2400"/>
                        <a:t>10+1 Area</a:t>
                      </a:r>
                      <a:endParaRPr/>
                    </a:p>
                  </a:txBody>
                  <a:tcPr marL="91450" marR="91450" marT="45725" marB="45725" anchor="ctr"/>
                </a:tc>
                <a:tc>
                  <a:txBody>
                    <a:bodyPr/>
                    <a:lstStyle/>
                    <a:p>
                      <a:pPr marL="0" marR="0" lvl="0" indent="0" algn="ctr" rtl="0">
                        <a:spcBef>
                          <a:spcPts val="0"/>
                        </a:spcBef>
                        <a:spcAft>
                          <a:spcPts val="0"/>
                        </a:spcAft>
                        <a:buNone/>
                      </a:pPr>
                      <a:r>
                        <a:rPr lang="en-US" sz="2400"/>
                        <a:t>Relevant Standard</a:t>
                      </a:r>
                      <a:endParaRPr sz="2400"/>
                    </a:p>
                  </a:txBody>
                  <a:tcPr marL="91450" marR="91450" marT="45725" marB="45725" anchor="ctr"/>
                </a:tc>
                <a:extLst>
                  <a:ext uri="{0D108BD9-81ED-4DB2-BD59-A6C34878D82A}">
                    <a16:rowId xmlns:a16="http://schemas.microsoft.com/office/drawing/2014/main" val="10000"/>
                  </a:ext>
                </a:extLst>
              </a:tr>
              <a:tr h="7474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Curriculum, including establishing prerequisites and placing courses within disciplines</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IV.A.4, 5, 6</a:t>
                      </a:r>
                      <a:endParaRPr/>
                    </a:p>
                  </a:txBody>
                  <a:tcPr marL="91450" marR="91450" marT="45725" marB="45725"/>
                </a:tc>
                <a:extLst>
                  <a:ext uri="{0D108BD9-81ED-4DB2-BD59-A6C34878D82A}">
                    <a16:rowId xmlns:a16="http://schemas.microsoft.com/office/drawing/2014/main" val="10001"/>
                  </a:ext>
                </a:extLst>
              </a:tr>
              <a:tr h="4152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Degree and certificate requirements</a:t>
                      </a:r>
                      <a:endParaRPr/>
                    </a:p>
                  </a:txBody>
                  <a:tcPr marL="91450" marR="91450" marT="45725" marB="45725"/>
                </a:tc>
                <a:tc>
                  <a:txBody>
                    <a:bodyPr/>
                    <a:lstStyle/>
                    <a:p>
                      <a:pPr marL="0" marR="0" lvl="0" indent="0" algn="ctr" rtl="0">
                        <a:spcBef>
                          <a:spcPts val="0"/>
                        </a:spcBef>
                        <a:spcAft>
                          <a:spcPts val="0"/>
                        </a:spcAft>
                        <a:buNone/>
                      </a:pPr>
                      <a:r>
                        <a:rPr lang="en-US" sz="2400" b="0" i="0">
                          <a:latin typeface="Arial"/>
                          <a:ea typeface="Arial"/>
                          <a:cs typeface="Arial"/>
                          <a:sym typeface="Arial"/>
                        </a:rPr>
                        <a:t>IV.A.4, 5, 6</a:t>
                      </a:r>
                      <a:endParaRPr/>
                    </a:p>
                  </a:txBody>
                  <a:tcPr marL="91450" marR="91450" marT="45725" marB="45725"/>
                </a:tc>
                <a:extLst>
                  <a:ext uri="{0D108BD9-81ED-4DB2-BD59-A6C34878D82A}">
                    <a16:rowId xmlns:a16="http://schemas.microsoft.com/office/drawing/2014/main" val="10002"/>
                  </a:ext>
                </a:extLst>
              </a:tr>
              <a:tr h="4152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Grading policies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IV.A.4, 5, 6</a:t>
                      </a:r>
                      <a:endParaRPr/>
                    </a:p>
                  </a:txBody>
                  <a:tcPr marL="91450" marR="91450" marT="45725" marB="45725"/>
                </a:tc>
                <a:extLst>
                  <a:ext uri="{0D108BD9-81ED-4DB2-BD59-A6C34878D82A}">
                    <a16:rowId xmlns:a16="http://schemas.microsoft.com/office/drawing/2014/main" val="10003"/>
                  </a:ext>
                </a:extLst>
              </a:tr>
              <a:tr h="4152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Educational program development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IV.A.4, 5, 6</a:t>
                      </a:r>
                      <a:endParaRPr/>
                    </a:p>
                  </a:txBody>
                  <a:tcPr marL="91450" marR="91450" marT="45725" marB="45725"/>
                </a:tc>
                <a:extLst>
                  <a:ext uri="{0D108BD9-81ED-4DB2-BD59-A6C34878D82A}">
                    <a16:rowId xmlns:a16="http://schemas.microsoft.com/office/drawing/2014/main" val="10004"/>
                  </a:ext>
                </a:extLst>
              </a:tr>
              <a:tr h="7474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Standards or policies regarding student preparation and success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IV.A.4, 5, 6</a:t>
                      </a:r>
                      <a:endParaRPr/>
                    </a:p>
                  </a:txBody>
                  <a:tcPr marL="91450" marR="91450" marT="45725" marB="45725"/>
                </a:tc>
                <a:extLst>
                  <a:ext uri="{0D108BD9-81ED-4DB2-BD59-A6C34878D82A}">
                    <a16:rowId xmlns:a16="http://schemas.microsoft.com/office/drawing/2014/main" val="10005"/>
                  </a:ext>
                </a:extLst>
              </a:tr>
              <a:tr h="7474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District and college governance structures, as related to faculty roles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IV.A.2, 3, 4</a:t>
                      </a:r>
                      <a:endParaRPr/>
                    </a:p>
                  </a:txBody>
                  <a:tcPr marL="91450" marR="91450" marT="45725" marB="45725"/>
                </a:tc>
                <a:extLst>
                  <a:ext uri="{0D108BD9-81ED-4DB2-BD59-A6C34878D82A}">
                    <a16:rowId xmlns:a16="http://schemas.microsoft.com/office/drawing/2014/main" val="10006"/>
                  </a:ext>
                </a:extLst>
              </a:tr>
              <a:tr h="4152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Processes for program review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IV.A.3, 5, 6</a:t>
                      </a:r>
                      <a:endParaRPr/>
                    </a:p>
                  </a:txBody>
                  <a:tcPr marL="91450" marR="91450" marT="45725" marB="45725"/>
                </a:tc>
                <a:extLst>
                  <a:ext uri="{0D108BD9-81ED-4DB2-BD59-A6C34878D82A}">
                    <a16:rowId xmlns:a16="http://schemas.microsoft.com/office/drawing/2014/main" val="10007"/>
                  </a:ext>
                </a:extLst>
              </a:tr>
              <a:tr h="415275">
                <a:tc>
                  <a:txBody>
                    <a:bodyPr/>
                    <a:lstStyle/>
                    <a:p>
                      <a:pPr marL="0" marR="0" lvl="0" indent="0" algn="l"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Processes for institutional planning and budget development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Arial"/>
                        <a:buNone/>
                      </a:pPr>
                      <a:r>
                        <a:rPr lang="en-US" sz="2400" b="0" i="0">
                          <a:latin typeface="Arial"/>
                          <a:ea typeface="Arial"/>
                          <a:cs typeface="Arial"/>
                          <a:sym typeface="Arial"/>
                        </a:rPr>
                        <a:t>IV.A.3, 5, 6</a:t>
                      </a:r>
                      <a:endParaRPr/>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ASCCC Curriculum Inst. 2020 Theme">
  <a:themeElements>
    <a:clrScheme name="Custom 1">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007488"/>
      </a:accent5>
      <a:accent6>
        <a:srgbClr val="D0AAEE"/>
      </a:accent6>
      <a:hlink>
        <a:srgbClr val="8A528C"/>
      </a:hlink>
      <a:folHlink>
        <a:srgbClr val="A375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Widescreen</PresentationFormat>
  <Paragraphs>150</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Palatino</vt:lpstr>
      <vt:lpstr>ASCCC Curriculum Inst. 2020 Theme</vt:lpstr>
      <vt:lpstr>Local Senate Leadership in Accreditation Processes  Breakout Session 1  Friday February 25, 2022  10:45am – 12:00pm  </vt:lpstr>
      <vt:lpstr>Session Description</vt:lpstr>
      <vt:lpstr>Presenters/Introduction</vt:lpstr>
      <vt:lpstr>Plan Topics for Today’s Discussion</vt:lpstr>
      <vt:lpstr>The “10 + 1”</vt:lpstr>
      <vt:lpstr>Outline of the current ACCJC Standards</vt:lpstr>
      <vt:lpstr>Outline of the current ACCJC Standards</vt:lpstr>
      <vt:lpstr>Sample of senate 10+1 with Standard II</vt:lpstr>
      <vt:lpstr>Sample of senate 10+1 with Standard IV</vt:lpstr>
      <vt:lpstr>Note:</vt:lpstr>
      <vt:lpstr>Structuring the work to develop the ISER</vt:lpstr>
      <vt:lpstr>Questions to consider</vt:lpstr>
      <vt:lpstr>Questions to consider</vt:lpstr>
      <vt:lpstr>Some Effective Practices for Senate Leaders </vt:lpstr>
      <vt:lpstr>Questions and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Senate Leadership in Accreditation Processes  Breakout Session 1  Friday February 25, 2022  10:45am – 12:00pm  </dc:title>
  <dc:creator>Christopher Howerton</dc:creator>
  <cp:lastModifiedBy>Christopher Howerton</cp:lastModifiedBy>
  <cp:revision>1</cp:revision>
  <dcterms:created xsi:type="dcterms:W3CDTF">2022-02-10T17:36:46Z</dcterms:created>
  <dcterms:modified xsi:type="dcterms:W3CDTF">2022-02-20T00:13:48Z</dcterms:modified>
</cp:coreProperties>
</file>