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2"/>
  </p:notesMasterIdLst>
  <p:handoutMasterIdLst>
    <p:handoutMasterId r:id="rId23"/>
  </p:handoutMasterIdLst>
  <p:sldIdLst>
    <p:sldId id="257" r:id="rId2"/>
    <p:sldId id="258" r:id="rId3"/>
    <p:sldId id="282" r:id="rId4"/>
    <p:sldId id="283" r:id="rId5"/>
    <p:sldId id="259" r:id="rId6"/>
    <p:sldId id="266" r:id="rId7"/>
    <p:sldId id="262" r:id="rId8"/>
    <p:sldId id="272" r:id="rId9"/>
    <p:sldId id="273" r:id="rId10"/>
    <p:sldId id="263" r:id="rId11"/>
    <p:sldId id="278" r:id="rId12"/>
    <p:sldId id="264" r:id="rId13"/>
    <p:sldId id="274" r:id="rId14"/>
    <p:sldId id="275" r:id="rId15"/>
    <p:sldId id="276" r:id="rId16"/>
    <p:sldId id="277" r:id="rId17"/>
    <p:sldId id="279" r:id="rId18"/>
    <p:sldId id="280" r:id="rId19"/>
    <p:sldId id="281" r:id="rId20"/>
    <p:sldId id="284"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602"/>
    <p:restoredTop sz="96098"/>
  </p:normalViewPr>
  <p:slideViewPr>
    <p:cSldViewPr snapToGrid="0" snapToObjects="1">
      <p:cViewPr>
        <p:scale>
          <a:sx n="79" d="100"/>
          <a:sy n="79" d="100"/>
        </p:scale>
        <p:origin x="976" y="400"/>
      </p:cViewPr>
      <p:guideLst/>
    </p:cSldViewPr>
  </p:slid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5/9/22</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5/9/22</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747680"/>
            <a:ext cx="10432249" cy="1736660"/>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2652FEF-1DB5-3640-84E9-76C2AEBC29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228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682910" y="403412"/>
            <a:ext cx="8670888" cy="1685768"/>
          </a:xfrm>
        </p:spPr>
        <p:txBody>
          <a:bodyPr>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24CB3E9-34D1-9147-A9F0-791F0C3C99B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spTree>
    <p:extLst>
      <p:ext uri="{BB962C8B-B14F-4D97-AF65-F5344CB8AC3E}">
        <p14:creationId xmlns:p14="http://schemas.microsoft.com/office/powerpoint/2010/main" val="353074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15AC6E9-6F6E-5F4C-B812-D90922E22CFD}"/>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spTree>
    <p:extLst>
      <p:ext uri="{BB962C8B-B14F-4D97-AF65-F5344CB8AC3E}">
        <p14:creationId xmlns:p14="http://schemas.microsoft.com/office/powerpoint/2010/main" val="3448332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43CB10-313F-494A-97CC-73229A23938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F6561039-D1E0-104E-8F73-C956FBDAF5F2}"/>
              </a:ext>
            </a:extLst>
          </p:cNvPr>
          <p:cNvPicPr>
            <a:picLocks noChangeAspect="1"/>
          </p:cNvPicPr>
          <p:nvPr userDrawn="1"/>
        </p:nvPicPr>
        <p:blipFill>
          <a:blip r:embed="rId3"/>
          <a:stretch>
            <a:fillRect/>
          </a:stretch>
        </p:blipFill>
        <p:spPr>
          <a:xfrm>
            <a:off x="-7112"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EC769BA-346C-2A45-8702-BDAD9FF75E57}"/>
              </a:ext>
            </a:extLst>
          </p:cNvPr>
          <p:cNvSpPr>
            <a:spLocks noGrp="1"/>
          </p:cNvSpPr>
          <p:nvPr>
            <p:ph type="sldNum" sz="quarter" idx="10"/>
          </p:nvPr>
        </p:nvSpPr>
        <p:spPr/>
        <p:txBody>
          <a:bodyPr/>
          <a:lstStyle>
            <a:lvl1pPr>
              <a:defRPr/>
            </a:lvl1pPr>
          </a:lstStyle>
          <a:p>
            <a:pPr>
              <a:defRPr/>
            </a:pPr>
            <a:fld id="{31A4E9B5-EE2D-2F4F-B9A7-C0ABBAD0B143}" type="slidenum">
              <a:rPr lang="en-US" altLang="en-US"/>
              <a:pPr>
                <a:defRPr/>
              </a:pPr>
              <a:t>‹#›</a:t>
            </a:fld>
            <a:endParaRPr lang="en-US" altLang="en-US"/>
          </a:p>
        </p:txBody>
      </p:sp>
    </p:spTree>
    <p:extLst>
      <p:ext uri="{BB962C8B-B14F-4D97-AF65-F5344CB8AC3E}">
        <p14:creationId xmlns:p14="http://schemas.microsoft.com/office/powerpoint/2010/main" val="1712825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D57EFFFC-12A3-5A43-83AA-6319079DED4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0AE60287-499F-F542-B7B1-0180FFDC7BE0}"/>
              </a:ext>
            </a:extLst>
          </p:cNvPr>
          <p:cNvPicPr>
            <a:picLocks noChangeAspect="1"/>
          </p:cNvPicPr>
          <p:nvPr userDrawn="1"/>
        </p:nvPicPr>
        <p:blipFill>
          <a:blip r:embed="rId3"/>
          <a:stretch>
            <a:fillRect/>
          </a:stretch>
        </p:blipFill>
        <p:spPr>
          <a:xfrm>
            <a:off x="4763" y="0"/>
            <a:ext cx="820737" cy="6858000"/>
          </a:xfrm>
          <a:prstGeom prst="rect">
            <a:avLst/>
          </a:prstGeom>
          <a:effectLst>
            <a:outerShdw blurRad="190500" dist="50800" algn="ctr" rotWithShape="0">
              <a:srgbClr val="000000">
                <a:alpha val="40000"/>
              </a:srgbClr>
            </a:outerShdw>
          </a:effectLst>
        </p:spPr>
      </p:pic>
      <p:sp>
        <p:nvSpPr>
          <p:cNvPr id="2" name="Title 1"/>
          <p:cNvSpPr>
            <a:spLocks noGrp="1"/>
          </p:cNvSpPr>
          <p:nvPr>
            <p:ph type="title"/>
          </p:nvPr>
        </p:nvSpPr>
        <p:spPr>
          <a:xfrm>
            <a:off x="1277650" y="365125"/>
            <a:ext cx="10046043" cy="1325563"/>
          </a:xfrm>
        </p:spPr>
        <p:txBody>
          <a:bodyPr anchor="b">
            <a:normAutofit/>
          </a:bodyPr>
          <a:lstStyle>
            <a:lvl1pPr>
              <a:defRPr sz="3600">
                <a:solidFill>
                  <a:schemeClr val="tx1"/>
                </a:solidFill>
              </a:defRPr>
            </a:lvl1pPr>
          </a:lstStyle>
          <a:p>
            <a:r>
              <a:rPr lang="en-US"/>
              <a:t>Click to edit Master title style</a:t>
            </a:r>
            <a:endParaRPr lang="en-US" dirty="0"/>
          </a:p>
        </p:txBody>
      </p:sp>
      <p:sp>
        <p:nvSpPr>
          <p:cNvPr id="11" name="Content Placeholder 2"/>
          <p:cNvSpPr>
            <a:spLocks noGrp="1"/>
          </p:cNvSpPr>
          <p:nvPr>
            <p:ph sz="half" idx="1"/>
          </p:nvPr>
        </p:nvSpPr>
        <p:spPr>
          <a:xfrm>
            <a:off x="1277650" y="1798320"/>
            <a:ext cx="10058400" cy="441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a16="http://schemas.microsoft.com/office/drawing/2014/main" id="{F953D7EF-5E21-C34E-A09F-0ABAF70E61C9}"/>
              </a:ext>
            </a:extLst>
          </p:cNvPr>
          <p:cNvSpPr>
            <a:spLocks noGrp="1"/>
          </p:cNvSpPr>
          <p:nvPr>
            <p:ph type="sldNum" sz="quarter" idx="10"/>
          </p:nvPr>
        </p:nvSpPr>
        <p:spPr/>
        <p:txBody>
          <a:bodyPr/>
          <a:lstStyle>
            <a:lvl1pPr>
              <a:defRPr/>
            </a:lvl1pPr>
          </a:lstStyle>
          <a:p>
            <a:pPr>
              <a:defRPr/>
            </a:pPr>
            <a:fld id="{3ED0A88E-AD9D-4145-BE7F-4EA999D60FEF}" type="slidenum">
              <a:rPr lang="en-US" altLang="en-US"/>
              <a:pPr>
                <a:defRPr/>
              </a:pPr>
              <a:t>‹#›</a:t>
            </a:fld>
            <a:endParaRPr lang="en-US" altLang="en-US"/>
          </a:p>
        </p:txBody>
      </p:sp>
    </p:spTree>
    <p:extLst>
      <p:ext uri="{BB962C8B-B14F-4D97-AF65-F5344CB8AC3E}">
        <p14:creationId xmlns:p14="http://schemas.microsoft.com/office/powerpoint/2010/main" val="993290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spTree>
    <p:extLst>
      <p:ext uri="{BB962C8B-B14F-4D97-AF65-F5344CB8AC3E}">
        <p14:creationId xmlns:p14="http://schemas.microsoft.com/office/powerpoint/2010/main" val="4242951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800" b="0" i="0">
                <a:solidFill>
                  <a:schemeClr val="bg1"/>
                </a:solidFill>
                <a:latin typeface="Arial"/>
                <a:cs typeface="Arial"/>
              </a:defRPr>
            </a:lvl1pPr>
          </a:lstStyle>
          <a:p>
            <a:endParaRPr/>
          </a:p>
        </p:txBody>
      </p:sp>
      <p:sp>
        <p:nvSpPr>
          <p:cNvPr id="3" name="Holder 3"/>
          <p:cNvSpPr>
            <a:spLocks noGrp="1"/>
          </p:cNvSpPr>
          <p:nvPr>
            <p:ph sz="half" idx="2"/>
          </p:nvPr>
        </p:nvSpPr>
        <p:spPr>
          <a:xfrm>
            <a:off x="1102699" y="1765045"/>
            <a:ext cx="4689687" cy="4753609"/>
          </a:xfrm>
          <a:prstGeom prst="rect">
            <a:avLst/>
          </a:prstGeom>
        </p:spPr>
        <p:txBody>
          <a:bodyPr/>
          <a:lstStyle>
            <a:lvl1pPr>
              <a:defRPr sz="2000" b="0" i="0">
                <a:solidFill>
                  <a:srgbClr val="1A1F0B"/>
                </a:solidFill>
                <a:latin typeface="Arial"/>
                <a:cs typeface="Arial"/>
              </a:defRPr>
            </a:lvl1pPr>
          </a:lstStyle>
          <a:p>
            <a:endParaRPr/>
          </a:p>
        </p:txBody>
      </p:sp>
      <p:sp>
        <p:nvSpPr>
          <p:cNvPr id="4" name="Holder 4"/>
          <p:cNvSpPr>
            <a:spLocks noGrp="1"/>
          </p:cNvSpPr>
          <p:nvPr>
            <p:ph sz="half" idx="3"/>
          </p:nvPr>
        </p:nvSpPr>
        <p:spPr>
          <a:xfrm>
            <a:off x="6407797" y="1966223"/>
            <a:ext cx="3086100" cy="4050665"/>
          </a:xfrm>
          <a:prstGeom prst="rect">
            <a:avLst/>
          </a:prstGeom>
        </p:spPr>
        <p:txBody>
          <a:bodyPr/>
          <a:lstStyle>
            <a:lvl1pPr>
              <a:defRPr sz="1800" b="0" i="0">
                <a:solidFill>
                  <a:schemeClr val="tx1"/>
                </a:solidFill>
                <a:latin typeface="Arial"/>
                <a:cs typeface="Arial"/>
              </a:defRPr>
            </a:lvl1pPr>
          </a:lstStyle>
          <a:p>
            <a:endParaRPr/>
          </a:p>
        </p:txBody>
      </p:sp>
      <p:sp>
        <p:nvSpPr>
          <p:cNvPr id="5" name="Holder 4">
            <a:extLst>
              <a:ext uri="{FF2B5EF4-FFF2-40B4-BE49-F238E27FC236}">
                <a16:creationId xmlns:a16="http://schemas.microsoft.com/office/drawing/2014/main" id="{D30401FD-56DD-1144-9074-BDDB81DB4A80}"/>
              </a:ext>
            </a:extLst>
          </p:cNvPr>
          <p:cNvSpPr>
            <a:spLocks noGrp="1" noChangeArrowheads="1"/>
          </p:cNvSpPr>
          <p:nvPr>
            <p:ph type="ftr" sz="quarter" idx="10"/>
          </p:nvPr>
        </p:nvSpPr>
        <p:spPr>
          <a:ln/>
        </p:spPr>
        <p:txBody>
          <a:bodyPr/>
          <a:lstStyle>
            <a:lvl1pPr>
              <a:defRPr/>
            </a:lvl1pPr>
          </a:lstStyle>
          <a:p>
            <a:endParaRPr lang="en-US" altLang="en-US"/>
          </a:p>
        </p:txBody>
      </p:sp>
      <p:sp>
        <p:nvSpPr>
          <p:cNvPr id="6" name="Holder 5">
            <a:extLst>
              <a:ext uri="{FF2B5EF4-FFF2-40B4-BE49-F238E27FC236}">
                <a16:creationId xmlns:a16="http://schemas.microsoft.com/office/drawing/2014/main" id="{CD1B9CBF-25DE-D440-94E4-9D047E4DB3C8}"/>
              </a:ext>
            </a:extLst>
          </p:cNvPr>
          <p:cNvSpPr>
            <a:spLocks noGrp="1" noChangeArrowheads="1"/>
          </p:cNvSpPr>
          <p:nvPr>
            <p:ph type="dt" sz="half" idx="11"/>
          </p:nvPr>
        </p:nvSpPr>
        <p:spPr>
          <a:ln/>
        </p:spPr>
        <p:txBody>
          <a:bodyPr/>
          <a:lstStyle>
            <a:lvl1pPr>
              <a:defRPr/>
            </a:lvl1pPr>
          </a:lstStyle>
          <a:p>
            <a:fld id="{E9E278C8-553B-6E41-9E41-5033FFF791F3}" type="datetimeFigureOut">
              <a:rPr lang="en-US" altLang="en-US"/>
              <a:pPr/>
              <a:t>5/9/22</a:t>
            </a:fld>
            <a:endParaRPr lang="en-US" altLang="en-US"/>
          </a:p>
        </p:txBody>
      </p:sp>
      <p:sp>
        <p:nvSpPr>
          <p:cNvPr id="7" name="Holder 6">
            <a:extLst>
              <a:ext uri="{FF2B5EF4-FFF2-40B4-BE49-F238E27FC236}">
                <a16:creationId xmlns:a16="http://schemas.microsoft.com/office/drawing/2014/main" id="{9CE1D75B-97D0-3541-B417-5B9E867AE1BC}"/>
              </a:ext>
            </a:extLst>
          </p:cNvPr>
          <p:cNvSpPr>
            <a:spLocks noGrp="1" noChangeArrowheads="1"/>
          </p:cNvSpPr>
          <p:nvPr>
            <p:ph type="sldNum" sz="quarter" idx="12"/>
          </p:nvPr>
        </p:nvSpPr>
        <p:spPr>
          <a:ln/>
        </p:spPr>
        <p:txBody>
          <a:bodyPr/>
          <a:lstStyle>
            <a:lvl1pPr>
              <a:defRPr/>
            </a:lvl1pPr>
          </a:lstStyle>
          <a:p>
            <a:fld id="{17E534C9-7440-FC4A-9299-B93E5DB93886}" type="slidenum">
              <a:rPr lang="en-US" altLang="en-US"/>
              <a:pPr/>
              <a:t>‹#›</a:t>
            </a:fld>
            <a:endParaRPr lang="en-US" altLang="en-US"/>
          </a:p>
        </p:txBody>
      </p:sp>
    </p:spTree>
    <p:extLst>
      <p:ext uri="{BB962C8B-B14F-4D97-AF65-F5344CB8AC3E}">
        <p14:creationId xmlns:p14="http://schemas.microsoft.com/office/powerpoint/2010/main" val="4022373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a:lstStyle>
            <a:lvl1pPr>
              <a:defRPr sz="3800" b="0" i="0">
                <a:solidFill>
                  <a:schemeClr val="bg1"/>
                </a:solidFill>
                <a:latin typeface="Arial"/>
                <a:cs typeface="Arial"/>
              </a:defRPr>
            </a:lvl1pPr>
          </a:lstStyle>
          <a:p>
            <a:endParaRPr/>
          </a:p>
        </p:txBody>
      </p:sp>
      <p:sp>
        <p:nvSpPr>
          <p:cNvPr id="3" name="Holder 3"/>
          <p:cNvSpPr>
            <a:spLocks noGrp="1"/>
          </p:cNvSpPr>
          <p:nvPr>
            <p:ph type="body" idx="1"/>
          </p:nvPr>
        </p:nvSpPr>
        <p:spPr/>
        <p:txBody>
          <a:bodyPr/>
          <a:lstStyle>
            <a:lvl1pPr>
              <a:defRPr b="0" i="0">
                <a:solidFill>
                  <a:schemeClr val="tx1"/>
                </a:solidFill>
              </a:defRPr>
            </a:lvl1pPr>
          </a:lstStyle>
          <a:p>
            <a:endParaRPr/>
          </a:p>
        </p:txBody>
      </p:sp>
      <p:sp>
        <p:nvSpPr>
          <p:cNvPr id="4" name="Holder 4">
            <a:extLst>
              <a:ext uri="{FF2B5EF4-FFF2-40B4-BE49-F238E27FC236}">
                <a16:creationId xmlns:a16="http://schemas.microsoft.com/office/drawing/2014/main" id="{C85C1FFB-8D2F-854A-AAAF-31D2C7EE1159}"/>
              </a:ext>
            </a:extLst>
          </p:cNvPr>
          <p:cNvSpPr>
            <a:spLocks noGrp="1" noChangeArrowheads="1"/>
          </p:cNvSpPr>
          <p:nvPr>
            <p:ph type="ftr" sz="quarter" idx="10"/>
          </p:nvPr>
        </p:nvSpPr>
        <p:spPr>
          <a:ln/>
        </p:spPr>
        <p:txBody>
          <a:bodyPr/>
          <a:lstStyle>
            <a:lvl1pPr>
              <a:defRPr/>
            </a:lvl1pPr>
          </a:lstStyle>
          <a:p>
            <a:endParaRPr lang="en-US" altLang="en-US"/>
          </a:p>
        </p:txBody>
      </p:sp>
      <p:sp>
        <p:nvSpPr>
          <p:cNvPr id="5" name="Holder 5">
            <a:extLst>
              <a:ext uri="{FF2B5EF4-FFF2-40B4-BE49-F238E27FC236}">
                <a16:creationId xmlns:a16="http://schemas.microsoft.com/office/drawing/2014/main" id="{4CFE494E-E120-9446-B923-5ABDCCD3C750}"/>
              </a:ext>
            </a:extLst>
          </p:cNvPr>
          <p:cNvSpPr>
            <a:spLocks noGrp="1" noChangeArrowheads="1"/>
          </p:cNvSpPr>
          <p:nvPr>
            <p:ph type="dt" sz="half" idx="11"/>
          </p:nvPr>
        </p:nvSpPr>
        <p:spPr>
          <a:ln/>
        </p:spPr>
        <p:txBody>
          <a:bodyPr/>
          <a:lstStyle>
            <a:lvl1pPr>
              <a:defRPr/>
            </a:lvl1pPr>
          </a:lstStyle>
          <a:p>
            <a:fld id="{4C314205-D58E-6B48-B706-ACD553FD43C6}" type="datetimeFigureOut">
              <a:rPr lang="en-US" altLang="en-US"/>
              <a:pPr/>
              <a:t>5/9/22</a:t>
            </a:fld>
            <a:endParaRPr lang="en-US" altLang="en-US"/>
          </a:p>
        </p:txBody>
      </p:sp>
      <p:sp>
        <p:nvSpPr>
          <p:cNvPr id="6" name="Holder 6">
            <a:extLst>
              <a:ext uri="{FF2B5EF4-FFF2-40B4-BE49-F238E27FC236}">
                <a16:creationId xmlns:a16="http://schemas.microsoft.com/office/drawing/2014/main" id="{DFF0094F-4523-0349-9297-F176A6776A25}"/>
              </a:ext>
            </a:extLst>
          </p:cNvPr>
          <p:cNvSpPr>
            <a:spLocks noGrp="1" noChangeArrowheads="1"/>
          </p:cNvSpPr>
          <p:nvPr>
            <p:ph type="sldNum" sz="quarter" idx="12"/>
          </p:nvPr>
        </p:nvSpPr>
        <p:spPr>
          <a:ln/>
        </p:spPr>
        <p:txBody>
          <a:bodyPr/>
          <a:lstStyle>
            <a:lvl1pPr>
              <a:defRPr/>
            </a:lvl1pPr>
          </a:lstStyle>
          <a:p>
            <a:fld id="{9D6FC02A-062B-BD4B-90AA-13477C822A99}" type="slidenum">
              <a:rPr lang="en-US" altLang="en-US"/>
              <a:pPr/>
              <a:t>‹#›</a:t>
            </a:fld>
            <a:endParaRPr lang="en-US" altLang="en-US"/>
          </a:p>
        </p:txBody>
      </p:sp>
    </p:spTree>
    <p:extLst>
      <p:ext uri="{BB962C8B-B14F-4D97-AF65-F5344CB8AC3E}">
        <p14:creationId xmlns:p14="http://schemas.microsoft.com/office/powerpoint/2010/main" val="2852545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Lst>
  <p:hf hdr="0" dt="0"/>
  <p:txStyles>
    <p:titleStyle>
      <a:lvl1pPr algn="l" rtl="0" eaLnBrk="1" fontAlgn="base" hangingPunct="1">
        <a:lnSpc>
          <a:spcPct val="90000"/>
        </a:lnSpc>
        <a:spcBef>
          <a:spcPct val="0"/>
        </a:spcBef>
        <a:spcAft>
          <a:spcPct val="0"/>
        </a:spcAft>
        <a:defRPr sz="4400" kern="1200">
          <a:solidFill>
            <a:schemeClr val="tx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a:extLst>
              <a:ext uri="{FF2B5EF4-FFF2-40B4-BE49-F238E27FC236}">
                <a16:creationId xmlns:a16="http://schemas.microsoft.com/office/drawing/2014/main" id="{AA250F80-C27E-2049-9EEA-4C8186D8701D}"/>
              </a:ext>
            </a:extLst>
          </p:cNvPr>
          <p:cNvSpPr>
            <a:spLocks noGrp="1" noChangeArrowheads="1"/>
          </p:cNvSpPr>
          <p:nvPr>
            <p:ph type="title"/>
          </p:nvPr>
        </p:nvSpPr>
        <p:spPr>
          <a:xfrm>
            <a:off x="114300" y="4683125"/>
            <a:ext cx="12077700" cy="2174875"/>
          </a:xfrm>
        </p:spPr>
        <p:txBody>
          <a:bodyPr>
            <a:normAutofit fontScale="90000"/>
          </a:bodyPr>
          <a:lstStyle/>
          <a:p>
            <a:r>
              <a:rPr lang="en-US" altLang="en-US" sz="3200" dirty="0"/>
              <a:t>CCC Baccalaureate Degrees – AB 927 (Medina, 2021) and Expanding Access for Students </a:t>
            </a:r>
            <a:br>
              <a:rPr lang="en-US" altLang="en-US" sz="3200" dirty="0"/>
            </a:br>
            <a:br>
              <a:rPr lang="en-US" altLang="en-US" sz="3200" dirty="0"/>
            </a:br>
            <a:r>
              <a:rPr lang="en-US" altLang="en-US" sz="2400" dirty="0"/>
              <a:t>Juan </a:t>
            </a:r>
            <a:r>
              <a:rPr lang="en-US" altLang="en-US" sz="2400" dirty="0" err="1"/>
              <a:t>Arzola</a:t>
            </a:r>
            <a:r>
              <a:rPr lang="en-US" altLang="en-US" sz="2400" dirty="0"/>
              <a:t>, ASCCC CTE LC Chair and At-Large Representative</a:t>
            </a:r>
            <a:br>
              <a:rPr lang="en-US" altLang="en-US" sz="2400" dirty="0"/>
            </a:br>
            <a:r>
              <a:rPr lang="en-US" altLang="en-US" sz="2400" dirty="0"/>
              <a:t>Dolores Davison, ASCCC President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C80C4-61CD-1E48-92B2-6A40C084D63F}"/>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Student Perceptions of the Bachelor’s Program</a:t>
            </a:r>
            <a:endParaRPr lang="en-US" dirty="0"/>
          </a:p>
        </p:txBody>
      </p:sp>
      <p:sp>
        <p:nvSpPr>
          <p:cNvPr id="3" name="Content Placeholder 2">
            <a:extLst>
              <a:ext uri="{FF2B5EF4-FFF2-40B4-BE49-F238E27FC236}">
                <a16:creationId xmlns:a16="http://schemas.microsoft.com/office/drawing/2014/main" id="{AAE674B3-8AF9-B740-AE85-EB971AECC1B2}"/>
              </a:ext>
            </a:extLst>
          </p:cNvPr>
          <p:cNvSpPr>
            <a:spLocks noGrp="1"/>
          </p:cNvSpPr>
          <p:nvPr>
            <p:ph sz="half" idx="1"/>
          </p:nvPr>
        </p:nvSpPr>
        <p:spPr/>
        <p:txBody>
          <a:bodyPr/>
          <a:lstStyle/>
          <a:p>
            <a:pPr>
              <a:lnSpc>
                <a:spcPct val="92000"/>
              </a:lnSpc>
              <a:spcBef>
                <a:spcPts val="500"/>
              </a:spcBef>
              <a:buFontTx/>
              <a:buChar char="•"/>
            </a:pPr>
            <a:r>
              <a:rPr lang="en-US" altLang="en-US" sz="3600" dirty="0">
                <a:solidFill>
                  <a:srgbClr val="0070C0"/>
                </a:solidFill>
                <a:latin typeface="Palatino Linotype" panose="02040502050505030304" pitchFamily="18" charset="0"/>
                <a:cs typeface="Arial" panose="020B0604020202020204" pitchFamily="34" charset="0"/>
              </a:rPr>
              <a:t>51% </a:t>
            </a:r>
            <a:r>
              <a:rPr lang="en-US" altLang="en-US" dirty="0">
                <a:solidFill>
                  <a:srgbClr val="000000"/>
                </a:solidFill>
                <a:latin typeface="Palatino Linotype" panose="02040502050505030304" pitchFamily="18" charset="0"/>
                <a:cs typeface="Arial" panose="020B0604020202020204" pitchFamily="34" charset="0"/>
              </a:rPr>
              <a:t>said they would not have pursued a Bachelor’s degree otherwise</a:t>
            </a:r>
          </a:p>
          <a:p>
            <a:pPr>
              <a:spcBef>
                <a:spcPts val="38"/>
              </a:spcBef>
              <a:buClr>
                <a:srgbClr val="0070C0"/>
              </a:buClr>
            </a:pPr>
            <a:endParaRPr lang="en-US" altLang="en-US" dirty="0">
              <a:solidFill>
                <a:srgbClr val="000000"/>
              </a:solidFill>
              <a:latin typeface="Palatino Linotype" panose="02040502050505030304" pitchFamily="18" charset="0"/>
              <a:cs typeface="Arial" panose="020B0604020202020204" pitchFamily="34" charset="0"/>
            </a:endParaRPr>
          </a:p>
          <a:p>
            <a:pPr>
              <a:lnSpc>
                <a:spcPct val="91000"/>
              </a:lnSpc>
              <a:buFontTx/>
              <a:buChar char="•"/>
            </a:pPr>
            <a:r>
              <a:rPr lang="en-US" altLang="en-US" sz="3600" dirty="0">
                <a:solidFill>
                  <a:srgbClr val="0070C0"/>
                </a:solidFill>
                <a:latin typeface="Palatino Linotype" panose="02040502050505030304" pitchFamily="18" charset="0"/>
                <a:cs typeface="Arial" panose="020B0604020202020204" pitchFamily="34" charset="0"/>
              </a:rPr>
              <a:t>87% </a:t>
            </a:r>
            <a:r>
              <a:rPr lang="en-US" altLang="en-US" dirty="0">
                <a:solidFill>
                  <a:srgbClr val="000000"/>
                </a:solidFill>
                <a:latin typeface="Palatino Linotype" panose="02040502050505030304" pitchFamily="18" charset="0"/>
                <a:cs typeface="Arial" panose="020B0604020202020204" pitchFamily="34" charset="0"/>
              </a:rPr>
              <a:t>agreed that the value of the program worth the tuition cost, and the tuition cost was affordable</a:t>
            </a:r>
          </a:p>
          <a:p>
            <a:pPr>
              <a:buClr>
                <a:srgbClr val="0070C0"/>
              </a:buClr>
            </a:pPr>
            <a:endParaRPr lang="en-US" altLang="en-US" dirty="0">
              <a:solidFill>
                <a:srgbClr val="000000"/>
              </a:solidFill>
              <a:latin typeface="Palatino Linotype" panose="02040502050505030304" pitchFamily="18" charset="0"/>
              <a:cs typeface="Arial" panose="020B0604020202020204" pitchFamily="34" charset="0"/>
            </a:endParaRPr>
          </a:p>
          <a:p>
            <a:pPr>
              <a:lnSpc>
                <a:spcPct val="92000"/>
              </a:lnSpc>
              <a:buFontTx/>
              <a:buChar char="•"/>
            </a:pPr>
            <a:r>
              <a:rPr lang="en-US" altLang="en-US" sz="3600" dirty="0">
                <a:solidFill>
                  <a:srgbClr val="0070C0"/>
                </a:solidFill>
                <a:latin typeface="Palatino Linotype" panose="02040502050505030304" pitchFamily="18" charset="0"/>
                <a:cs typeface="Arial" panose="020B0604020202020204" pitchFamily="34" charset="0"/>
              </a:rPr>
              <a:t>92% </a:t>
            </a:r>
            <a:r>
              <a:rPr lang="en-US" altLang="en-US" dirty="0">
                <a:solidFill>
                  <a:srgbClr val="000000"/>
                </a:solidFill>
                <a:latin typeface="Palatino Linotype" panose="02040502050505030304" pitchFamily="18" charset="0"/>
                <a:cs typeface="Arial" panose="020B0604020202020204" pitchFamily="34" charset="0"/>
              </a:rPr>
              <a:t>agreed that community college should continue offering Bachelor’s degrees</a:t>
            </a:r>
          </a:p>
          <a:p>
            <a:endParaRPr lang="en-US" dirty="0">
              <a:latin typeface="Palatino Linotype" panose="02040502050505030304" pitchFamily="18" charset="0"/>
            </a:endParaRPr>
          </a:p>
          <a:p>
            <a:r>
              <a:rPr lang="en-US" sz="1600" kern="0" spc="-60" dirty="0">
                <a:solidFill>
                  <a:sysClr val="windowText" lastClr="000000"/>
                </a:solidFill>
                <a:latin typeface="Palatino Linotype" panose="02040502050505030304" pitchFamily="18" charset="0"/>
                <a:cs typeface="Arial"/>
              </a:rPr>
              <a:t>Source:</a:t>
            </a:r>
            <a:r>
              <a:rPr lang="en-US" sz="1600" kern="0" spc="-2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Statewide </a:t>
            </a:r>
            <a:r>
              <a:rPr lang="en-US" sz="1600" kern="0" spc="-55" dirty="0">
                <a:solidFill>
                  <a:sysClr val="windowText" lastClr="000000"/>
                </a:solidFill>
                <a:latin typeface="Palatino Linotype" panose="02040502050505030304" pitchFamily="18" charset="0"/>
                <a:cs typeface="Arial"/>
              </a:rPr>
              <a:t>Employment</a:t>
            </a:r>
            <a:r>
              <a:rPr lang="en-US" sz="1600" kern="0" spc="-4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Survey</a:t>
            </a:r>
            <a:endParaRPr lang="en-US" sz="1600" kern="0" dirty="0">
              <a:solidFill>
                <a:sysClr val="windowText" lastClr="000000"/>
              </a:solidFill>
              <a:latin typeface="Palatino Linotype" panose="02040502050505030304" pitchFamily="18" charset="0"/>
              <a:cs typeface="Arial"/>
            </a:endParaRPr>
          </a:p>
          <a:p>
            <a:endParaRPr lang="en-US" sz="16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628EEA10-323E-F94C-9069-CDC17027DBE9}"/>
              </a:ext>
            </a:extLst>
          </p:cNvPr>
          <p:cNvSpPr>
            <a:spLocks noGrp="1"/>
          </p:cNvSpPr>
          <p:nvPr>
            <p:ph type="sldNum" sz="quarter" idx="10"/>
          </p:nvPr>
        </p:nvSpPr>
        <p:spPr/>
        <p:txBody>
          <a:bodyPr/>
          <a:lstStyle/>
          <a:p>
            <a:pPr>
              <a:defRPr/>
            </a:pPr>
            <a:fld id="{06DDD070-D08E-4B40-B4AC-DB5751E9D83C}" type="slidenum">
              <a:rPr lang="en-US" altLang="en-US" smtClean="0"/>
              <a:pPr>
                <a:defRPr/>
              </a:pPr>
              <a:t>10</a:t>
            </a:fld>
            <a:endParaRPr lang="en-US" altLang="en-US"/>
          </a:p>
        </p:txBody>
      </p:sp>
    </p:spTree>
    <p:extLst>
      <p:ext uri="{BB962C8B-B14F-4D97-AF65-F5344CB8AC3E}">
        <p14:creationId xmlns:p14="http://schemas.microsoft.com/office/powerpoint/2010/main" val="3579070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0DBD7-45FE-2948-A6B8-484715E03AD6}"/>
              </a:ext>
            </a:extLst>
          </p:cNvPr>
          <p:cNvSpPr>
            <a:spLocks noGrp="1"/>
          </p:cNvSpPr>
          <p:nvPr>
            <p:ph type="title"/>
          </p:nvPr>
        </p:nvSpPr>
        <p:spPr/>
        <p:txBody>
          <a:bodyPr/>
          <a:lstStyle/>
          <a:p>
            <a:r>
              <a:rPr lang="en-US" dirty="0"/>
              <a:t>Cost Calculations</a:t>
            </a:r>
          </a:p>
        </p:txBody>
      </p:sp>
      <p:graphicFrame>
        <p:nvGraphicFramePr>
          <p:cNvPr id="6" name="Content Placeholder 5">
            <a:extLst>
              <a:ext uri="{FF2B5EF4-FFF2-40B4-BE49-F238E27FC236}">
                <a16:creationId xmlns:a16="http://schemas.microsoft.com/office/drawing/2014/main" id="{5D7E1962-FFC5-BF43-B38A-4F7008949364}"/>
              </a:ext>
            </a:extLst>
          </p:cNvPr>
          <p:cNvGraphicFramePr>
            <a:graphicFrameLocks noGrp="1"/>
          </p:cNvGraphicFramePr>
          <p:nvPr>
            <p:ph idx="1"/>
            <p:extLst>
              <p:ext uri="{D42A27DB-BD31-4B8C-83A1-F6EECF244321}">
                <p14:modId xmlns:p14="http://schemas.microsoft.com/office/powerpoint/2010/main" val="3540488362"/>
              </p:ext>
            </p:extLst>
          </p:nvPr>
        </p:nvGraphicFramePr>
        <p:xfrm>
          <a:off x="830263" y="2662238"/>
          <a:ext cx="8699500" cy="3281364"/>
        </p:xfrm>
        <a:graphic>
          <a:graphicData uri="http://schemas.openxmlformats.org/drawingml/2006/table">
            <a:tbl>
              <a:tblPr firstRow="1" bandRow="1">
                <a:tableStyleId>{073A0DAA-6AF3-43AB-8588-CEC1D06C72B9}</a:tableStyleId>
              </a:tblPr>
              <a:tblGrid>
                <a:gridCol w="4349750">
                  <a:extLst>
                    <a:ext uri="{9D8B030D-6E8A-4147-A177-3AD203B41FA5}">
                      <a16:colId xmlns:a16="http://schemas.microsoft.com/office/drawing/2014/main" val="3644705354"/>
                    </a:ext>
                  </a:extLst>
                </a:gridCol>
                <a:gridCol w="4349750">
                  <a:extLst>
                    <a:ext uri="{9D8B030D-6E8A-4147-A177-3AD203B41FA5}">
                      <a16:colId xmlns:a16="http://schemas.microsoft.com/office/drawing/2014/main" val="3314009185"/>
                    </a:ext>
                  </a:extLst>
                </a:gridCol>
              </a:tblGrid>
              <a:tr h="820341">
                <a:tc>
                  <a:txBody>
                    <a:bodyPr/>
                    <a:lstStyle/>
                    <a:p>
                      <a:endParaRPr lang="en-US" dirty="0"/>
                    </a:p>
                  </a:txBody>
                  <a:tcPr/>
                </a:tc>
                <a:tc>
                  <a:txBody>
                    <a:bodyPr/>
                    <a:lstStyle/>
                    <a:p>
                      <a:r>
                        <a:rPr lang="en-US" dirty="0"/>
                        <a:t>Cost Per Semester Unit (resident fee)</a:t>
                      </a:r>
                    </a:p>
                  </a:txBody>
                  <a:tcPr/>
                </a:tc>
                <a:extLst>
                  <a:ext uri="{0D108BD9-81ED-4DB2-BD59-A6C34878D82A}">
                    <a16:rowId xmlns:a16="http://schemas.microsoft.com/office/drawing/2014/main" val="4012238677"/>
                  </a:ext>
                </a:extLst>
              </a:tr>
              <a:tr h="820341">
                <a:tc>
                  <a:txBody>
                    <a:bodyPr/>
                    <a:lstStyle/>
                    <a:p>
                      <a:r>
                        <a:rPr lang="en-US" dirty="0"/>
                        <a:t>First Two Years (traditional AA/AS/ADT degree)</a:t>
                      </a:r>
                    </a:p>
                  </a:txBody>
                  <a:tcPr/>
                </a:tc>
                <a:tc>
                  <a:txBody>
                    <a:bodyPr/>
                    <a:lstStyle/>
                    <a:p>
                      <a:r>
                        <a:rPr lang="en-US" dirty="0"/>
                        <a:t>$46/unit for two years (approximately 60 units)</a:t>
                      </a:r>
                    </a:p>
                  </a:txBody>
                  <a:tcPr/>
                </a:tc>
                <a:extLst>
                  <a:ext uri="{0D108BD9-81ED-4DB2-BD59-A6C34878D82A}">
                    <a16:rowId xmlns:a16="http://schemas.microsoft.com/office/drawing/2014/main" val="3286229529"/>
                  </a:ext>
                </a:extLst>
              </a:tr>
              <a:tr h="820341">
                <a:tc>
                  <a:txBody>
                    <a:bodyPr/>
                    <a:lstStyle/>
                    <a:p>
                      <a:r>
                        <a:rPr lang="en-US" dirty="0"/>
                        <a:t>Second Two Years </a:t>
                      </a:r>
                    </a:p>
                  </a:txBody>
                  <a:tcPr/>
                </a:tc>
                <a:tc>
                  <a:txBody>
                    <a:bodyPr/>
                    <a:lstStyle/>
                    <a:p>
                      <a:r>
                        <a:rPr lang="en-US" dirty="0"/>
                        <a:t>$46/unit + $84/unit (baccalaureate tuition) = $130/unit </a:t>
                      </a:r>
                    </a:p>
                  </a:txBody>
                  <a:tcPr/>
                </a:tc>
                <a:extLst>
                  <a:ext uri="{0D108BD9-81ED-4DB2-BD59-A6C34878D82A}">
                    <a16:rowId xmlns:a16="http://schemas.microsoft.com/office/drawing/2014/main" val="1285209469"/>
                  </a:ext>
                </a:extLst>
              </a:tr>
              <a:tr h="820341">
                <a:tc>
                  <a:txBody>
                    <a:bodyPr/>
                    <a:lstStyle/>
                    <a:p>
                      <a:r>
                        <a:rPr lang="en-US" sz="2800" dirty="0"/>
                        <a:t>Total Cost </a:t>
                      </a:r>
                    </a:p>
                  </a:txBody>
                  <a:tcPr/>
                </a:tc>
                <a:tc>
                  <a:txBody>
                    <a:bodyPr/>
                    <a:lstStyle/>
                    <a:p>
                      <a:r>
                        <a:rPr lang="en-US" sz="2800" dirty="0"/>
                        <a:t>$10, 560</a:t>
                      </a:r>
                    </a:p>
                  </a:txBody>
                  <a:tcPr/>
                </a:tc>
                <a:extLst>
                  <a:ext uri="{0D108BD9-81ED-4DB2-BD59-A6C34878D82A}">
                    <a16:rowId xmlns:a16="http://schemas.microsoft.com/office/drawing/2014/main" val="1254417995"/>
                  </a:ext>
                </a:extLst>
              </a:tr>
            </a:tbl>
          </a:graphicData>
        </a:graphic>
      </p:graphicFrame>
      <p:sp>
        <p:nvSpPr>
          <p:cNvPr id="4" name="Slide Number Placeholder 3">
            <a:extLst>
              <a:ext uri="{FF2B5EF4-FFF2-40B4-BE49-F238E27FC236}">
                <a16:creationId xmlns:a16="http://schemas.microsoft.com/office/drawing/2014/main" id="{B4C121C7-7951-574F-85FF-8E79DD45B607}"/>
              </a:ext>
            </a:extLst>
          </p:cNvPr>
          <p:cNvSpPr>
            <a:spLocks noGrp="1"/>
          </p:cNvSpPr>
          <p:nvPr>
            <p:ph type="sldNum" sz="quarter" idx="10"/>
          </p:nvPr>
        </p:nvSpPr>
        <p:spPr/>
        <p:txBody>
          <a:bodyPr/>
          <a:lstStyle/>
          <a:p>
            <a:pPr>
              <a:defRPr/>
            </a:pPr>
            <a:fld id="{8856F6ED-E3DC-8A4A-AABE-AFCED42314C4}" type="slidenum">
              <a:rPr lang="en-US" altLang="en-US" smtClean="0"/>
              <a:pPr>
                <a:defRPr/>
              </a:pPr>
              <a:t>11</a:t>
            </a:fld>
            <a:endParaRPr lang="en-US" altLang="en-US"/>
          </a:p>
        </p:txBody>
      </p:sp>
    </p:spTree>
    <p:extLst>
      <p:ext uri="{BB962C8B-B14F-4D97-AF65-F5344CB8AC3E}">
        <p14:creationId xmlns:p14="http://schemas.microsoft.com/office/powerpoint/2010/main" val="2023347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96528-DDEA-E243-B500-4287E8D0FB79}"/>
              </a:ext>
            </a:extLst>
          </p:cNvPr>
          <p:cNvSpPr>
            <a:spLocks noGrp="1"/>
          </p:cNvSpPr>
          <p:nvPr>
            <p:ph type="title"/>
          </p:nvPr>
        </p:nvSpPr>
        <p:spPr/>
        <p:txBody>
          <a:bodyPr/>
          <a:lstStyle/>
          <a:p>
            <a:r>
              <a:rPr lang="en-US" spc="-110" dirty="0"/>
              <a:t>Loan</a:t>
            </a:r>
            <a:r>
              <a:rPr lang="en-US" spc="-140" dirty="0"/>
              <a:t> </a:t>
            </a:r>
            <a:r>
              <a:rPr lang="en-US" spc="-20" dirty="0"/>
              <a:t>and</a:t>
            </a:r>
            <a:r>
              <a:rPr lang="en-US" spc="-215" dirty="0"/>
              <a:t> </a:t>
            </a:r>
            <a:r>
              <a:rPr lang="en-US" spc="-65" dirty="0"/>
              <a:t>Employment</a:t>
            </a:r>
            <a:r>
              <a:rPr lang="en-US" spc="-185" dirty="0"/>
              <a:t> </a:t>
            </a:r>
            <a:r>
              <a:rPr lang="en-US" spc="-55" dirty="0"/>
              <a:t>Outcomes</a:t>
            </a:r>
            <a:endParaRPr lang="en-US" dirty="0"/>
          </a:p>
        </p:txBody>
      </p:sp>
      <p:sp>
        <p:nvSpPr>
          <p:cNvPr id="3" name="Content Placeholder 2">
            <a:extLst>
              <a:ext uri="{FF2B5EF4-FFF2-40B4-BE49-F238E27FC236}">
                <a16:creationId xmlns:a16="http://schemas.microsoft.com/office/drawing/2014/main" id="{DFB775C1-223E-A042-A8F8-173476F9C2A4}"/>
              </a:ext>
            </a:extLst>
          </p:cNvPr>
          <p:cNvSpPr>
            <a:spLocks noGrp="1"/>
          </p:cNvSpPr>
          <p:nvPr>
            <p:ph sz="half" idx="1"/>
          </p:nvPr>
        </p:nvSpPr>
        <p:spPr>
          <a:xfrm>
            <a:off x="1634838" y="1813719"/>
            <a:ext cx="10058400" cy="4419600"/>
          </a:xfrm>
        </p:spPr>
        <p:txBody>
          <a:bodyPr/>
          <a:lstStyle/>
          <a:p>
            <a:pPr>
              <a:lnSpc>
                <a:spcPct val="91000"/>
              </a:lnSpc>
              <a:spcBef>
                <a:spcPts val="475"/>
              </a:spcBef>
              <a:buFontTx/>
              <a:buChar char="•"/>
            </a:pPr>
            <a:r>
              <a:rPr lang="en-US" altLang="en-US" sz="3600" dirty="0">
                <a:solidFill>
                  <a:srgbClr val="0070C0"/>
                </a:solidFill>
                <a:latin typeface="Palatino Linotype" panose="02040502050505030304" pitchFamily="18" charset="0"/>
                <a:cs typeface="Arial" panose="020B0604020202020204" pitchFamily="34" charset="0"/>
              </a:rPr>
              <a:t>72% </a:t>
            </a:r>
            <a:r>
              <a:rPr lang="en-US" altLang="en-US" sz="2800" dirty="0">
                <a:solidFill>
                  <a:srgbClr val="000000"/>
                </a:solidFill>
                <a:latin typeface="Palatino Linotype" panose="02040502050505030304" pitchFamily="18" charset="0"/>
                <a:cs typeface="Arial" panose="020B0604020202020204" pitchFamily="34" charset="0"/>
              </a:rPr>
              <a:t>did not take out loan to complete the Bachelor’s program</a:t>
            </a:r>
          </a:p>
          <a:p>
            <a:pPr>
              <a:spcBef>
                <a:spcPts val="550"/>
              </a:spcBef>
              <a:buFontTx/>
              <a:buChar char="•"/>
            </a:pPr>
            <a:r>
              <a:rPr lang="en-US" altLang="en-US" sz="3600" dirty="0">
                <a:solidFill>
                  <a:srgbClr val="0070C0"/>
                </a:solidFill>
                <a:latin typeface="Palatino Linotype" panose="02040502050505030304" pitchFamily="18" charset="0"/>
                <a:cs typeface="Arial" panose="020B0604020202020204" pitchFamily="34" charset="0"/>
              </a:rPr>
              <a:t>83% </a:t>
            </a:r>
            <a:r>
              <a:rPr lang="en-US" altLang="en-US" sz="2800" dirty="0">
                <a:solidFill>
                  <a:srgbClr val="000000"/>
                </a:solidFill>
                <a:latin typeface="Palatino Linotype" panose="02040502050505030304" pitchFamily="18" charset="0"/>
                <a:cs typeface="Arial" panose="020B0604020202020204" pitchFamily="34" charset="0"/>
              </a:rPr>
              <a:t>employed in a job. Among them,</a:t>
            </a:r>
          </a:p>
          <a:p>
            <a:pPr lvl="1">
              <a:spcBef>
                <a:spcPts val="150"/>
              </a:spcBef>
              <a:buFontTx/>
              <a:buChar char="•"/>
            </a:pPr>
            <a:r>
              <a:rPr lang="en-US" altLang="en-US" sz="3000" dirty="0">
                <a:solidFill>
                  <a:srgbClr val="0070C0"/>
                </a:solidFill>
                <a:latin typeface="Palatino Linotype" panose="02040502050505030304" pitchFamily="18" charset="0"/>
                <a:cs typeface="Arial" panose="020B0604020202020204" pitchFamily="34" charset="0"/>
              </a:rPr>
              <a:t>80% </a:t>
            </a:r>
            <a:r>
              <a:rPr lang="en-US" altLang="en-US" sz="2000" dirty="0">
                <a:solidFill>
                  <a:srgbClr val="000000"/>
                </a:solidFill>
                <a:latin typeface="Palatino Linotype" panose="02040502050505030304" pitchFamily="18" charset="0"/>
                <a:cs typeface="Arial" panose="020B0604020202020204" pitchFamily="34" charset="0"/>
              </a:rPr>
              <a:t>found job within 3 months</a:t>
            </a:r>
          </a:p>
          <a:p>
            <a:pPr lvl="1">
              <a:spcBef>
                <a:spcPts val="138"/>
              </a:spcBef>
              <a:buFontTx/>
              <a:buChar char="•"/>
            </a:pPr>
            <a:r>
              <a:rPr lang="en-US" altLang="en-US" sz="3000" dirty="0">
                <a:solidFill>
                  <a:srgbClr val="0070C0"/>
                </a:solidFill>
                <a:latin typeface="Palatino Linotype" panose="02040502050505030304" pitchFamily="18" charset="0"/>
                <a:cs typeface="Arial" panose="020B0604020202020204" pitchFamily="34" charset="0"/>
              </a:rPr>
              <a:t>95% </a:t>
            </a:r>
            <a:r>
              <a:rPr lang="en-US" altLang="en-US" sz="2000" dirty="0">
                <a:solidFill>
                  <a:srgbClr val="000000"/>
                </a:solidFill>
                <a:latin typeface="Palatino Linotype" panose="02040502050505030304" pitchFamily="18" charset="0"/>
                <a:cs typeface="Arial" panose="020B0604020202020204" pitchFamily="34" charset="0"/>
              </a:rPr>
              <a:t>employed in the same field of study</a:t>
            </a:r>
          </a:p>
          <a:p>
            <a:pPr lvl="1">
              <a:spcBef>
                <a:spcPts val="150"/>
              </a:spcBef>
              <a:buFontTx/>
              <a:buChar char="•"/>
            </a:pPr>
            <a:r>
              <a:rPr lang="en-US" altLang="en-US" sz="3000" dirty="0">
                <a:solidFill>
                  <a:srgbClr val="0070C0"/>
                </a:solidFill>
                <a:latin typeface="Palatino Linotype" panose="02040502050505030304" pitchFamily="18" charset="0"/>
                <a:cs typeface="Arial" panose="020B0604020202020204" pitchFamily="34" charset="0"/>
              </a:rPr>
              <a:t>94% </a:t>
            </a:r>
            <a:r>
              <a:rPr lang="en-US" altLang="en-US" sz="2000" dirty="0">
                <a:solidFill>
                  <a:srgbClr val="000000"/>
                </a:solidFill>
                <a:latin typeface="Palatino Linotype" panose="02040502050505030304" pitchFamily="18" charset="0"/>
                <a:cs typeface="Arial" panose="020B0604020202020204" pitchFamily="34" charset="0"/>
              </a:rPr>
              <a:t>employed in the state of California</a:t>
            </a:r>
          </a:p>
          <a:p>
            <a:pPr lvl="1">
              <a:spcBef>
                <a:spcPts val="138"/>
              </a:spcBef>
              <a:buFontTx/>
              <a:buChar char="•"/>
            </a:pPr>
            <a:r>
              <a:rPr lang="en-US" altLang="en-US" sz="3000" dirty="0">
                <a:solidFill>
                  <a:srgbClr val="0070C0"/>
                </a:solidFill>
                <a:latin typeface="Palatino Linotype" panose="02040502050505030304" pitchFamily="18" charset="0"/>
                <a:cs typeface="Arial" panose="020B0604020202020204" pitchFamily="34" charset="0"/>
              </a:rPr>
              <a:t>$25,000 </a:t>
            </a:r>
            <a:r>
              <a:rPr lang="en-US" altLang="en-US" sz="2000" dirty="0">
                <a:solidFill>
                  <a:srgbClr val="000000"/>
                </a:solidFill>
                <a:latin typeface="Palatino Linotype" panose="02040502050505030304" pitchFamily="18" charset="0"/>
                <a:cs typeface="Arial" panose="020B0604020202020204" pitchFamily="34" charset="0"/>
              </a:rPr>
              <a:t>average income increase</a:t>
            </a:r>
          </a:p>
          <a:p>
            <a:endParaRPr lang="en-US" dirty="0">
              <a:latin typeface="Palatino Linotype" panose="02040502050505030304" pitchFamily="18" charset="0"/>
            </a:endParaRPr>
          </a:p>
          <a:p>
            <a:pPr marL="0" indent="0">
              <a:buNone/>
            </a:pPr>
            <a:r>
              <a:rPr lang="en-US" sz="1600" kern="0" spc="-60" dirty="0">
                <a:solidFill>
                  <a:sysClr val="windowText" lastClr="000000"/>
                </a:solidFill>
                <a:latin typeface="Palatino Linotype" panose="02040502050505030304" pitchFamily="18" charset="0"/>
                <a:cs typeface="Arial"/>
              </a:rPr>
              <a:t>Source:</a:t>
            </a:r>
            <a:r>
              <a:rPr lang="en-US" sz="1600" kern="0" spc="-2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Statewide </a:t>
            </a:r>
            <a:r>
              <a:rPr lang="en-US" sz="1600" kern="0" spc="-55" dirty="0">
                <a:solidFill>
                  <a:sysClr val="windowText" lastClr="000000"/>
                </a:solidFill>
                <a:latin typeface="Palatino Linotype" panose="02040502050505030304" pitchFamily="18" charset="0"/>
                <a:cs typeface="Arial"/>
              </a:rPr>
              <a:t>Employment</a:t>
            </a:r>
            <a:r>
              <a:rPr lang="en-US" sz="1600" kern="0" spc="-40" dirty="0">
                <a:solidFill>
                  <a:sysClr val="windowText" lastClr="000000"/>
                </a:solidFill>
                <a:latin typeface="Palatino Linotype" panose="02040502050505030304" pitchFamily="18" charset="0"/>
                <a:cs typeface="Arial"/>
              </a:rPr>
              <a:t> </a:t>
            </a:r>
            <a:r>
              <a:rPr lang="en-US" sz="1600" kern="0" spc="-45" dirty="0">
                <a:solidFill>
                  <a:sysClr val="windowText" lastClr="000000"/>
                </a:solidFill>
                <a:latin typeface="Palatino Linotype" panose="02040502050505030304" pitchFamily="18" charset="0"/>
                <a:cs typeface="Arial"/>
              </a:rPr>
              <a:t>Survey</a:t>
            </a:r>
            <a:endParaRPr lang="en-US" sz="1600" kern="0" dirty="0">
              <a:solidFill>
                <a:sysClr val="windowText" lastClr="000000"/>
              </a:solidFill>
              <a:latin typeface="Palatino Linotype" panose="02040502050505030304" pitchFamily="18" charset="0"/>
              <a:cs typeface="Arial"/>
            </a:endParaRPr>
          </a:p>
          <a:p>
            <a:pPr marL="0" indent="0">
              <a:buNone/>
            </a:pPr>
            <a:endParaRPr lang="en-US" sz="16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1DFBE2AD-50E2-2242-BFD8-8BFDEDC97685}"/>
              </a:ext>
            </a:extLst>
          </p:cNvPr>
          <p:cNvSpPr>
            <a:spLocks noGrp="1"/>
          </p:cNvSpPr>
          <p:nvPr>
            <p:ph type="sldNum" sz="quarter" idx="10"/>
          </p:nvPr>
        </p:nvSpPr>
        <p:spPr/>
        <p:txBody>
          <a:bodyPr/>
          <a:lstStyle/>
          <a:p>
            <a:pPr>
              <a:defRPr/>
            </a:pPr>
            <a:fld id="{06DDD070-D08E-4B40-B4AC-DB5751E9D83C}" type="slidenum">
              <a:rPr lang="en-US" altLang="en-US" smtClean="0"/>
              <a:pPr>
                <a:defRPr/>
              </a:pPr>
              <a:t>12</a:t>
            </a:fld>
            <a:endParaRPr lang="en-US" altLang="en-US"/>
          </a:p>
        </p:txBody>
      </p:sp>
    </p:spTree>
    <p:extLst>
      <p:ext uri="{BB962C8B-B14F-4D97-AF65-F5344CB8AC3E}">
        <p14:creationId xmlns:p14="http://schemas.microsoft.com/office/powerpoint/2010/main" val="2906107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4051D5A-1277-354F-86E4-C8B68A19CAB4}"/>
              </a:ext>
            </a:extLst>
          </p:cNvPr>
          <p:cNvSpPr>
            <a:spLocks noGrp="1"/>
          </p:cNvSpPr>
          <p:nvPr>
            <p:ph type="title"/>
          </p:nvPr>
        </p:nvSpPr>
        <p:spPr/>
        <p:txBody>
          <a:bodyPr/>
          <a:lstStyle/>
          <a:p>
            <a:r>
              <a:rPr lang="en-US" dirty="0"/>
              <a:t>New Legislation – AB 927 (Medina, 2021)</a:t>
            </a:r>
          </a:p>
        </p:txBody>
      </p:sp>
      <p:sp>
        <p:nvSpPr>
          <p:cNvPr id="6" name="Content Placeholder 5">
            <a:extLst>
              <a:ext uri="{FF2B5EF4-FFF2-40B4-BE49-F238E27FC236}">
                <a16:creationId xmlns:a16="http://schemas.microsoft.com/office/drawing/2014/main" id="{731B96A1-03E6-0A40-98E3-FF8FB1297D38}"/>
              </a:ext>
            </a:extLst>
          </p:cNvPr>
          <p:cNvSpPr>
            <a:spLocks noGrp="1"/>
          </p:cNvSpPr>
          <p:nvPr>
            <p:ph sz="half" idx="2"/>
          </p:nvPr>
        </p:nvSpPr>
        <p:spPr>
          <a:xfrm>
            <a:off x="1277650" y="1798320"/>
            <a:ext cx="6337588" cy="4558030"/>
          </a:xfrm>
        </p:spPr>
        <p:txBody>
          <a:bodyPr/>
          <a:lstStyle/>
          <a:p>
            <a:pPr marL="0" indent="0">
              <a:lnSpc>
                <a:spcPts val="2375"/>
              </a:lnSpc>
              <a:spcBef>
                <a:spcPts val="400"/>
              </a:spcBef>
              <a:buNone/>
            </a:pPr>
            <a:r>
              <a:rPr lang="en-US" altLang="en-US" sz="2000" dirty="0">
                <a:solidFill>
                  <a:srgbClr val="1A1F0B"/>
                </a:solidFill>
                <a:latin typeface="Palatino Linotype" panose="02040502050505030304" pitchFamily="18" charset="0"/>
                <a:cs typeface="Arial" panose="020B0604020202020204" pitchFamily="34" charset="0"/>
              </a:rPr>
              <a:t>This legislation:</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1188"/>
              </a:spcBef>
              <a:buFontTx/>
              <a:buChar char="•"/>
            </a:pPr>
            <a:r>
              <a:rPr lang="en-US" altLang="en-US" sz="2000" dirty="0">
                <a:solidFill>
                  <a:srgbClr val="1A1F0B"/>
                </a:solidFill>
                <a:latin typeface="Palatino Linotype" panose="02040502050505030304" pitchFamily="18" charset="0"/>
                <a:cs typeface="Arial" panose="020B0604020202020204" pitchFamily="34" charset="0"/>
              </a:rPr>
              <a:t>Makes the 15 pilot programs permanent by removing the sunset provision</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6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Expands this opportunity to all California community colleges through an approval process in the CCC Chancellor’s Office</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6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Proposal approvals are limited to 30 per year, with submission dates of January 15 and August 15</a:t>
            </a:r>
            <a:endParaRPr lang="en-US" altLang="en-US" sz="2000" dirty="0">
              <a:solidFill>
                <a:srgbClr val="000000"/>
              </a:solidFill>
              <a:latin typeface="Palatino Linotype" panose="02040502050505030304" pitchFamily="18" charset="0"/>
              <a:cs typeface="Arial" panose="020B0604020202020204" pitchFamily="34" charset="0"/>
            </a:endParaRPr>
          </a:p>
          <a:p>
            <a:pPr>
              <a:lnSpc>
                <a:spcPts val="2163"/>
              </a:lnSpc>
              <a:spcBef>
                <a:spcPts val="6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Stronger consultation between the California Community Colleges Chancellors Office and the universities</a:t>
            </a:r>
            <a:endParaRPr lang="en-US" altLang="en-US" sz="2000" dirty="0">
              <a:solidFill>
                <a:srgbClr val="000000"/>
              </a:solidFill>
              <a:latin typeface="Palatino Linotype" panose="02040502050505030304" pitchFamily="18" charset="0"/>
              <a:cs typeface="Arial" panose="020B0604020202020204" pitchFamily="34" charset="0"/>
            </a:endParaRPr>
          </a:p>
          <a:p>
            <a:endParaRPr lang="en-US" sz="20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B6E0E71C-24E1-9A42-83EA-65F7793801BF}"/>
              </a:ext>
            </a:extLst>
          </p:cNvPr>
          <p:cNvSpPr>
            <a:spLocks noGrp="1"/>
          </p:cNvSpPr>
          <p:nvPr>
            <p:ph type="sldNum" sz="quarter" idx="10"/>
          </p:nvPr>
        </p:nvSpPr>
        <p:spPr/>
        <p:txBody>
          <a:bodyPr/>
          <a:lstStyle/>
          <a:p>
            <a:pPr>
              <a:defRPr/>
            </a:pPr>
            <a:fld id="{06DDD070-D08E-4B40-B4AC-DB5751E9D83C}" type="slidenum">
              <a:rPr lang="en-US" altLang="en-US" smtClean="0"/>
              <a:pPr>
                <a:defRPr/>
              </a:pPr>
              <a:t>13</a:t>
            </a:fld>
            <a:endParaRPr lang="en-US" altLang="en-US"/>
          </a:p>
        </p:txBody>
      </p:sp>
      <p:pic>
        <p:nvPicPr>
          <p:cNvPr id="8" name="object 4">
            <a:extLst>
              <a:ext uri="{FF2B5EF4-FFF2-40B4-BE49-F238E27FC236}">
                <a16:creationId xmlns:a16="http://schemas.microsoft.com/office/drawing/2014/main" id="{F42EC3E6-D9F0-9143-8239-E693047505E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8101269" y="1690688"/>
            <a:ext cx="3638036"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4961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A6631-EA38-9D49-99E4-526DFAA201FA}"/>
              </a:ext>
            </a:extLst>
          </p:cNvPr>
          <p:cNvSpPr>
            <a:spLocks noGrp="1"/>
          </p:cNvSpPr>
          <p:nvPr>
            <p:ph type="title"/>
          </p:nvPr>
        </p:nvSpPr>
        <p:spPr>
          <a:xfrm>
            <a:off x="1277650" y="365125"/>
            <a:ext cx="10366663" cy="1325563"/>
          </a:xfrm>
        </p:spPr>
        <p:txBody>
          <a:bodyPr>
            <a:normAutofit fontScale="90000"/>
          </a:bodyPr>
          <a:lstStyle/>
          <a:p>
            <a:r>
              <a:rPr lang="en-US" dirty="0"/>
              <a:t>First Submissions due by 15 January 2022: Approved Programs to be Announced No Later than 31 May 2022</a:t>
            </a:r>
          </a:p>
        </p:txBody>
      </p:sp>
      <p:sp>
        <p:nvSpPr>
          <p:cNvPr id="3" name="Content Placeholder 2">
            <a:extLst>
              <a:ext uri="{FF2B5EF4-FFF2-40B4-BE49-F238E27FC236}">
                <a16:creationId xmlns:a16="http://schemas.microsoft.com/office/drawing/2014/main" id="{F1C83FB0-5F75-2A4A-BABB-4A23701AA395}"/>
              </a:ext>
            </a:extLst>
          </p:cNvPr>
          <p:cNvSpPr>
            <a:spLocks noGrp="1"/>
          </p:cNvSpPr>
          <p:nvPr>
            <p:ph sz="half" idx="2"/>
          </p:nvPr>
        </p:nvSpPr>
        <p:spPr>
          <a:xfrm>
            <a:off x="1277650" y="1798320"/>
            <a:ext cx="5466050" cy="4391343"/>
          </a:xfrm>
        </p:spPr>
        <p:txBody>
          <a:bodyPr/>
          <a:lstStyle/>
          <a:p>
            <a:pPr marL="0" indent="0">
              <a:spcBef>
                <a:spcPts val="1063"/>
              </a:spcBef>
              <a:buNone/>
            </a:pPr>
            <a:r>
              <a:rPr lang="en-US" altLang="en-US" sz="2800" dirty="0">
                <a:solidFill>
                  <a:srgbClr val="000000"/>
                </a:solidFill>
                <a:latin typeface="Palatino Linotype" panose="02040502050505030304" pitchFamily="18" charset="0"/>
                <a:cs typeface="Arial" panose="020B0604020202020204" pitchFamily="34" charset="0"/>
              </a:rPr>
              <a:t>Programs That Were Submitted:</a:t>
            </a:r>
          </a:p>
          <a:p>
            <a:pPr marL="0" indent="0">
              <a:spcBef>
                <a:spcPts val="963"/>
              </a:spcBef>
              <a:buNone/>
            </a:pPr>
            <a:endParaRPr lang="en-US" altLang="en-US" dirty="0">
              <a:solidFill>
                <a:srgbClr val="000000"/>
              </a:solidFill>
              <a:latin typeface="Palatino Linotype" panose="02040502050505030304" pitchFamily="18" charset="0"/>
              <a:cs typeface="Arial" panose="020B0604020202020204" pitchFamily="34" charset="0"/>
            </a:endParaRPr>
          </a:p>
          <a:p>
            <a:pPr>
              <a:spcBef>
                <a:spcPts val="963"/>
              </a:spcBef>
              <a:buFontTx/>
              <a:buChar char="•"/>
            </a:pPr>
            <a:r>
              <a:rPr lang="en-US" altLang="en-US" dirty="0">
                <a:solidFill>
                  <a:srgbClr val="000000"/>
                </a:solidFill>
                <a:latin typeface="Palatino Linotype" panose="02040502050505030304" pitchFamily="18" charset="0"/>
                <a:cs typeface="Arial" panose="020B0604020202020204" pitchFamily="34" charset="0"/>
              </a:rPr>
              <a:t>4 in Respiratory Care</a:t>
            </a:r>
          </a:p>
          <a:p>
            <a:pPr>
              <a:lnSpc>
                <a:spcPts val="2163"/>
              </a:lnSpc>
              <a:spcBef>
                <a:spcPts val="625"/>
              </a:spcBef>
              <a:buFontTx/>
              <a:buChar char="•"/>
            </a:pPr>
            <a:r>
              <a:rPr lang="en-US" altLang="en-US" dirty="0">
                <a:solidFill>
                  <a:srgbClr val="000000"/>
                </a:solidFill>
                <a:latin typeface="Palatino Linotype" panose="02040502050505030304" pitchFamily="18" charset="0"/>
                <a:cs typeface="Arial" panose="020B0604020202020204" pitchFamily="34" charset="0"/>
              </a:rPr>
              <a:t>Automotive Technology Management</a:t>
            </a:r>
          </a:p>
          <a:p>
            <a:pPr>
              <a:spcBef>
                <a:spcPts val="325"/>
              </a:spcBef>
              <a:buFontTx/>
              <a:buChar char="•"/>
            </a:pPr>
            <a:r>
              <a:rPr lang="en-US" altLang="en-US" dirty="0">
                <a:solidFill>
                  <a:srgbClr val="000000"/>
                </a:solidFill>
                <a:latin typeface="Palatino Linotype" panose="02040502050505030304" pitchFamily="18" charset="0"/>
                <a:cs typeface="Arial" panose="020B0604020202020204" pitchFamily="34" charset="0"/>
              </a:rPr>
              <a:t>Biomanufacturing</a:t>
            </a:r>
          </a:p>
          <a:p>
            <a:pPr>
              <a:spcBef>
                <a:spcPts val="363"/>
              </a:spcBef>
              <a:buFontTx/>
              <a:buChar char="•"/>
            </a:pPr>
            <a:r>
              <a:rPr lang="en-US" altLang="en-US" dirty="0">
                <a:solidFill>
                  <a:srgbClr val="000000"/>
                </a:solidFill>
                <a:latin typeface="Palatino Linotype" panose="02040502050505030304" pitchFamily="18" charset="0"/>
                <a:cs typeface="Arial" panose="020B0604020202020204" pitchFamily="34" charset="0"/>
              </a:rPr>
              <a:t>Cyber Defense and Analysis</a:t>
            </a:r>
          </a:p>
          <a:p>
            <a:pPr>
              <a:lnSpc>
                <a:spcPts val="2163"/>
              </a:lnSpc>
              <a:spcBef>
                <a:spcPts val="625"/>
              </a:spcBef>
              <a:buFontTx/>
              <a:buChar char="•"/>
            </a:pPr>
            <a:r>
              <a:rPr lang="en-US" altLang="en-US" dirty="0">
                <a:solidFill>
                  <a:srgbClr val="000000"/>
                </a:solidFill>
                <a:latin typeface="Palatino Linotype" panose="02040502050505030304" pitchFamily="18" charset="0"/>
                <a:cs typeface="Arial" panose="020B0604020202020204" pitchFamily="34" charset="0"/>
              </a:rPr>
              <a:t>Ecosystem Restoration and Applied Fire</a:t>
            </a:r>
          </a:p>
          <a:p>
            <a:pPr>
              <a:spcBef>
                <a:spcPts val="325"/>
              </a:spcBef>
              <a:buFontTx/>
              <a:buChar char="•"/>
            </a:pPr>
            <a:r>
              <a:rPr lang="en-US" altLang="en-US" dirty="0" err="1">
                <a:solidFill>
                  <a:srgbClr val="000000"/>
                </a:solidFill>
                <a:latin typeface="Palatino Linotype" panose="02040502050505030304" pitchFamily="18" charset="0"/>
                <a:cs typeface="Arial" panose="020B0604020202020204" pitchFamily="34" charset="0"/>
              </a:rPr>
              <a:t>Hisotechnology</a:t>
            </a:r>
            <a:endParaRPr lang="en-US" altLang="en-US" dirty="0">
              <a:solidFill>
                <a:srgbClr val="000000"/>
              </a:solidFill>
              <a:latin typeface="Palatino Linotype" panose="02040502050505030304" pitchFamily="18" charset="0"/>
              <a:cs typeface="Arial" panose="020B0604020202020204" pitchFamily="34" charset="0"/>
            </a:endParaRPr>
          </a:p>
          <a:p>
            <a:pPr>
              <a:spcBef>
                <a:spcPts val="363"/>
              </a:spcBef>
              <a:buFontTx/>
              <a:buChar char="•"/>
            </a:pPr>
            <a:r>
              <a:rPr lang="en-US" altLang="en-US" dirty="0">
                <a:solidFill>
                  <a:srgbClr val="000000"/>
                </a:solidFill>
                <a:latin typeface="Palatino Linotype" panose="02040502050505030304" pitchFamily="18" charset="0"/>
                <a:cs typeface="Arial" panose="020B0604020202020204" pitchFamily="34" charset="0"/>
              </a:rPr>
              <a:t>Research Laboratory Technology</a:t>
            </a:r>
          </a:p>
          <a:p>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BF20AD94-16EA-DD45-9F9D-B7B534079581}"/>
              </a:ext>
            </a:extLst>
          </p:cNvPr>
          <p:cNvSpPr>
            <a:spLocks noGrp="1"/>
          </p:cNvSpPr>
          <p:nvPr>
            <p:ph type="sldNum" sz="quarter" idx="10"/>
          </p:nvPr>
        </p:nvSpPr>
        <p:spPr/>
        <p:txBody>
          <a:bodyPr/>
          <a:lstStyle/>
          <a:p>
            <a:pPr>
              <a:defRPr/>
            </a:pPr>
            <a:fld id="{CDE0A226-D696-6347-98C5-4ECD9707C98F}" type="slidenum">
              <a:rPr lang="en-US" altLang="en-US" smtClean="0"/>
              <a:pPr>
                <a:defRPr/>
              </a:pPr>
              <a:t>14</a:t>
            </a:fld>
            <a:endParaRPr lang="en-US" altLang="en-US"/>
          </a:p>
        </p:txBody>
      </p:sp>
      <p:pic>
        <p:nvPicPr>
          <p:cNvPr id="6" name="object 3">
            <a:extLst>
              <a:ext uri="{FF2B5EF4-FFF2-40B4-BE49-F238E27FC236}">
                <a16:creationId xmlns:a16="http://schemas.microsoft.com/office/drawing/2014/main" id="{02813522-2230-C24F-A424-7115400EB54E}"/>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7228117" y="1690688"/>
            <a:ext cx="4641390"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2141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BDD9-D49E-9D4B-A39E-D56F2545A0C6}"/>
              </a:ext>
            </a:extLst>
          </p:cNvPr>
          <p:cNvSpPr>
            <a:spLocks noGrp="1"/>
          </p:cNvSpPr>
          <p:nvPr>
            <p:ph type="title"/>
          </p:nvPr>
        </p:nvSpPr>
        <p:spPr/>
        <p:txBody>
          <a:bodyPr/>
          <a:lstStyle/>
          <a:p>
            <a:r>
              <a:rPr lang="en-US" dirty="0"/>
              <a:t>All Proposals (both for this round and ongoing) Must:</a:t>
            </a:r>
          </a:p>
        </p:txBody>
      </p:sp>
      <p:sp>
        <p:nvSpPr>
          <p:cNvPr id="3" name="Content Placeholder 2">
            <a:extLst>
              <a:ext uri="{FF2B5EF4-FFF2-40B4-BE49-F238E27FC236}">
                <a16:creationId xmlns:a16="http://schemas.microsoft.com/office/drawing/2014/main" id="{0C55DAC9-DBF0-BB47-8D81-B1AFA6BA2EBD}"/>
              </a:ext>
            </a:extLst>
          </p:cNvPr>
          <p:cNvSpPr>
            <a:spLocks noGrp="1"/>
          </p:cNvSpPr>
          <p:nvPr>
            <p:ph idx="1"/>
          </p:nvPr>
        </p:nvSpPr>
        <p:spPr>
          <a:xfrm>
            <a:off x="185738" y="2386014"/>
            <a:ext cx="11168062" cy="4335462"/>
          </a:xfrm>
        </p:spPr>
        <p:txBody>
          <a:bodyPr/>
          <a:lstStyle/>
          <a:p>
            <a:pPr>
              <a:spcBef>
                <a:spcPts val="925"/>
              </a:spcBef>
              <a:buFontTx/>
              <a:buChar char="•"/>
            </a:pPr>
            <a:r>
              <a:rPr lang="en-US" altLang="en-US" dirty="0">
                <a:solidFill>
                  <a:srgbClr val="000000"/>
                </a:solidFill>
                <a:latin typeface="Palatino Linotype" panose="02040502050505030304" pitchFamily="18" charset="0"/>
                <a:cs typeface="Arial" panose="020B0604020202020204" pitchFamily="34" charset="0"/>
              </a:rPr>
              <a:t>Demonstrate unmet workforce need</a:t>
            </a:r>
          </a:p>
          <a:p>
            <a:pPr>
              <a:spcBef>
                <a:spcPts val="925"/>
              </a:spcBef>
            </a:pPr>
            <a:endParaRPr lang="en-US" altLang="en-US" dirty="0">
              <a:solidFill>
                <a:srgbClr val="000000"/>
              </a:solidFill>
              <a:latin typeface="Palatino Linotype" panose="02040502050505030304" pitchFamily="18" charset="0"/>
              <a:cs typeface="Arial" panose="020B0604020202020204" pitchFamily="34" charset="0"/>
            </a:endParaRPr>
          </a:p>
          <a:p>
            <a:pPr>
              <a:lnSpc>
                <a:spcPts val="2588"/>
              </a:lnSpc>
              <a:spcBef>
                <a:spcPts val="638"/>
              </a:spcBef>
              <a:buFontTx/>
              <a:buChar char="•"/>
            </a:pPr>
            <a:r>
              <a:rPr lang="en-US" altLang="en-US" dirty="0">
                <a:solidFill>
                  <a:srgbClr val="000000"/>
                </a:solidFill>
                <a:latin typeface="Palatino Linotype" panose="02040502050505030304" pitchFamily="18" charset="0"/>
                <a:cs typeface="Arial" panose="020B0604020202020204" pitchFamily="34" charset="0"/>
              </a:rPr>
              <a:t>Include information regarding curriculum, financial support, and staffing plans</a:t>
            </a:r>
          </a:p>
          <a:p>
            <a:pPr>
              <a:lnSpc>
                <a:spcPts val="2588"/>
              </a:lnSpc>
              <a:spcBef>
                <a:spcPts val="638"/>
              </a:spcBef>
            </a:pPr>
            <a:endParaRPr lang="en-US" altLang="en-US" dirty="0">
              <a:solidFill>
                <a:srgbClr val="000000"/>
              </a:solidFill>
              <a:latin typeface="Palatino Linotype" panose="02040502050505030304" pitchFamily="18" charset="0"/>
              <a:cs typeface="Arial" panose="020B0604020202020204" pitchFamily="34" charset="0"/>
            </a:endParaRPr>
          </a:p>
          <a:p>
            <a:pPr>
              <a:lnSpc>
                <a:spcPts val="2588"/>
              </a:lnSpc>
              <a:spcBef>
                <a:spcPts val="600"/>
              </a:spcBef>
              <a:buFontTx/>
              <a:buChar char="•"/>
            </a:pPr>
            <a:r>
              <a:rPr lang="en-US" altLang="en-US" dirty="0">
                <a:solidFill>
                  <a:srgbClr val="000000"/>
                </a:solidFill>
                <a:latin typeface="Palatino Linotype" panose="02040502050505030304" pitchFamily="18" charset="0"/>
                <a:cs typeface="Arial" panose="020B0604020202020204" pitchFamily="34" charset="0"/>
              </a:rPr>
              <a:t>Include documentation regarding consultation with employers and industry</a:t>
            </a:r>
          </a:p>
          <a:p>
            <a:pPr>
              <a:lnSpc>
                <a:spcPts val="2588"/>
              </a:lnSpc>
              <a:spcBef>
                <a:spcPts val="600"/>
              </a:spcBef>
            </a:pPr>
            <a:endParaRPr lang="en-US" altLang="en-US" dirty="0">
              <a:solidFill>
                <a:srgbClr val="000000"/>
              </a:solidFill>
              <a:latin typeface="Palatino Linotype" panose="02040502050505030304" pitchFamily="18" charset="0"/>
              <a:cs typeface="Arial" panose="020B0604020202020204" pitchFamily="34" charset="0"/>
            </a:endParaRPr>
          </a:p>
          <a:p>
            <a:pPr>
              <a:lnSpc>
                <a:spcPts val="2588"/>
              </a:lnSpc>
              <a:spcBef>
                <a:spcPts val="600"/>
              </a:spcBef>
              <a:buFontTx/>
              <a:buChar char="•"/>
            </a:pPr>
            <a:r>
              <a:rPr lang="en-US" altLang="en-US" dirty="0">
                <a:solidFill>
                  <a:srgbClr val="000000"/>
                </a:solidFill>
                <a:latin typeface="Palatino Linotype" panose="02040502050505030304" pitchFamily="18" charset="0"/>
                <a:cs typeface="Arial" panose="020B0604020202020204" pitchFamily="34" charset="0"/>
              </a:rPr>
              <a:t>Must not duplicate programs offered by California’s public universities</a:t>
            </a:r>
          </a:p>
          <a:p>
            <a:pPr>
              <a:lnSpc>
                <a:spcPts val="2588"/>
              </a:lnSpc>
              <a:spcBef>
                <a:spcPts val="600"/>
              </a:spcBef>
            </a:pPr>
            <a:endParaRPr lang="en-US" altLang="en-US" dirty="0">
              <a:solidFill>
                <a:srgbClr val="000000"/>
              </a:solidFill>
              <a:latin typeface="Palatino Linotype" panose="02040502050505030304" pitchFamily="18" charset="0"/>
              <a:cs typeface="Arial" panose="020B0604020202020204" pitchFamily="34" charset="0"/>
            </a:endParaRPr>
          </a:p>
          <a:p>
            <a:pPr>
              <a:lnSpc>
                <a:spcPts val="2588"/>
              </a:lnSpc>
              <a:spcBef>
                <a:spcPts val="600"/>
              </a:spcBef>
              <a:buFontTx/>
              <a:buChar char="•"/>
            </a:pPr>
            <a:r>
              <a:rPr lang="en-US" altLang="en-US" dirty="0">
                <a:solidFill>
                  <a:srgbClr val="000000"/>
                </a:solidFill>
                <a:latin typeface="Palatino Linotype" panose="02040502050505030304" pitchFamily="18" charset="0"/>
                <a:cs typeface="Arial" panose="020B0604020202020204" pitchFamily="34" charset="0"/>
              </a:rPr>
              <a:t>Total baccalaureate degrees must not exceed 25% of a college’s total range of degrees</a:t>
            </a:r>
          </a:p>
          <a:p>
            <a:endParaRPr lang="en-US" sz="2000" dirty="0"/>
          </a:p>
        </p:txBody>
      </p:sp>
      <p:sp>
        <p:nvSpPr>
          <p:cNvPr id="4" name="Slide Number Placeholder 3">
            <a:extLst>
              <a:ext uri="{FF2B5EF4-FFF2-40B4-BE49-F238E27FC236}">
                <a16:creationId xmlns:a16="http://schemas.microsoft.com/office/drawing/2014/main" id="{8023B8F1-6F80-4B4E-9F74-0EB21FD6C7C2}"/>
              </a:ext>
            </a:extLst>
          </p:cNvPr>
          <p:cNvSpPr>
            <a:spLocks noGrp="1"/>
          </p:cNvSpPr>
          <p:nvPr>
            <p:ph type="sldNum" sz="quarter" idx="10"/>
          </p:nvPr>
        </p:nvSpPr>
        <p:spPr/>
        <p:txBody>
          <a:bodyPr/>
          <a:lstStyle/>
          <a:p>
            <a:pPr>
              <a:defRPr/>
            </a:pPr>
            <a:fld id="{8856F6ED-E3DC-8A4A-AABE-AFCED42314C4}" type="slidenum">
              <a:rPr lang="en-US" altLang="en-US" smtClean="0"/>
              <a:pPr>
                <a:defRPr/>
              </a:pPr>
              <a:t>15</a:t>
            </a:fld>
            <a:endParaRPr lang="en-US" altLang="en-US"/>
          </a:p>
        </p:txBody>
      </p:sp>
    </p:spTree>
    <p:extLst>
      <p:ext uri="{BB962C8B-B14F-4D97-AF65-F5344CB8AC3E}">
        <p14:creationId xmlns:p14="http://schemas.microsoft.com/office/powerpoint/2010/main" val="1140127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F1F5-BB1D-304E-9932-4A8AFD95AB39}"/>
              </a:ext>
            </a:extLst>
          </p:cNvPr>
          <p:cNvSpPr>
            <a:spLocks noGrp="1"/>
          </p:cNvSpPr>
          <p:nvPr>
            <p:ph type="title"/>
          </p:nvPr>
        </p:nvSpPr>
        <p:spPr/>
        <p:txBody>
          <a:bodyPr/>
          <a:lstStyle/>
          <a:p>
            <a:r>
              <a:rPr lang="en-US" dirty="0"/>
              <a:t>A Few Additional Requirements</a:t>
            </a:r>
          </a:p>
        </p:txBody>
      </p:sp>
      <p:sp>
        <p:nvSpPr>
          <p:cNvPr id="3" name="Content Placeholder 2">
            <a:extLst>
              <a:ext uri="{FF2B5EF4-FFF2-40B4-BE49-F238E27FC236}">
                <a16:creationId xmlns:a16="http://schemas.microsoft.com/office/drawing/2014/main" id="{15FE5DB7-6FF1-EA45-ABA1-933F242D7D8B}"/>
              </a:ext>
            </a:extLst>
          </p:cNvPr>
          <p:cNvSpPr>
            <a:spLocks noGrp="1"/>
          </p:cNvSpPr>
          <p:nvPr>
            <p:ph idx="1"/>
          </p:nvPr>
        </p:nvSpPr>
        <p:spPr/>
        <p:txBody>
          <a:bodyPr/>
          <a:lstStyle/>
          <a:p>
            <a:pPr>
              <a:lnSpc>
                <a:spcPts val="3025"/>
              </a:lnSpc>
              <a:spcBef>
                <a:spcPts val="488"/>
              </a:spcBef>
              <a:buFontTx/>
              <a:buChar char="•"/>
            </a:pPr>
            <a:r>
              <a:rPr lang="en-US" altLang="en-US" dirty="0">
                <a:solidFill>
                  <a:srgbClr val="1A1F0B"/>
                </a:solidFill>
                <a:latin typeface="Palatino Linotype" panose="02040502050505030304" pitchFamily="18" charset="0"/>
                <a:cs typeface="Arial" panose="020B0604020202020204" pitchFamily="34" charset="0"/>
              </a:rPr>
              <a:t>ACCJC authorized to approve bachelor’s degrees through the substantive change process</a:t>
            </a:r>
            <a:endParaRPr lang="en-US" altLang="en-US" dirty="0">
              <a:solidFill>
                <a:srgbClr val="000000"/>
              </a:solidFill>
              <a:latin typeface="Palatino Linotype" panose="02040502050505030304" pitchFamily="18" charset="0"/>
              <a:cs typeface="Arial" panose="020B0604020202020204" pitchFamily="34" charset="0"/>
            </a:endParaRPr>
          </a:p>
          <a:p>
            <a:pPr>
              <a:lnSpc>
                <a:spcPts val="3025"/>
              </a:lnSpc>
              <a:spcBef>
                <a:spcPts val="1800"/>
              </a:spcBef>
              <a:buFontTx/>
              <a:buChar char="•"/>
            </a:pPr>
            <a:r>
              <a:rPr lang="en-US" altLang="en-US" dirty="0">
                <a:solidFill>
                  <a:srgbClr val="1A1F0B"/>
                </a:solidFill>
                <a:latin typeface="Palatino Linotype" panose="02040502050505030304" pitchFamily="18" charset="0"/>
                <a:cs typeface="Arial" panose="020B0604020202020204" pitchFamily="34" charset="0"/>
              </a:rPr>
              <a:t>Added to draft standards new requirements specific to bachelor’s degree</a:t>
            </a:r>
            <a:endParaRPr lang="en-US" altLang="en-US" dirty="0">
              <a:solidFill>
                <a:srgbClr val="000000"/>
              </a:solidFill>
              <a:latin typeface="Palatino Linotype" panose="02040502050505030304" pitchFamily="18" charset="0"/>
              <a:cs typeface="Arial" panose="020B0604020202020204" pitchFamily="34" charset="0"/>
            </a:endParaRPr>
          </a:p>
          <a:p>
            <a:pPr lvl="1">
              <a:spcBef>
                <a:spcPts val="688"/>
              </a:spcBef>
              <a:buFont typeface="Wingdings" pitchFamily="2" charset="2"/>
              <a:buChar char=""/>
            </a:pPr>
            <a:r>
              <a:rPr lang="en-US" altLang="en-US" sz="2000" dirty="0">
                <a:solidFill>
                  <a:srgbClr val="1A1F0B"/>
                </a:solidFill>
                <a:latin typeface="Palatino Linotype" panose="02040502050505030304" pitchFamily="18" charset="0"/>
                <a:cs typeface="Arial" panose="020B0604020202020204" pitchFamily="34" charset="0"/>
              </a:rPr>
              <a:t>Minimum 120 semester credits</a:t>
            </a:r>
            <a:endParaRPr lang="en-US" altLang="en-US" sz="2000" dirty="0">
              <a:solidFill>
                <a:srgbClr val="000000"/>
              </a:solidFill>
              <a:latin typeface="Palatino Linotype" panose="02040502050505030304" pitchFamily="18" charset="0"/>
              <a:cs typeface="Arial" panose="020B0604020202020204" pitchFamily="34" charset="0"/>
            </a:endParaRPr>
          </a:p>
          <a:p>
            <a:pPr lvl="1">
              <a:spcBef>
                <a:spcPts val="713"/>
              </a:spcBef>
              <a:buFont typeface="Wingdings" pitchFamily="2" charset="2"/>
              <a:buChar char=""/>
            </a:pPr>
            <a:r>
              <a:rPr lang="en-US" altLang="en-US" sz="2000" dirty="0">
                <a:solidFill>
                  <a:srgbClr val="1A1F0B"/>
                </a:solidFill>
                <a:latin typeface="Palatino Linotype" panose="02040502050505030304" pitchFamily="18" charset="0"/>
                <a:cs typeface="Arial" panose="020B0604020202020204" pitchFamily="34" charset="0"/>
              </a:rPr>
              <a:t>Minimum GE requirement 36 semester credits</a:t>
            </a:r>
            <a:endParaRPr lang="en-US" altLang="en-US" sz="2000" dirty="0">
              <a:solidFill>
                <a:srgbClr val="000000"/>
              </a:solidFill>
              <a:latin typeface="Palatino Linotype" panose="02040502050505030304" pitchFamily="18" charset="0"/>
              <a:cs typeface="Arial" panose="020B0604020202020204" pitchFamily="34" charset="0"/>
            </a:endParaRPr>
          </a:p>
          <a:p>
            <a:pPr lvl="1">
              <a:lnSpc>
                <a:spcPts val="2588"/>
              </a:lnSpc>
              <a:spcBef>
                <a:spcPts val="1038"/>
              </a:spcBef>
              <a:buFont typeface="Wingdings" pitchFamily="2" charset="2"/>
              <a:buChar char=""/>
            </a:pPr>
            <a:r>
              <a:rPr lang="en-US" altLang="en-US" sz="2000" dirty="0">
                <a:solidFill>
                  <a:srgbClr val="1A1F0B"/>
                </a:solidFill>
                <a:latin typeface="Palatino Linotype" panose="02040502050505030304" pitchFamily="18" charset="0"/>
                <a:cs typeface="Arial" panose="020B0604020202020204" pitchFamily="34" charset="0"/>
              </a:rPr>
              <a:t>All standards apply and interpreted in the context of the degree (e.g. faculty credentials, library resources, etc. should be appropriate to the degree)</a:t>
            </a:r>
            <a:endParaRPr lang="en-US" altLang="en-US" sz="2000" dirty="0">
              <a:solidFill>
                <a:srgbClr val="000000"/>
              </a:solidFill>
              <a:latin typeface="Palatino Linotype" panose="02040502050505030304" pitchFamily="18" charset="0"/>
              <a:cs typeface="Arial" panose="020B0604020202020204" pitchFamily="34" charset="0"/>
            </a:endParaRPr>
          </a:p>
          <a:p>
            <a:pPr lvl="1">
              <a:spcBef>
                <a:spcPts val="675"/>
              </a:spcBef>
              <a:buFont typeface="Wingdings" pitchFamily="2" charset="2"/>
              <a:buChar char=""/>
            </a:pPr>
            <a:r>
              <a:rPr lang="en-US" altLang="en-US" sz="2000" dirty="0">
                <a:solidFill>
                  <a:srgbClr val="1A1F0B"/>
                </a:solidFill>
                <a:latin typeface="Palatino Linotype" panose="02040502050505030304" pitchFamily="18" charset="0"/>
                <a:cs typeface="Arial" panose="020B0604020202020204" pitchFamily="34" charset="0"/>
              </a:rPr>
              <a:t>Substantive Change Process</a:t>
            </a:r>
            <a:endParaRPr lang="en-US" altLang="en-US" sz="2000" dirty="0">
              <a:solidFill>
                <a:srgbClr val="000000"/>
              </a:solidFill>
              <a:latin typeface="Palatino Linotype" panose="02040502050505030304" pitchFamily="18" charset="0"/>
              <a:cs typeface="Arial" panose="020B0604020202020204" pitchFamily="34" charset="0"/>
            </a:endParaRPr>
          </a:p>
          <a:p>
            <a:endParaRPr lang="en-US" dirty="0"/>
          </a:p>
        </p:txBody>
      </p:sp>
      <p:sp>
        <p:nvSpPr>
          <p:cNvPr id="4" name="Slide Number Placeholder 3">
            <a:extLst>
              <a:ext uri="{FF2B5EF4-FFF2-40B4-BE49-F238E27FC236}">
                <a16:creationId xmlns:a16="http://schemas.microsoft.com/office/drawing/2014/main" id="{A17D964F-4D87-EF44-8E1D-1D6B5CED3CC1}"/>
              </a:ext>
            </a:extLst>
          </p:cNvPr>
          <p:cNvSpPr>
            <a:spLocks noGrp="1"/>
          </p:cNvSpPr>
          <p:nvPr>
            <p:ph type="sldNum" sz="quarter" idx="10"/>
          </p:nvPr>
        </p:nvSpPr>
        <p:spPr/>
        <p:txBody>
          <a:bodyPr/>
          <a:lstStyle/>
          <a:p>
            <a:pPr>
              <a:defRPr/>
            </a:pPr>
            <a:fld id="{8856F6ED-E3DC-8A4A-AABE-AFCED42314C4}" type="slidenum">
              <a:rPr lang="en-US" altLang="en-US" smtClean="0"/>
              <a:pPr>
                <a:defRPr/>
              </a:pPr>
              <a:t>16</a:t>
            </a:fld>
            <a:endParaRPr lang="en-US" altLang="en-US"/>
          </a:p>
        </p:txBody>
      </p:sp>
    </p:spTree>
    <p:extLst>
      <p:ext uri="{BB962C8B-B14F-4D97-AF65-F5344CB8AC3E}">
        <p14:creationId xmlns:p14="http://schemas.microsoft.com/office/powerpoint/2010/main" val="3108310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05AF1-ACB1-174B-9812-59B164DAC4B7}"/>
              </a:ext>
            </a:extLst>
          </p:cNvPr>
          <p:cNvSpPr>
            <a:spLocks noGrp="1"/>
          </p:cNvSpPr>
          <p:nvPr>
            <p:ph type="title"/>
          </p:nvPr>
        </p:nvSpPr>
        <p:spPr/>
        <p:txBody>
          <a:bodyPr/>
          <a:lstStyle/>
          <a:p>
            <a:r>
              <a:rPr lang="en-US" dirty="0"/>
              <a:t>Benefits to Baccalaureate Degrees at the CCCs</a:t>
            </a:r>
          </a:p>
        </p:txBody>
      </p:sp>
      <p:sp>
        <p:nvSpPr>
          <p:cNvPr id="3" name="Content Placeholder 2">
            <a:extLst>
              <a:ext uri="{FF2B5EF4-FFF2-40B4-BE49-F238E27FC236}">
                <a16:creationId xmlns:a16="http://schemas.microsoft.com/office/drawing/2014/main" id="{065C8CDE-39C2-B442-A21B-827DD05B2685}"/>
              </a:ext>
            </a:extLst>
          </p:cNvPr>
          <p:cNvSpPr>
            <a:spLocks noGrp="1"/>
          </p:cNvSpPr>
          <p:nvPr>
            <p:ph sz="half" idx="1"/>
          </p:nvPr>
        </p:nvSpPr>
        <p:spPr/>
        <p:txBody>
          <a:bodyPr/>
          <a:lstStyle/>
          <a:p>
            <a:pPr>
              <a:spcBef>
                <a:spcPts val="813"/>
              </a:spcBef>
              <a:buFontTx/>
              <a:buChar char="•"/>
            </a:pPr>
            <a:r>
              <a:rPr lang="en-US" altLang="en-US" dirty="0">
                <a:solidFill>
                  <a:srgbClr val="000000"/>
                </a:solidFill>
                <a:latin typeface="Palatino Linotype" panose="02040502050505030304" pitchFamily="18" charset="0"/>
                <a:cs typeface="Arial" panose="020B0604020202020204" pitchFamily="34" charset="0"/>
              </a:rPr>
              <a:t>Addresses workforce and economic needs, as mentioned frequently by Governor Newsom and others</a:t>
            </a:r>
          </a:p>
          <a:p>
            <a:pPr>
              <a:lnSpc>
                <a:spcPts val="2588"/>
              </a:lnSpc>
              <a:spcBef>
                <a:spcPts val="1038"/>
              </a:spcBef>
              <a:buFontTx/>
              <a:buChar char="•"/>
            </a:pPr>
            <a:r>
              <a:rPr lang="en-US" altLang="en-US" dirty="0">
                <a:solidFill>
                  <a:srgbClr val="000000"/>
                </a:solidFill>
                <a:latin typeface="Palatino Linotype" panose="02040502050505030304" pitchFamily="18" charset="0"/>
                <a:cs typeface="Arial" panose="020B0604020202020204" pitchFamily="34" charset="0"/>
              </a:rPr>
              <a:t>Provides accessible bachelor’s degree programs for students who are “place bound” or are unable to attend one of the public higher education institutions </a:t>
            </a:r>
          </a:p>
          <a:p>
            <a:pPr>
              <a:lnSpc>
                <a:spcPts val="2588"/>
              </a:lnSpc>
              <a:buFontTx/>
              <a:buChar char="•"/>
            </a:pPr>
            <a:r>
              <a:rPr lang="en-US" altLang="en-US" dirty="0">
                <a:solidFill>
                  <a:srgbClr val="000000"/>
                </a:solidFill>
                <a:latin typeface="Palatino Linotype" panose="02040502050505030304" pitchFamily="18" charset="0"/>
                <a:cs typeface="Arial" panose="020B0604020202020204" pitchFamily="34" charset="0"/>
              </a:rPr>
              <a:t>Provides high-quality education by colleges that often offer associate degree programs in the same workforce fields.</a:t>
            </a:r>
          </a:p>
          <a:p>
            <a:pPr>
              <a:lnSpc>
                <a:spcPts val="2588"/>
              </a:lnSpc>
              <a:spcBef>
                <a:spcPts val="1013"/>
              </a:spcBef>
              <a:buFontTx/>
              <a:buChar char="•"/>
            </a:pPr>
            <a:r>
              <a:rPr lang="en-US" altLang="en-US" dirty="0">
                <a:solidFill>
                  <a:srgbClr val="000000"/>
                </a:solidFill>
                <a:latin typeface="Palatino Linotype" panose="02040502050505030304" pitchFamily="18" charset="0"/>
                <a:cs typeface="Arial" panose="020B0604020202020204" pitchFamily="34" charset="0"/>
              </a:rPr>
              <a:t>Is affordable - $10,560 for all 4 years in tuition costs (does not reflect total cost of attendance)</a:t>
            </a:r>
          </a:p>
          <a:p>
            <a:endParaRPr lang="en-US" dirty="0"/>
          </a:p>
        </p:txBody>
      </p:sp>
      <p:sp>
        <p:nvSpPr>
          <p:cNvPr id="4" name="Slide Number Placeholder 3">
            <a:extLst>
              <a:ext uri="{FF2B5EF4-FFF2-40B4-BE49-F238E27FC236}">
                <a16:creationId xmlns:a16="http://schemas.microsoft.com/office/drawing/2014/main" id="{E3C2EC14-C5FB-A04C-A356-0D2D01ACECDC}"/>
              </a:ext>
            </a:extLst>
          </p:cNvPr>
          <p:cNvSpPr>
            <a:spLocks noGrp="1"/>
          </p:cNvSpPr>
          <p:nvPr>
            <p:ph type="sldNum" sz="quarter" idx="10"/>
          </p:nvPr>
        </p:nvSpPr>
        <p:spPr/>
        <p:txBody>
          <a:bodyPr/>
          <a:lstStyle/>
          <a:p>
            <a:pPr>
              <a:defRPr/>
            </a:pPr>
            <a:fld id="{06DDD070-D08E-4B40-B4AC-DB5751E9D83C}" type="slidenum">
              <a:rPr lang="en-US" altLang="en-US" smtClean="0"/>
              <a:pPr>
                <a:defRPr/>
              </a:pPr>
              <a:t>17</a:t>
            </a:fld>
            <a:endParaRPr lang="en-US" altLang="en-US"/>
          </a:p>
        </p:txBody>
      </p:sp>
    </p:spTree>
    <p:extLst>
      <p:ext uri="{BB962C8B-B14F-4D97-AF65-F5344CB8AC3E}">
        <p14:creationId xmlns:p14="http://schemas.microsoft.com/office/powerpoint/2010/main" val="190855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5C104-0DD0-6445-82A9-51843A3C2B84}"/>
              </a:ext>
            </a:extLst>
          </p:cNvPr>
          <p:cNvSpPr>
            <a:spLocks noGrp="1"/>
          </p:cNvSpPr>
          <p:nvPr>
            <p:ph type="title"/>
          </p:nvPr>
        </p:nvSpPr>
        <p:spPr/>
        <p:txBody>
          <a:bodyPr/>
          <a:lstStyle/>
          <a:p>
            <a:r>
              <a:rPr lang="en-US" dirty="0"/>
              <a:t>Lessons Learned and Challenges to Be Faced</a:t>
            </a:r>
          </a:p>
        </p:txBody>
      </p:sp>
      <p:sp>
        <p:nvSpPr>
          <p:cNvPr id="3" name="Content Placeholder 2">
            <a:extLst>
              <a:ext uri="{FF2B5EF4-FFF2-40B4-BE49-F238E27FC236}">
                <a16:creationId xmlns:a16="http://schemas.microsoft.com/office/drawing/2014/main" id="{0F8C0D04-45FC-4E47-8114-C32FB3966A04}"/>
              </a:ext>
            </a:extLst>
          </p:cNvPr>
          <p:cNvSpPr>
            <a:spLocks noGrp="1"/>
          </p:cNvSpPr>
          <p:nvPr>
            <p:ph sz="half" idx="2"/>
          </p:nvPr>
        </p:nvSpPr>
        <p:spPr>
          <a:xfrm>
            <a:off x="1277650" y="1690688"/>
            <a:ext cx="4922537" cy="4498975"/>
          </a:xfrm>
        </p:spPr>
        <p:txBody>
          <a:bodyPr/>
          <a:lstStyle/>
          <a:p>
            <a:pPr marL="468313" indent="-457200">
              <a:lnSpc>
                <a:spcPts val="2300"/>
              </a:lnSpc>
              <a:spcBef>
                <a:spcPts val="100"/>
              </a:spcBef>
              <a:buFontTx/>
              <a:buAutoNum type="arabicPeriod"/>
              <a:tabLst>
                <a:tab pos="468313" algn="l"/>
                <a:tab pos="469900" algn="l"/>
              </a:tabLst>
            </a:pPr>
            <a:r>
              <a:rPr lang="en-US" altLang="en-US" b="1" dirty="0">
                <a:latin typeface="Palatino Linotype" panose="02040502050505030304" pitchFamily="18" charset="0"/>
                <a:cs typeface="Arial" panose="020B0604020202020204" pitchFamily="34" charset="0"/>
              </a:rPr>
              <a:t>Opposition is Inevitable</a:t>
            </a:r>
          </a:p>
          <a:p>
            <a:pPr marL="698500" lvl="1">
              <a:lnSpc>
                <a:spcPts val="1938"/>
              </a:lnSpc>
              <a:spcBef>
                <a:spcPts val="150"/>
              </a:spcBef>
              <a:buFont typeface="Wingdings" pitchFamily="2" charset="2"/>
              <a:buChar char=""/>
              <a:tabLst>
                <a:tab pos="468313" algn="l"/>
                <a:tab pos="469900" algn="l"/>
              </a:tabLst>
            </a:pPr>
            <a:r>
              <a:rPr lang="en-US" altLang="en-US" dirty="0">
                <a:solidFill>
                  <a:srgbClr val="1A1F0B"/>
                </a:solidFill>
                <a:latin typeface="Palatino Linotype" panose="02040502050505030304" pitchFamily="18" charset="0"/>
                <a:cs typeface="Arial" panose="020B0604020202020204" pitchFamily="34" charset="0"/>
              </a:rPr>
              <a:t>Universities’ Fear of Competition</a:t>
            </a:r>
            <a:endParaRPr lang="en-US" altLang="en-US" dirty="0">
              <a:solidFill>
                <a:srgbClr val="000000"/>
              </a:solidFill>
              <a:latin typeface="Palatino Linotype" panose="02040502050505030304" pitchFamily="18" charset="0"/>
              <a:cs typeface="Arial" panose="020B0604020202020204" pitchFamily="34" charset="0"/>
            </a:endParaRPr>
          </a:p>
          <a:p>
            <a:pPr marL="698500" lvl="1">
              <a:lnSpc>
                <a:spcPts val="1938"/>
              </a:lnSpc>
              <a:spcBef>
                <a:spcPts val="13"/>
              </a:spcBef>
              <a:buFont typeface="Wingdings" pitchFamily="2" charset="2"/>
              <a:buChar char=""/>
              <a:tabLst>
                <a:tab pos="468313" algn="l"/>
                <a:tab pos="469900" algn="l"/>
              </a:tabLst>
            </a:pPr>
            <a:r>
              <a:rPr lang="en-US" altLang="en-US" dirty="0">
                <a:solidFill>
                  <a:srgbClr val="1A1F0B"/>
                </a:solidFill>
                <a:latin typeface="Palatino Linotype" panose="02040502050505030304" pitchFamily="18" charset="0"/>
                <a:cs typeface="Arial" panose="020B0604020202020204" pitchFamily="34" charset="0"/>
              </a:rPr>
              <a:t>Community Colleges’ Ideological/Emotional Concerns</a:t>
            </a:r>
            <a:endParaRPr lang="en-US" altLang="en-US" dirty="0">
              <a:solidFill>
                <a:srgbClr val="000000"/>
              </a:solidFill>
              <a:latin typeface="Palatino Linotype" panose="02040502050505030304" pitchFamily="18" charset="0"/>
              <a:cs typeface="Arial" panose="020B0604020202020204" pitchFamily="34" charset="0"/>
            </a:endParaRPr>
          </a:p>
          <a:p>
            <a:pPr marL="698500" lvl="1">
              <a:lnSpc>
                <a:spcPts val="1938"/>
              </a:lnSpc>
              <a:spcBef>
                <a:spcPts val="13"/>
              </a:spcBef>
              <a:buFont typeface="Wingdings" pitchFamily="2" charset="2"/>
              <a:buChar char=""/>
              <a:tabLst>
                <a:tab pos="468313" algn="l"/>
                <a:tab pos="469900" algn="l"/>
              </a:tabLst>
            </a:pPr>
            <a:r>
              <a:rPr lang="en-US" altLang="en-US" dirty="0">
                <a:solidFill>
                  <a:srgbClr val="1A1F0B"/>
                </a:solidFill>
                <a:latin typeface="Palatino Linotype" panose="02040502050505030304" pitchFamily="18" charset="0"/>
                <a:cs typeface="Arial" panose="020B0604020202020204" pitchFamily="34" charset="0"/>
              </a:rPr>
              <a:t>Expect at least two years of development</a:t>
            </a:r>
            <a:endParaRPr lang="en-US" altLang="en-US" dirty="0">
              <a:solidFill>
                <a:srgbClr val="000000"/>
              </a:solidFill>
              <a:latin typeface="Palatino Linotype" panose="02040502050505030304" pitchFamily="18" charset="0"/>
              <a:cs typeface="Arial" panose="020B0604020202020204" pitchFamily="34" charset="0"/>
            </a:endParaRPr>
          </a:p>
          <a:p>
            <a:pPr marL="468313" indent="-457200">
              <a:lnSpc>
                <a:spcPts val="2163"/>
              </a:lnSpc>
              <a:spcBef>
                <a:spcPts val="1600"/>
              </a:spcBef>
              <a:buFontTx/>
              <a:buAutoNum type="arabicPeriod"/>
              <a:tabLst>
                <a:tab pos="468313" algn="l"/>
                <a:tab pos="469900" algn="l"/>
              </a:tabLst>
            </a:pPr>
            <a:r>
              <a:rPr lang="en-US" altLang="en-US" b="1" dirty="0">
                <a:latin typeface="Palatino Linotype" panose="02040502050505030304" pitchFamily="18" charset="0"/>
                <a:cs typeface="Arial" panose="020B0604020202020204" pitchFamily="34" charset="0"/>
              </a:rPr>
              <a:t>Identify a Legislative Champion</a:t>
            </a:r>
          </a:p>
          <a:p>
            <a:pPr marL="468313" indent="-457200">
              <a:lnSpc>
                <a:spcPts val="2163"/>
              </a:lnSpc>
              <a:spcBef>
                <a:spcPts val="1600"/>
              </a:spcBef>
              <a:buFontTx/>
              <a:buAutoNum type="arabicPeriod"/>
              <a:tabLst>
                <a:tab pos="468313" algn="l"/>
                <a:tab pos="469900" algn="l"/>
              </a:tabLst>
            </a:pPr>
            <a:r>
              <a:rPr lang="en-US" altLang="en-US" b="1" dirty="0">
                <a:latin typeface="Palatino Linotype" panose="02040502050505030304" pitchFamily="18" charset="0"/>
                <a:cs typeface="Arial" panose="020B0604020202020204" pitchFamily="34" charset="0"/>
              </a:rPr>
              <a:t>Quantify Needs</a:t>
            </a:r>
          </a:p>
          <a:p>
            <a:pPr marL="698500" lvl="1">
              <a:lnSpc>
                <a:spcPts val="1950"/>
              </a:lnSpc>
              <a:spcBef>
                <a:spcPct val="0"/>
              </a:spcBef>
              <a:buFont typeface="Wingdings" pitchFamily="2" charset="2"/>
              <a:buChar char=""/>
              <a:tabLst>
                <a:tab pos="468313" algn="l"/>
                <a:tab pos="469900" algn="l"/>
              </a:tabLst>
            </a:pPr>
            <a:r>
              <a:rPr lang="en-US" altLang="en-US" dirty="0">
                <a:solidFill>
                  <a:srgbClr val="1A1F0B"/>
                </a:solidFill>
                <a:latin typeface="Palatino Linotype" panose="02040502050505030304" pitchFamily="18" charset="0"/>
                <a:cs typeface="Arial" panose="020B0604020202020204" pitchFamily="34" charset="0"/>
              </a:rPr>
              <a:t>Workforce Data</a:t>
            </a:r>
            <a:endParaRPr lang="en-US" altLang="en-US" dirty="0">
              <a:solidFill>
                <a:srgbClr val="000000"/>
              </a:solidFill>
              <a:latin typeface="Palatino Linotype" panose="02040502050505030304" pitchFamily="18" charset="0"/>
              <a:cs typeface="Arial" panose="020B0604020202020204" pitchFamily="34" charset="0"/>
            </a:endParaRPr>
          </a:p>
          <a:p>
            <a:pPr marL="698500" lvl="1">
              <a:lnSpc>
                <a:spcPts val="2050"/>
              </a:lnSpc>
              <a:spcBef>
                <a:spcPct val="0"/>
              </a:spcBef>
              <a:buFont typeface="Wingdings" pitchFamily="2" charset="2"/>
              <a:buChar char=""/>
              <a:tabLst>
                <a:tab pos="468313" algn="l"/>
                <a:tab pos="469900" algn="l"/>
              </a:tabLst>
            </a:pPr>
            <a:r>
              <a:rPr lang="en-US" altLang="en-US" dirty="0">
                <a:solidFill>
                  <a:srgbClr val="1A1F0B"/>
                </a:solidFill>
                <a:latin typeface="Palatino Linotype" panose="02040502050505030304" pitchFamily="18" charset="0"/>
                <a:cs typeface="Arial" panose="020B0604020202020204" pitchFamily="34" charset="0"/>
              </a:rPr>
              <a:t>Degrees</a:t>
            </a:r>
            <a:endParaRPr lang="en-US" altLang="en-US" dirty="0">
              <a:solidFill>
                <a:srgbClr val="000000"/>
              </a:solidFill>
              <a:latin typeface="Palatino Linotype" panose="02040502050505030304" pitchFamily="18" charset="0"/>
              <a:cs typeface="Arial" panose="020B0604020202020204" pitchFamily="34" charset="0"/>
            </a:endParaRPr>
          </a:p>
          <a:p>
            <a:pPr marL="468313" indent="-457200">
              <a:lnSpc>
                <a:spcPts val="2300"/>
              </a:lnSpc>
              <a:spcBef>
                <a:spcPts val="1350"/>
              </a:spcBef>
              <a:buFontTx/>
              <a:buAutoNum type="arabicPeriod"/>
              <a:tabLst>
                <a:tab pos="468313" algn="l"/>
                <a:tab pos="469900" algn="l"/>
              </a:tabLst>
            </a:pPr>
            <a:r>
              <a:rPr lang="en-US" altLang="en-US" b="1" dirty="0">
                <a:latin typeface="Palatino Linotype" panose="02040502050505030304" pitchFamily="18" charset="0"/>
                <a:cs typeface="Arial" panose="020B0604020202020204" pitchFamily="34" charset="0"/>
              </a:rPr>
              <a:t>Address Details</a:t>
            </a:r>
          </a:p>
          <a:p>
            <a:pPr marL="698500" lvl="1">
              <a:lnSpc>
                <a:spcPts val="1950"/>
              </a:lnSpc>
              <a:spcBef>
                <a:spcPct val="0"/>
              </a:spcBef>
              <a:buFont typeface="Wingdings" pitchFamily="2" charset="2"/>
              <a:buChar char=""/>
              <a:tabLst>
                <a:tab pos="468313" algn="l"/>
                <a:tab pos="469900" algn="l"/>
              </a:tabLst>
            </a:pPr>
            <a:r>
              <a:rPr lang="en-US" altLang="en-US" dirty="0">
                <a:solidFill>
                  <a:srgbClr val="1A1F0B"/>
                </a:solidFill>
                <a:latin typeface="Palatino Linotype" panose="02040502050505030304" pitchFamily="18" charset="0"/>
                <a:cs typeface="Arial" panose="020B0604020202020204" pitchFamily="34" charset="0"/>
              </a:rPr>
              <a:t>Accreditation</a:t>
            </a:r>
            <a:endParaRPr lang="en-US" altLang="en-US" dirty="0">
              <a:solidFill>
                <a:srgbClr val="000000"/>
              </a:solidFill>
              <a:latin typeface="Palatino Linotype" panose="02040502050505030304" pitchFamily="18" charset="0"/>
              <a:cs typeface="Arial" panose="020B0604020202020204" pitchFamily="34" charset="0"/>
            </a:endParaRPr>
          </a:p>
          <a:p>
            <a:pPr marL="698500" lvl="1">
              <a:lnSpc>
                <a:spcPts val="2050"/>
              </a:lnSpc>
              <a:spcBef>
                <a:spcPct val="0"/>
              </a:spcBef>
              <a:buFont typeface="Wingdings" pitchFamily="2" charset="2"/>
              <a:buChar char=""/>
              <a:tabLst>
                <a:tab pos="468313" algn="l"/>
                <a:tab pos="469900" algn="l"/>
              </a:tabLst>
            </a:pPr>
            <a:r>
              <a:rPr lang="en-US" altLang="en-US" dirty="0">
                <a:solidFill>
                  <a:srgbClr val="1A1F0B"/>
                </a:solidFill>
                <a:latin typeface="Palatino Linotype" panose="02040502050505030304" pitchFamily="18" charset="0"/>
                <a:cs typeface="Arial" panose="020B0604020202020204" pitchFamily="34" charset="0"/>
              </a:rPr>
              <a:t>Cost</a:t>
            </a:r>
            <a:endParaRPr lang="en-US" altLang="en-US" dirty="0">
              <a:solidFill>
                <a:srgbClr val="000000"/>
              </a:solidFill>
              <a:latin typeface="Palatino Linotype" panose="02040502050505030304" pitchFamily="18" charset="0"/>
              <a:cs typeface="Arial" panose="020B0604020202020204" pitchFamily="34" charset="0"/>
            </a:endParaRPr>
          </a:p>
          <a:p>
            <a:endParaRPr lang="en-US" dirty="0"/>
          </a:p>
        </p:txBody>
      </p:sp>
      <p:sp>
        <p:nvSpPr>
          <p:cNvPr id="4" name="Content Placeholder 3">
            <a:extLst>
              <a:ext uri="{FF2B5EF4-FFF2-40B4-BE49-F238E27FC236}">
                <a16:creationId xmlns:a16="http://schemas.microsoft.com/office/drawing/2014/main" id="{867AEBB7-1B53-8C46-B842-D7F6B66B1278}"/>
              </a:ext>
            </a:extLst>
          </p:cNvPr>
          <p:cNvSpPr>
            <a:spLocks noGrp="1"/>
          </p:cNvSpPr>
          <p:nvPr>
            <p:ph sz="quarter" idx="4"/>
          </p:nvPr>
        </p:nvSpPr>
        <p:spPr/>
        <p:txBody>
          <a:bodyPr/>
          <a:lstStyle/>
          <a:p>
            <a:pPr marL="475615" indent="-463550" fontAlgn="auto">
              <a:spcBef>
                <a:spcPts val="1460"/>
              </a:spcBef>
              <a:spcAft>
                <a:spcPts val="0"/>
              </a:spcAft>
              <a:buFontTx/>
              <a:buAutoNum type="arabicPeriod" startAt="5"/>
              <a:tabLst>
                <a:tab pos="475615" algn="l"/>
                <a:tab pos="476250" algn="l"/>
              </a:tabLst>
              <a:defRPr/>
            </a:pPr>
            <a:r>
              <a:rPr lang="en-US" b="1" kern="0" spc="-105" dirty="0">
                <a:solidFill>
                  <a:srgbClr val="1A1F0B"/>
                </a:solidFill>
                <a:latin typeface="Palatino Linotype" panose="02040502050505030304" pitchFamily="18" charset="0"/>
                <a:cs typeface="Arial"/>
              </a:rPr>
              <a:t>Organize</a:t>
            </a:r>
            <a:r>
              <a:rPr lang="en-US" b="1" kern="0" spc="-65" dirty="0">
                <a:solidFill>
                  <a:srgbClr val="1A1F0B"/>
                </a:solidFill>
                <a:latin typeface="Palatino Linotype" panose="02040502050505030304" pitchFamily="18" charset="0"/>
                <a:cs typeface="Arial"/>
              </a:rPr>
              <a:t> </a:t>
            </a:r>
            <a:r>
              <a:rPr lang="en-US" b="1" kern="0" dirty="0">
                <a:solidFill>
                  <a:srgbClr val="1A1F0B"/>
                </a:solidFill>
                <a:latin typeface="Palatino Linotype" panose="02040502050505030304" pitchFamily="18" charset="0"/>
                <a:cs typeface="Arial"/>
              </a:rPr>
              <a:t>a</a:t>
            </a:r>
            <a:r>
              <a:rPr lang="en-US" b="1" kern="0" spc="-60" dirty="0">
                <a:solidFill>
                  <a:srgbClr val="1A1F0B"/>
                </a:solidFill>
                <a:latin typeface="Palatino Linotype" panose="02040502050505030304" pitchFamily="18" charset="0"/>
                <a:cs typeface="Arial"/>
              </a:rPr>
              <a:t> </a:t>
            </a:r>
            <a:r>
              <a:rPr lang="en-US" b="1" kern="0" spc="-10" dirty="0">
                <a:solidFill>
                  <a:srgbClr val="1A1F0B"/>
                </a:solidFill>
                <a:latin typeface="Palatino Linotype" panose="02040502050505030304" pitchFamily="18" charset="0"/>
                <a:cs typeface="Arial"/>
              </a:rPr>
              <a:t>Coalition</a:t>
            </a:r>
            <a:endParaRPr lang="en-US" b="1" kern="0" dirty="0">
              <a:solidFill>
                <a:sysClr val="windowText" lastClr="000000"/>
              </a:solidFill>
              <a:latin typeface="Palatino Linotype" panose="02040502050505030304" pitchFamily="18" charset="0"/>
              <a:cs typeface="Arial"/>
            </a:endParaRPr>
          </a:p>
          <a:p>
            <a:pPr marL="469265" indent="-457200" fontAlgn="auto">
              <a:lnSpc>
                <a:spcPts val="2295"/>
              </a:lnSpc>
              <a:spcBef>
                <a:spcPts val="1365"/>
              </a:spcBef>
              <a:spcAft>
                <a:spcPts val="0"/>
              </a:spcAft>
              <a:buFontTx/>
              <a:buAutoNum type="arabicPeriod" startAt="5"/>
              <a:tabLst>
                <a:tab pos="469265" algn="l"/>
                <a:tab pos="469900" algn="l"/>
              </a:tabLst>
              <a:defRPr/>
            </a:pPr>
            <a:r>
              <a:rPr lang="en-US" b="1" kern="0" spc="-65" dirty="0">
                <a:solidFill>
                  <a:srgbClr val="1A1F0B"/>
                </a:solidFill>
                <a:latin typeface="Palatino Linotype" panose="02040502050505030304" pitchFamily="18" charset="0"/>
                <a:cs typeface="Arial"/>
              </a:rPr>
              <a:t>Obtain</a:t>
            </a:r>
            <a:r>
              <a:rPr lang="en-US" b="1" kern="0" spc="-35" dirty="0">
                <a:solidFill>
                  <a:srgbClr val="1A1F0B"/>
                </a:solidFill>
                <a:latin typeface="Palatino Linotype" panose="02040502050505030304" pitchFamily="18" charset="0"/>
                <a:cs typeface="Arial"/>
              </a:rPr>
              <a:t> </a:t>
            </a:r>
            <a:r>
              <a:rPr lang="en-US" b="1" kern="0" spc="-10" dirty="0">
                <a:solidFill>
                  <a:srgbClr val="1A1F0B"/>
                </a:solidFill>
                <a:latin typeface="Palatino Linotype" panose="02040502050505030304" pitchFamily="18" charset="0"/>
                <a:cs typeface="Arial"/>
              </a:rPr>
              <a:t>Endorsements</a:t>
            </a:r>
            <a:endParaRPr lang="en-US" b="1" kern="0" dirty="0">
              <a:solidFill>
                <a:sysClr val="windowText" lastClr="000000"/>
              </a:solidFill>
              <a:latin typeface="Palatino Linotype" panose="02040502050505030304" pitchFamily="18" charset="0"/>
              <a:cs typeface="Arial"/>
            </a:endParaRPr>
          </a:p>
          <a:p>
            <a:pPr marL="698500" lvl="1" fontAlgn="auto">
              <a:lnSpc>
                <a:spcPts val="1950"/>
              </a:lnSpc>
              <a:spcBef>
                <a:spcPts val="0"/>
              </a:spcBef>
              <a:spcAft>
                <a:spcPts val="0"/>
              </a:spcAft>
              <a:buFont typeface="Wingdings"/>
              <a:buChar char=""/>
              <a:tabLst>
                <a:tab pos="698500" algn="l"/>
              </a:tabLst>
              <a:defRPr/>
            </a:pPr>
            <a:r>
              <a:rPr lang="en-US" sz="2000" kern="0" spc="-80" dirty="0">
                <a:solidFill>
                  <a:srgbClr val="1A1F0B"/>
                </a:solidFill>
                <a:latin typeface="Palatino Linotype" panose="02040502050505030304" pitchFamily="18" charset="0"/>
                <a:cs typeface="Arial"/>
              </a:rPr>
              <a:t>Chamber</a:t>
            </a:r>
            <a:r>
              <a:rPr lang="en-US" sz="2000" kern="0" spc="-70" dirty="0">
                <a:solidFill>
                  <a:srgbClr val="1A1F0B"/>
                </a:solidFill>
                <a:latin typeface="Palatino Linotype" panose="02040502050505030304" pitchFamily="18" charset="0"/>
                <a:cs typeface="Arial"/>
              </a:rPr>
              <a:t> </a:t>
            </a:r>
            <a:r>
              <a:rPr lang="en-US" sz="2000" kern="0" dirty="0">
                <a:solidFill>
                  <a:srgbClr val="1A1F0B"/>
                </a:solidFill>
                <a:latin typeface="Palatino Linotype" panose="02040502050505030304" pitchFamily="18" charset="0"/>
                <a:cs typeface="Arial"/>
              </a:rPr>
              <a:t>of</a:t>
            </a:r>
            <a:r>
              <a:rPr lang="en-US" sz="2000" kern="0" spc="-70" dirty="0">
                <a:solidFill>
                  <a:srgbClr val="1A1F0B"/>
                </a:solidFill>
                <a:latin typeface="Palatino Linotype" panose="02040502050505030304" pitchFamily="18" charset="0"/>
                <a:cs typeface="Arial"/>
              </a:rPr>
              <a:t> </a:t>
            </a:r>
            <a:r>
              <a:rPr lang="en-US" sz="2000" kern="0" spc="-10" dirty="0">
                <a:solidFill>
                  <a:srgbClr val="1A1F0B"/>
                </a:solidFill>
                <a:latin typeface="Palatino Linotype" panose="02040502050505030304" pitchFamily="18" charset="0"/>
                <a:cs typeface="Arial"/>
              </a:rPr>
              <a:t>Commerce</a:t>
            </a:r>
            <a:endParaRPr lang="en-US" sz="2000" kern="0" dirty="0">
              <a:solidFill>
                <a:sysClr val="windowText" lastClr="000000"/>
              </a:solidFill>
              <a:latin typeface="Palatino Linotype" panose="02040502050505030304" pitchFamily="18" charset="0"/>
              <a:cs typeface="Arial"/>
            </a:endParaRPr>
          </a:p>
          <a:p>
            <a:pPr marL="698500" lvl="1" fontAlgn="auto">
              <a:lnSpc>
                <a:spcPts val="1945"/>
              </a:lnSpc>
              <a:spcBef>
                <a:spcPts val="0"/>
              </a:spcBef>
              <a:spcAft>
                <a:spcPts val="0"/>
              </a:spcAft>
              <a:buFont typeface="Wingdings"/>
              <a:buChar char=""/>
              <a:tabLst>
                <a:tab pos="698500" algn="l"/>
              </a:tabLst>
              <a:defRPr/>
            </a:pPr>
            <a:r>
              <a:rPr lang="en-US" sz="2000" kern="0" spc="-55" dirty="0">
                <a:solidFill>
                  <a:srgbClr val="1A1F0B"/>
                </a:solidFill>
                <a:latin typeface="Palatino Linotype" panose="02040502050505030304" pitchFamily="18" charset="0"/>
                <a:cs typeface="Arial"/>
              </a:rPr>
              <a:t>Professional</a:t>
            </a:r>
            <a:r>
              <a:rPr lang="en-US" sz="2000" kern="0" spc="-50" dirty="0">
                <a:solidFill>
                  <a:srgbClr val="1A1F0B"/>
                </a:solidFill>
                <a:latin typeface="Palatino Linotype" panose="02040502050505030304" pitchFamily="18" charset="0"/>
                <a:cs typeface="Arial"/>
              </a:rPr>
              <a:t> </a:t>
            </a:r>
            <a:r>
              <a:rPr lang="en-US" sz="2000" kern="0" spc="-10" dirty="0">
                <a:solidFill>
                  <a:srgbClr val="1A1F0B"/>
                </a:solidFill>
                <a:latin typeface="Palatino Linotype" panose="02040502050505030304" pitchFamily="18" charset="0"/>
                <a:cs typeface="Arial"/>
              </a:rPr>
              <a:t>Organizations</a:t>
            </a:r>
            <a:endParaRPr lang="en-US" sz="2000" kern="0" dirty="0">
              <a:solidFill>
                <a:sysClr val="windowText" lastClr="000000"/>
              </a:solidFill>
              <a:latin typeface="Palatino Linotype" panose="02040502050505030304" pitchFamily="18" charset="0"/>
              <a:cs typeface="Arial"/>
            </a:endParaRPr>
          </a:p>
          <a:p>
            <a:pPr marL="698500" lvl="1" fontAlgn="auto">
              <a:lnSpc>
                <a:spcPts val="1945"/>
              </a:lnSpc>
              <a:spcBef>
                <a:spcPts val="0"/>
              </a:spcBef>
              <a:spcAft>
                <a:spcPts val="0"/>
              </a:spcAft>
              <a:buFont typeface="Wingdings"/>
              <a:buChar char=""/>
              <a:tabLst>
                <a:tab pos="698500" algn="l"/>
              </a:tabLst>
              <a:defRPr/>
            </a:pPr>
            <a:r>
              <a:rPr lang="en-US" sz="2000" kern="0" spc="-10" dirty="0">
                <a:solidFill>
                  <a:srgbClr val="1A1F0B"/>
                </a:solidFill>
                <a:latin typeface="Palatino Linotype" panose="02040502050505030304" pitchFamily="18" charset="0"/>
                <a:cs typeface="Arial"/>
              </a:rPr>
              <a:t>Students</a:t>
            </a:r>
            <a:endParaRPr lang="en-US" sz="2000" kern="0" dirty="0">
              <a:solidFill>
                <a:sysClr val="windowText" lastClr="000000"/>
              </a:solidFill>
              <a:latin typeface="Palatino Linotype" panose="02040502050505030304" pitchFamily="18" charset="0"/>
              <a:cs typeface="Arial"/>
            </a:endParaRPr>
          </a:p>
          <a:p>
            <a:pPr marL="698500" lvl="1" fontAlgn="auto">
              <a:lnSpc>
                <a:spcPts val="2050"/>
              </a:lnSpc>
              <a:spcBef>
                <a:spcPts val="0"/>
              </a:spcBef>
              <a:spcAft>
                <a:spcPts val="0"/>
              </a:spcAft>
              <a:buFont typeface="Wingdings"/>
              <a:buChar char=""/>
              <a:tabLst>
                <a:tab pos="698500" algn="l"/>
              </a:tabLst>
              <a:defRPr/>
            </a:pPr>
            <a:r>
              <a:rPr lang="en-US" sz="2000" kern="0" spc="-85" dirty="0">
                <a:solidFill>
                  <a:srgbClr val="1A1F0B"/>
                </a:solidFill>
                <a:latin typeface="Palatino Linotype" panose="02040502050505030304" pitchFamily="18" charset="0"/>
                <a:cs typeface="Arial"/>
              </a:rPr>
              <a:t>Veterans</a:t>
            </a:r>
            <a:r>
              <a:rPr lang="en-US" sz="2000" kern="0" dirty="0">
                <a:solidFill>
                  <a:srgbClr val="1A1F0B"/>
                </a:solidFill>
                <a:latin typeface="Palatino Linotype" panose="02040502050505030304" pitchFamily="18" charset="0"/>
                <a:cs typeface="Arial"/>
              </a:rPr>
              <a:t> </a:t>
            </a:r>
            <a:r>
              <a:rPr lang="en-US" sz="2000" kern="0" spc="-10" dirty="0">
                <a:solidFill>
                  <a:srgbClr val="1A1F0B"/>
                </a:solidFill>
                <a:latin typeface="Palatino Linotype" panose="02040502050505030304" pitchFamily="18" charset="0"/>
                <a:cs typeface="Arial"/>
              </a:rPr>
              <a:t>Groups</a:t>
            </a:r>
            <a:endParaRPr lang="en-US" sz="2000" kern="0" dirty="0">
              <a:solidFill>
                <a:sysClr val="windowText" lastClr="000000"/>
              </a:solidFill>
              <a:latin typeface="Palatino Linotype" panose="02040502050505030304" pitchFamily="18" charset="0"/>
              <a:cs typeface="Arial"/>
            </a:endParaRPr>
          </a:p>
          <a:p>
            <a:pPr marL="469265" indent="-457200" fontAlgn="auto">
              <a:lnSpc>
                <a:spcPts val="2295"/>
              </a:lnSpc>
              <a:spcBef>
                <a:spcPts val="1350"/>
              </a:spcBef>
              <a:spcAft>
                <a:spcPts val="0"/>
              </a:spcAft>
              <a:buFontTx/>
              <a:buAutoNum type="arabicPeriod" startAt="5"/>
              <a:tabLst>
                <a:tab pos="469265" algn="l"/>
                <a:tab pos="469900" algn="l"/>
              </a:tabLst>
              <a:defRPr/>
            </a:pPr>
            <a:r>
              <a:rPr lang="en-US" b="1" kern="0" spc="-90" dirty="0">
                <a:solidFill>
                  <a:srgbClr val="1A1F0B"/>
                </a:solidFill>
                <a:latin typeface="Palatino Linotype" panose="02040502050505030304" pitchFamily="18" charset="0"/>
                <a:cs typeface="Arial"/>
              </a:rPr>
              <a:t>Emphasize</a:t>
            </a:r>
            <a:r>
              <a:rPr lang="en-US" b="1" kern="0" spc="-70" dirty="0">
                <a:solidFill>
                  <a:srgbClr val="1A1F0B"/>
                </a:solidFill>
                <a:latin typeface="Palatino Linotype" panose="02040502050505030304" pitchFamily="18" charset="0"/>
                <a:cs typeface="Arial"/>
              </a:rPr>
              <a:t> </a:t>
            </a:r>
            <a:r>
              <a:rPr lang="en-US" b="1" kern="0" spc="-60" dirty="0">
                <a:solidFill>
                  <a:srgbClr val="1A1F0B"/>
                </a:solidFill>
                <a:latin typeface="Palatino Linotype" panose="02040502050505030304" pitchFamily="18" charset="0"/>
                <a:cs typeface="Arial"/>
              </a:rPr>
              <a:t>Educating</a:t>
            </a:r>
            <a:r>
              <a:rPr lang="en-US" b="1" kern="0" spc="-80" dirty="0">
                <a:solidFill>
                  <a:srgbClr val="1A1F0B"/>
                </a:solidFill>
                <a:latin typeface="Palatino Linotype" panose="02040502050505030304" pitchFamily="18" charset="0"/>
                <a:cs typeface="Arial"/>
              </a:rPr>
              <a:t> </a:t>
            </a:r>
            <a:r>
              <a:rPr lang="en-US" b="1" kern="0" dirty="0">
                <a:solidFill>
                  <a:srgbClr val="1A1F0B"/>
                </a:solidFill>
                <a:latin typeface="Palatino Linotype" panose="02040502050505030304" pitchFamily="18" charset="0"/>
                <a:cs typeface="Arial"/>
              </a:rPr>
              <a:t>the</a:t>
            </a:r>
            <a:r>
              <a:rPr lang="en-US" b="1" kern="0" spc="-80" dirty="0">
                <a:solidFill>
                  <a:srgbClr val="1A1F0B"/>
                </a:solidFill>
                <a:latin typeface="Palatino Linotype" panose="02040502050505030304" pitchFamily="18" charset="0"/>
                <a:cs typeface="Arial"/>
              </a:rPr>
              <a:t> </a:t>
            </a:r>
            <a:r>
              <a:rPr lang="en-US" b="1" kern="0" spc="-20" dirty="0">
                <a:solidFill>
                  <a:srgbClr val="1A1F0B"/>
                </a:solidFill>
                <a:latin typeface="Palatino Linotype" panose="02040502050505030304" pitchFamily="18" charset="0"/>
                <a:cs typeface="Arial"/>
              </a:rPr>
              <a:t>Public</a:t>
            </a:r>
            <a:endParaRPr lang="en-US" b="1" kern="0" dirty="0">
              <a:solidFill>
                <a:sysClr val="windowText" lastClr="000000"/>
              </a:solidFill>
              <a:latin typeface="Palatino Linotype" panose="02040502050505030304" pitchFamily="18" charset="0"/>
              <a:cs typeface="Arial"/>
            </a:endParaRPr>
          </a:p>
          <a:p>
            <a:pPr marL="698500" lvl="1" fontAlgn="auto">
              <a:lnSpc>
                <a:spcPts val="2055"/>
              </a:lnSpc>
              <a:spcBef>
                <a:spcPts val="0"/>
              </a:spcBef>
              <a:spcAft>
                <a:spcPts val="0"/>
              </a:spcAft>
              <a:buFont typeface="Wingdings"/>
              <a:buChar char=""/>
              <a:tabLst>
                <a:tab pos="698500" algn="l"/>
              </a:tabLst>
              <a:defRPr/>
            </a:pPr>
            <a:r>
              <a:rPr lang="en-US" sz="2000" kern="0" spc="-40" dirty="0">
                <a:solidFill>
                  <a:srgbClr val="1A1F0B"/>
                </a:solidFill>
                <a:latin typeface="Palatino Linotype" panose="02040502050505030304" pitchFamily="18" charset="0"/>
                <a:cs typeface="Arial"/>
              </a:rPr>
              <a:t>Media,</a:t>
            </a:r>
            <a:r>
              <a:rPr lang="en-US" sz="2000" kern="0" spc="-30" dirty="0">
                <a:solidFill>
                  <a:srgbClr val="1A1F0B"/>
                </a:solidFill>
                <a:latin typeface="Palatino Linotype" panose="02040502050505030304" pitchFamily="18" charset="0"/>
                <a:cs typeface="Arial"/>
              </a:rPr>
              <a:t> </a:t>
            </a:r>
            <a:r>
              <a:rPr lang="en-US" sz="2000" kern="0" spc="-140" dirty="0">
                <a:solidFill>
                  <a:srgbClr val="1A1F0B"/>
                </a:solidFill>
                <a:latin typeface="Palatino Linotype" panose="02040502050505030304" pitchFamily="18" charset="0"/>
                <a:cs typeface="Arial"/>
              </a:rPr>
              <a:t>Op-</a:t>
            </a:r>
            <a:r>
              <a:rPr lang="en-US" sz="2000" kern="0" spc="-125" dirty="0">
                <a:solidFill>
                  <a:srgbClr val="1A1F0B"/>
                </a:solidFill>
                <a:latin typeface="Palatino Linotype" panose="02040502050505030304" pitchFamily="18" charset="0"/>
                <a:cs typeface="Arial"/>
              </a:rPr>
              <a:t>Eds,</a:t>
            </a:r>
            <a:r>
              <a:rPr lang="en-US" sz="2000" kern="0" spc="-30" dirty="0">
                <a:solidFill>
                  <a:srgbClr val="1A1F0B"/>
                </a:solidFill>
                <a:latin typeface="Palatino Linotype" panose="02040502050505030304" pitchFamily="18" charset="0"/>
                <a:cs typeface="Arial"/>
              </a:rPr>
              <a:t> </a:t>
            </a:r>
            <a:r>
              <a:rPr lang="en-US" sz="2000" kern="0" spc="-20" dirty="0">
                <a:solidFill>
                  <a:srgbClr val="1A1F0B"/>
                </a:solidFill>
                <a:latin typeface="Palatino Linotype" panose="02040502050505030304" pitchFamily="18" charset="0"/>
                <a:cs typeface="Arial"/>
              </a:rPr>
              <a:t>etc.</a:t>
            </a:r>
            <a:endParaRPr lang="en-US" sz="2000" kern="0" dirty="0">
              <a:solidFill>
                <a:sysClr val="windowText" lastClr="000000"/>
              </a:solidFill>
              <a:latin typeface="Palatino Linotype" panose="02040502050505030304" pitchFamily="18" charset="0"/>
              <a:cs typeface="Arial"/>
            </a:endParaRPr>
          </a:p>
          <a:p>
            <a:endParaRPr lang="en-US" dirty="0"/>
          </a:p>
        </p:txBody>
      </p:sp>
      <p:sp>
        <p:nvSpPr>
          <p:cNvPr id="5" name="Slide Number Placeholder 4">
            <a:extLst>
              <a:ext uri="{FF2B5EF4-FFF2-40B4-BE49-F238E27FC236}">
                <a16:creationId xmlns:a16="http://schemas.microsoft.com/office/drawing/2014/main" id="{DB2CD68C-775A-9040-964C-E89D5AAAD989}"/>
              </a:ext>
            </a:extLst>
          </p:cNvPr>
          <p:cNvSpPr>
            <a:spLocks noGrp="1"/>
          </p:cNvSpPr>
          <p:nvPr>
            <p:ph type="sldNum" sz="quarter" idx="10"/>
          </p:nvPr>
        </p:nvSpPr>
        <p:spPr/>
        <p:txBody>
          <a:bodyPr/>
          <a:lstStyle/>
          <a:p>
            <a:pPr>
              <a:defRPr/>
            </a:pPr>
            <a:fld id="{CDE0A226-D696-6347-98C5-4ECD9707C98F}" type="slidenum">
              <a:rPr lang="en-US" altLang="en-US" smtClean="0"/>
              <a:pPr>
                <a:defRPr/>
              </a:pPr>
              <a:t>18</a:t>
            </a:fld>
            <a:endParaRPr lang="en-US" altLang="en-US"/>
          </a:p>
        </p:txBody>
      </p:sp>
    </p:spTree>
    <p:extLst>
      <p:ext uri="{BB962C8B-B14F-4D97-AF65-F5344CB8AC3E}">
        <p14:creationId xmlns:p14="http://schemas.microsoft.com/office/powerpoint/2010/main" val="182722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51153-E7CB-9240-A12A-7DE16C847CC6}"/>
              </a:ext>
            </a:extLst>
          </p:cNvPr>
          <p:cNvSpPr>
            <a:spLocks noGrp="1"/>
          </p:cNvSpPr>
          <p:nvPr>
            <p:ph type="title"/>
          </p:nvPr>
        </p:nvSpPr>
        <p:spPr/>
        <p:txBody>
          <a:bodyPr/>
          <a:lstStyle/>
          <a:p>
            <a:r>
              <a:rPr lang="en-US" dirty="0"/>
              <a:t>What’s Next?</a:t>
            </a:r>
          </a:p>
        </p:txBody>
      </p:sp>
      <p:sp>
        <p:nvSpPr>
          <p:cNvPr id="3" name="Content Placeholder 2">
            <a:extLst>
              <a:ext uri="{FF2B5EF4-FFF2-40B4-BE49-F238E27FC236}">
                <a16:creationId xmlns:a16="http://schemas.microsoft.com/office/drawing/2014/main" id="{1F351199-C755-0048-8255-3A3BA82A15EC}"/>
              </a:ext>
            </a:extLst>
          </p:cNvPr>
          <p:cNvSpPr>
            <a:spLocks noGrp="1"/>
          </p:cNvSpPr>
          <p:nvPr>
            <p:ph idx="1"/>
          </p:nvPr>
        </p:nvSpPr>
        <p:spPr/>
        <p:txBody>
          <a:bodyPr/>
          <a:lstStyle/>
          <a:p>
            <a:pPr marL="342900" indent="-342900">
              <a:buFont typeface="Arial" panose="020B0604020202020204" pitchFamily="34" charset="0"/>
              <a:buChar char="•"/>
            </a:pPr>
            <a:r>
              <a:rPr lang="en-US" dirty="0">
                <a:latin typeface="Palatino Linotype" panose="02040502050505030304" pitchFamily="18" charset="0"/>
              </a:rPr>
              <a:t>New Proposals Due to the Chancellor’s Office by 15 August 2022</a:t>
            </a:r>
          </a:p>
          <a:p>
            <a:pPr marL="342900" indent="-342900">
              <a:buFont typeface="Arial" panose="020B0604020202020204" pitchFamily="34" charset="0"/>
              <a:buChar char="•"/>
            </a:pPr>
            <a:r>
              <a:rPr lang="en-US" dirty="0">
                <a:latin typeface="Palatino Linotype" panose="02040502050505030304" pitchFamily="18" charset="0"/>
              </a:rPr>
              <a:t>California Community College Baccalaureate Association (CCCBA) providing guidance to the CCCCO</a:t>
            </a:r>
          </a:p>
          <a:p>
            <a:pPr marL="342900" indent="-342900">
              <a:buFont typeface="Arial" panose="020B0604020202020204" pitchFamily="34" charset="0"/>
              <a:buChar char="•"/>
            </a:pPr>
            <a:r>
              <a:rPr lang="en-US" dirty="0">
                <a:latin typeface="Palatino Linotype" panose="02040502050505030304" pitchFamily="18" charset="0"/>
              </a:rPr>
              <a:t>Chancellor’s Office Baccalaureate Working Group </a:t>
            </a:r>
          </a:p>
          <a:p>
            <a:pPr marL="342900" indent="-342900">
              <a:buFont typeface="Arial" panose="020B0604020202020204" pitchFamily="34" charset="0"/>
              <a:buChar char="•"/>
            </a:pPr>
            <a:r>
              <a:rPr lang="en-US" dirty="0">
                <a:latin typeface="Palatino Linotype" panose="02040502050505030304" pitchFamily="18" charset="0"/>
              </a:rPr>
              <a:t>Reworking of the Baccalaureate Program Handbook to assist colleges </a:t>
            </a:r>
          </a:p>
          <a:p>
            <a:pPr marL="342900" indent="-342900">
              <a:buFont typeface="Arial" panose="020B0604020202020204" pitchFamily="34" charset="0"/>
              <a:buChar char="•"/>
            </a:pPr>
            <a:r>
              <a:rPr lang="en-US" dirty="0">
                <a:latin typeface="Palatino Linotype" panose="02040502050505030304" pitchFamily="18" charset="0"/>
              </a:rPr>
              <a:t>Labor Market Indicators and other materials being collected </a:t>
            </a:r>
          </a:p>
          <a:p>
            <a:pPr marL="342900" indent="-342900">
              <a:buFont typeface="Arial" panose="020B0604020202020204" pitchFamily="34" charset="0"/>
              <a:buChar char="•"/>
            </a:pPr>
            <a:r>
              <a:rPr lang="en-US" dirty="0">
                <a:latin typeface="Palatino Linotype" panose="02040502050505030304" pitchFamily="18" charset="0"/>
              </a:rPr>
              <a:t>Potential additional reports from the LAO and others about the programs </a:t>
            </a:r>
          </a:p>
          <a:p>
            <a:pPr marL="342900" indent="-342900">
              <a:buFont typeface="Arial" panose="020B0604020202020204" pitchFamily="34" charset="0"/>
              <a:buChar char="•"/>
            </a:pPr>
            <a:r>
              <a:rPr lang="en-US" dirty="0">
                <a:latin typeface="Palatino Linotype" panose="02040502050505030304" pitchFamily="18" charset="0"/>
              </a:rPr>
              <a:t>Possible Legislation regarding number of programs and duplication</a:t>
            </a:r>
          </a:p>
          <a:p>
            <a:pPr marL="342900" indent="-342900">
              <a:buFont typeface="Arial" panose="020B0604020202020204" pitchFamily="34" charset="0"/>
              <a:buChar char="•"/>
            </a:pPr>
            <a:endParaRPr lang="en-US" dirty="0">
              <a:latin typeface="Palatino Linotype" panose="02040502050505030304" pitchFamily="18" charset="0"/>
            </a:endParaRPr>
          </a:p>
          <a:p>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8C6B16A4-5FE4-0440-A641-6E6F7AB4FC45}"/>
              </a:ext>
            </a:extLst>
          </p:cNvPr>
          <p:cNvSpPr>
            <a:spLocks noGrp="1"/>
          </p:cNvSpPr>
          <p:nvPr>
            <p:ph type="sldNum" sz="quarter" idx="10"/>
          </p:nvPr>
        </p:nvSpPr>
        <p:spPr/>
        <p:txBody>
          <a:bodyPr/>
          <a:lstStyle/>
          <a:p>
            <a:pPr>
              <a:defRPr/>
            </a:pPr>
            <a:fld id="{8856F6ED-E3DC-8A4A-AABE-AFCED42314C4}" type="slidenum">
              <a:rPr lang="en-US" altLang="en-US" smtClean="0"/>
              <a:pPr>
                <a:defRPr/>
              </a:pPr>
              <a:t>19</a:t>
            </a:fld>
            <a:endParaRPr lang="en-US" altLang="en-US"/>
          </a:p>
        </p:txBody>
      </p:sp>
    </p:spTree>
    <p:extLst>
      <p:ext uri="{BB962C8B-B14F-4D97-AF65-F5344CB8AC3E}">
        <p14:creationId xmlns:p14="http://schemas.microsoft.com/office/powerpoint/2010/main" val="154813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0AD6C-4A05-F543-8855-FB99F2E7F165}"/>
              </a:ext>
            </a:extLst>
          </p:cNvPr>
          <p:cNvSpPr>
            <a:spLocks noGrp="1"/>
          </p:cNvSpPr>
          <p:nvPr>
            <p:ph type="title"/>
          </p:nvPr>
        </p:nvSpPr>
        <p:spPr/>
        <p:txBody>
          <a:bodyPr/>
          <a:lstStyle/>
          <a:p>
            <a:r>
              <a:rPr lang="en-US" dirty="0"/>
              <a:t>Breakout Description</a:t>
            </a:r>
          </a:p>
        </p:txBody>
      </p:sp>
      <p:sp>
        <p:nvSpPr>
          <p:cNvPr id="3" name="Content Placeholder 2">
            <a:extLst>
              <a:ext uri="{FF2B5EF4-FFF2-40B4-BE49-F238E27FC236}">
                <a16:creationId xmlns:a16="http://schemas.microsoft.com/office/drawing/2014/main" id="{83525261-8966-3143-9402-CCE0F24135A7}"/>
              </a:ext>
            </a:extLst>
          </p:cNvPr>
          <p:cNvSpPr>
            <a:spLocks noGrp="1"/>
          </p:cNvSpPr>
          <p:nvPr>
            <p:ph idx="1"/>
          </p:nvPr>
        </p:nvSpPr>
        <p:spPr/>
        <p:txBody>
          <a:bodyPr/>
          <a:lstStyle/>
          <a:p>
            <a:r>
              <a:rPr lang="en-US" sz="2800" dirty="0">
                <a:latin typeface="Palatino Linotype" panose="02040502050505030304" pitchFamily="18" charset="0"/>
              </a:rPr>
              <a:t>This session will seek to highlight the benefits of offering community college baccalaureate programs Join this session as we examine how expanding access to CCB degrees offer students an additional pathway to their educational goals, while simultaneously meeting local workforce demands </a:t>
            </a:r>
          </a:p>
          <a:p>
            <a:endParaRPr lang="en-US" sz="28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E7BC656B-0653-1B4E-B21C-9C150BB1E60D}"/>
              </a:ext>
            </a:extLst>
          </p:cNvPr>
          <p:cNvSpPr>
            <a:spLocks noGrp="1"/>
          </p:cNvSpPr>
          <p:nvPr>
            <p:ph type="sldNum" sz="quarter" idx="10"/>
          </p:nvPr>
        </p:nvSpPr>
        <p:spPr/>
        <p:txBody>
          <a:bodyPr/>
          <a:lstStyle/>
          <a:p>
            <a:pPr>
              <a:defRPr/>
            </a:pPr>
            <a:fld id="{8856F6ED-E3DC-8A4A-AABE-AFCED42314C4}" type="slidenum">
              <a:rPr lang="en-US" altLang="en-US" smtClean="0"/>
              <a:pPr>
                <a:defRPr/>
              </a:pPr>
              <a:t>2</a:t>
            </a:fld>
            <a:endParaRPr lang="en-US" altLang="en-US"/>
          </a:p>
        </p:txBody>
      </p:sp>
    </p:spTree>
    <p:extLst>
      <p:ext uri="{BB962C8B-B14F-4D97-AF65-F5344CB8AC3E}">
        <p14:creationId xmlns:p14="http://schemas.microsoft.com/office/powerpoint/2010/main" val="34689856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9E11B-00ED-9841-B672-A759B495AB7D}"/>
              </a:ext>
            </a:extLst>
          </p:cNvPr>
          <p:cNvSpPr>
            <a:spLocks noGrp="1"/>
          </p:cNvSpPr>
          <p:nvPr>
            <p:ph type="title"/>
          </p:nvPr>
        </p:nvSpPr>
        <p:spPr/>
        <p:txBody>
          <a:bodyPr>
            <a:normAutofit/>
          </a:bodyPr>
          <a:lstStyle/>
          <a:p>
            <a:r>
              <a:rPr lang="en-US" sz="4400" dirty="0"/>
              <a:t>Thank You!</a:t>
            </a:r>
          </a:p>
        </p:txBody>
      </p:sp>
      <p:sp>
        <p:nvSpPr>
          <p:cNvPr id="3" name="Content Placeholder 2">
            <a:extLst>
              <a:ext uri="{FF2B5EF4-FFF2-40B4-BE49-F238E27FC236}">
                <a16:creationId xmlns:a16="http://schemas.microsoft.com/office/drawing/2014/main" id="{588109AA-066E-6A49-A7CD-801BD24E18C9}"/>
              </a:ext>
            </a:extLst>
          </p:cNvPr>
          <p:cNvSpPr>
            <a:spLocks noGrp="1"/>
          </p:cNvSpPr>
          <p:nvPr>
            <p:ph idx="1"/>
          </p:nvPr>
        </p:nvSpPr>
        <p:spPr/>
        <p:txBody>
          <a:bodyPr/>
          <a:lstStyle/>
          <a:p>
            <a:r>
              <a:rPr lang="en-US" sz="4800" dirty="0">
                <a:latin typeface="Palatino Linotype" panose="02040502050505030304" pitchFamily="18" charset="0"/>
              </a:rPr>
              <a:t>Questions?</a:t>
            </a:r>
          </a:p>
          <a:p>
            <a:endParaRPr lang="en-US" sz="4800" dirty="0">
              <a:latin typeface="Palatino Linotype" panose="02040502050505030304" pitchFamily="18" charset="0"/>
            </a:endParaRPr>
          </a:p>
          <a:p>
            <a:r>
              <a:rPr lang="en-US" sz="4800" dirty="0" err="1">
                <a:latin typeface="Palatino Linotype" panose="02040502050505030304" pitchFamily="18" charset="0"/>
              </a:rPr>
              <a:t>info@asccc.org</a:t>
            </a:r>
            <a:endParaRPr lang="en-US" sz="4800" dirty="0">
              <a:latin typeface="Palatino Linotype" panose="02040502050505030304" pitchFamily="18" charset="0"/>
            </a:endParaRPr>
          </a:p>
          <a:p>
            <a:r>
              <a:rPr lang="en-US" sz="4800">
                <a:latin typeface="Palatino Linotype" panose="02040502050505030304" pitchFamily="18" charset="0"/>
              </a:rPr>
              <a:t>cccbac.org</a:t>
            </a:r>
            <a:endParaRPr lang="en-US" sz="4800"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B11FC128-F4CD-D24C-80C5-19547A9BA2DB}"/>
              </a:ext>
            </a:extLst>
          </p:cNvPr>
          <p:cNvSpPr>
            <a:spLocks noGrp="1"/>
          </p:cNvSpPr>
          <p:nvPr>
            <p:ph type="sldNum" sz="quarter" idx="10"/>
          </p:nvPr>
        </p:nvSpPr>
        <p:spPr/>
        <p:txBody>
          <a:bodyPr/>
          <a:lstStyle/>
          <a:p>
            <a:pPr>
              <a:defRPr/>
            </a:pPr>
            <a:fld id="{8856F6ED-E3DC-8A4A-AABE-AFCED42314C4}" type="slidenum">
              <a:rPr lang="en-US" altLang="en-US" smtClean="0"/>
              <a:pPr>
                <a:defRPr/>
              </a:pPr>
              <a:t>20</a:t>
            </a:fld>
            <a:endParaRPr lang="en-US" altLang="en-US"/>
          </a:p>
        </p:txBody>
      </p:sp>
    </p:spTree>
    <p:extLst>
      <p:ext uri="{BB962C8B-B14F-4D97-AF65-F5344CB8AC3E}">
        <p14:creationId xmlns:p14="http://schemas.microsoft.com/office/powerpoint/2010/main" val="2454278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7BE0D-AE98-B44B-86DE-B4B6A94BB012}"/>
              </a:ext>
            </a:extLst>
          </p:cNvPr>
          <p:cNvSpPr>
            <a:spLocks noGrp="1"/>
          </p:cNvSpPr>
          <p:nvPr>
            <p:ph type="title"/>
          </p:nvPr>
        </p:nvSpPr>
        <p:spPr/>
        <p:txBody>
          <a:bodyPr/>
          <a:lstStyle/>
          <a:p>
            <a:r>
              <a:rPr lang="en-US" dirty="0"/>
              <a:t>The Desire for Baccalaureate Programs in California Is Not New…</a:t>
            </a:r>
          </a:p>
        </p:txBody>
      </p:sp>
      <p:sp>
        <p:nvSpPr>
          <p:cNvPr id="3" name="Content Placeholder 2">
            <a:extLst>
              <a:ext uri="{FF2B5EF4-FFF2-40B4-BE49-F238E27FC236}">
                <a16:creationId xmlns:a16="http://schemas.microsoft.com/office/drawing/2014/main" id="{3FB7F3D2-29A6-1646-84E0-1205BBA7A4FC}"/>
              </a:ext>
            </a:extLst>
          </p:cNvPr>
          <p:cNvSpPr>
            <a:spLocks noGrp="1"/>
          </p:cNvSpPr>
          <p:nvPr>
            <p:ph sz="half" idx="2"/>
          </p:nvPr>
        </p:nvSpPr>
        <p:spPr/>
        <p:txBody>
          <a:bodyPr/>
          <a:lstStyle/>
          <a:p>
            <a:pPr marL="85725" indent="0" fontAlgn="auto">
              <a:spcBef>
                <a:spcPts val="1875"/>
              </a:spcBef>
              <a:spcAft>
                <a:spcPts val="0"/>
              </a:spcAft>
              <a:buNone/>
              <a:defRPr/>
            </a:pPr>
            <a:r>
              <a:rPr lang="en-US" sz="2800" kern="0" spc="-100" dirty="0">
                <a:solidFill>
                  <a:srgbClr val="1A1F0B"/>
                </a:solidFill>
                <a:latin typeface="Palatino Linotype" panose="02040502050505030304" pitchFamily="18" charset="0"/>
                <a:cs typeface="Arial"/>
              </a:rPr>
              <a:t>Eight</a:t>
            </a:r>
            <a:r>
              <a:rPr lang="en-US" sz="2800" kern="0" spc="-55" dirty="0">
                <a:solidFill>
                  <a:srgbClr val="1A1F0B"/>
                </a:solidFill>
                <a:latin typeface="Palatino Linotype" panose="02040502050505030304" pitchFamily="18" charset="0"/>
                <a:cs typeface="Arial"/>
              </a:rPr>
              <a:t> </a:t>
            </a:r>
            <a:r>
              <a:rPr lang="en-US" sz="2800" kern="0" spc="-80" dirty="0">
                <a:solidFill>
                  <a:srgbClr val="1A1F0B"/>
                </a:solidFill>
                <a:latin typeface="Palatino Linotype" panose="02040502050505030304" pitchFamily="18" charset="0"/>
                <a:cs typeface="Arial"/>
              </a:rPr>
              <a:t>Legislative</a:t>
            </a:r>
            <a:r>
              <a:rPr lang="en-US" sz="2800" kern="0" spc="-50" dirty="0">
                <a:solidFill>
                  <a:srgbClr val="1A1F0B"/>
                </a:solidFill>
                <a:latin typeface="Palatino Linotype" panose="02040502050505030304" pitchFamily="18" charset="0"/>
                <a:cs typeface="Arial"/>
              </a:rPr>
              <a:t> </a:t>
            </a:r>
            <a:r>
              <a:rPr lang="en-US" sz="2800" kern="0" spc="-10" dirty="0">
                <a:solidFill>
                  <a:srgbClr val="1A1F0B"/>
                </a:solidFill>
                <a:latin typeface="Palatino Linotype" panose="02040502050505030304" pitchFamily="18" charset="0"/>
                <a:cs typeface="Arial"/>
              </a:rPr>
              <a:t>Items</a:t>
            </a:r>
            <a:endParaRPr lang="en-US" sz="2800" kern="0" dirty="0">
              <a:solidFill>
                <a:sysClr val="windowText" lastClr="000000"/>
              </a:solidFill>
              <a:latin typeface="Palatino Linotype" panose="02040502050505030304" pitchFamily="18" charset="0"/>
              <a:cs typeface="Arial"/>
            </a:endParaRPr>
          </a:p>
          <a:p>
            <a:pPr marL="241300" fontAlgn="auto">
              <a:spcBef>
                <a:spcPts val="1525"/>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45" dirty="0">
                <a:solidFill>
                  <a:srgbClr val="1A1F0B"/>
                </a:solidFill>
                <a:latin typeface="Palatino Linotype" panose="02040502050505030304" pitchFamily="18" charset="0"/>
                <a:cs typeface="Arial"/>
              </a:rPr>
              <a:t> </a:t>
            </a:r>
            <a:r>
              <a:rPr lang="en-US" kern="0" spc="55" dirty="0">
                <a:solidFill>
                  <a:srgbClr val="1A1F0B"/>
                </a:solidFill>
                <a:latin typeface="Palatino Linotype" panose="02040502050505030304" pitchFamily="18" charset="0"/>
                <a:cs typeface="Arial"/>
              </a:rPr>
              <a:t>1932</a:t>
            </a:r>
            <a:r>
              <a:rPr lang="en-US" kern="0" spc="-50" dirty="0">
                <a:solidFill>
                  <a:srgbClr val="1A1F0B"/>
                </a:solidFill>
                <a:latin typeface="Palatino Linotype" panose="02040502050505030304" pitchFamily="18" charset="0"/>
                <a:cs typeface="Arial"/>
              </a:rPr>
              <a:t> </a:t>
            </a:r>
            <a:r>
              <a:rPr lang="en-US" kern="0" spc="-105" dirty="0">
                <a:solidFill>
                  <a:srgbClr val="1A1F0B"/>
                </a:solidFill>
                <a:latin typeface="Palatino Linotype" panose="02040502050505030304" pitchFamily="18" charset="0"/>
                <a:cs typeface="Arial"/>
              </a:rPr>
              <a:t>(Maze,</a:t>
            </a:r>
            <a:r>
              <a:rPr lang="en-US" kern="0" spc="-55" dirty="0">
                <a:solidFill>
                  <a:srgbClr val="1A1F0B"/>
                </a:solidFill>
                <a:latin typeface="Palatino Linotype" panose="02040502050505030304" pitchFamily="18" charset="0"/>
                <a:cs typeface="Arial"/>
              </a:rPr>
              <a:t> </a:t>
            </a:r>
            <a:r>
              <a:rPr lang="en-US" kern="0" spc="-10" dirty="0">
                <a:solidFill>
                  <a:srgbClr val="1A1F0B"/>
                </a:solidFill>
                <a:latin typeface="Palatino Linotype" panose="02040502050505030304" pitchFamily="18" charset="0"/>
                <a:cs typeface="Arial"/>
              </a:rPr>
              <a:t>2004)</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45"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1280</a:t>
            </a:r>
            <a:r>
              <a:rPr lang="en-US" kern="0" spc="-50" dirty="0">
                <a:solidFill>
                  <a:srgbClr val="1A1F0B"/>
                </a:solidFill>
                <a:latin typeface="Palatino Linotype" panose="02040502050505030304" pitchFamily="18" charset="0"/>
                <a:cs typeface="Arial"/>
              </a:rPr>
              <a:t> </a:t>
            </a:r>
            <a:r>
              <a:rPr lang="en-US" kern="0" spc="-105" dirty="0">
                <a:solidFill>
                  <a:srgbClr val="1A1F0B"/>
                </a:solidFill>
                <a:latin typeface="Palatino Linotype" panose="02040502050505030304" pitchFamily="18" charset="0"/>
                <a:cs typeface="Arial"/>
              </a:rPr>
              <a:t>(Maze,</a:t>
            </a:r>
            <a:r>
              <a:rPr lang="en-US" kern="0" spc="-50" dirty="0">
                <a:solidFill>
                  <a:srgbClr val="1A1F0B"/>
                </a:solidFill>
                <a:latin typeface="Palatino Linotype" panose="02040502050505030304" pitchFamily="18" charset="0"/>
                <a:cs typeface="Arial"/>
              </a:rPr>
              <a:t> </a:t>
            </a:r>
            <a:r>
              <a:rPr lang="en-US" kern="0" spc="-10" dirty="0">
                <a:solidFill>
                  <a:srgbClr val="1A1F0B"/>
                </a:solidFill>
                <a:latin typeface="Palatino Linotype" panose="02040502050505030304" pitchFamily="18" charset="0"/>
                <a:cs typeface="Arial"/>
              </a:rPr>
              <a:t>2005)</a:t>
            </a:r>
            <a:endParaRPr lang="en-US" kern="0" dirty="0">
              <a:solidFill>
                <a:sysClr val="windowText" lastClr="000000"/>
              </a:solidFill>
              <a:latin typeface="Palatino Linotype" panose="02040502050505030304" pitchFamily="18" charset="0"/>
              <a:cs typeface="Arial"/>
            </a:endParaRPr>
          </a:p>
          <a:p>
            <a:pPr marL="241300" fontAlgn="auto">
              <a:spcBef>
                <a:spcPts val="315"/>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dirty="0">
                <a:solidFill>
                  <a:srgbClr val="1A1F0B"/>
                </a:solidFill>
                <a:latin typeface="Palatino Linotype" panose="02040502050505030304" pitchFamily="18" charset="0"/>
                <a:cs typeface="Arial"/>
              </a:rPr>
              <a:t> 1455</a:t>
            </a:r>
            <a:r>
              <a:rPr lang="en-US" kern="0" spc="-5"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(Hill,</a:t>
            </a:r>
            <a:r>
              <a:rPr lang="en-US" kern="0" spc="-5" dirty="0">
                <a:solidFill>
                  <a:srgbClr val="1A1F0B"/>
                </a:solidFill>
                <a:latin typeface="Palatino Linotype" panose="02040502050505030304" pitchFamily="18" charset="0"/>
                <a:cs typeface="Arial"/>
              </a:rPr>
              <a:t> </a:t>
            </a:r>
            <a:r>
              <a:rPr lang="en-US" kern="0" spc="-10" dirty="0">
                <a:solidFill>
                  <a:srgbClr val="1A1F0B"/>
                </a:solidFill>
                <a:latin typeface="Palatino Linotype" panose="02040502050505030304" pitchFamily="18" charset="0"/>
                <a:cs typeface="Arial"/>
              </a:rPr>
              <a:t>2009)</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5"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2400</a:t>
            </a:r>
            <a:r>
              <a:rPr lang="en-US" kern="0" spc="-10" dirty="0">
                <a:solidFill>
                  <a:srgbClr val="1A1F0B"/>
                </a:solidFill>
                <a:latin typeface="Palatino Linotype" panose="02040502050505030304" pitchFamily="18" charset="0"/>
                <a:cs typeface="Arial"/>
              </a:rPr>
              <a:t> </a:t>
            </a:r>
            <a:r>
              <a:rPr lang="en-US" kern="0" spc="-80" dirty="0">
                <a:solidFill>
                  <a:srgbClr val="1A1F0B"/>
                </a:solidFill>
                <a:latin typeface="Palatino Linotype" panose="02040502050505030304" pitchFamily="18" charset="0"/>
                <a:cs typeface="Arial"/>
              </a:rPr>
              <a:t>(Block,</a:t>
            </a:r>
            <a:r>
              <a:rPr lang="en-US" kern="0" spc="-10" dirty="0">
                <a:solidFill>
                  <a:srgbClr val="1A1F0B"/>
                </a:solidFill>
                <a:latin typeface="Palatino Linotype" panose="02040502050505030304" pitchFamily="18" charset="0"/>
                <a:cs typeface="Arial"/>
              </a:rPr>
              <a:t> </a:t>
            </a:r>
            <a:r>
              <a:rPr lang="en-US" kern="0" spc="-20" dirty="0">
                <a:solidFill>
                  <a:srgbClr val="1A1F0B"/>
                </a:solidFill>
                <a:latin typeface="Palatino Linotype" panose="02040502050505030304" pitchFamily="18" charset="0"/>
                <a:cs typeface="Arial"/>
              </a:rPr>
              <a:t>2010)</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50" dirty="0">
                <a:solidFill>
                  <a:srgbClr val="1A1F0B"/>
                </a:solidFill>
                <a:latin typeface="Palatino Linotype" panose="02040502050505030304" pitchFamily="18" charset="0"/>
                <a:cs typeface="Arial"/>
              </a:rPr>
              <a:t>AB</a:t>
            </a:r>
            <a:r>
              <a:rPr lang="en-US" kern="0" spc="-20"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661</a:t>
            </a:r>
            <a:r>
              <a:rPr lang="en-US" kern="0" spc="-25" dirty="0">
                <a:solidFill>
                  <a:srgbClr val="1A1F0B"/>
                </a:solidFill>
                <a:latin typeface="Palatino Linotype" panose="02040502050505030304" pitchFamily="18" charset="0"/>
                <a:cs typeface="Arial"/>
              </a:rPr>
              <a:t> </a:t>
            </a:r>
            <a:r>
              <a:rPr lang="en-US" kern="0" spc="-80" dirty="0">
                <a:solidFill>
                  <a:srgbClr val="1A1F0B"/>
                </a:solidFill>
                <a:latin typeface="Palatino Linotype" panose="02040502050505030304" pitchFamily="18" charset="0"/>
                <a:cs typeface="Arial"/>
              </a:rPr>
              <a:t>(Block,</a:t>
            </a:r>
            <a:r>
              <a:rPr lang="en-US" kern="0" spc="-20" dirty="0">
                <a:solidFill>
                  <a:srgbClr val="1A1F0B"/>
                </a:solidFill>
                <a:latin typeface="Palatino Linotype" panose="02040502050505030304" pitchFamily="18" charset="0"/>
                <a:cs typeface="Arial"/>
              </a:rPr>
              <a:t> 2011)</a:t>
            </a:r>
            <a:endParaRPr lang="en-US" kern="0" dirty="0">
              <a:solidFill>
                <a:sysClr val="windowText" lastClr="000000"/>
              </a:solidFill>
              <a:latin typeface="Palatino Linotype" panose="02040502050505030304" pitchFamily="18" charset="0"/>
              <a:cs typeface="Arial"/>
            </a:endParaRPr>
          </a:p>
          <a:p>
            <a:pPr marL="241300" fontAlgn="auto">
              <a:spcBef>
                <a:spcPts val="315"/>
              </a:spcBef>
              <a:spcAft>
                <a:spcPts val="0"/>
              </a:spcAft>
              <a:buFontTx/>
              <a:buChar char="•"/>
              <a:tabLst>
                <a:tab pos="241300" algn="l"/>
              </a:tabLst>
              <a:defRPr/>
            </a:pPr>
            <a:r>
              <a:rPr lang="en-US" kern="0" spc="-220" dirty="0">
                <a:solidFill>
                  <a:srgbClr val="1A1F0B"/>
                </a:solidFill>
                <a:latin typeface="Palatino Linotype" panose="02040502050505030304" pitchFamily="18" charset="0"/>
                <a:cs typeface="Arial"/>
              </a:rPr>
              <a:t>SB</a:t>
            </a:r>
            <a:r>
              <a:rPr lang="en-US" kern="0" spc="-55"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850</a:t>
            </a:r>
            <a:r>
              <a:rPr lang="en-US" kern="0" spc="-55" dirty="0">
                <a:solidFill>
                  <a:srgbClr val="1A1F0B"/>
                </a:solidFill>
                <a:latin typeface="Palatino Linotype" panose="02040502050505030304" pitchFamily="18" charset="0"/>
                <a:cs typeface="Arial"/>
              </a:rPr>
              <a:t> </a:t>
            </a:r>
            <a:r>
              <a:rPr lang="en-US" kern="0" spc="-80" dirty="0">
                <a:solidFill>
                  <a:srgbClr val="1A1F0B"/>
                </a:solidFill>
                <a:latin typeface="Palatino Linotype" panose="02040502050505030304" pitchFamily="18" charset="0"/>
                <a:cs typeface="Arial"/>
              </a:rPr>
              <a:t>(Block,</a:t>
            </a:r>
            <a:r>
              <a:rPr lang="en-US" kern="0" spc="-60" dirty="0">
                <a:solidFill>
                  <a:srgbClr val="1A1F0B"/>
                </a:solidFill>
                <a:latin typeface="Palatino Linotype" panose="02040502050505030304" pitchFamily="18" charset="0"/>
                <a:cs typeface="Arial"/>
              </a:rPr>
              <a:t> </a:t>
            </a:r>
            <a:r>
              <a:rPr lang="en-US" kern="0" spc="60" dirty="0">
                <a:solidFill>
                  <a:srgbClr val="1A1F0B"/>
                </a:solidFill>
                <a:latin typeface="Palatino Linotype" panose="02040502050505030304" pitchFamily="18" charset="0"/>
                <a:cs typeface="Arial"/>
              </a:rPr>
              <a:t>2014)*</a:t>
            </a:r>
            <a:endParaRPr lang="en-US" kern="0" dirty="0">
              <a:solidFill>
                <a:sysClr val="windowText" lastClr="000000"/>
              </a:solidFill>
              <a:latin typeface="Palatino Linotype" panose="02040502050505030304" pitchFamily="18" charset="0"/>
              <a:cs typeface="Arial"/>
            </a:endParaRPr>
          </a:p>
          <a:p>
            <a:pPr marL="241300" fontAlgn="auto">
              <a:spcBef>
                <a:spcPts val="310"/>
              </a:spcBef>
              <a:spcAft>
                <a:spcPts val="0"/>
              </a:spcAft>
              <a:buFontTx/>
              <a:buChar char="•"/>
              <a:tabLst>
                <a:tab pos="241300" algn="l"/>
              </a:tabLst>
              <a:defRPr/>
            </a:pPr>
            <a:r>
              <a:rPr lang="en-US" kern="0" spc="-220" dirty="0">
                <a:solidFill>
                  <a:srgbClr val="1A1F0B"/>
                </a:solidFill>
                <a:latin typeface="Palatino Linotype" panose="02040502050505030304" pitchFamily="18" charset="0"/>
                <a:cs typeface="Arial"/>
              </a:rPr>
              <a:t>SB</a:t>
            </a:r>
            <a:r>
              <a:rPr lang="en-US" kern="0" spc="-60"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769</a:t>
            </a:r>
            <a:r>
              <a:rPr lang="en-US" kern="0" spc="-35" dirty="0">
                <a:solidFill>
                  <a:srgbClr val="1A1F0B"/>
                </a:solidFill>
                <a:latin typeface="Palatino Linotype" panose="02040502050505030304" pitchFamily="18" charset="0"/>
                <a:cs typeface="Arial"/>
              </a:rPr>
              <a:t> </a:t>
            </a:r>
            <a:r>
              <a:rPr lang="en-US" kern="0" spc="-65" dirty="0">
                <a:solidFill>
                  <a:srgbClr val="1A1F0B"/>
                </a:solidFill>
                <a:latin typeface="Palatino Linotype" panose="02040502050505030304" pitchFamily="18" charset="0"/>
                <a:cs typeface="Arial"/>
              </a:rPr>
              <a:t>(Hill,</a:t>
            </a:r>
            <a:r>
              <a:rPr lang="en-US" kern="0" spc="-60" dirty="0">
                <a:solidFill>
                  <a:srgbClr val="1A1F0B"/>
                </a:solidFill>
                <a:latin typeface="Palatino Linotype" panose="02040502050505030304" pitchFamily="18" charset="0"/>
                <a:cs typeface="Arial"/>
              </a:rPr>
              <a:t> </a:t>
            </a:r>
            <a:r>
              <a:rPr lang="en-US" kern="0" spc="-20" dirty="0">
                <a:solidFill>
                  <a:srgbClr val="1A1F0B"/>
                </a:solidFill>
                <a:latin typeface="Palatino Linotype" panose="02040502050505030304" pitchFamily="18" charset="0"/>
                <a:cs typeface="Arial"/>
              </a:rPr>
              <a:t>2017)</a:t>
            </a:r>
            <a:endParaRPr lang="en-US" kern="0" dirty="0">
              <a:solidFill>
                <a:sysClr val="windowText" lastClr="000000"/>
              </a:solidFill>
              <a:latin typeface="Palatino Linotype" panose="02040502050505030304" pitchFamily="18" charset="0"/>
              <a:cs typeface="Arial"/>
            </a:endParaRPr>
          </a:p>
          <a:p>
            <a:pPr marL="241300" fontAlgn="auto">
              <a:spcBef>
                <a:spcPts val="315"/>
              </a:spcBef>
              <a:spcAft>
                <a:spcPts val="0"/>
              </a:spcAft>
              <a:buFontTx/>
              <a:buChar char="•"/>
              <a:tabLst>
                <a:tab pos="241300" algn="l"/>
              </a:tabLst>
              <a:defRPr/>
            </a:pPr>
            <a:r>
              <a:rPr lang="en-US" kern="0" spc="-220" dirty="0">
                <a:solidFill>
                  <a:srgbClr val="1A1F0B"/>
                </a:solidFill>
                <a:latin typeface="Palatino Linotype" panose="02040502050505030304" pitchFamily="18" charset="0"/>
                <a:cs typeface="Arial"/>
              </a:rPr>
              <a:t>SB</a:t>
            </a:r>
            <a:r>
              <a:rPr lang="en-US" kern="0" spc="-10" dirty="0">
                <a:solidFill>
                  <a:srgbClr val="1A1F0B"/>
                </a:solidFill>
                <a:latin typeface="Palatino Linotype" panose="02040502050505030304" pitchFamily="18" charset="0"/>
                <a:cs typeface="Arial"/>
              </a:rPr>
              <a:t> </a:t>
            </a:r>
            <a:r>
              <a:rPr lang="en-US" kern="0" dirty="0">
                <a:solidFill>
                  <a:srgbClr val="1A1F0B"/>
                </a:solidFill>
                <a:latin typeface="Palatino Linotype" panose="02040502050505030304" pitchFamily="18" charset="0"/>
                <a:cs typeface="Arial"/>
              </a:rPr>
              <a:t>1460</a:t>
            </a:r>
            <a:r>
              <a:rPr lang="en-US" kern="0" spc="20" dirty="0">
                <a:solidFill>
                  <a:srgbClr val="1A1F0B"/>
                </a:solidFill>
                <a:latin typeface="Palatino Linotype" panose="02040502050505030304" pitchFamily="18" charset="0"/>
                <a:cs typeface="Arial"/>
              </a:rPr>
              <a:t> </a:t>
            </a:r>
            <a:r>
              <a:rPr lang="en-US" kern="0" spc="-65" dirty="0">
                <a:solidFill>
                  <a:srgbClr val="1A1F0B"/>
                </a:solidFill>
                <a:latin typeface="Palatino Linotype" panose="02040502050505030304" pitchFamily="18" charset="0"/>
                <a:cs typeface="Arial"/>
              </a:rPr>
              <a:t>(Hill,</a:t>
            </a:r>
            <a:r>
              <a:rPr lang="en-US" kern="0" spc="-15" dirty="0">
                <a:solidFill>
                  <a:srgbClr val="1A1F0B"/>
                </a:solidFill>
                <a:latin typeface="Palatino Linotype" panose="02040502050505030304" pitchFamily="18" charset="0"/>
                <a:cs typeface="Arial"/>
              </a:rPr>
              <a:t> </a:t>
            </a:r>
            <a:r>
              <a:rPr lang="en-US" kern="0" spc="70" dirty="0">
                <a:solidFill>
                  <a:srgbClr val="1A1F0B"/>
                </a:solidFill>
                <a:latin typeface="Palatino Linotype" panose="02040502050505030304" pitchFamily="18" charset="0"/>
                <a:cs typeface="Arial"/>
              </a:rPr>
              <a:t>2018)*</a:t>
            </a:r>
            <a:endParaRPr lang="en-US" kern="0" dirty="0">
              <a:solidFill>
                <a:sysClr val="windowText" lastClr="000000"/>
              </a:solidFill>
              <a:latin typeface="Palatino Linotype" panose="02040502050505030304" pitchFamily="18" charset="0"/>
              <a:cs typeface="Arial"/>
            </a:endParaRPr>
          </a:p>
          <a:p>
            <a:pPr marL="12700" fontAlgn="auto">
              <a:spcBef>
                <a:spcPts val="1450"/>
              </a:spcBef>
              <a:spcAft>
                <a:spcPts val="0"/>
              </a:spcAft>
              <a:defRPr/>
            </a:pPr>
            <a:r>
              <a:rPr lang="en-US" sz="2000" kern="0" spc="-10" dirty="0">
                <a:solidFill>
                  <a:srgbClr val="1A1F0B"/>
                </a:solidFill>
                <a:latin typeface="Palatino Linotype" panose="02040502050505030304" pitchFamily="18" charset="0"/>
                <a:cs typeface="Arial"/>
              </a:rPr>
              <a:t>*Passed</a:t>
            </a:r>
            <a:endParaRPr lang="en-US" sz="2000" kern="0" dirty="0">
              <a:solidFill>
                <a:sysClr val="windowText" lastClr="000000"/>
              </a:solidFill>
              <a:latin typeface="Palatino Linotype" panose="02040502050505030304" pitchFamily="18" charset="0"/>
              <a:cs typeface="Arial"/>
            </a:endParaRPr>
          </a:p>
          <a:p>
            <a:endParaRPr lang="en-US" dirty="0"/>
          </a:p>
        </p:txBody>
      </p:sp>
      <p:pic>
        <p:nvPicPr>
          <p:cNvPr id="7" name="Content Placeholder 6">
            <a:extLst>
              <a:ext uri="{FF2B5EF4-FFF2-40B4-BE49-F238E27FC236}">
                <a16:creationId xmlns:a16="http://schemas.microsoft.com/office/drawing/2014/main" id="{057F5029-9A15-6A47-A69A-4E94355C8796}"/>
              </a:ext>
            </a:extLst>
          </p:cNvPr>
          <p:cNvPicPr>
            <a:picLocks noGrp="1" noChangeAspect="1"/>
          </p:cNvPicPr>
          <p:nvPr>
            <p:ph sz="quarter" idx="4"/>
          </p:nvPr>
        </p:nvPicPr>
        <p:blipFill>
          <a:blip r:embed="rId2"/>
          <a:stretch>
            <a:fillRect/>
          </a:stretch>
        </p:blipFill>
        <p:spPr>
          <a:xfrm>
            <a:off x="6388100" y="2137966"/>
            <a:ext cx="5499100" cy="3712368"/>
          </a:xfrm>
        </p:spPr>
      </p:pic>
      <p:sp>
        <p:nvSpPr>
          <p:cNvPr id="5" name="Slide Number Placeholder 4">
            <a:extLst>
              <a:ext uri="{FF2B5EF4-FFF2-40B4-BE49-F238E27FC236}">
                <a16:creationId xmlns:a16="http://schemas.microsoft.com/office/drawing/2014/main" id="{2F27BECA-B0B1-DB47-8ED6-A88C73C0EB02}"/>
              </a:ext>
            </a:extLst>
          </p:cNvPr>
          <p:cNvSpPr>
            <a:spLocks noGrp="1"/>
          </p:cNvSpPr>
          <p:nvPr>
            <p:ph type="sldNum" sz="quarter" idx="10"/>
          </p:nvPr>
        </p:nvSpPr>
        <p:spPr/>
        <p:txBody>
          <a:bodyPr/>
          <a:lstStyle/>
          <a:p>
            <a:pPr>
              <a:defRPr/>
            </a:pPr>
            <a:fld id="{CDE0A226-D696-6347-98C5-4ECD9707C98F}" type="slidenum">
              <a:rPr lang="en-US" altLang="en-US" smtClean="0"/>
              <a:pPr>
                <a:defRPr/>
              </a:pPr>
              <a:t>3</a:t>
            </a:fld>
            <a:endParaRPr lang="en-US" altLang="en-US"/>
          </a:p>
        </p:txBody>
      </p:sp>
    </p:spTree>
    <p:extLst>
      <p:ext uri="{BB962C8B-B14F-4D97-AF65-F5344CB8AC3E}">
        <p14:creationId xmlns:p14="http://schemas.microsoft.com/office/powerpoint/2010/main" val="416705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93B13-315B-F343-A357-1E4793FD6885}"/>
              </a:ext>
            </a:extLst>
          </p:cNvPr>
          <p:cNvSpPr>
            <a:spLocks noGrp="1"/>
          </p:cNvSpPr>
          <p:nvPr>
            <p:ph type="title"/>
          </p:nvPr>
        </p:nvSpPr>
        <p:spPr/>
        <p:txBody>
          <a:bodyPr/>
          <a:lstStyle/>
          <a:p>
            <a:r>
              <a:rPr lang="en-US" dirty="0"/>
              <a:t>Nor Are We Alone…All of These States Currently Have CC Baccalaureate Programs</a:t>
            </a:r>
          </a:p>
        </p:txBody>
      </p:sp>
      <p:sp>
        <p:nvSpPr>
          <p:cNvPr id="3" name="Content Placeholder 2">
            <a:extLst>
              <a:ext uri="{FF2B5EF4-FFF2-40B4-BE49-F238E27FC236}">
                <a16:creationId xmlns:a16="http://schemas.microsoft.com/office/drawing/2014/main" id="{553BD684-8D25-854B-BAAA-E8B43A0D5531}"/>
              </a:ext>
            </a:extLst>
          </p:cNvPr>
          <p:cNvSpPr>
            <a:spLocks noGrp="1"/>
          </p:cNvSpPr>
          <p:nvPr>
            <p:ph sz="half" idx="2"/>
          </p:nvPr>
        </p:nvSpPr>
        <p:spPr/>
        <p:txBody>
          <a:bodyPr/>
          <a:lstStyle/>
          <a:p>
            <a:pPr marL="429895" indent="-282575" fontAlgn="auto">
              <a:spcBef>
                <a:spcPts val="680"/>
              </a:spcBef>
              <a:spcAft>
                <a:spcPts val="0"/>
              </a:spcAft>
              <a:buFontTx/>
              <a:buAutoNum type="arabicPeriod"/>
              <a:tabLst>
                <a:tab pos="430530" algn="l"/>
              </a:tabLst>
              <a:defRPr/>
            </a:pPr>
            <a:r>
              <a:rPr lang="en-US" sz="2000" kern="0" spc="-80" dirty="0">
                <a:solidFill>
                  <a:sysClr val="windowText" lastClr="000000"/>
                </a:solidFill>
                <a:latin typeface="Palatino Linotype" panose="02040502050505030304" pitchFamily="18" charset="0"/>
                <a:cs typeface="Arial"/>
              </a:rPr>
              <a:t>Arizona</a:t>
            </a:r>
            <a:r>
              <a:rPr lang="en-US" sz="2000" kern="0" spc="-60"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(AZ)</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580"/>
              </a:spcBef>
              <a:spcAft>
                <a:spcPts val="0"/>
              </a:spcAft>
              <a:buFontTx/>
              <a:buAutoNum type="arabicPeriod"/>
              <a:tabLst>
                <a:tab pos="430530" algn="l"/>
              </a:tabLst>
              <a:defRPr/>
            </a:pPr>
            <a:r>
              <a:rPr lang="en-US" sz="2000" kern="0" spc="-45" dirty="0">
                <a:solidFill>
                  <a:sysClr val="windowText" lastClr="000000"/>
                </a:solidFill>
                <a:latin typeface="Palatino Linotype" panose="02040502050505030304" pitchFamily="18" charset="0"/>
                <a:cs typeface="Arial"/>
              </a:rPr>
              <a:t>California</a:t>
            </a:r>
            <a:r>
              <a:rPr lang="en-US" sz="2000" kern="0" spc="-75" dirty="0">
                <a:solidFill>
                  <a:sysClr val="windowText" lastClr="000000"/>
                </a:solidFill>
                <a:latin typeface="Palatino Linotype" panose="02040502050505030304" pitchFamily="18" charset="0"/>
                <a:cs typeface="Arial"/>
              </a:rPr>
              <a:t> </a:t>
            </a:r>
            <a:r>
              <a:rPr lang="en-US" sz="2000" kern="0" spc="-130" dirty="0">
                <a:solidFill>
                  <a:sysClr val="windowText" lastClr="000000"/>
                </a:solidFill>
                <a:latin typeface="Palatino Linotype" panose="02040502050505030304" pitchFamily="18" charset="0"/>
                <a:cs typeface="Arial"/>
              </a:rPr>
              <a:t>(CA)</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40"/>
              </a:spcBef>
              <a:spcAft>
                <a:spcPts val="0"/>
              </a:spcAft>
              <a:buFontTx/>
              <a:buAutoNum type="arabicPeriod"/>
              <a:tabLst>
                <a:tab pos="430530" algn="l"/>
              </a:tabLst>
              <a:defRPr/>
            </a:pPr>
            <a:r>
              <a:rPr lang="en-US" sz="2000" kern="0" spc="-75" dirty="0">
                <a:solidFill>
                  <a:sysClr val="windowText" lastClr="000000"/>
                </a:solidFill>
                <a:latin typeface="Palatino Linotype" panose="02040502050505030304" pitchFamily="18" charset="0"/>
                <a:cs typeface="Arial"/>
              </a:rPr>
              <a:t>Colorado</a:t>
            </a:r>
            <a:r>
              <a:rPr lang="en-US" sz="2000" kern="0" spc="-50" dirty="0">
                <a:solidFill>
                  <a:sysClr val="windowText" lastClr="000000"/>
                </a:solidFill>
                <a:latin typeface="Palatino Linotype" panose="02040502050505030304" pitchFamily="18" charset="0"/>
                <a:cs typeface="Arial"/>
              </a:rPr>
              <a:t> </a:t>
            </a:r>
            <a:r>
              <a:rPr lang="en-US" sz="2000" kern="0" spc="-70" dirty="0">
                <a:solidFill>
                  <a:sysClr val="windowText" lastClr="000000"/>
                </a:solidFill>
                <a:latin typeface="Palatino Linotype" panose="02040502050505030304" pitchFamily="18" charset="0"/>
                <a:cs typeface="Arial"/>
              </a:rPr>
              <a:t>(CO)</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75"/>
              </a:spcBef>
              <a:spcAft>
                <a:spcPts val="0"/>
              </a:spcAft>
              <a:buFontTx/>
              <a:buAutoNum type="arabicPeriod"/>
              <a:tabLst>
                <a:tab pos="430530" algn="l"/>
              </a:tabLst>
              <a:defRPr/>
            </a:pPr>
            <a:r>
              <a:rPr lang="en-US" sz="2000" kern="0" spc="-80" dirty="0">
                <a:solidFill>
                  <a:sysClr val="windowText" lastClr="000000"/>
                </a:solidFill>
                <a:latin typeface="Palatino Linotype" panose="02040502050505030304" pitchFamily="18" charset="0"/>
                <a:cs typeface="Arial"/>
              </a:rPr>
              <a:t>Delaware</a:t>
            </a:r>
            <a:r>
              <a:rPr lang="en-US" sz="2000" kern="0" spc="10" dirty="0">
                <a:solidFill>
                  <a:sysClr val="windowText" lastClr="000000"/>
                </a:solidFill>
                <a:latin typeface="Palatino Linotype" panose="02040502050505030304" pitchFamily="18" charset="0"/>
                <a:cs typeface="Arial"/>
              </a:rPr>
              <a:t> </a:t>
            </a:r>
            <a:r>
              <a:rPr lang="en-US" sz="2000" kern="0" spc="-105" dirty="0">
                <a:solidFill>
                  <a:sysClr val="windowText" lastClr="000000"/>
                </a:solidFill>
                <a:latin typeface="Palatino Linotype" panose="02040502050505030304" pitchFamily="18" charset="0"/>
                <a:cs typeface="Arial"/>
              </a:rPr>
              <a:t>(DE)</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34"/>
              </a:spcBef>
              <a:spcAft>
                <a:spcPts val="0"/>
              </a:spcAft>
              <a:buFontTx/>
              <a:buAutoNum type="arabicPeriod"/>
              <a:tabLst>
                <a:tab pos="430530" algn="l"/>
              </a:tabLst>
              <a:defRPr/>
            </a:pPr>
            <a:r>
              <a:rPr lang="en-US" sz="2000" kern="0" spc="-45" dirty="0">
                <a:solidFill>
                  <a:sysClr val="windowText" lastClr="000000"/>
                </a:solidFill>
                <a:latin typeface="Palatino Linotype" panose="02040502050505030304" pitchFamily="18" charset="0"/>
                <a:cs typeface="Arial"/>
              </a:rPr>
              <a:t>Florida</a:t>
            </a:r>
            <a:r>
              <a:rPr lang="en-US" sz="2000" kern="0" spc="-75"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(FL)</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300"/>
              </a:spcBef>
              <a:spcAft>
                <a:spcPts val="0"/>
              </a:spcAft>
              <a:buFontTx/>
              <a:buAutoNum type="arabicPeriod"/>
              <a:tabLst>
                <a:tab pos="430530" algn="l"/>
              </a:tabLst>
              <a:defRPr/>
            </a:pPr>
            <a:r>
              <a:rPr lang="en-US" sz="2000" kern="0" spc="-90" dirty="0">
                <a:solidFill>
                  <a:sysClr val="windowText" lastClr="000000"/>
                </a:solidFill>
                <a:latin typeface="Palatino Linotype" panose="02040502050505030304" pitchFamily="18" charset="0"/>
                <a:cs typeface="Arial"/>
              </a:rPr>
              <a:t>Georgia</a:t>
            </a:r>
            <a:r>
              <a:rPr lang="en-US" sz="2000" kern="0" spc="-10"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(GA)</a:t>
            </a:r>
            <a:endParaRPr lang="en-US" sz="2000" kern="0" dirty="0">
              <a:solidFill>
                <a:sysClr val="windowText" lastClr="000000"/>
              </a:solidFill>
              <a:latin typeface="Palatino Linotype" panose="02040502050505030304" pitchFamily="18" charset="0"/>
              <a:cs typeface="Arial"/>
            </a:endParaRPr>
          </a:p>
          <a:p>
            <a:pPr marL="429895" indent="-259079" fontAlgn="auto">
              <a:spcBef>
                <a:spcPts val="434"/>
              </a:spcBef>
              <a:spcAft>
                <a:spcPts val="0"/>
              </a:spcAft>
              <a:buFontTx/>
              <a:buAutoNum type="arabicPeriod"/>
              <a:tabLst>
                <a:tab pos="430530" algn="l"/>
              </a:tabLst>
              <a:defRPr/>
            </a:pPr>
            <a:r>
              <a:rPr lang="en-US" sz="2000" kern="0" spc="-75" dirty="0">
                <a:solidFill>
                  <a:sysClr val="windowText" lastClr="000000"/>
                </a:solidFill>
                <a:latin typeface="Palatino Linotype" panose="02040502050505030304" pitchFamily="18" charset="0"/>
                <a:cs typeface="Arial"/>
              </a:rPr>
              <a:t>Hawaii</a:t>
            </a:r>
            <a:r>
              <a:rPr lang="en-US" sz="2000" kern="0" spc="-20" dirty="0">
                <a:solidFill>
                  <a:sysClr val="windowText" lastClr="000000"/>
                </a:solidFill>
                <a:latin typeface="Palatino Linotype" panose="02040502050505030304" pitchFamily="18" charset="0"/>
                <a:cs typeface="Arial"/>
              </a:rPr>
              <a:t> (HI)</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80"/>
              </a:spcBef>
              <a:spcAft>
                <a:spcPts val="0"/>
              </a:spcAft>
              <a:buFontTx/>
              <a:buAutoNum type="arabicPeriod"/>
              <a:tabLst>
                <a:tab pos="430530" algn="l"/>
              </a:tabLst>
              <a:defRPr/>
            </a:pPr>
            <a:r>
              <a:rPr lang="en-US" sz="2000" kern="0" spc="-55" dirty="0">
                <a:solidFill>
                  <a:sysClr val="windowText" lastClr="000000"/>
                </a:solidFill>
                <a:latin typeface="Palatino Linotype" panose="02040502050505030304" pitchFamily="18" charset="0"/>
                <a:cs typeface="Arial"/>
              </a:rPr>
              <a:t>Idaho</a:t>
            </a:r>
            <a:r>
              <a:rPr lang="en-US" sz="2000" kern="0" spc="-45"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(ID)</a:t>
            </a:r>
            <a:endParaRPr lang="en-US" sz="2000" kern="0" dirty="0">
              <a:solidFill>
                <a:sysClr val="windowText" lastClr="000000"/>
              </a:solidFill>
              <a:latin typeface="Palatino Linotype" panose="02040502050505030304" pitchFamily="18" charset="0"/>
              <a:cs typeface="Arial"/>
            </a:endParaRPr>
          </a:p>
          <a:p>
            <a:pPr marL="429895" indent="-283845" fontAlgn="auto">
              <a:spcBef>
                <a:spcPts val="430"/>
              </a:spcBef>
              <a:spcAft>
                <a:spcPts val="0"/>
              </a:spcAft>
              <a:buFontTx/>
              <a:buAutoNum type="arabicPeriod"/>
              <a:tabLst>
                <a:tab pos="430530" algn="l"/>
              </a:tabLst>
              <a:defRPr/>
            </a:pPr>
            <a:r>
              <a:rPr lang="en-US" sz="2000" kern="0" spc="-35" dirty="0">
                <a:solidFill>
                  <a:sysClr val="windowText" lastClr="000000"/>
                </a:solidFill>
                <a:latin typeface="Palatino Linotype" panose="02040502050505030304" pitchFamily="18" charset="0"/>
                <a:cs typeface="Arial"/>
              </a:rPr>
              <a:t>Indiana</a:t>
            </a:r>
            <a:r>
              <a:rPr lang="en-US" sz="2000" kern="0" spc="-60"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(IN)</a:t>
            </a:r>
            <a:endParaRPr lang="en-US" sz="2000" kern="0" dirty="0">
              <a:solidFill>
                <a:sysClr val="windowText" lastClr="000000"/>
              </a:solidFill>
              <a:latin typeface="Palatino Linotype" panose="02040502050505030304" pitchFamily="18" charset="0"/>
              <a:cs typeface="Arial"/>
            </a:endParaRPr>
          </a:p>
          <a:p>
            <a:pPr marL="429895" indent="-410845" fontAlgn="auto">
              <a:spcBef>
                <a:spcPts val="434"/>
              </a:spcBef>
              <a:spcAft>
                <a:spcPts val="0"/>
              </a:spcAft>
              <a:buFontTx/>
              <a:buAutoNum type="arabicPeriod"/>
              <a:tabLst>
                <a:tab pos="430530" algn="l"/>
              </a:tabLst>
              <a:defRPr/>
            </a:pPr>
            <a:r>
              <a:rPr lang="en-US" sz="2000" kern="0" spc="-45" dirty="0">
                <a:solidFill>
                  <a:sysClr val="windowText" lastClr="000000"/>
                </a:solidFill>
                <a:latin typeface="Palatino Linotype" panose="02040502050505030304" pitchFamily="18" charset="0"/>
                <a:cs typeface="Arial"/>
              </a:rPr>
              <a:t>Michigan</a:t>
            </a:r>
            <a:r>
              <a:rPr lang="en-US" sz="2000" kern="0" spc="-65" dirty="0">
                <a:solidFill>
                  <a:sysClr val="windowText" lastClr="000000"/>
                </a:solidFill>
                <a:latin typeface="Palatino Linotype" panose="02040502050505030304" pitchFamily="18" charset="0"/>
                <a:cs typeface="Arial"/>
              </a:rPr>
              <a:t> </a:t>
            </a:r>
            <a:r>
              <a:rPr lang="en-US" sz="2000" kern="0" spc="-20" dirty="0">
                <a:solidFill>
                  <a:sysClr val="windowText" lastClr="000000"/>
                </a:solidFill>
                <a:latin typeface="Palatino Linotype" panose="02040502050505030304" pitchFamily="18" charset="0"/>
                <a:cs typeface="Arial"/>
              </a:rPr>
              <a:t>(MI)</a:t>
            </a:r>
            <a:endParaRPr lang="en-US" sz="2000" kern="0" dirty="0">
              <a:solidFill>
                <a:sysClr val="windowText" lastClr="000000"/>
              </a:solidFill>
              <a:latin typeface="Palatino Linotype" panose="02040502050505030304" pitchFamily="18" charset="0"/>
              <a:cs typeface="Arial"/>
            </a:endParaRPr>
          </a:p>
          <a:p>
            <a:pPr marL="429895" indent="-412750" fontAlgn="auto">
              <a:spcBef>
                <a:spcPts val="660"/>
              </a:spcBef>
              <a:spcAft>
                <a:spcPts val="0"/>
              </a:spcAft>
              <a:buFontTx/>
              <a:buAutoNum type="arabicPeriod"/>
              <a:tabLst>
                <a:tab pos="430530" algn="l"/>
              </a:tabLst>
              <a:defRPr/>
            </a:pPr>
            <a:r>
              <a:rPr lang="en-US" sz="2000" kern="0" spc="-35" dirty="0">
                <a:solidFill>
                  <a:sysClr val="windowText" lastClr="000000"/>
                </a:solidFill>
                <a:latin typeface="Palatino Linotype" panose="02040502050505030304" pitchFamily="18" charset="0"/>
                <a:cs typeface="Arial"/>
              </a:rPr>
              <a:t>Missouri</a:t>
            </a:r>
            <a:r>
              <a:rPr lang="en-US" sz="2000" kern="0" spc="-60" dirty="0">
                <a:solidFill>
                  <a:sysClr val="windowText" lastClr="000000"/>
                </a:solidFill>
                <a:latin typeface="Palatino Linotype" panose="02040502050505030304" pitchFamily="18" charset="0"/>
                <a:cs typeface="Arial"/>
              </a:rPr>
              <a:t> </a:t>
            </a:r>
            <a:r>
              <a:rPr lang="en-US" sz="2000" kern="0" spc="-50" dirty="0">
                <a:solidFill>
                  <a:sysClr val="windowText" lastClr="000000"/>
                </a:solidFill>
                <a:latin typeface="Palatino Linotype" panose="02040502050505030304" pitchFamily="18" charset="0"/>
                <a:cs typeface="Arial"/>
              </a:rPr>
              <a:t>(MO)</a:t>
            </a:r>
            <a:endParaRPr lang="en-US" sz="2000" kern="0" dirty="0">
              <a:solidFill>
                <a:sysClr val="windowText" lastClr="000000"/>
              </a:solidFill>
              <a:latin typeface="Palatino Linotype" panose="02040502050505030304" pitchFamily="18" charset="0"/>
              <a:cs typeface="Arial"/>
            </a:endParaRPr>
          </a:p>
          <a:p>
            <a:pPr marL="429895" indent="-417830" fontAlgn="auto">
              <a:spcBef>
                <a:spcPts val="520"/>
              </a:spcBef>
              <a:spcAft>
                <a:spcPts val="0"/>
              </a:spcAft>
              <a:buFontTx/>
              <a:buAutoNum type="arabicPeriod"/>
              <a:tabLst>
                <a:tab pos="430530" algn="l"/>
              </a:tabLst>
              <a:defRPr/>
            </a:pPr>
            <a:r>
              <a:rPr lang="en-US" sz="2000" kern="0" spc="-85" dirty="0">
                <a:solidFill>
                  <a:sysClr val="windowText" lastClr="000000"/>
                </a:solidFill>
                <a:latin typeface="Palatino Linotype" panose="02040502050505030304" pitchFamily="18" charset="0"/>
                <a:cs typeface="Arial"/>
              </a:rPr>
              <a:t>Nevada</a:t>
            </a:r>
            <a:r>
              <a:rPr lang="en-US" sz="2000" kern="0" spc="-20" dirty="0">
                <a:solidFill>
                  <a:sysClr val="windowText" lastClr="000000"/>
                </a:solidFill>
                <a:latin typeface="Palatino Linotype" panose="02040502050505030304" pitchFamily="18" charset="0"/>
                <a:cs typeface="Arial"/>
              </a:rPr>
              <a:t> (NV)</a:t>
            </a:r>
            <a:endParaRPr lang="en-US" sz="2000" kern="0" dirty="0">
              <a:solidFill>
                <a:sysClr val="windowText" lastClr="000000"/>
              </a:solidFill>
              <a:latin typeface="Palatino Linotype" panose="02040502050505030304" pitchFamily="18" charset="0"/>
              <a:cs typeface="Arial"/>
            </a:endParaRPr>
          </a:p>
          <a:p>
            <a:endParaRPr lang="en-US" dirty="0"/>
          </a:p>
        </p:txBody>
      </p:sp>
      <p:sp>
        <p:nvSpPr>
          <p:cNvPr id="4" name="Content Placeholder 3">
            <a:extLst>
              <a:ext uri="{FF2B5EF4-FFF2-40B4-BE49-F238E27FC236}">
                <a16:creationId xmlns:a16="http://schemas.microsoft.com/office/drawing/2014/main" id="{FFC45EB1-46F1-6C48-9F44-4E92418649E7}"/>
              </a:ext>
            </a:extLst>
          </p:cNvPr>
          <p:cNvSpPr>
            <a:spLocks noGrp="1"/>
          </p:cNvSpPr>
          <p:nvPr>
            <p:ph sz="quarter" idx="4"/>
          </p:nvPr>
        </p:nvSpPr>
        <p:spPr/>
        <p:txBody>
          <a:bodyPr/>
          <a:lstStyle/>
          <a:p>
            <a:pPr marL="431165" indent="-414655" fontAlgn="auto">
              <a:spcBef>
                <a:spcPts val="680"/>
              </a:spcBef>
              <a:spcAft>
                <a:spcPts val="0"/>
              </a:spcAft>
              <a:buFontTx/>
              <a:buAutoNum type="arabicPeriod" startAt="13"/>
              <a:tabLst>
                <a:tab pos="431800" algn="l"/>
              </a:tabLst>
              <a:defRPr/>
            </a:pPr>
            <a:r>
              <a:rPr lang="en-US" sz="2000" spc="-120" dirty="0">
                <a:latin typeface="Palatino Linotype" panose="02040502050505030304" pitchFamily="18" charset="0"/>
              </a:rPr>
              <a:t>New</a:t>
            </a:r>
            <a:r>
              <a:rPr lang="en-US" sz="2000" spc="-15" dirty="0">
                <a:latin typeface="Palatino Linotype" panose="02040502050505030304" pitchFamily="18" charset="0"/>
              </a:rPr>
              <a:t> </a:t>
            </a:r>
            <a:r>
              <a:rPr lang="en-US" sz="2000" spc="-75" dirty="0">
                <a:latin typeface="Palatino Linotype" panose="02040502050505030304" pitchFamily="18" charset="0"/>
              </a:rPr>
              <a:t>Mexico</a:t>
            </a:r>
            <a:r>
              <a:rPr lang="en-US" sz="2000" spc="-25" dirty="0">
                <a:latin typeface="Palatino Linotype" panose="02040502050505030304" pitchFamily="18" charset="0"/>
              </a:rPr>
              <a:t> </a:t>
            </a:r>
            <a:r>
              <a:rPr lang="en-US" sz="2000" spc="-20" dirty="0">
                <a:latin typeface="Palatino Linotype" panose="02040502050505030304" pitchFamily="18" charset="0"/>
              </a:rPr>
              <a:t>(NM)</a:t>
            </a:r>
          </a:p>
          <a:p>
            <a:pPr marL="431165" indent="-409575" fontAlgn="auto">
              <a:spcBef>
                <a:spcPts val="580"/>
              </a:spcBef>
              <a:spcAft>
                <a:spcPts val="0"/>
              </a:spcAft>
              <a:buFontTx/>
              <a:buAutoNum type="arabicPeriod" startAt="13"/>
              <a:tabLst>
                <a:tab pos="431800" algn="l"/>
              </a:tabLst>
              <a:defRPr/>
            </a:pPr>
            <a:r>
              <a:rPr lang="en-US" sz="2000" spc="-20" dirty="0">
                <a:latin typeface="Palatino Linotype" panose="02040502050505030304" pitchFamily="18" charset="0"/>
              </a:rPr>
              <a:t>North</a:t>
            </a:r>
            <a:r>
              <a:rPr lang="en-US" sz="2000" spc="-45" dirty="0">
                <a:latin typeface="Palatino Linotype" panose="02040502050505030304" pitchFamily="18" charset="0"/>
              </a:rPr>
              <a:t> </a:t>
            </a:r>
            <a:r>
              <a:rPr lang="en-US" sz="2000" spc="-60" dirty="0">
                <a:latin typeface="Palatino Linotype" panose="02040502050505030304" pitchFamily="18" charset="0"/>
              </a:rPr>
              <a:t>Dakota</a:t>
            </a:r>
            <a:r>
              <a:rPr lang="en-US" sz="2000" spc="-55" dirty="0">
                <a:latin typeface="Palatino Linotype" panose="02040502050505030304" pitchFamily="18" charset="0"/>
              </a:rPr>
              <a:t> </a:t>
            </a:r>
            <a:r>
              <a:rPr lang="en-US" sz="2000" spc="-20" dirty="0">
                <a:latin typeface="Palatino Linotype" panose="02040502050505030304" pitchFamily="18" charset="0"/>
              </a:rPr>
              <a:t>(ND)</a:t>
            </a:r>
          </a:p>
          <a:p>
            <a:pPr marL="429259" indent="-414020" fontAlgn="auto">
              <a:spcBef>
                <a:spcPts val="440"/>
              </a:spcBef>
              <a:spcAft>
                <a:spcPts val="0"/>
              </a:spcAft>
              <a:buFontTx/>
              <a:buAutoNum type="arabicPeriod" startAt="13"/>
              <a:tabLst>
                <a:tab pos="429895" algn="l"/>
              </a:tabLst>
              <a:defRPr/>
            </a:pPr>
            <a:r>
              <a:rPr lang="en-US" sz="2000" spc="-95" dirty="0">
                <a:latin typeface="Palatino Linotype" panose="02040502050505030304" pitchFamily="18" charset="0"/>
              </a:rPr>
              <a:t>Ohio</a:t>
            </a:r>
            <a:r>
              <a:rPr lang="en-US" sz="2000" spc="-35" dirty="0">
                <a:latin typeface="Palatino Linotype" panose="02040502050505030304" pitchFamily="18" charset="0"/>
              </a:rPr>
              <a:t> </a:t>
            </a:r>
            <a:r>
              <a:rPr lang="en-US" sz="2000" spc="-20" dirty="0">
                <a:latin typeface="Palatino Linotype" panose="02040502050505030304" pitchFamily="18" charset="0"/>
              </a:rPr>
              <a:t>(OH)</a:t>
            </a:r>
          </a:p>
          <a:p>
            <a:pPr marL="431165" indent="-409575" fontAlgn="auto">
              <a:spcBef>
                <a:spcPts val="475"/>
              </a:spcBef>
              <a:spcAft>
                <a:spcPts val="0"/>
              </a:spcAft>
              <a:buFontTx/>
              <a:buAutoNum type="arabicPeriod" startAt="13"/>
              <a:tabLst>
                <a:tab pos="431800" algn="l"/>
              </a:tabLst>
              <a:defRPr/>
            </a:pPr>
            <a:r>
              <a:rPr lang="en-US" sz="2000" spc="-75" dirty="0">
                <a:latin typeface="Palatino Linotype" panose="02040502050505030304" pitchFamily="18" charset="0"/>
              </a:rPr>
              <a:t>Oklahoma</a:t>
            </a:r>
            <a:r>
              <a:rPr lang="en-US" sz="2000" spc="5" dirty="0">
                <a:latin typeface="Palatino Linotype" panose="02040502050505030304" pitchFamily="18" charset="0"/>
              </a:rPr>
              <a:t> </a:t>
            </a:r>
            <a:r>
              <a:rPr lang="en-US" sz="2000" spc="-20" dirty="0">
                <a:latin typeface="Palatino Linotype" panose="02040502050505030304" pitchFamily="18" charset="0"/>
              </a:rPr>
              <a:t>(OK)</a:t>
            </a:r>
          </a:p>
          <a:p>
            <a:pPr marL="431165" indent="-375920" fontAlgn="auto">
              <a:spcBef>
                <a:spcPts val="434"/>
              </a:spcBef>
              <a:spcAft>
                <a:spcPts val="0"/>
              </a:spcAft>
              <a:buFontTx/>
              <a:buAutoNum type="arabicPeriod" startAt="13"/>
              <a:tabLst>
                <a:tab pos="431800" algn="l"/>
              </a:tabLst>
              <a:defRPr/>
            </a:pPr>
            <a:r>
              <a:rPr lang="en-US" sz="2000" spc="-105" dirty="0">
                <a:latin typeface="Palatino Linotype" panose="02040502050505030304" pitchFamily="18" charset="0"/>
              </a:rPr>
              <a:t>Oregon</a:t>
            </a:r>
            <a:r>
              <a:rPr lang="en-US" sz="2000" spc="-20" dirty="0">
                <a:latin typeface="Palatino Linotype" panose="02040502050505030304" pitchFamily="18" charset="0"/>
              </a:rPr>
              <a:t> (OR)</a:t>
            </a:r>
          </a:p>
          <a:p>
            <a:pPr marL="430530" indent="-415290" fontAlgn="auto">
              <a:spcBef>
                <a:spcPts val="300"/>
              </a:spcBef>
              <a:spcAft>
                <a:spcPts val="0"/>
              </a:spcAft>
              <a:buFontTx/>
              <a:buAutoNum type="arabicPeriod" startAt="13"/>
              <a:tabLst>
                <a:tab pos="431165" algn="l"/>
              </a:tabLst>
              <a:defRPr/>
            </a:pPr>
            <a:r>
              <a:rPr lang="en-US" sz="2000" spc="-50" dirty="0">
                <a:latin typeface="Palatino Linotype" panose="02040502050505030304" pitchFamily="18" charset="0"/>
              </a:rPr>
              <a:t>South</a:t>
            </a:r>
            <a:r>
              <a:rPr lang="en-US" sz="2000" spc="-45" dirty="0">
                <a:latin typeface="Palatino Linotype" panose="02040502050505030304" pitchFamily="18" charset="0"/>
              </a:rPr>
              <a:t> </a:t>
            </a:r>
            <a:r>
              <a:rPr lang="en-US" sz="2000" spc="-60" dirty="0">
                <a:latin typeface="Palatino Linotype" panose="02040502050505030304" pitchFamily="18" charset="0"/>
              </a:rPr>
              <a:t>Carolina</a:t>
            </a:r>
            <a:r>
              <a:rPr lang="en-US" sz="2000" spc="-70" dirty="0">
                <a:latin typeface="Palatino Linotype" panose="02040502050505030304" pitchFamily="18" charset="0"/>
              </a:rPr>
              <a:t> </a:t>
            </a:r>
            <a:r>
              <a:rPr lang="en-US" sz="2000" spc="-130" dirty="0">
                <a:latin typeface="Palatino Linotype" panose="02040502050505030304" pitchFamily="18" charset="0"/>
              </a:rPr>
              <a:t>(SC)</a:t>
            </a:r>
          </a:p>
          <a:p>
            <a:pPr marL="429895" indent="-414020" fontAlgn="auto">
              <a:spcBef>
                <a:spcPts val="434"/>
              </a:spcBef>
              <a:spcAft>
                <a:spcPts val="0"/>
              </a:spcAft>
              <a:buFontTx/>
              <a:buAutoNum type="arabicPeriod" startAt="13"/>
              <a:tabLst>
                <a:tab pos="430530" algn="l"/>
              </a:tabLst>
              <a:defRPr/>
            </a:pPr>
            <a:r>
              <a:rPr lang="en-US" sz="2000" spc="-155" dirty="0">
                <a:latin typeface="Palatino Linotype" panose="02040502050505030304" pitchFamily="18" charset="0"/>
              </a:rPr>
              <a:t>Texas</a:t>
            </a:r>
            <a:r>
              <a:rPr lang="en-US" sz="2000" spc="-15" dirty="0">
                <a:latin typeface="Palatino Linotype" panose="02040502050505030304" pitchFamily="18" charset="0"/>
              </a:rPr>
              <a:t> </a:t>
            </a:r>
            <a:r>
              <a:rPr lang="en-US" sz="2000" spc="-20" dirty="0">
                <a:latin typeface="Palatino Linotype" panose="02040502050505030304" pitchFamily="18" charset="0"/>
              </a:rPr>
              <a:t>(TX)</a:t>
            </a:r>
          </a:p>
          <a:p>
            <a:pPr marL="429895" indent="-417195" fontAlgn="auto">
              <a:spcBef>
                <a:spcPts val="480"/>
              </a:spcBef>
              <a:spcAft>
                <a:spcPts val="0"/>
              </a:spcAft>
              <a:buFontTx/>
              <a:buAutoNum type="arabicPeriod" startAt="13"/>
              <a:tabLst>
                <a:tab pos="430530" algn="l"/>
              </a:tabLst>
              <a:defRPr/>
            </a:pPr>
            <a:r>
              <a:rPr lang="en-US" sz="2000" spc="-70" dirty="0">
                <a:latin typeface="Palatino Linotype" panose="02040502050505030304" pitchFamily="18" charset="0"/>
              </a:rPr>
              <a:t>Utah</a:t>
            </a:r>
            <a:r>
              <a:rPr lang="en-US" sz="2000" spc="-50" dirty="0">
                <a:latin typeface="Palatino Linotype" panose="02040502050505030304" pitchFamily="18" charset="0"/>
              </a:rPr>
              <a:t> </a:t>
            </a:r>
            <a:r>
              <a:rPr lang="en-US" sz="2000" spc="-20" dirty="0">
                <a:latin typeface="Palatino Linotype" panose="02040502050505030304" pitchFamily="18" charset="0"/>
              </a:rPr>
              <a:t>(UT)</a:t>
            </a:r>
          </a:p>
          <a:p>
            <a:pPr marL="429895" indent="-407670" fontAlgn="auto">
              <a:spcBef>
                <a:spcPts val="430"/>
              </a:spcBef>
              <a:spcAft>
                <a:spcPts val="0"/>
              </a:spcAft>
              <a:buFontTx/>
              <a:buAutoNum type="arabicPeriod" startAt="13"/>
              <a:tabLst>
                <a:tab pos="430530" algn="l"/>
              </a:tabLst>
              <a:defRPr/>
            </a:pPr>
            <a:r>
              <a:rPr lang="en-US" sz="2000" spc="-75" dirty="0">
                <a:latin typeface="Palatino Linotype" panose="02040502050505030304" pitchFamily="18" charset="0"/>
              </a:rPr>
              <a:t>Vermont</a:t>
            </a:r>
            <a:r>
              <a:rPr lang="en-US" sz="2000" spc="-15" dirty="0">
                <a:latin typeface="Palatino Linotype" panose="02040502050505030304" pitchFamily="18" charset="0"/>
              </a:rPr>
              <a:t> </a:t>
            </a:r>
            <a:r>
              <a:rPr lang="en-US" sz="2000" spc="-20" dirty="0">
                <a:latin typeface="Palatino Linotype" panose="02040502050505030304" pitchFamily="18" charset="0"/>
              </a:rPr>
              <a:t>(VT)</a:t>
            </a:r>
          </a:p>
          <a:p>
            <a:pPr marL="429259" indent="-417195" fontAlgn="auto">
              <a:spcBef>
                <a:spcPts val="434"/>
              </a:spcBef>
              <a:spcAft>
                <a:spcPts val="0"/>
              </a:spcAft>
              <a:buFontTx/>
              <a:buAutoNum type="arabicPeriod" startAt="13"/>
              <a:tabLst>
                <a:tab pos="429895" algn="l"/>
              </a:tabLst>
              <a:defRPr/>
            </a:pPr>
            <a:r>
              <a:rPr lang="en-US" sz="2000" spc="-65" dirty="0">
                <a:latin typeface="Palatino Linotype" panose="02040502050505030304" pitchFamily="18" charset="0"/>
              </a:rPr>
              <a:t>Washington</a:t>
            </a:r>
            <a:r>
              <a:rPr lang="en-US" sz="2000" spc="-60" dirty="0">
                <a:latin typeface="Palatino Linotype" panose="02040502050505030304" pitchFamily="18" charset="0"/>
              </a:rPr>
              <a:t> </a:t>
            </a:r>
            <a:r>
              <a:rPr lang="en-US" sz="2000" spc="-20" dirty="0">
                <a:latin typeface="Palatino Linotype" panose="02040502050505030304" pitchFamily="18" charset="0"/>
              </a:rPr>
              <a:t>(WA)</a:t>
            </a:r>
          </a:p>
          <a:p>
            <a:pPr marL="429259" indent="-417195" fontAlgn="auto">
              <a:spcBef>
                <a:spcPts val="660"/>
              </a:spcBef>
              <a:spcAft>
                <a:spcPts val="0"/>
              </a:spcAft>
              <a:buFontTx/>
              <a:buAutoNum type="arabicPeriod" startAt="13"/>
              <a:tabLst>
                <a:tab pos="429895" algn="l"/>
              </a:tabLst>
              <a:defRPr/>
            </a:pPr>
            <a:r>
              <a:rPr lang="en-US" sz="2000" spc="-100" dirty="0">
                <a:latin typeface="Palatino Linotype" panose="02040502050505030304" pitchFamily="18" charset="0"/>
              </a:rPr>
              <a:t>West</a:t>
            </a:r>
            <a:r>
              <a:rPr lang="en-US" sz="2000" spc="-25" dirty="0">
                <a:latin typeface="Palatino Linotype" panose="02040502050505030304" pitchFamily="18" charset="0"/>
              </a:rPr>
              <a:t> </a:t>
            </a:r>
            <a:r>
              <a:rPr lang="en-US" sz="2000" spc="-55" dirty="0">
                <a:latin typeface="Palatino Linotype" panose="02040502050505030304" pitchFamily="18" charset="0"/>
              </a:rPr>
              <a:t>Virginia</a:t>
            </a:r>
            <a:r>
              <a:rPr lang="en-US" sz="2000" spc="-45" dirty="0">
                <a:latin typeface="Palatino Linotype" panose="02040502050505030304" pitchFamily="18" charset="0"/>
              </a:rPr>
              <a:t> </a:t>
            </a:r>
            <a:r>
              <a:rPr lang="en-US" sz="2000" spc="-20" dirty="0">
                <a:latin typeface="Palatino Linotype" panose="02040502050505030304" pitchFamily="18" charset="0"/>
              </a:rPr>
              <a:t>(WV)</a:t>
            </a:r>
          </a:p>
          <a:p>
            <a:pPr marL="430530" indent="-407034" fontAlgn="auto">
              <a:spcBef>
                <a:spcPts val="520"/>
              </a:spcBef>
              <a:spcAft>
                <a:spcPts val="0"/>
              </a:spcAft>
              <a:buFontTx/>
              <a:buAutoNum type="arabicPeriod" startAt="13"/>
              <a:tabLst>
                <a:tab pos="431165" algn="l"/>
              </a:tabLst>
              <a:defRPr/>
            </a:pPr>
            <a:r>
              <a:rPr lang="en-US" sz="2000" spc="-105" dirty="0">
                <a:latin typeface="Palatino Linotype" panose="02040502050505030304" pitchFamily="18" charset="0"/>
              </a:rPr>
              <a:t>Wyoming</a:t>
            </a:r>
            <a:r>
              <a:rPr lang="en-US" sz="2000" spc="10" dirty="0">
                <a:latin typeface="Palatino Linotype" panose="02040502050505030304" pitchFamily="18" charset="0"/>
              </a:rPr>
              <a:t> </a:t>
            </a:r>
            <a:r>
              <a:rPr lang="en-US" sz="2000" spc="-20" dirty="0">
                <a:latin typeface="Palatino Linotype" panose="02040502050505030304" pitchFamily="18" charset="0"/>
              </a:rPr>
              <a:t>(WY)</a:t>
            </a:r>
          </a:p>
          <a:p>
            <a:endParaRPr lang="en-US" dirty="0"/>
          </a:p>
        </p:txBody>
      </p:sp>
      <p:sp>
        <p:nvSpPr>
          <p:cNvPr id="5" name="Slide Number Placeholder 4">
            <a:extLst>
              <a:ext uri="{FF2B5EF4-FFF2-40B4-BE49-F238E27FC236}">
                <a16:creationId xmlns:a16="http://schemas.microsoft.com/office/drawing/2014/main" id="{D45FDCC2-5440-A146-8734-8CB286A51A71}"/>
              </a:ext>
            </a:extLst>
          </p:cNvPr>
          <p:cNvSpPr>
            <a:spLocks noGrp="1"/>
          </p:cNvSpPr>
          <p:nvPr>
            <p:ph type="sldNum" sz="quarter" idx="10"/>
          </p:nvPr>
        </p:nvSpPr>
        <p:spPr/>
        <p:txBody>
          <a:bodyPr/>
          <a:lstStyle/>
          <a:p>
            <a:pPr>
              <a:defRPr/>
            </a:pPr>
            <a:fld id="{CDE0A226-D696-6347-98C5-4ECD9707C98F}" type="slidenum">
              <a:rPr lang="en-US" altLang="en-US" smtClean="0"/>
              <a:pPr>
                <a:defRPr/>
              </a:pPr>
              <a:t>4</a:t>
            </a:fld>
            <a:endParaRPr lang="en-US" altLang="en-US"/>
          </a:p>
        </p:txBody>
      </p:sp>
    </p:spTree>
    <p:extLst>
      <p:ext uri="{BB962C8B-B14F-4D97-AF65-F5344CB8AC3E}">
        <p14:creationId xmlns:p14="http://schemas.microsoft.com/office/powerpoint/2010/main" val="998520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8074E2-B983-D34B-80FB-CD50BEB3B3AD}"/>
              </a:ext>
            </a:extLst>
          </p:cNvPr>
          <p:cNvSpPr>
            <a:spLocks noGrp="1"/>
          </p:cNvSpPr>
          <p:nvPr>
            <p:ph type="title"/>
          </p:nvPr>
        </p:nvSpPr>
        <p:spPr/>
        <p:txBody>
          <a:bodyPr/>
          <a:lstStyle/>
          <a:p>
            <a:r>
              <a:rPr lang="en-US" dirty="0"/>
              <a:t>Some Quick Background Information – SB 850 (Block, 2014) </a:t>
            </a:r>
          </a:p>
        </p:txBody>
      </p:sp>
      <p:sp>
        <p:nvSpPr>
          <p:cNvPr id="3" name="Content Placeholder 2">
            <a:extLst>
              <a:ext uri="{FF2B5EF4-FFF2-40B4-BE49-F238E27FC236}">
                <a16:creationId xmlns:a16="http://schemas.microsoft.com/office/drawing/2014/main" id="{392A5B79-7E48-E749-8809-B6A34039BD92}"/>
              </a:ext>
            </a:extLst>
          </p:cNvPr>
          <p:cNvSpPr>
            <a:spLocks noGrp="1"/>
          </p:cNvSpPr>
          <p:nvPr>
            <p:ph idx="1"/>
          </p:nvPr>
        </p:nvSpPr>
        <p:spPr>
          <a:xfrm>
            <a:off x="242888" y="2662568"/>
            <a:ext cx="11430000" cy="3569419"/>
          </a:xfrm>
        </p:spPr>
        <p:txBody>
          <a:bodyPr/>
          <a:lstStyle/>
          <a:p>
            <a:pPr>
              <a:spcBef>
                <a:spcPts val="1363"/>
              </a:spcBef>
              <a:buFontTx/>
              <a:buChar char="•"/>
            </a:pPr>
            <a:r>
              <a:rPr lang="en-US" altLang="en-US" sz="2000" dirty="0">
                <a:solidFill>
                  <a:srgbClr val="1A1F0B"/>
                </a:solidFill>
                <a:latin typeface="Palatino Linotype" panose="02040502050505030304" pitchFamily="18" charset="0"/>
                <a:cs typeface="Arial" panose="020B0604020202020204" pitchFamily="34" charset="0"/>
              </a:rPr>
              <a:t>Allowed 15 districts to propose and implement one bachelor’s degree per district.</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175"/>
              </a:spcBef>
              <a:buFontTx/>
              <a:buChar char="•"/>
            </a:pPr>
            <a:r>
              <a:rPr lang="en-US" altLang="en-US" sz="2000" dirty="0">
                <a:solidFill>
                  <a:srgbClr val="1A1F0B"/>
                </a:solidFill>
                <a:latin typeface="Palatino Linotype" panose="02040502050505030304" pitchFamily="18" charset="0"/>
                <a:cs typeface="Arial" panose="020B0604020202020204" pitchFamily="34" charset="0"/>
              </a:rPr>
              <a:t>State Chancellor/</a:t>
            </a:r>
            <a:r>
              <a:rPr lang="en-US" altLang="en-US" sz="2000" dirty="0" err="1">
                <a:solidFill>
                  <a:srgbClr val="1A1F0B"/>
                </a:solidFill>
                <a:latin typeface="Palatino Linotype" panose="02040502050505030304" pitchFamily="18" charset="0"/>
                <a:cs typeface="Arial" panose="020B0604020202020204" pitchFamily="34" charset="0"/>
              </a:rPr>
              <a:t>BoG</a:t>
            </a:r>
            <a:r>
              <a:rPr lang="en-US" altLang="en-US" sz="2000" dirty="0">
                <a:solidFill>
                  <a:srgbClr val="1A1F0B"/>
                </a:solidFill>
                <a:latin typeface="Palatino Linotype" panose="02040502050505030304" pitchFamily="18" charset="0"/>
                <a:cs typeface="Arial" panose="020B0604020202020204" pitchFamily="34" charset="0"/>
              </a:rPr>
              <a:t> determined pilot districts based on resources, and local and regional needs</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Coordination with  UC and CSU (spoiler alert – neither system of public higher </a:t>
            </a:r>
            <a:r>
              <a:rPr lang="en-US" altLang="en-US" sz="2000" dirty="0" err="1">
                <a:solidFill>
                  <a:srgbClr val="1A1F0B"/>
                </a:solidFill>
                <a:latin typeface="Palatino Linotype" panose="02040502050505030304" pitchFamily="18" charset="0"/>
                <a:cs typeface="Arial" panose="020B0604020202020204" pitchFamily="34" charset="0"/>
              </a:rPr>
              <a:t>ed</a:t>
            </a:r>
            <a:r>
              <a:rPr lang="en-US" altLang="en-US" sz="2000" dirty="0">
                <a:solidFill>
                  <a:srgbClr val="1A1F0B"/>
                </a:solidFill>
                <a:latin typeface="Palatino Linotype" panose="02040502050505030304" pitchFamily="18" charset="0"/>
                <a:cs typeface="Arial" panose="020B0604020202020204" pitchFamily="34" charset="0"/>
              </a:rPr>
              <a:t> was pleased)</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Duplication of public university programs was to be avoided</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Legislature set student fees, state compensation</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Local boards determined governance, administration, standards, and formats</a:t>
            </a:r>
            <a:endParaRPr lang="en-US" altLang="en-US" sz="2000" dirty="0">
              <a:solidFill>
                <a:srgbClr val="000000"/>
              </a:solidFill>
              <a:latin typeface="Palatino Linotype" panose="02040502050505030304" pitchFamily="18" charset="0"/>
              <a:cs typeface="Arial" panose="020B0604020202020204" pitchFamily="34" charset="0"/>
            </a:endParaRPr>
          </a:p>
          <a:p>
            <a:pPr>
              <a:spcBef>
                <a:spcPts val="1200"/>
              </a:spcBef>
              <a:buFontTx/>
              <a:buChar char="•"/>
            </a:pPr>
            <a:r>
              <a:rPr lang="en-US" altLang="en-US" sz="2000" dirty="0">
                <a:solidFill>
                  <a:srgbClr val="1A1F0B"/>
                </a:solidFill>
                <a:latin typeface="Palatino Linotype" panose="02040502050505030304" pitchFamily="18" charset="0"/>
                <a:cs typeface="Arial" panose="020B0604020202020204" pitchFamily="34" charset="0"/>
              </a:rPr>
              <a:t>Evaluation and report to Legislature, State Chancellor, and Board of Governors</a:t>
            </a:r>
            <a:endParaRPr lang="en-US" altLang="en-US" sz="2000" dirty="0">
              <a:solidFill>
                <a:srgbClr val="000000"/>
              </a:solidFill>
              <a:latin typeface="Palatino Linotype" panose="02040502050505030304" pitchFamily="18" charset="0"/>
              <a:cs typeface="Arial" panose="020B0604020202020204" pitchFamily="34" charset="0"/>
            </a:endParaRPr>
          </a:p>
          <a:p>
            <a:endParaRPr lang="en-US" dirty="0">
              <a:latin typeface="Palatino Linotype" panose="02040502050505030304" pitchFamily="18" charset="0"/>
            </a:endParaRPr>
          </a:p>
        </p:txBody>
      </p:sp>
      <p:sp>
        <p:nvSpPr>
          <p:cNvPr id="4" name="Slide Number Placeholder 3">
            <a:extLst>
              <a:ext uri="{FF2B5EF4-FFF2-40B4-BE49-F238E27FC236}">
                <a16:creationId xmlns:a16="http://schemas.microsoft.com/office/drawing/2014/main" id="{1C4EF573-5C28-0549-B201-4E84378AB743}"/>
              </a:ext>
            </a:extLst>
          </p:cNvPr>
          <p:cNvSpPr>
            <a:spLocks noGrp="1"/>
          </p:cNvSpPr>
          <p:nvPr>
            <p:ph type="sldNum" sz="quarter" idx="10"/>
          </p:nvPr>
        </p:nvSpPr>
        <p:spPr/>
        <p:txBody>
          <a:bodyPr/>
          <a:lstStyle/>
          <a:p>
            <a:pPr>
              <a:defRPr/>
            </a:pPr>
            <a:fld id="{8856F6ED-E3DC-8A4A-AABE-AFCED42314C4}" type="slidenum">
              <a:rPr lang="en-US" altLang="en-US" smtClean="0"/>
              <a:pPr>
                <a:defRPr/>
              </a:pPr>
              <a:t>5</a:t>
            </a:fld>
            <a:endParaRPr lang="en-US" altLang="en-US"/>
          </a:p>
        </p:txBody>
      </p:sp>
    </p:spTree>
    <p:extLst>
      <p:ext uri="{BB962C8B-B14F-4D97-AF65-F5344CB8AC3E}">
        <p14:creationId xmlns:p14="http://schemas.microsoft.com/office/powerpoint/2010/main" val="1781289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01E52-F597-1946-A69D-C629DA57915F}"/>
              </a:ext>
            </a:extLst>
          </p:cNvPr>
          <p:cNvSpPr>
            <a:spLocks noGrp="1"/>
          </p:cNvSpPr>
          <p:nvPr>
            <p:ph type="title"/>
          </p:nvPr>
        </p:nvSpPr>
        <p:spPr/>
        <p:txBody>
          <a:bodyPr/>
          <a:lstStyle/>
          <a:p>
            <a:r>
              <a:rPr lang="en-US" dirty="0"/>
              <a:t>15 Colleges Approved for the Pilot </a:t>
            </a:r>
          </a:p>
        </p:txBody>
      </p:sp>
      <p:sp>
        <p:nvSpPr>
          <p:cNvPr id="3" name="Content Placeholder 2">
            <a:extLst>
              <a:ext uri="{FF2B5EF4-FFF2-40B4-BE49-F238E27FC236}">
                <a16:creationId xmlns:a16="http://schemas.microsoft.com/office/drawing/2014/main" id="{6ED3D108-E9EB-1749-AC5A-A1270A193F5B}"/>
              </a:ext>
            </a:extLst>
          </p:cNvPr>
          <p:cNvSpPr>
            <a:spLocks noGrp="1"/>
          </p:cNvSpPr>
          <p:nvPr>
            <p:ph sz="half" idx="2"/>
          </p:nvPr>
        </p:nvSpPr>
        <p:spPr>
          <a:xfrm>
            <a:off x="1277650" y="1690688"/>
            <a:ext cx="4922537" cy="4810125"/>
          </a:xfrm>
        </p:spPr>
        <p:txBody>
          <a:bodyPr/>
          <a:lstStyle/>
          <a:p>
            <a:pPr>
              <a:spcBef>
                <a:spcPts val="1075"/>
              </a:spcBef>
            </a:pPr>
            <a:r>
              <a:rPr lang="en-US" altLang="en-US" sz="1400" u="sng" dirty="0">
                <a:solidFill>
                  <a:srgbClr val="0070C0"/>
                </a:solidFill>
                <a:latin typeface="Palatino Linotype" panose="02040502050505030304" pitchFamily="18" charset="0"/>
                <a:cs typeface="Arial" panose="020B0604020202020204" pitchFamily="34" charset="0"/>
              </a:rPr>
              <a:t>College</a:t>
            </a:r>
            <a:endParaRPr lang="en-US" altLang="en-US" sz="1400" dirty="0">
              <a:solidFill>
                <a:srgbClr val="000000"/>
              </a:solidFill>
              <a:latin typeface="Palatino Linotype" panose="02040502050505030304" pitchFamily="18" charset="0"/>
              <a:cs typeface="Arial" panose="020B0604020202020204" pitchFamily="34" charset="0"/>
            </a:endParaRP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Antelope Valley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Bakersfield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Cypress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Feather River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Foothill College </a:t>
            </a:r>
          </a:p>
          <a:p>
            <a:pPr>
              <a:lnSpc>
                <a:spcPct val="124000"/>
              </a:lnSpc>
              <a:spcBef>
                <a:spcPts val="375"/>
              </a:spcBef>
            </a:pPr>
            <a:r>
              <a:rPr lang="en-US" altLang="en-US" sz="1400" dirty="0" err="1">
                <a:solidFill>
                  <a:srgbClr val="000000"/>
                </a:solidFill>
                <a:latin typeface="Palatino Linotype" panose="02040502050505030304" pitchFamily="18" charset="0"/>
                <a:cs typeface="Arial" panose="020B0604020202020204" pitchFamily="34" charset="0"/>
              </a:rPr>
              <a:t>MiraCosta</a:t>
            </a:r>
            <a:r>
              <a:rPr lang="en-US" altLang="en-US" sz="1400" dirty="0">
                <a:solidFill>
                  <a:srgbClr val="000000"/>
                </a:solidFill>
                <a:latin typeface="Palatino Linotype" panose="02040502050505030304" pitchFamily="18" charset="0"/>
                <a:cs typeface="Arial" panose="020B0604020202020204" pitchFamily="34" charset="0"/>
              </a:rPr>
              <a:t>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Modesto Junior College </a:t>
            </a:r>
          </a:p>
          <a:p>
            <a:pPr>
              <a:lnSpc>
                <a:spcPct val="124000"/>
              </a:lnSpc>
              <a:spcBef>
                <a:spcPts val="375"/>
              </a:spcBef>
            </a:pPr>
            <a:r>
              <a:rPr lang="en-US" altLang="en-US" sz="1400" dirty="0">
                <a:solidFill>
                  <a:srgbClr val="000000"/>
                </a:solidFill>
                <a:latin typeface="Palatino Linotype" panose="02040502050505030304" pitchFamily="18" charset="0"/>
                <a:cs typeface="Arial" panose="020B0604020202020204" pitchFamily="34" charset="0"/>
              </a:rPr>
              <a:t>Rio Hondo College</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San Diego Mesa College </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Santa Ana College</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Santa Monica College </a:t>
            </a:r>
          </a:p>
          <a:p>
            <a:pPr>
              <a:lnSpc>
                <a:spcPts val="2238"/>
              </a:lnSpc>
              <a:spcBef>
                <a:spcPts val="138"/>
              </a:spcBef>
            </a:pPr>
            <a:r>
              <a:rPr lang="en-US" altLang="en-US" sz="1400" dirty="0">
                <a:solidFill>
                  <a:srgbClr val="000000"/>
                </a:solidFill>
                <a:latin typeface="Palatino Linotype" panose="02040502050505030304" pitchFamily="18" charset="0"/>
                <a:cs typeface="Arial" panose="020B0604020202020204" pitchFamily="34" charset="0"/>
              </a:rPr>
              <a:t>Shasta College</a:t>
            </a:r>
          </a:p>
          <a:p>
            <a:pPr>
              <a:lnSpc>
                <a:spcPts val="2225"/>
              </a:lnSpc>
              <a:spcBef>
                <a:spcPts val="13"/>
              </a:spcBef>
            </a:pPr>
            <a:r>
              <a:rPr lang="en-US" altLang="en-US" sz="1400" dirty="0">
                <a:solidFill>
                  <a:srgbClr val="000000"/>
                </a:solidFill>
                <a:latin typeface="Palatino Linotype" panose="02040502050505030304" pitchFamily="18" charset="0"/>
                <a:cs typeface="Arial" panose="020B0604020202020204" pitchFamily="34" charset="0"/>
              </a:rPr>
              <a:t>Skyline College </a:t>
            </a:r>
          </a:p>
          <a:p>
            <a:pPr>
              <a:lnSpc>
                <a:spcPts val="2225"/>
              </a:lnSpc>
              <a:spcBef>
                <a:spcPts val="13"/>
              </a:spcBef>
            </a:pPr>
            <a:r>
              <a:rPr lang="en-US" altLang="en-US" sz="1400" dirty="0">
                <a:solidFill>
                  <a:srgbClr val="000000"/>
                </a:solidFill>
                <a:latin typeface="Palatino Linotype" panose="02040502050505030304" pitchFamily="18" charset="0"/>
                <a:cs typeface="Arial" panose="020B0604020202020204" pitchFamily="34" charset="0"/>
              </a:rPr>
              <a:t>Solano College</a:t>
            </a:r>
          </a:p>
          <a:p>
            <a:pPr>
              <a:spcBef>
                <a:spcPts val="300"/>
              </a:spcBef>
            </a:pPr>
            <a:r>
              <a:rPr lang="en-US" altLang="en-US" sz="1400" dirty="0">
                <a:solidFill>
                  <a:srgbClr val="000000"/>
                </a:solidFill>
                <a:latin typeface="Palatino Linotype" panose="02040502050505030304" pitchFamily="18" charset="0"/>
                <a:cs typeface="Arial" panose="020B0604020202020204" pitchFamily="34" charset="0"/>
              </a:rPr>
              <a:t>West Los Angeles College</a:t>
            </a:r>
          </a:p>
          <a:p>
            <a:endParaRPr lang="en-US" sz="1400" dirty="0">
              <a:latin typeface="Palatino Linotype" panose="02040502050505030304" pitchFamily="18" charset="0"/>
            </a:endParaRPr>
          </a:p>
        </p:txBody>
      </p:sp>
      <p:sp>
        <p:nvSpPr>
          <p:cNvPr id="4" name="Content Placeholder 3">
            <a:extLst>
              <a:ext uri="{FF2B5EF4-FFF2-40B4-BE49-F238E27FC236}">
                <a16:creationId xmlns:a16="http://schemas.microsoft.com/office/drawing/2014/main" id="{B269EF88-89AB-6C48-A9FF-EF5E661D68C4}"/>
              </a:ext>
            </a:extLst>
          </p:cNvPr>
          <p:cNvSpPr>
            <a:spLocks noGrp="1"/>
          </p:cNvSpPr>
          <p:nvPr>
            <p:ph sz="quarter" idx="4"/>
          </p:nvPr>
        </p:nvSpPr>
        <p:spPr>
          <a:xfrm>
            <a:off x="6388259" y="1798320"/>
            <a:ext cx="4948881" cy="4702493"/>
          </a:xfrm>
        </p:spPr>
        <p:txBody>
          <a:bodyPr/>
          <a:lstStyle/>
          <a:p>
            <a:pPr>
              <a:spcBef>
                <a:spcPts val="1200"/>
              </a:spcBef>
            </a:pPr>
            <a:r>
              <a:rPr lang="en-US" altLang="en-US" sz="1400" u="sng" dirty="0">
                <a:solidFill>
                  <a:srgbClr val="0070C0"/>
                </a:solidFill>
                <a:latin typeface="Palatino Linotype" panose="02040502050505030304" pitchFamily="18" charset="0"/>
                <a:cs typeface="Arial" panose="020B0604020202020204" pitchFamily="34" charset="0"/>
              </a:rPr>
              <a:t>Program</a:t>
            </a:r>
            <a:endParaRPr lang="en-US" altLang="en-US" sz="1400" dirty="0">
              <a:solidFill>
                <a:srgbClr val="000000"/>
              </a:solidFill>
              <a:latin typeface="Palatino Linotype" panose="02040502050505030304" pitchFamily="18" charset="0"/>
              <a:cs typeface="Arial" panose="020B0604020202020204" pitchFamily="34" charset="0"/>
            </a:endParaRPr>
          </a:p>
          <a:p>
            <a:pPr>
              <a:lnSpc>
                <a:spcPct val="143000"/>
              </a:lnSpc>
              <a:spcBef>
                <a:spcPts val="125"/>
              </a:spcBef>
            </a:pPr>
            <a:r>
              <a:rPr lang="en-US" altLang="en-US" sz="1400" dirty="0">
                <a:solidFill>
                  <a:srgbClr val="000000"/>
                </a:solidFill>
                <a:latin typeface="Palatino Linotype" panose="02040502050505030304" pitchFamily="18" charset="0"/>
                <a:cs typeface="Arial" panose="020B0604020202020204" pitchFamily="34" charset="0"/>
              </a:rPr>
              <a:t>Airframe Manufacturing Technology </a:t>
            </a:r>
          </a:p>
          <a:p>
            <a:pPr>
              <a:lnSpc>
                <a:spcPct val="143000"/>
              </a:lnSpc>
              <a:spcBef>
                <a:spcPts val="125"/>
              </a:spcBef>
            </a:pPr>
            <a:r>
              <a:rPr lang="en-US" altLang="en-US" sz="1400" dirty="0">
                <a:solidFill>
                  <a:srgbClr val="000000"/>
                </a:solidFill>
                <a:latin typeface="Palatino Linotype" panose="02040502050505030304" pitchFamily="18" charset="0"/>
                <a:cs typeface="Arial" panose="020B0604020202020204" pitchFamily="34" charset="0"/>
              </a:rPr>
              <a:t>Industrial Automation</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Mortuary Science</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Equine and Ranch Management </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Dental Hygiene </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Biomanufacturing</a:t>
            </a:r>
          </a:p>
          <a:p>
            <a:pPr>
              <a:spcBef>
                <a:spcPts val="475"/>
              </a:spcBef>
            </a:pPr>
            <a:r>
              <a:rPr lang="en-US" altLang="en-US" sz="1400" dirty="0">
                <a:solidFill>
                  <a:srgbClr val="000000"/>
                </a:solidFill>
                <a:latin typeface="Palatino Linotype" panose="02040502050505030304" pitchFamily="18" charset="0"/>
                <a:cs typeface="Arial" panose="020B0604020202020204" pitchFamily="34" charset="0"/>
              </a:rPr>
              <a:t>Respiratory Care</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Automotive Technology</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Health Information Management </a:t>
            </a:r>
          </a:p>
          <a:p>
            <a:pPr>
              <a:lnSpc>
                <a:spcPts val="2238"/>
              </a:lnSpc>
              <a:spcBef>
                <a:spcPts val="175"/>
              </a:spcBef>
            </a:pPr>
            <a:r>
              <a:rPr lang="en-US" altLang="en-US" sz="1400" dirty="0">
                <a:solidFill>
                  <a:srgbClr val="000000"/>
                </a:solidFill>
                <a:latin typeface="Palatino Linotype" panose="02040502050505030304" pitchFamily="18" charset="0"/>
                <a:cs typeface="Arial" panose="020B0604020202020204" pitchFamily="34" charset="0"/>
              </a:rPr>
              <a:t>Occupational Studies</a:t>
            </a:r>
          </a:p>
          <a:p>
            <a:pPr>
              <a:spcBef>
                <a:spcPts val="488"/>
              </a:spcBef>
            </a:pPr>
            <a:r>
              <a:rPr lang="en-US" altLang="en-US" sz="1400" dirty="0">
                <a:solidFill>
                  <a:srgbClr val="000000"/>
                </a:solidFill>
                <a:latin typeface="Palatino Linotype" panose="02040502050505030304" pitchFamily="18" charset="0"/>
                <a:cs typeface="Arial" panose="020B0604020202020204" pitchFamily="34" charset="0"/>
              </a:rPr>
              <a:t>Interaction Design</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Health Information Management</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Respiratory Care </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Biomanufacturing </a:t>
            </a:r>
          </a:p>
          <a:p>
            <a:pPr>
              <a:spcBef>
                <a:spcPts val="675"/>
              </a:spcBef>
            </a:pPr>
            <a:r>
              <a:rPr lang="en-US" altLang="en-US" sz="1400" dirty="0">
                <a:solidFill>
                  <a:srgbClr val="000000"/>
                </a:solidFill>
                <a:latin typeface="Palatino Linotype" panose="02040502050505030304" pitchFamily="18" charset="0"/>
                <a:cs typeface="Arial" panose="020B0604020202020204" pitchFamily="34" charset="0"/>
              </a:rPr>
              <a:t>Dental Hygiene</a:t>
            </a:r>
          </a:p>
          <a:p>
            <a:endParaRPr lang="en-US" dirty="0">
              <a:latin typeface="Palatino Linotype" panose="02040502050505030304" pitchFamily="18" charset="0"/>
            </a:endParaRPr>
          </a:p>
        </p:txBody>
      </p:sp>
      <p:sp>
        <p:nvSpPr>
          <p:cNvPr id="5" name="Slide Number Placeholder 4">
            <a:extLst>
              <a:ext uri="{FF2B5EF4-FFF2-40B4-BE49-F238E27FC236}">
                <a16:creationId xmlns:a16="http://schemas.microsoft.com/office/drawing/2014/main" id="{0A9ABC51-2AEE-5845-B533-914B88AD6DA4}"/>
              </a:ext>
            </a:extLst>
          </p:cNvPr>
          <p:cNvSpPr>
            <a:spLocks noGrp="1"/>
          </p:cNvSpPr>
          <p:nvPr>
            <p:ph type="sldNum" sz="quarter" idx="10"/>
          </p:nvPr>
        </p:nvSpPr>
        <p:spPr/>
        <p:txBody>
          <a:bodyPr/>
          <a:lstStyle/>
          <a:p>
            <a:pPr>
              <a:defRPr/>
            </a:pPr>
            <a:fld id="{CDE0A226-D696-6347-98C5-4ECD9707C98F}" type="slidenum">
              <a:rPr lang="en-US" altLang="en-US" smtClean="0"/>
              <a:pPr>
                <a:defRPr/>
              </a:pPr>
              <a:t>6</a:t>
            </a:fld>
            <a:endParaRPr lang="en-US" altLang="en-US"/>
          </a:p>
        </p:txBody>
      </p:sp>
    </p:spTree>
    <p:extLst>
      <p:ext uri="{BB962C8B-B14F-4D97-AF65-F5344CB8AC3E}">
        <p14:creationId xmlns:p14="http://schemas.microsoft.com/office/powerpoint/2010/main" val="2103385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64CC-DCE6-B24E-AB88-B7A209F1E643}"/>
              </a:ext>
            </a:extLst>
          </p:cNvPr>
          <p:cNvSpPr>
            <a:spLocks noGrp="1"/>
          </p:cNvSpPr>
          <p:nvPr>
            <p:ph type="title"/>
          </p:nvPr>
        </p:nvSpPr>
        <p:spPr/>
        <p:txBody>
          <a:bodyPr/>
          <a:lstStyle/>
          <a:p>
            <a:r>
              <a:rPr lang="en-US" dirty="0"/>
              <a:t>Student Demographics for Pilot Cohorts…</a:t>
            </a:r>
          </a:p>
        </p:txBody>
      </p:sp>
      <p:pic>
        <p:nvPicPr>
          <p:cNvPr id="6" name="Content Placeholder 5">
            <a:extLst>
              <a:ext uri="{FF2B5EF4-FFF2-40B4-BE49-F238E27FC236}">
                <a16:creationId xmlns:a16="http://schemas.microsoft.com/office/drawing/2014/main" id="{04DD4BD6-35C0-A441-909E-D55E1CA61928}"/>
              </a:ext>
            </a:extLst>
          </p:cNvPr>
          <p:cNvPicPr>
            <a:picLocks noGrp="1" noChangeAspect="1"/>
          </p:cNvPicPr>
          <p:nvPr>
            <p:ph idx="1"/>
          </p:nvPr>
        </p:nvPicPr>
        <p:blipFill>
          <a:blip r:embed="rId2"/>
          <a:stretch>
            <a:fillRect/>
          </a:stretch>
        </p:blipFill>
        <p:spPr>
          <a:xfrm>
            <a:off x="4688681" y="2859881"/>
            <a:ext cx="2806700" cy="3175000"/>
          </a:xfrm>
        </p:spPr>
      </p:pic>
      <p:sp>
        <p:nvSpPr>
          <p:cNvPr id="4" name="Slide Number Placeholder 3">
            <a:extLst>
              <a:ext uri="{FF2B5EF4-FFF2-40B4-BE49-F238E27FC236}">
                <a16:creationId xmlns:a16="http://schemas.microsoft.com/office/drawing/2014/main" id="{35D43FD0-EBCC-2E41-9C93-8D022F913EB9}"/>
              </a:ext>
            </a:extLst>
          </p:cNvPr>
          <p:cNvSpPr>
            <a:spLocks noGrp="1"/>
          </p:cNvSpPr>
          <p:nvPr>
            <p:ph type="sldNum" sz="quarter" idx="10"/>
          </p:nvPr>
        </p:nvSpPr>
        <p:spPr/>
        <p:txBody>
          <a:bodyPr/>
          <a:lstStyle/>
          <a:p>
            <a:pPr>
              <a:defRPr/>
            </a:pPr>
            <a:fld id="{8856F6ED-E3DC-8A4A-AABE-AFCED42314C4}" type="slidenum">
              <a:rPr lang="en-US" altLang="en-US" smtClean="0"/>
              <a:pPr>
                <a:defRPr/>
              </a:pPr>
              <a:t>7</a:t>
            </a:fld>
            <a:endParaRPr lang="en-US" altLang="en-US"/>
          </a:p>
        </p:txBody>
      </p:sp>
    </p:spTree>
    <p:extLst>
      <p:ext uri="{BB962C8B-B14F-4D97-AF65-F5344CB8AC3E}">
        <p14:creationId xmlns:p14="http://schemas.microsoft.com/office/powerpoint/2010/main" val="372558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a:extLst>
              <a:ext uri="{FF2B5EF4-FFF2-40B4-BE49-F238E27FC236}">
                <a16:creationId xmlns:a16="http://schemas.microsoft.com/office/drawing/2014/main" id="{43F6952C-C55D-4048-8C70-5134879D2ECB}"/>
              </a:ext>
            </a:extLst>
          </p:cNvPr>
          <p:cNvGraphicFramePr>
            <a:graphicFrameLocks noGrp="1"/>
          </p:cNvGraphicFramePr>
          <p:nvPr>
            <p:extLst>
              <p:ext uri="{D42A27DB-BD31-4B8C-83A1-F6EECF244321}">
                <p14:modId xmlns:p14="http://schemas.microsoft.com/office/powerpoint/2010/main" val="1175752448"/>
              </p:ext>
            </p:extLst>
          </p:nvPr>
        </p:nvGraphicFramePr>
        <p:xfrm>
          <a:off x="7011989" y="1581151"/>
          <a:ext cx="3214687" cy="1824039"/>
        </p:xfrm>
        <a:graphic>
          <a:graphicData uri="http://schemas.openxmlformats.org/drawingml/2006/table">
            <a:tbl>
              <a:tblPr/>
              <a:tblGrid>
                <a:gridCol w="1812925">
                  <a:extLst>
                    <a:ext uri="{9D8B030D-6E8A-4147-A177-3AD203B41FA5}">
                      <a16:colId xmlns:a16="http://schemas.microsoft.com/office/drawing/2014/main" val="3245759683"/>
                    </a:ext>
                  </a:extLst>
                </a:gridCol>
                <a:gridCol w="1401762">
                  <a:extLst>
                    <a:ext uri="{9D8B030D-6E8A-4147-A177-3AD203B41FA5}">
                      <a16:colId xmlns:a16="http://schemas.microsoft.com/office/drawing/2014/main" val="1517712219"/>
                    </a:ext>
                  </a:extLst>
                </a:gridCol>
              </a:tblGrid>
              <a:tr h="496888">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2838"/>
                        </a:lnSpc>
                        <a:spcBef>
                          <a:spcPts val="988"/>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Gender*</a:t>
                      </a:r>
                    </a:p>
                  </a:txBody>
                  <a:tcPr marL="0" marR="0" marT="12509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838"/>
                        </a:lnSpc>
                        <a:spcBef>
                          <a:spcPts val="988"/>
                        </a:spcBef>
                        <a:spcAft>
                          <a:spcPct val="0"/>
                        </a:spcAft>
                        <a:buClrTx/>
                        <a:buSzTx/>
                        <a:buFontTx/>
                        <a:buNone/>
                        <a:tabLst/>
                      </a:pPr>
                      <a:r>
                        <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rPr>
                        <a:t>Percent</a:t>
                      </a:r>
                    </a:p>
                  </a:txBody>
                  <a:tcPr marL="0" marR="0" marT="12509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012700669"/>
                  </a:ext>
                </a:extLst>
              </a:tr>
              <a:tr h="442913">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2875"/>
                        </a:lnSpc>
                        <a:spcBef>
                          <a:spcPts val="513"/>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Female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476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838"/>
                        </a:lnSpc>
                        <a:spcBef>
                          <a:spcPts val="550"/>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66%</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985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533626332"/>
                  </a:ext>
                </a:extLst>
              </a:tr>
              <a:tr h="441325">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ts val="2875"/>
                        </a:lnSpc>
                        <a:spcBef>
                          <a:spcPts val="513"/>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Male</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4769"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ts val="2825"/>
                        </a:lnSpc>
                        <a:spcBef>
                          <a:spcPts val="550"/>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33%</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985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2893679137"/>
                  </a:ext>
                </a:extLst>
              </a:tr>
              <a:tr h="442913">
                <a:tc>
                  <a:txBody>
                    <a:bodyPr/>
                    <a:lstStyle>
                      <a:lvl1pPr marL="47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4763" marR="0" lvl="0" indent="0" algn="l" defTabSz="914400" rtl="0" eaLnBrk="1" fontAlgn="base" latinLnBrk="0" hangingPunct="1">
                        <a:lnSpc>
                          <a:spcPct val="100000"/>
                        </a:lnSpc>
                        <a:spcBef>
                          <a:spcPts val="450"/>
                        </a:spcBef>
                        <a:spcAft>
                          <a:spcPct val="0"/>
                        </a:spcAft>
                        <a:buClrTx/>
                        <a:buSzTx/>
                        <a:buFontTx/>
                        <a:buNone/>
                        <a:tabLst/>
                      </a:pPr>
                      <a:r>
                        <a:rPr kumimoji="0" lang="en-US" altLang="en-US" sz="2400" b="0" i="0" u="none" strike="noStrike" cap="none" normalizeH="0" baseline="0">
                          <a:ln>
                            <a:noFill/>
                          </a:ln>
                          <a:solidFill>
                            <a:srgbClr val="C00000"/>
                          </a:solidFill>
                          <a:effectLst/>
                          <a:latin typeface="Arial" panose="020B0604020202020204" pitchFamily="34" charset="0"/>
                          <a:cs typeface="Arial" panose="020B0604020202020204" pitchFamily="34" charset="0"/>
                        </a:rPr>
                        <a:t>Unknown</a:t>
                      </a:r>
                      <a:endParaRPr kumimoji="0" lang="en-US"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715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2825"/>
                        </a:lnSpc>
                        <a:spcBef>
                          <a:spcPts val="550"/>
                        </a:spcBef>
                        <a:spcAft>
                          <a:spcPct val="0"/>
                        </a:spcAft>
                        <a:buClrTx/>
                        <a:buSzTx/>
                        <a:buFontTx/>
                        <a:buNone/>
                        <a:tabLst/>
                      </a:pPr>
                      <a:r>
                        <a:rPr kumimoji="0" lang="en-US" altLang="en-US" sz="2400" b="0" i="0" u="none" strike="noStrike" cap="none" normalizeH="0" baseline="0" dirty="0">
                          <a:ln>
                            <a:noFill/>
                          </a:ln>
                          <a:solidFill>
                            <a:srgbClr val="C00000"/>
                          </a:solidFill>
                          <a:effectLst/>
                          <a:latin typeface="Arial" panose="020B0604020202020204" pitchFamily="34" charset="0"/>
                          <a:cs typeface="Arial" panose="020B0604020202020204" pitchFamily="34" charset="0"/>
                        </a:rPr>
                        <a:t>1%</a:t>
                      </a:r>
                      <a:endParaRPr kumimoji="0" lang="en-US"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7048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881018606"/>
                  </a:ext>
                </a:extLst>
              </a:tr>
            </a:tbl>
          </a:graphicData>
        </a:graphic>
      </p:graphicFrame>
      <p:sp>
        <p:nvSpPr>
          <p:cNvPr id="3" name="object 3">
            <a:extLst>
              <a:ext uri="{FF2B5EF4-FFF2-40B4-BE49-F238E27FC236}">
                <a16:creationId xmlns:a16="http://schemas.microsoft.com/office/drawing/2014/main" id="{81B1A1CA-EC65-7541-B194-591A7E89C60D}"/>
              </a:ext>
            </a:extLst>
          </p:cNvPr>
          <p:cNvSpPr txBox="1"/>
          <p:nvPr/>
        </p:nvSpPr>
        <p:spPr>
          <a:xfrm>
            <a:off x="1957388" y="5989639"/>
            <a:ext cx="3605212" cy="452437"/>
          </a:xfrm>
          <a:prstGeom prst="rect">
            <a:avLst/>
          </a:prstGeom>
        </p:spPr>
        <p:txBody>
          <a:bodyPr lIns="0" tIns="12065"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100"/>
              </a:spcBef>
            </a:pPr>
            <a:r>
              <a:rPr lang="en-US" altLang="en-US" sz="1400">
                <a:solidFill>
                  <a:srgbClr val="000000"/>
                </a:solidFill>
                <a:cs typeface="Arial" panose="020B0604020202020204" pitchFamily="34" charset="0"/>
              </a:rPr>
              <a:t>Source: * MIS and Legislative Analyst Office; ** Statewide Employment Survey</a:t>
            </a:r>
          </a:p>
        </p:txBody>
      </p:sp>
      <p:sp>
        <p:nvSpPr>
          <p:cNvPr id="4" name="object 4">
            <a:extLst>
              <a:ext uri="{FF2B5EF4-FFF2-40B4-BE49-F238E27FC236}">
                <a16:creationId xmlns:a16="http://schemas.microsoft.com/office/drawing/2014/main" id="{EF373148-CC91-E04D-ADC9-B9B65B2DD907}"/>
              </a:ext>
            </a:extLst>
          </p:cNvPr>
          <p:cNvSpPr txBox="1"/>
          <p:nvPr/>
        </p:nvSpPr>
        <p:spPr>
          <a:xfrm>
            <a:off x="7311382" y="3628232"/>
            <a:ext cx="3230562" cy="2371802"/>
          </a:xfrm>
          <a:prstGeom prst="rect">
            <a:avLst/>
          </a:prstGeom>
          <a:solidFill>
            <a:srgbClr val="F9CFC3"/>
          </a:solidFill>
        </p:spPr>
        <p:txBody>
          <a:bodyPr lIns="0" tIns="32384" rIns="0" bIns="0">
            <a:spAutoFit/>
          </a:bodyPr>
          <a:lstStyle>
            <a:lvl1pPr marL="92075">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ts val="250"/>
              </a:spcBef>
            </a:pPr>
            <a:r>
              <a:rPr lang="en-US" altLang="en-US" sz="3200" dirty="0">
                <a:solidFill>
                  <a:srgbClr val="0070C0"/>
                </a:solidFill>
                <a:cs typeface="Arial" panose="020B0604020202020204" pitchFamily="34" charset="0"/>
              </a:rPr>
              <a:t>75% </a:t>
            </a:r>
            <a:r>
              <a:rPr lang="en-US" altLang="en-US" sz="2000" dirty="0">
                <a:solidFill>
                  <a:srgbClr val="000000"/>
                </a:solidFill>
                <a:cs typeface="Arial" panose="020B0604020202020204" pitchFamily="34" charset="0"/>
              </a:rPr>
              <a:t>belonged to at least one impacted groups** </a:t>
            </a:r>
            <a:r>
              <a:rPr lang="en-US" altLang="en-US" sz="1600" i="1" dirty="0">
                <a:solidFill>
                  <a:srgbClr val="000000"/>
                </a:solidFill>
                <a:cs typeface="Arial" panose="020B0604020202020204" pitchFamily="34" charset="0"/>
              </a:rPr>
              <a:t>(first-generation college student, struggled financially, experienced homelessness or housing insecurity, indicated a disability, or is a veteran)</a:t>
            </a:r>
            <a:endParaRPr lang="en-US" altLang="en-US" sz="1600" dirty="0">
              <a:solidFill>
                <a:srgbClr val="000000"/>
              </a:solidFill>
              <a:cs typeface="Arial" panose="020B0604020202020204" pitchFamily="34" charset="0"/>
            </a:endParaRPr>
          </a:p>
        </p:txBody>
      </p:sp>
      <p:sp>
        <p:nvSpPr>
          <p:cNvPr id="5" name="object 5">
            <a:extLst>
              <a:ext uri="{FF2B5EF4-FFF2-40B4-BE49-F238E27FC236}">
                <a16:creationId xmlns:a16="http://schemas.microsoft.com/office/drawing/2014/main" id="{3EE1137D-E442-EB45-AE89-59CF87211ABA}"/>
              </a:ext>
            </a:extLst>
          </p:cNvPr>
          <p:cNvSpPr txBox="1">
            <a:spLocks noGrp="1"/>
          </p:cNvSpPr>
          <p:nvPr>
            <p:ph type="title"/>
          </p:nvPr>
        </p:nvSpPr>
        <p:spPr>
          <a:xfrm>
            <a:off x="842963" y="171451"/>
            <a:ext cx="9586913" cy="1409699"/>
          </a:xfrm>
        </p:spPr>
        <p:txBody>
          <a:bodyPr vert="horz" wrap="square" lIns="91440" tIns="72390" rIns="91440" bIns="45720" numCol="1" anchor="ctr" anchorCtr="0" compatLnSpc="1">
            <a:prstTxWarp prst="textNoShape">
              <a:avLst/>
            </a:prstTxWarp>
          </a:bodyPr>
          <a:lstStyle/>
          <a:p>
            <a:pPr marL="12700" indent="868363">
              <a:lnSpc>
                <a:spcPts val="3775"/>
              </a:lnSpc>
              <a:spcBef>
                <a:spcPts val="575"/>
              </a:spcBef>
            </a:pPr>
            <a:r>
              <a:rPr lang="en-US" altLang="en-US" sz="3500" dirty="0">
                <a:latin typeface="Arial" panose="020B0604020202020204" pitchFamily="34" charset="0"/>
                <a:cs typeface="Arial" panose="020B0604020202020204" pitchFamily="34" charset="0"/>
              </a:rPr>
              <a:t>s</a:t>
            </a:r>
          </a:p>
        </p:txBody>
      </p:sp>
      <p:graphicFrame>
        <p:nvGraphicFramePr>
          <p:cNvPr id="6" name="object 6">
            <a:extLst>
              <a:ext uri="{FF2B5EF4-FFF2-40B4-BE49-F238E27FC236}">
                <a16:creationId xmlns:a16="http://schemas.microsoft.com/office/drawing/2014/main" id="{EF58A68E-F85F-614B-B0D4-F492E29A7B15}"/>
              </a:ext>
            </a:extLst>
          </p:cNvPr>
          <p:cNvGraphicFramePr>
            <a:graphicFrameLocks noGrp="1"/>
          </p:cNvGraphicFramePr>
          <p:nvPr>
            <p:extLst>
              <p:ext uri="{D42A27DB-BD31-4B8C-83A1-F6EECF244321}">
                <p14:modId xmlns:p14="http://schemas.microsoft.com/office/powerpoint/2010/main" val="1093361931"/>
              </p:ext>
            </p:extLst>
          </p:nvPr>
        </p:nvGraphicFramePr>
        <p:xfrm>
          <a:off x="963827" y="1685926"/>
          <a:ext cx="6048162" cy="3884613"/>
        </p:xfrm>
        <a:graphic>
          <a:graphicData uri="http://schemas.openxmlformats.org/drawingml/2006/table">
            <a:tbl>
              <a:tblPr/>
              <a:tblGrid>
                <a:gridCol w="2237730">
                  <a:extLst>
                    <a:ext uri="{9D8B030D-6E8A-4147-A177-3AD203B41FA5}">
                      <a16:colId xmlns:a16="http://schemas.microsoft.com/office/drawing/2014/main" val="2977859807"/>
                    </a:ext>
                  </a:extLst>
                </a:gridCol>
                <a:gridCol w="678615">
                  <a:extLst>
                    <a:ext uri="{9D8B030D-6E8A-4147-A177-3AD203B41FA5}">
                      <a16:colId xmlns:a16="http://schemas.microsoft.com/office/drawing/2014/main" val="32029432"/>
                    </a:ext>
                  </a:extLst>
                </a:gridCol>
                <a:gridCol w="629322">
                  <a:extLst>
                    <a:ext uri="{9D8B030D-6E8A-4147-A177-3AD203B41FA5}">
                      <a16:colId xmlns:a16="http://schemas.microsoft.com/office/drawing/2014/main" val="1160845803"/>
                    </a:ext>
                  </a:extLst>
                </a:gridCol>
                <a:gridCol w="607960">
                  <a:extLst>
                    <a:ext uri="{9D8B030D-6E8A-4147-A177-3AD203B41FA5}">
                      <a16:colId xmlns:a16="http://schemas.microsoft.com/office/drawing/2014/main" val="1295522464"/>
                    </a:ext>
                  </a:extLst>
                </a:gridCol>
                <a:gridCol w="645752">
                  <a:extLst>
                    <a:ext uri="{9D8B030D-6E8A-4147-A177-3AD203B41FA5}">
                      <a16:colId xmlns:a16="http://schemas.microsoft.com/office/drawing/2014/main" val="2558100710"/>
                    </a:ext>
                  </a:extLst>
                </a:gridCol>
                <a:gridCol w="657254">
                  <a:extLst>
                    <a:ext uri="{9D8B030D-6E8A-4147-A177-3AD203B41FA5}">
                      <a16:colId xmlns:a16="http://schemas.microsoft.com/office/drawing/2014/main" val="2634164752"/>
                    </a:ext>
                  </a:extLst>
                </a:gridCol>
                <a:gridCol w="591529">
                  <a:extLst>
                    <a:ext uri="{9D8B030D-6E8A-4147-A177-3AD203B41FA5}">
                      <a16:colId xmlns:a16="http://schemas.microsoft.com/office/drawing/2014/main" val="1063078616"/>
                    </a:ext>
                  </a:extLst>
                </a:gridCol>
              </a:tblGrid>
              <a:tr h="431800">
                <a:tc>
                  <a:txBody>
                    <a:bodyPr/>
                    <a:lstStyle>
                      <a:lvl1pPr marL="28892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88925" marR="0" lvl="0" indent="0" algn="l" defTabSz="914400" rtl="0" eaLnBrk="1" fontAlgn="base" latinLnBrk="0" hangingPunct="1">
                        <a:lnSpc>
                          <a:spcPct val="100000"/>
                        </a:lnSpc>
                        <a:spcBef>
                          <a:spcPts val="750"/>
                        </a:spcBef>
                        <a:spcAft>
                          <a:spcPct val="0"/>
                        </a:spcAft>
                        <a:buClrTx/>
                        <a:buSzTx/>
                        <a:buFontTx/>
                        <a:buNone/>
                        <a:tabLst/>
                      </a:pPr>
                      <a:r>
                        <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rPr>
                        <a:t>ETHNICITY</a:t>
                      </a:r>
                    </a:p>
                  </a:txBody>
                  <a:tcPr marL="0" marR="0" marT="94615"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39713" indent="-130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39713" marR="0" lvl="0" indent="-130175" algn="l"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cs typeface="Arial" panose="020B0604020202020204" pitchFamily="34" charset="0"/>
                        </a:rPr>
                        <a:t>Cohort 16</a:t>
                      </a: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19075" indent="-13335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19075" marR="0" lvl="0" indent="-133350" algn="l"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cs typeface="Arial" panose="020B0604020202020204" pitchFamily="34" charset="0"/>
                        </a:rPr>
                        <a:t>Cohort 17</a:t>
                      </a: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03200" indent="-1270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03200" marR="0" lvl="0" indent="-127000" algn="l"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cs typeface="Arial" panose="020B0604020202020204" pitchFamily="34" charset="0"/>
                        </a:rPr>
                        <a:t>Cohort 18</a:t>
                      </a: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22250" indent="-128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22250" marR="0" lvl="0" indent="-128588" algn="l"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cs typeface="Arial" panose="020B0604020202020204" pitchFamily="34" charset="0"/>
                        </a:rPr>
                        <a:t>Cohort 19</a:t>
                      </a: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marL="227013" indent="-127000">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227013" marR="0" lvl="0" indent="-127000" algn="l" defTabSz="914400" rtl="0" eaLnBrk="1" fontAlgn="base" latinLnBrk="0" hangingPunct="1">
                        <a:lnSpc>
                          <a:spcPct val="107000"/>
                        </a:lnSpc>
                        <a:spcBef>
                          <a:spcPts val="13"/>
                        </a:spcBef>
                        <a:spcAft>
                          <a:spcPct val="0"/>
                        </a:spcAft>
                        <a:buClrTx/>
                        <a:buSzTx/>
                        <a:buFontTx/>
                        <a:buNone/>
                        <a:tabLst/>
                      </a:pPr>
                      <a:r>
                        <a:rPr kumimoji="0" lang="en-US" altLang="en-US" sz="1200" b="0" i="0" u="none" strike="noStrike" cap="none" normalizeH="0" baseline="0">
                          <a:ln>
                            <a:noFill/>
                          </a:ln>
                          <a:solidFill>
                            <a:srgbClr val="FFFFFF"/>
                          </a:solidFill>
                          <a:effectLst/>
                          <a:latin typeface="Arial" panose="020B0604020202020204" pitchFamily="34" charset="0"/>
                          <a:cs typeface="Arial" panose="020B0604020202020204" pitchFamily="34" charset="0"/>
                        </a:rPr>
                        <a:t>Cohort 20</a:t>
                      </a:r>
                      <a:endParaRPr kumimoji="0" lang="en-US" altLang="en-US" sz="12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813"/>
                        </a:spcBef>
                        <a:spcAft>
                          <a:spcPct val="0"/>
                        </a:spcAft>
                        <a:buClrTx/>
                        <a:buSzTx/>
                        <a:buFontTx/>
                        <a:buNone/>
                        <a:tabLst/>
                      </a:pPr>
                      <a:r>
                        <a:rPr kumimoji="0" lang="en-US" altLang="en-US" sz="1300" b="0" i="0" u="none" strike="noStrike" cap="none" normalizeH="0" baseline="0" dirty="0">
                          <a:ln>
                            <a:noFill/>
                          </a:ln>
                          <a:solidFill>
                            <a:srgbClr val="FFFFFF"/>
                          </a:solidFill>
                          <a:effectLst/>
                          <a:latin typeface="Arial" panose="020B0604020202020204" pitchFamily="34" charset="0"/>
                          <a:cs typeface="Arial" panose="020B0604020202020204" pitchFamily="34" charset="0"/>
                        </a:rPr>
                        <a:t>Total</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10350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extLst>
                  <a:ext uri="{0D108BD9-81ED-4DB2-BD59-A6C34878D82A}">
                    <a16:rowId xmlns:a16="http://schemas.microsoft.com/office/drawing/2014/main" val="3193064433"/>
                  </a:ext>
                </a:extLst>
              </a:tr>
              <a:tr h="6350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ts val="1513"/>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American Indian</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8263" marR="0" lvl="0" indent="0" algn="l" defTabSz="914400" rtl="0" eaLnBrk="1" fontAlgn="base" latinLnBrk="0" hangingPunct="1">
                        <a:lnSpc>
                          <a:spcPct val="100000"/>
                        </a:lnSpc>
                        <a:spcBef>
                          <a:spcPts val="100"/>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8263" marR="0" lvl="0" indent="0" algn="l" defTabSz="914400" rtl="0" eaLnBrk="1" fontAlgn="base" latinLnBrk="0" hangingPunct="1">
                        <a:lnSpc>
                          <a:spcPct val="100000"/>
                        </a:lnSpc>
                        <a:spcBef>
                          <a:spcPts val="113"/>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Alaskan Native</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3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a:t>
                      </a:r>
                    </a:p>
                  </a:txBody>
                  <a:tcPr marL="0" marR="0" marT="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5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3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2%</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223765713"/>
                  </a:ext>
                </a:extLst>
              </a:tr>
              <a:tr h="2794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Asian</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16%</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6096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18%</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14%</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807658559"/>
                  </a:ext>
                </a:extLst>
              </a:tr>
              <a:tr h="430213">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Black / African-</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8263" marR="0" lvl="0" indent="0" algn="l" defTabSz="914400" rtl="0" eaLnBrk="1" fontAlgn="base" latinLnBrk="0" hangingPunct="1">
                        <a:lnSpc>
                          <a:spcPct val="100000"/>
                        </a:lnSpc>
                        <a:spcBef>
                          <a:spcPts val="113"/>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American</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35"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0" marR="0" marT="635"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p>
                  </a:txBody>
                  <a:tcPr marL="0" marR="0" marT="635"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7%</a:t>
                      </a:r>
                    </a:p>
                  </a:txBody>
                  <a:tcPr marL="0" marR="0" marT="635"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4%</a:t>
                      </a:r>
                    </a:p>
                  </a:txBody>
                  <a:tcPr marL="0" marR="0" marT="63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63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5%</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3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3691382125"/>
                  </a:ext>
                </a:extLst>
              </a:tr>
              <a:tr h="2794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err="1">
                          <a:ln>
                            <a:noFill/>
                          </a:ln>
                          <a:solidFill>
                            <a:srgbClr val="FFFFFF"/>
                          </a:solidFill>
                          <a:effectLst/>
                          <a:latin typeface="Arial" panose="020B0604020202020204" pitchFamily="34" charset="0"/>
                          <a:cs typeface="Arial" panose="020B0604020202020204" pitchFamily="34" charset="0"/>
                        </a:rPr>
                        <a:t>FilipinX</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6096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5%</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marL="1762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7621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8%</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4229380782"/>
                  </a:ext>
                </a:extLst>
              </a:tr>
              <a:tr h="2794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LatinX</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26%</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31%</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28%</a:t>
                      </a:r>
                    </a:p>
                  </a:txBody>
                  <a:tcPr marL="0" marR="0" marT="6096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32%</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32%</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26%</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724485044"/>
                  </a:ext>
                </a:extLst>
              </a:tr>
              <a:tr h="4318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Pacific Islander /</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p>
                      <a:pPr marL="68263" marR="0" lvl="0" indent="0" algn="l" defTabSz="914400" rtl="0" eaLnBrk="1" fontAlgn="base" latinLnBrk="0" hangingPunct="1">
                        <a:lnSpc>
                          <a:spcPct val="100000"/>
                        </a:lnSpc>
                        <a:spcBef>
                          <a:spcPts val="113"/>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Hawaiian Native</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35"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127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127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12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a:t>
                      </a:r>
                    </a:p>
                  </a:txBody>
                  <a:tcPr marL="0" marR="0" marT="127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0%</a:t>
                      </a:r>
                    </a:p>
                  </a:txBody>
                  <a:tcPr marL="0" marR="0" marT="127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ts val="13"/>
                        </a:spcBef>
                        <a:spcAft>
                          <a:spcPct val="0"/>
                        </a:spcAft>
                        <a:buClrTx/>
                        <a:buSzTx/>
                        <a:buFontTx/>
                        <a:buNone/>
                        <a:tabLst/>
                      </a:pPr>
                      <a:endParaRPr kumimoji="0" lang="en-US" altLang="en-US" sz="1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1%</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127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2457558145"/>
                  </a:ext>
                </a:extLst>
              </a:tr>
              <a:tr h="2794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White</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37%</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32%</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37%</a:t>
                      </a:r>
                    </a:p>
                  </a:txBody>
                  <a:tcPr marL="0" marR="0" marT="6096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30%</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31%</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marL="130175">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30175"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37%</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611134149"/>
                  </a:ext>
                </a:extLst>
              </a:tr>
              <a:tr h="2794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Multi-Ethnicity</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marL="1762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7621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5%</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4040460267"/>
                  </a:ext>
                </a:extLst>
              </a:tr>
              <a:tr h="2794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Unknown</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6096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3%</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5%</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marL="17621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7621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A04210"/>
                          </a:solidFill>
                          <a:effectLst/>
                          <a:latin typeface="Arial" panose="020B0604020202020204" pitchFamily="34" charset="0"/>
                          <a:cs typeface="Arial" panose="020B0604020202020204" pitchFamily="34" charset="0"/>
                        </a:rPr>
                        <a:t>3%</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721753891"/>
                  </a:ext>
                </a:extLst>
              </a:tr>
              <a:tr h="2794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rgbClr val="FFFFFF"/>
                          </a:solidFill>
                          <a:effectLst/>
                          <a:latin typeface="Arial" panose="020B0604020202020204" pitchFamily="34" charset="0"/>
                          <a:cs typeface="Arial" panose="020B0604020202020204" pitchFamily="34" charset="0"/>
                        </a:rPr>
                        <a:t>Total</a:t>
                      </a:r>
                      <a:endPar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p>
                  </a:txBody>
                  <a:tcPr marL="0" marR="0" marT="60960" marB="0" horzOverflow="overflow">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p>
                  </a:txBody>
                  <a:tcPr marL="0" marR="0" marT="6096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a:ln>
                            <a:noFill/>
                          </a:ln>
                          <a:solidFill>
                            <a:schemeClr val="tx1"/>
                          </a:solidFill>
                          <a:effectLst/>
                          <a:latin typeface="Arial" panose="020B0604020202020204" pitchFamily="34" charset="0"/>
                          <a:cs typeface="Arial" panose="020B0604020202020204" pitchFamily="34" charset="0"/>
                        </a:rPr>
                        <a:t>100%</a:t>
                      </a: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ts val="475"/>
                        </a:spcBef>
                        <a:spcAft>
                          <a:spcPct val="0"/>
                        </a:spcAft>
                        <a:buClrTx/>
                        <a:buSzTx/>
                        <a:buFontTx/>
                        <a:buNone/>
                        <a:tabLst/>
                      </a:pPr>
                      <a:r>
                        <a:rPr kumimoji="0" lang="en-US" altLang="en-US" sz="13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100%</a:t>
                      </a:r>
                      <a:endParaRPr kumimoji="0" lang="en-US" altLang="en-US" sz="13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6096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346517062"/>
                  </a:ext>
                </a:extLst>
              </a:tr>
            </a:tbl>
          </a:graphicData>
        </a:graphic>
      </p:graphicFrame>
    </p:spTree>
    <p:extLst>
      <p:ext uri="{BB962C8B-B14F-4D97-AF65-F5344CB8AC3E}">
        <p14:creationId xmlns:p14="http://schemas.microsoft.com/office/powerpoint/2010/main" val="595668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0CD7A9E-22C7-3847-8434-8CF83C637317}"/>
              </a:ext>
            </a:extLst>
          </p:cNvPr>
          <p:cNvSpPr txBox="1"/>
          <p:nvPr/>
        </p:nvSpPr>
        <p:spPr>
          <a:xfrm>
            <a:off x="2232025" y="6197600"/>
            <a:ext cx="3157538" cy="227626"/>
          </a:xfrm>
          <a:prstGeom prst="rect">
            <a:avLst/>
          </a:prstGeom>
        </p:spPr>
        <p:txBody>
          <a:bodyPr lIns="0" tIns="12065" rIns="0" bIns="0">
            <a:spAutoFit/>
          </a:bodyPr>
          <a:lstStyle/>
          <a:p>
            <a:pPr marL="12700" eaLnBrk="1" fontAlgn="auto" hangingPunct="1">
              <a:spcBef>
                <a:spcPts val="95"/>
              </a:spcBef>
              <a:spcAft>
                <a:spcPts val="0"/>
              </a:spcAft>
              <a:defRPr/>
            </a:pPr>
            <a:r>
              <a:rPr sz="1400" kern="0" spc="-70" dirty="0">
                <a:solidFill>
                  <a:sysClr val="windowText" lastClr="000000"/>
                </a:solidFill>
                <a:latin typeface="Arial"/>
                <a:cs typeface="Arial"/>
              </a:rPr>
              <a:t>Source:</a:t>
            </a:r>
            <a:r>
              <a:rPr sz="1400" kern="0" spc="-20" dirty="0">
                <a:solidFill>
                  <a:sysClr val="windowText" lastClr="000000"/>
                </a:solidFill>
                <a:latin typeface="Arial"/>
                <a:cs typeface="Arial"/>
              </a:rPr>
              <a:t> </a:t>
            </a:r>
            <a:r>
              <a:rPr sz="1400" kern="0" spc="-85" dirty="0">
                <a:solidFill>
                  <a:sysClr val="windowText" lastClr="000000"/>
                </a:solidFill>
                <a:latin typeface="Arial"/>
                <a:cs typeface="Arial"/>
              </a:rPr>
              <a:t>MIS</a:t>
            </a:r>
            <a:r>
              <a:rPr sz="1400" kern="0" spc="-20" dirty="0">
                <a:solidFill>
                  <a:sysClr val="windowText" lastClr="000000"/>
                </a:solidFill>
                <a:latin typeface="Arial"/>
                <a:cs typeface="Arial"/>
              </a:rPr>
              <a:t> and </a:t>
            </a:r>
            <a:r>
              <a:rPr sz="1400" kern="0" spc="-40" dirty="0">
                <a:solidFill>
                  <a:sysClr val="windowText" lastClr="000000"/>
                </a:solidFill>
                <a:latin typeface="Arial"/>
                <a:cs typeface="Arial"/>
              </a:rPr>
              <a:t>Legislative</a:t>
            </a:r>
            <a:r>
              <a:rPr sz="1400" kern="0" spc="-15" dirty="0">
                <a:solidFill>
                  <a:sysClr val="windowText" lastClr="000000"/>
                </a:solidFill>
                <a:latin typeface="Arial"/>
                <a:cs typeface="Arial"/>
              </a:rPr>
              <a:t> </a:t>
            </a:r>
            <a:r>
              <a:rPr sz="1400" kern="0" spc="-55" dirty="0">
                <a:solidFill>
                  <a:sysClr val="windowText" lastClr="000000"/>
                </a:solidFill>
                <a:latin typeface="Arial"/>
                <a:cs typeface="Arial"/>
              </a:rPr>
              <a:t>Analyst</a:t>
            </a:r>
            <a:r>
              <a:rPr sz="1400" kern="0" spc="-30" dirty="0">
                <a:solidFill>
                  <a:sysClr val="windowText" lastClr="000000"/>
                </a:solidFill>
                <a:latin typeface="Arial"/>
                <a:cs typeface="Arial"/>
              </a:rPr>
              <a:t> </a:t>
            </a:r>
            <a:r>
              <a:rPr sz="1400" kern="0" spc="-10" dirty="0">
                <a:solidFill>
                  <a:sysClr val="windowText" lastClr="000000"/>
                </a:solidFill>
                <a:latin typeface="Arial"/>
                <a:cs typeface="Arial"/>
              </a:rPr>
              <a:t>Office</a:t>
            </a:r>
            <a:endParaRPr sz="1400" kern="0">
              <a:solidFill>
                <a:sysClr val="windowText" lastClr="000000"/>
              </a:solidFill>
              <a:latin typeface="Arial"/>
              <a:cs typeface="Arial"/>
            </a:endParaRPr>
          </a:p>
        </p:txBody>
      </p:sp>
      <p:sp>
        <p:nvSpPr>
          <p:cNvPr id="3" name="object 3">
            <a:extLst>
              <a:ext uri="{FF2B5EF4-FFF2-40B4-BE49-F238E27FC236}">
                <a16:creationId xmlns:a16="http://schemas.microsoft.com/office/drawing/2014/main" id="{40701071-1417-294B-ABFC-2DDB7EE37EB8}"/>
              </a:ext>
            </a:extLst>
          </p:cNvPr>
          <p:cNvSpPr txBox="1">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vert="horz" wrap="square" lIns="91440" tIns="74295" rIns="91440" bIns="45720" numCol="1" anchor="ctr" anchorCtr="0" compatLnSpc="1">
            <a:prstTxWarp prst="textNoShape">
              <a:avLst/>
            </a:prstTxWarp>
          </a:bodyPr>
          <a:lstStyle/>
          <a:p>
            <a:pPr marL="3208338" indent="-1104900">
              <a:lnSpc>
                <a:spcPts val="3888"/>
              </a:lnSpc>
              <a:spcBef>
                <a:spcPts val="588"/>
              </a:spcBef>
            </a:pPr>
            <a:r>
              <a:rPr lang="en-US" altLang="en-US" sz="3600" dirty="0">
                <a:latin typeface="Arial" panose="020B0604020202020204" pitchFamily="34" charset="0"/>
                <a:cs typeface="Arial" panose="020B0604020202020204" pitchFamily="34" charset="0"/>
              </a:rPr>
              <a:t>Pilot Program Graduation Rates</a:t>
            </a:r>
          </a:p>
        </p:txBody>
      </p:sp>
      <p:graphicFrame>
        <p:nvGraphicFramePr>
          <p:cNvPr id="4" name="object 4">
            <a:extLst>
              <a:ext uri="{FF2B5EF4-FFF2-40B4-BE49-F238E27FC236}">
                <a16:creationId xmlns:a16="http://schemas.microsoft.com/office/drawing/2014/main" id="{855D181D-5EA1-DB47-9F38-44FBAFCD60FC}"/>
              </a:ext>
            </a:extLst>
          </p:cNvPr>
          <p:cNvGraphicFramePr>
            <a:graphicFrameLocks noGrp="1"/>
          </p:cNvGraphicFramePr>
          <p:nvPr/>
        </p:nvGraphicFramePr>
        <p:xfrm>
          <a:off x="3475038" y="1355725"/>
          <a:ext cx="5359400" cy="4803780"/>
        </p:xfrm>
        <a:graphic>
          <a:graphicData uri="http://schemas.openxmlformats.org/drawingml/2006/table">
            <a:tbl>
              <a:tblPr/>
              <a:tblGrid>
                <a:gridCol w="1511300">
                  <a:extLst>
                    <a:ext uri="{9D8B030D-6E8A-4147-A177-3AD203B41FA5}">
                      <a16:colId xmlns:a16="http://schemas.microsoft.com/office/drawing/2014/main" val="2091613781"/>
                    </a:ext>
                  </a:extLst>
                </a:gridCol>
                <a:gridCol w="800100">
                  <a:extLst>
                    <a:ext uri="{9D8B030D-6E8A-4147-A177-3AD203B41FA5}">
                      <a16:colId xmlns:a16="http://schemas.microsoft.com/office/drawing/2014/main" val="2547704424"/>
                    </a:ext>
                  </a:extLst>
                </a:gridCol>
                <a:gridCol w="1001712">
                  <a:extLst>
                    <a:ext uri="{9D8B030D-6E8A-4147-A177-3AD203B41FA5}">
                      <a16:colId xmlns:a16="http://schemas.microsoft.com/office/drawing/2014/main" val="2181693477"/>
                    </a:ext>
                  </a:extLst>
                </a:gridCol>
                <a:gridCol w="1022350">
                  <a:extLst>
                    <a:ext uri="{9D8B030D-6E8A-4147-A177-3AD203B41FA5}">
                      <a16:colId xmlns:a16="http://schemas.microsoft.com/office/drawing/2014/main" val="4042502097"/>
                    </a:ext>
                  </a:extLst>
                </a:gridCol>
                <a:gridCol w="1023938">
                  <a:extLst>
                    <a:ext uri="{9D8B030D-6E8A-4147-A177-3AD203B41FA5}">
                      <a16:colId xmlns:a16="http://schemas.microsoft.com/office/drawing/2014/main" val="598599027"/>
                    </a:ext>
                  </a:extLst>
                </a:gridCol>
              </a:tblGrid>
              <a:tr h="41910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700"/>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College</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8890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2017-18</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8890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2018-19</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8890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2019-20</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8890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700"/>
                        </a:spcBef>
                        <a:spcAft>
                          <a:spcPct val="0"/>
                        </a:spcAft>
                        <a:buClrTx/>
                        <a:buSzTx/>
                        <a:buFontTx/>
                        <a:buNone/>
                        <a:tabLst/>
                      </a:pPr>
                      <a:r>
                        <a:rPr kumimoji="0" lang="en-US" altLang="en-US" sz="1400" b="1" i="0" u="none" strike="noStrike" cap="none" normalizeH="0" baseline="0">
                          <a:ln>
                            <a:noFill/>
                          </a:ln>
                          <a:solidFill>
                            <a:srgbClr val="FFFFFF"/>
                          </a:solidFill>
                          <a:effectLst/>
                          <a:latin typeface="Arial" panose="020B0604020202020204" pitchFamily="34" charset="0"/>
                          <a:cs typeface="Arial" panose="020B0604020202020204" pitchFamily="34" charset="0"/>
                        </a:rPr>
                        <a:t>2020‐21*</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8890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A5300F"/>
                    </a:solidFill>
                  </a:tcPr>
                </a:tc>
                <a:extLst>
                  <a:ext uri="{0D108BD9-81ED-4DB2-BD59-A6C34878D82A}">
                    <a16:rowId xmlns:a16="http://schemas.microsoft.com/office/drawing/2014/main" val="422183999"/>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Antelope Valley</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886074250"/>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Bakersfield</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7</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17</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13939271"/>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Cypress</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4</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302259039"/>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Feather River</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marL="1588">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1588"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11</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20</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1914070853"/>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Foothill</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23</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45</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60</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69</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736541498"/>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MiraCosta</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21</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22</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25</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2115498899"/>
                  </a:ext>
                </a:extLst>
              </a:tr>
              <a:tr h="27305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Modesto</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18</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944962236"/>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Rio Hondo</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9</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3307216433"/>
                  </a:ext>
                </a:extLst>
              </a:tr>
              <a:tr h="27305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San Diego Mesa</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10</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28</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27</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1277442444"/>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Santa Ana</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23</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11</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18</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4055323497"/>
                  </a:ext>
                </a:extLst>
              </a:tr>
              <a:tr h="27305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Santa Monica</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13</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22</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26</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2493904233"/>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Shasta</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38"/>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8</a:t>
                      </a:r>
                    </a:p>
                  </a:txBody>
                  <a:tcPr marL="0" marR="0" marT="1714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304946421"/>
                  </a:ext>
                </a:extLst>
              </a:tr>
              <a:tr h="27305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Skyline</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18</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6</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3078912145"/>
                  </a:ext>
                </a:extLst>
              </a:tr>
              <a:tr h="27305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Solano</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70"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marL="0" marR="0"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12</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15</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14</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2399183748"/>
                  </a:ext>
                </a:extLst>
              </a:tr>
              <a:tr h="273050">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313"/>
                        </a:spcBef>
                        <a:spcAft>
                          <a:spcPct val="0"/>
                        </a:spcAft>
                        <a:buClrTx/>
                        <a:buSzTx/>
                        <a:buFontTx/>
                        <a:buNone/>
                        <a:tabLst/>
                      </a:pPr>
                      <a:r>
                        <a:rPr kumimoji="0" lang="en-US" altLang="en-US" sz="1400" b="0" i="0" u="none" strike="noStrike" cap="none" normalizeH="0" baseline="0">
                          <a:ln>
                            <a:noFill/>
                          </a:ln>
                          <a:solidFill>
                            <a:srgbClr val="FFFFFF"/>
                          </a:solidFill>
                          <a:effectLst/>
                          <a:latin typeface="Arial" panose="020B0604020202020204" pitchFamily="34" charset="0"/>
                          <a:cs typeface="Arial" panose="020B0604020202020204" pitchFamily="34" charset="0"/>
                        </a:rPr>
                        <a:t>West Los Angeles</a:t>
                      </a:r>
                      <a:endParaRPr kumimoji="0" lang="en-US" altLang="en-US" sz="1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39369"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28</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48</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125"/>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42</a:t>
                      </a:r>
                    </a:p>
                  </a:txBody>
                  <a:tcPr marL="0" marR="0" marT="1651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32</a:t>
                      </a: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E1CDCC"/>
                    </a:solidFill>
                  </a:tcPr>
                </a:tc>
                <a:extLst>
                  <a:ext uri="{0D108BD9-81ED-4DB2-BD59-A6C34878D82A}">
                    <a16:rowId xmlns:a16="http://schemas.microsoft.com/office/drawing/2014/main" val="264265038"/>
                  </a:ext>
                </a:extLst>
              </a:tr>
              <a:tr h="274638">
                <a:tc>
                  <a:txBody>
                    <a:bodyPr/>
                    <a:lstStyle>
                      <a:lvl1pPr marL="68263">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68263" marR="0" lvl="0" indent="0" algn="l"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rgbClr val="FFFFFF"/>
                          </a:solidFill>
                          <a:effectLst/>
                          <a:latin typeface="Arial" panose="020B0604020202020204" pitchFamily="34" charset="0"/>
                          <a:cs typeface="Arial" panose="020B0604020202020204" pitchFamily="34" charset="0"/>
                        </a:rPr>
                        <a:t>Total</a:t>
                      </a: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715" marB="0" horzOverflow="overflow">
                    <a:lnL w="1905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A5300F"/>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rgbClr val="A04210"/>
                          </a:solidFill>
                          <a:effectLst/>
                          <a:latin typeface="Arial" panose="020B0604020202020204" pitchFamily="34" charset="0"/>
                          <a:cs typeface="Arial" panose="020B0604020202020204" pitchFamily="34" charset="0"/>
                        </a:rPr>
                        <a:t>113</a:t>
                      </a: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71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rgbClr val="A04210"/>
                          </a:solidFill>
                          <a:effectLst/>
                          <a:latin typeface="Arial" panose="020B0604020202020204" pitchFamily="34" charset="0"/>
                          <a:cs typeface="Arial" panose="020B0604020202020204" pitchFamily="34" charset="0"/>
                        </a:rPr>
                        <a:t>263</a:t>
                      </a: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71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ts val="50"/>
                        </a:spcBef>
                        <a:spcAft>
                          <a:spcPct val="0"/>
                        </a:spcAft>
                        <a:buClrTx/>
                        <a:buSzTx/>
                        <a:buFontTx/>
                        <a:buNone/>
                        <a:tabLst/>
                      </a:pPr>
                      <a:r>
                        <a:rPr kumimoji="0" lang="en-US" altLang="en-US" sz="1600" b="1" i="0" u="none" strike="noStrike" cap="none" normalizeH="0" baseline="0">
                          <a:ln>
                            <a:noFill/>
                          </a:ln>
                          <a:solidFill>
                            <a:srgbClr val="A04210"/>
                          </a:solidFill>
                          <a:effectLst/>
                          <a:latin typeface="Arial" panose="020B0604020202020204" pitchFamily="34" charset="0"/>
                          <a:cs typeface="Arial" panose="020B0604020202020204" pitchFamily="34" charset="0"/>
                        </a:rPr>
                        <a:t>257</a:t>
                      </a: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marL="0" marR="0" marT="571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tc>
                  <a:txBody>
                    <a:bodyPr/>
                    <a:lstStyle>
                      <a:lvl1pPr>
                        <a:spcBef>
                          <a:spcPct val="20000"/>
                        </a:spcBef>
                        <a:defRPr sz="1600">
                          <a:solidFill>
                            <a:schemeClr val="tx1"/>
                          </a:solidFill>
                          <a:latin typeface="Calibri" panose="020F0502020204030204" pitchFamily="34" charset="0"/>
                        </a:defRPr>
                      </a:lvl1pPr>
                      <a:lvl2pPr marL="742950" indent="-285750">
                        <a:spcBef>
                          <a:spcPct val="20000"/>
                        </a:spcBef>
                        <a:defRPr sz="1600">
                          <a:solidFill>
                            <a:schemeClr val="tx1"/>
                          </a:solidFill>
                          <a:latin typeface="Calibri" panose="020F0502020204030204" pitchFamily="34" charset="0"/>
                        </a:defRPr>
                      </a:lvl2pPr>
                      <a:lvl3pPr marL="1143000" indent="-228600">
                        <a:spcBef>
                          <a:spcPct val="20000"/>
                        </a:spcBef>
                        <a:defRPr sz="1600">
                          <a:solidFill>
                            <a:schemeClr val="tx1"/>
                          </a:solidFill>
                          <a:latin typeface="Calibri" panose="020F0502020204030204" pitchFamily="34" charset="0"/>
                        </a:defRPr>
                      </a:lvl3pPr>
                      <a:lvl4pPr marL="1600200" indent="-228600">
                        <a:spcBef>
                          <a:spcPct val="20000"/>
                        </a:spcBef>
                        <a:defRPr sz="1600">
                          <a:solidFill>
                            <a:schemeClr val="tx1"/>
                          </a:solidFill>
                          <a:latin typeface="Calibri" panose="020F0502020204030204" pitchFamily="34" charset="0"/>
                        </a:defRPr>
                      </a:lvl4pPr>
                      <a:lvl5pPr marL="2057400" indent="-228600">
                        <a:spcBef>
                          <a:spcPct val="20000"/>
                        </a:spcBef>
                        <a:defRPr sz="1600">
                          <a:solidFill>
                            <a:schemeClr val="tx1"/>
                          </a:solidFill>
                          <a:latin typeface="Calibri" panose="020F0502020204030204" pitchFamily="34" charset="0"/>
                        </a:defRPr>
                      </a:lvl5pPr>
                      <a:lvl6pPr marL="2514600" indent="-228600" eaLnBrk="0" fontAlgn="base" hangingPunct="0">
                        <a:spcBef>
                          <a:spcPct val="20000"/>
                        </a:spcBef>
                        <a:spcAft>
                          <a:spcPct val="0"/>
                        </a:spcAft>
                        <a:defRPr sz="1600">
                          <a:solidFill>
                            <a:schemeClr val="tx1"/>
                          </a:solidFill>
                          <a:latin typeface="Calibri" panose="020F0502020204030204" pitchFamily="34" charset="0"/>
                        </a:defRPr>
                      </a:lvl6pPr>
                      <a:lvl7pPr marL="2971800" indent="-228600" eaLnBrk="0" fontAlgn="base" hangingPunct="0">
                        <a:spcBef>
                          <a:spcPct val="20000"/>
                        </a:spcBef>
                        <a:spcAft>
                          <a:spcPct val="0"/>
                        </a:spcAft>
                        <a:defRPr sz="1600">
                          <a:solidFill>
                            <a:schemeClr val="tx1"/>
                          </a:solidFill>
                          <a:latin typeface="Calibri" panose="020F0502020204030204" pitchFamily="34" charset="0"/>
                        </a:defRPr>
                      </a:lvl7pPr>
                      <a:lvl8pPr marL="3429000" indent="-228600" eaLnBrk="0" fontAlgn="base" hangingPunct="0">
                        <a:spcBef>
                          <a:spcPct val="20000"/>
                        </a:spcBef>
                        <a:spcAft>
                          <a:spcPct val="0"/>
                        </a:spcAft>
                        <a:defRPr sz="1600">
                          <a:solidFill>
                            <a:schemeClr val="tx1"/>
                          </a:solidFill>
                          <a:latin typeface="Calibri" panose="020F0502020204030204" pitchFamily="34" charset="0"/>
                        </a:defRPr>
                      </a:lvl8pPr>
                      <a:lvl9pPr marL="3886200" indent="-228600" eaLnBrk="0" fontAlgn="base" hangingPunct="0">
                        <a:spcBef>
                          <a:spcPct val="20000"/>
                        </a:spcBef>
                        <a:spcAft>
                          <a:spcPct val="0"/>
                        </a:spcAft>
                        <a:defRPr sz="1600">
                          <a:solidFill>
                            <a:schemeClr val="tx1"/>
                          </a:solidFill>
                          <a:latin typeface="Calibri" panose="020F0502020204030204" pitchFamily="34" charset="0"/>
                        </a:defRPr>
                      </a:lvl9pPr>
                    </a:lstStyle>
                    <a:p>
                      <a:pPr marL="0" marR="0" lvl="0" indent="0" algn="ctr" defTabSz="914400" rtl="0" eaLnBrk="1" fontAlgn="base" latinLnBrk="0" hangingPunct="1">
                        <a:lnSpc>
                          <a:spcPts val="1863"/>
                        </a:lnSpc>
                        <a:spcBef>
                          <a:spcPts val="200"/>
                        </a:spcBef>
                        <a:spcAft>
                          <a:spcPct val="0"/>
                        </a:spcAft>
                        <a:buClrTx/>
                        <a:buSzTx/>
                        <a:buFontTx/>
                        <a:buNone/>
                        <a:tabLst/>
                      </a:pPr>
                      <a:r>
                        <a:rPr kumimoji="0" lang="en-US" altLang="en-US" sz="1600" b="0" i="0" u="none" strike="noStrike" cap="none" normalizeH="0" baseline="0" dirty="0">
                          <a:ln>
                            <a:noFill/>
                          </a:ln>
                          <a:solidFill>
                            <a:srgbClr val="A04210"/>
                          </a:solidFill>
                          <a:effectLst/>
                          <a:latin typeface="Arial" panose="020B0604020202020204" pitchFamily="34" charset="0"/>
                          <a:cs typeface="Arial" panose="020B0604020202020204" pitchFamily="34" charset="0"/>
                        </a:rPr>
                        <a:t>291</a:t>
                      </a:r>
                      <a:endParaRPr kumimoji="0" lang="en-US" alt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0" marR="0" marT="24765"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lnTlToBr>
                      <a:noFill/>
                    </a:lnTlToBr>
                    <a:lnBlToTr>
                      <a:noFill/>
                    </a:lnBlToTr>
                    <a:solidFill>
                      <a:srgbClr val="F0E8E7"/>
                    </a:solidFill>
                  </a:tcPr>
                </a:tc>
                <a:extLst>
                  <a:ext uri="{0D108BD9-81ED-4DB2-BD59-A6C34878D82A}">
                    <a16:rowId xmlns:a16="http://schemas.microsoft.com/office/drawing/2014/main" val="2551774287"/>
                  </a:ext>
                </a:extLst>
              </a:tr>
            </a:tbl>
          </a:graphicData>
        </a:graphic>
      </p:graphicFrame>
    </p:spTree>
    <p:extLst>
      <p:ext uri="{BB962C8B-B14F-4D97-AF65-F5344CB8AC3E}">
        <p14:creationId xmlns:p14="http://schemas.microsoft.com/office/powerpoint/2010/main" val="948137314"/>
      </p:ext>
    </p:extLst>
  </p:cSld>
  <p:clrMapOvr>
    <a:masterClrMapping/>
  </p:clrMapOvr>
</p:sld>
</file>

<file path=ppt/theme/theme1.xml><?xml version="1.0" encoding="utf-8"?>
<a:theme xmlns:a="http://schemas.openxmlformats.org/drawingml/2006/main" name="ASCCC Curriculum Inst. 2020 Theme">
  <a:themeElements>
    <a:clrScheme name="ASCCC CNEI 2022">
      <a:dk1>
        <a:srgbClr val="005595"/>
      </a:dk1>
      <a:lt1>
        <a:srgbClr val="FFFFFF"/>
      </a:lt1>
      <a:dk2>
        <a:srgbClr val="3871C7"/>
      </a:dk2>
      <a:lt2>
        <a:srgbClr val="D8E9F0"/>
      </a:lt2>
      <a:accent1>
        <a:srgbClr val="B12000"/>
      </a:accent1>
      <a:accent2>
        <a:srgbClr val="A07DBB"/>
      </a:accent2>
      <a:accent3>
        <a:srgbClr val="658AD3"/>
      </a:accent3>
      <a:accent4>
        <a:srgbClr val="C26179"/>
      </a:accent4>
      <a:accent5>
        <a:srgbClr val="ED887B"/>
      </a:accent5>
      <a:accent6>
        <a:srgbClr val="EEC983"/>
      </a:accent6>
      <a:hlink>
        <a:srgbClr val="005B95"/>
      </a:hlink>
      <a:folHlink>
        <a:srgbClr val="00559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TFI 2022 ppt template 1" id="{1ED9A372-3BE9-2C4F-933E-0D4543663B47}" vid="{13F77577-E93A-424B-821A-CA7A56DE0C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Curriculum Inst</Template>
  <TotalTime>226</TotalTime>
  <Words>1427</Words>
  <Application>Microsoft Macintosh PowerPoint</Application>
  <PresentationFormat>Widescreen</PresentationFormat>
  <Paragraphs>390</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Gill Sans</vt:lpstr>
      <vt:lpstr>Palatino</vt:lpstr>
      <vt:lpstr>Palatino Linotype</vt:lpstr>
      <vt:lpstr>Times New Roman</vt:lpstr>
      <vt:lpstr>Wingdings</vt:lpstr>
      <vt:lpstr>ASCCC Curriculum Inst. 2020 Theme</vt:lpstr>
      <vt:lpstr>CCC Baccalaureate Degrees – AB 927 (Medina, 2021) and Expanding Access for Students   Juan Arzola, ASCCC CTE LC Chair and At-Large Representative Dolores Davison, ASCCC President </vt:lpstr>
      <vt:lpstr>Breakout Description</vt:lpstr>
      <vt:lpstr>The Desire for Baccalaureate Programs in California Is Not New…</vt:lpstr>
      <vt:lpstr>Nor Are We Alone…All of These States Currently Have CC Baccalaureate Programs</vt:lpstr>
      <vt:lpstr>Some Quick Background Information – SB 850 (Block, 2014) </vt:lpstr>
      <vt:lpstr>15 Colleges Approved for the Pilot </vt:lpstr>
      <vt:lpstr>Student Demographics for Pilot Cohorts…</vt:lpstr>
      <vt:lpstr>s</vt:lpstr>
      <vt:lpstr>Pilot Program Graduation Rates</vt:lpstr>
      <vt:lpstr>Student Perceptions of the Bachelor’s Program</vt:lpstr>
      <vt:lpstr>Cost Calculations</vt:lpstr>
      <vt:lpstr>Loan and Employment Outcomes</vt:lpstr>
      <vt:lpstr>New Legislation – AB 927 (Medina, 2021)</vt:lpstr>
      <vt:lpstr>First Submissions due by 15 January 2022: Approved Programs to be Announced No Later than 31 May 2022</vt:lpstr>
      <vt:lpstr>All Proposals (both for this round and ongoing) Must:</vt:lpstr>
      <vt:lpstr>A Few Additional Requirements</vt:lpstr>
      <vt:lpstr>Benefits to Baccalaureate Degrees at the CCCs</vt:lpstr>
      <vt:lpstr>Lessons Learned and Challenges to Be Faced</vt:lpstr>
      <vt:lpstr>What’s Next?</vt:lpstr>
      <vt:lpstr>Thank You!</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CCC Baccalaureate Degrees – AB 927 (Medina, 2021) and Expanding Access for Students   Juan Arzola, ASCCC CTE LC Chair and At-Large Representative Dolores Davison, ASCCC President </dc:title>
  <dc:creator>Dolores Davison</dc:creator>
  <cp:lastModifiedBy>Dolores Davison</cp:lastModifiedBy>
  <cp:revision>6</cp:revision>
  <cp:lastPrinted>2020-11-24T19:39:26Z</cp:lastPrinted>
  <dcterms:created xsi:type="dcterms:W3CDTF">2022-05-09T20:33:12Z</dcterms:created>
  <dcterms:modified xsi:type="dcterms:W3CDTF">2022-05-10T00:19:34Z</dcterms:modified>
</cp:coreProperties>
</file>