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ld Standard TT" panose="020B0604020202020204" charset="0"/>
      <p:regular r:id="rId19"/>
      <p:bold r:id="rId20"/>
      <p:italic r:id="rId21"/>
    </p:embeddedFont>
    <p:embeddedFont>
      <p:font typeface="Corbel" panose="020B05030202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introduction of speaker and facilitator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f9d36c0b_2_34: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1" name="Google Shape;141;g6ef9d36c0b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ef9d36c0b_2_4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8" name="Google Shape;148;g6ef9d36c0b_2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ef9d36c0b_2_52: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4" name="Google Shape;154;g6ef9d36c0b_2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ef9d36c0b_2_5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60" name="Google Shape;160;g6ef9d36c0b_2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ef283d5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ef283d5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ef283d5a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ef283d5a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ec00f171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ec00f171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ec00f171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ec00f171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Talk a little about the factors that went into the selection of which program was offered as a baccalaureate degree program. (For example when the program was only offered at an expensive for-profit institution.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ef9d36c0b_7_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95" name="Google Shape;95;g6ef9d36c0b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ef9d36c0b_7_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2" name="Google Shape;102;g6ef9d36c0b_7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f9d36c0b_7_14: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9" name="Google Shape;109;g6ef9d36c0b_7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ec00f171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ec00f171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 little bit about the definition of “higher order of learning”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ef9d36c0b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ef9d36c0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ef283d5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ef283d5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f9d36c0b_2_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3" name="Google Shape;133;g6ef9d36c0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85667"/>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7" name="Google Shape;57;p13"/>
          <p:cNvSpPr txBox="1">
            <a:spLocks noGrp="1"/>
          </p:cNvSpPr>
          <p:nvPr>
            <p:ph type="body" idx="1"/>
          </p:nvPr>
        </p:nvSpPr>
        <p:spPr>
          <a:xfrm>
            <a:off x="840000" y="1374498"/>
            <a:ext cx="7675350" cy="292535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100"/>
            </a:lvl1pPr>
            <a:lvl2pPr marL="914400" lvl="1" indent="-317500" algn="l">
              <a:lnSpc>
                <a:spcPct val="90000"/>
              </a:lnSpc>
              <a:spcBef>
                <a:spcPts val="1600"/>
              </a:spcBef>
              <a:spcAft>
                <a:spcPts val="0"/>
              </a:spcAft>
              <a:buSzPts val="1400"/>
              <a:buChar char="○"/>
              <a:defRPr sz="1100"/>
            </a:lvl2pPr>
            <a:lvl3pPr marL="1371600" lvl="2" indent="-317500" algn="l">
              <a:lnSpc>
                <a:spcPct val="90000"/>
              </a:lnSpc>
              <a:spcBef>
                <a:spcPts val="1600"/>
              </a:spcBef>
              <a:spcAft>
                <a:spcPts val="0"/>
              </a:spcAft>
              <a:buSzPts val="1400"/>
              <a:buChar char="■"/>
              <a:defRPr sz="1100"/>
            </a:lvl3pPr>
            <a:lvl4pPr marL="1828800" lvl="3" indent="-317500" algn="l">
              <a:lnSpc>
                <a:spcPct val="90000"/>
              </a:lnSpc>
              <a:spcBef>
                <a:spcPts val="1600"/>
              </a:spcBef>
              <a:spcAft>
                <a:spcPts val="0"/>
              </a:spcAft>
              <a:buSzPts val="1400"/>
              <a:buChar char="●"/>
              <a:defRPr sz="1100"/>
            </a:lvl4pPr>
            <a:lvl5pPr marL="2286000" lvl="4" indent="-317500" algn="l">
              <a:lnSpc>
                <a:spcPct val="90000"/>
              </a:lnSpc>
              <a:spcBef>
                <a:spcPts val="1600"/>
              </a:spcBef>
              <a:spcAft>
                <a:spcPts val="0"/>
              </a:spcAft>
              <a:buSzPts val="1400"/>
              <a:buChar char="○"/>
              <a:defRPr sz="1100"/>
            </a:lvl5pPr>
            <a:lvl6pPr marL="2743200" lvl="5" indent="-317500" algn="l">
              <a:lnSpc>
                <a:spcPct val="90000"/>
              </a:lnSpc>
              <a:spcBef>
                <a:spcPts val="1600"/>
              </a:spcBef>
              <a:spcAft>
                <a:spcPts val="0"/>
              </a:spcAft>
              <a:buClr>
                <a:schemeClr val="lt1"/>
              </a:buClr>
              <a:buSzPts val="1400"/>
              <a:buChar char="■"/>
              <a:defRPr sz="1100"/>
            </a:lvl6pPr>
            <a:lvl7pPr marL="3200400" lvl="6" indent="-317500" algn="l">
              <a:lnSpc>
                <a:spcPct val="90000"/>
              </a:lnSpc>
              <a:spcBef>
                <a:spcPts val="1600"/>
              </a:spcBef>
              <a:spcAft>
                <a:spcPts val="0"/>
              </a:spcAft>
              <a:buClr>
                <a:schemeClr val="lt1"/>
              </a:buClr>
              <a:buSzPts val="1400"/>
              <a:buChar char="●"/>
              <a:defRPr sz="1100"/>
            </a:lvl7pPr>
            <a:lvl8pPr marL="3657600" lvl="7" indent="-317500" algn="l">
              <a:lnSpc>
                <a:spcPct val="90000"/>
              </a:lnSpc>
              <a:spcBef>
                <a:spcPts val="1600"/>
              </a:spcBef>
              <a:spcAft>
                <a:spcPts val="0"/>
              </a:spcAft>
              <a:buClr>
                <a:schemeClr val="lt1"/>
              </a:buClr>
              <a:buSzPts val="1400"/>
              <a:buChar char="○"/>
              <a:defRPr sz="1100"/>
            </a:lvl8pPr>
            <a:lvl9pPr marL="4114800" lvl="8" indent="-317500" algn="l">
              <a:lnSpc>
                <a:spcPct val="90000"/>
              </a:lnSpc>
              <a:spcBef>
                <a:spcPts val="1600"/>
              </a:spcBef>
              <a:spcAft>
                <a:spcPts val="1600"/>
              </a:spcAft>
              <a:buClr>
                <a:schemeClr val="lt1"/>
              </a:buClr>
              <a:buSzPts val="1400"/>
              <a:buChar char="■"/>
              <a:defRPr sz="1100"/>
            </a:lvl9pPr>
          </a:lstStyle>
          <a:p>
            <a:endParaRPr/>
          </a:p>
        </p:txBody>
      </p:sp>
      <p:sp>
        <p:nvSpPr>
          <p:cNvPr id="58" name="Google Shape;58;p13"/>
          <p:cNvSpPr txBox="1">
            <a:spLocks noGrp="1"/>
          </p:cNvSpPr>
          <p:nvPr>
            <p:ph type="dt" idx="10"/>
          </p:nvPr>
        </p:nvSpPr>
        <p:spPr>
          <a:xfrm>
            <a:off x="4717516" y="4767263"/>
            <a:ext cx="687111"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5444824"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8617527" y="4767263"/>
            <a:ext cx="36195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grpSp>
        <p:nvGrpSpPr>
          <p:cNvPr id="61" name="Google Shape;61;p13"/>
          <p:cNvGrpSpPr/>
          <p:nvPr/>
        </p:nvGrpSpPr>
        <p:grpSpPr>
          <a:xfrm>
            <a:off x="1187" y="4027786"/>
            <a:ext cx="4811728" cy="1418231"/>
            <a:chOff x="1583" y="5370381"/>
            <a:chExt cx="6415637" cy="1890975"/>
          </a:xfrm>
        </p:grpSpPr>
        <p:sp>
          <p:nvSpPr>
            <p:cNvPr id="62" name="Google Shape;62;p13"/>
            <p:cNvSpPr/>
            <p:nvPr/>
          </p:nvSpPr>
          <p:spPr>
            <a:xfrm rot="5400000" flipH="1">
              <a:off x="318434" y="5053530"/>
              <a:ext cx="1353330" cy="1987032"/>
            </a:xfrm>
            <a:prstGeom prst="triangle">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grpSp>
          <p:nvGrpSpPr>
            <p:cNvPr id="63" name="Google Shape;63;p13"/>
            <p:cNvGrpSpPr/>
            <p:nvPr/>
          </p:nvGrpSpPr>
          <p:grpSpPr>
            <a:xfrm rot="10800000" flipH="1">
              <a:off x="144329" y="6265979"/>
              <a:ext cx="3011122" cy="995376"/>
              <a:chOff x="960581" y="-756460"/>
              <a:chExt cx="6622473" cy="2189167"/>
            </a:xfrm>
          </p:grpSpPr>
          <p:sp>
            <p:nvSpPr>
              <p:cNvPr id="64" name="Google Shape;64;p13"/>
              <p:cNvSpPr/>
              <p:nvPr/>
            </p:nvSpPr>
            <p:spPr>
              <a:xfrm rot="-5400000">
                <a:off x="1473125" y="-1269004"/>
                <a:ext cx="2189167" cy="3214255"/>
              </a:xfrm>
              <a:prstGeom prst="triangle">
                <a:avLst>
                  <a:gd name="adj" fmla="val 50000"/>
                </a:avLst>
              </a:prstGeom>
              <a:solidFill>
                <a:schemeClr val="dk2">
                  <a:alpha val="75686"/>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5" name="Google Shape;65;p13"/>
              <p:cNvSpPr/>
              <p:nvPr/>
            </p:nvSpPr>
            <p:spPr>
              <a:xfrm rot="5400000" flipH="1">
                <a:off x="4881343" y="-1269004"/>
                <a:ext cx="2189167" cy="3214255"/>
              </a:xfrm>
              <a:prstGeom prst="triangle">
                <a:avLst>
                  <a:gd name="adj" fmla="val 50000"/>
                </a:avLst>
              </a:prstGeom>
              <a:solidFill>
                <a:schemeClr val="dk2">
                  <a:alpha val="75686"/>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grpSp>
        <p:sp>
          <p:nvSpPr>
            <p:cNvPr id="66" name="Google Shape;66;p13"/>
            <p:cNvSpPr/>
            <p:nvPr/>
          </p:nvSpPr>
          <p:spPr>
            <a:xfrm rot="-5400000" flipH="1">
              <a:off x="2016845" y="5464379"/>
              <a:ext cx="995376" cy="1461465"/>
            </a:xfrm>
            <a:prstGeom prst="triangle">
              <a:avLst>
                <a:gd name="adj" fmla="val 50000"/>
              </a:avLst>
            </a:prstGeom>
            <a:solidFill>
              <a:schemeClr val="accent1">
                <a:alpha val="5098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7" name="Google Shape;67;p13"/>
            <p:cNvSpPr/>
            <p:nvPr/>
          </p:nvSpPr>
          <p:spPr>
            <a:xfrm rot="5400000">
              <a:off x="3566501" y="5464379"/>
              <a:ext cx="995376" cy="1461465"/>
            </a:xfrm>
            <a:prstGeom prst="triangle">
              <a:avLst>
                <a:gd name="adj" fmla="val 50000"/>
              </a:avLst>
            </a:prstGeom>
            <a:solidFill>
              <a:schemeClr val="accent1">
                <a:alpha val="5098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8" name="Google Shape;68;p13"/>
            <p:cNvSpPr/>
            <p:nvPr/>
          </p:nvSpPr>
          <p:spPr>
            <a:xfrm rot="-5400000" flipH="1">
              <a:off x="3639143" y="6032935"/>
              <a:ext cx="995376" cy="1461465"/>
            </a:xfrm>
            <a:prstGeom prst="triangle">
              <a:avLst>
                <a:gd name="adj" fmla="val 50000"/>
              </a:avLst>
            </a:prstGeom>
            <a:solidFill>
              <a:schemeClr val="dk2">
                <a:alpha val="42745"/>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9" name="Google Shape;69;p13"/>
            <p:cNvSpPr/>
            <p:nvPr/>
          </p:nvSpPr>
          <p:spPr>
            <a:xfrm rot="5400000">
              <a:off x="5188800" y="6032935"/>
              <a:ext cx="995376" cy="1461465"/>
            </a:xfrm>
            <a:prstGeom prst="triangle">
              <a:avLst>
                <a:gd name="adj" fmla="val 50000"/>
              </a:avLst>
            </a:prstGeom>
            <a:solidFill>
              <a:schemeClr val="dk2">
                <a:alpha val="42745"/>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pic>
          <p:nvPicPr>
            <p:cNvPr id="70" name="Google Shape;70;p13"/>
            <p:cNvPicPr preferRelativeResize="0"/>
            <p:nvPr/>
          </p:nvPicPr>
          <p:blipFill rotWithShape="1">
            <a:blip r:embed="rId2">
              <a:alphaModFix/>
            </a:blip>
            <a:srcRect r="64153"/>
            <a:stretch/>
          </p:blipFill>
          <p:spPr>
            <a:xfrm>
              <a:off x="177074" y="5713497"/>
              <a:ext cx="719218" cy="669839"/>
            </a:xfrm>
            <a:prstGeom prst="rect">
              <a:avLst/>
            </a:prstGeom>
            <a:noFill/>
            <a:ln>
              <a:noFill/>
            </a:ln>
          </p:spPr>
        </p:pic>
        <p:sp>
          <p:nvSpPr>
            <p:cNvPr id="71" name="Google Shape;71;p13"/>
            <p:cNvSpPr/>
            <p:nvPr/>
          </p:nvSpPr>
          <p:spPr>
            <a:xfrm>
              <a:off x="3139725" y="6086056"/>
              <a:ext cx="307524" cy="22817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2" name="Google Shape;72;p13"/>
            <p:cNvSpPr/>
            <p:nvPr/>
          </p:nvSpPr>
          <p:spPr>
            <a:xfrm>
              <a:off x="1493080" y="6649579"/>
              <a:ext cx="307524" cy="22817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3" name="Google Shape;73;p13"/>
            <p:cNvSpPr/>
            <p:nvPr/>
          </p:nvSpPr>
          <p:spPr>
            <a:xfrm>
              <a:off x="4761455" y="6649579"/>
              <a:ext cx="307524" cy="228174"/>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628650" y="285667"/>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76" name="Google Shape;76;p14"/>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sz="2100"/>
            </a:lvl1pPr>
            <a:lvl2pPr marL="914400" lvl="1" indent="-342900" algn="l">
              <a:lnSpc>
                <a:spcPct val="90000"/>
              </a:lnSpc>
              <a:spcBef>
                <a:spcPts val="1600"/>
              </a:spcBef>
              <a:spcAft>
                <a:spcPts val="0"/>
              </a:spcAft>
              <a:buSzPts val="1800"/>
              <a:buChar char="○"/>
              <a:defRPr sz="1800"/>
            </a:lvl2pPr>
            <a:lvl3pPr marL="1371600" lvl="2" indent="-323850" algn="l">
              <a:lnSpc>
                <a:spcPct val="90000"/>
              </a:lnSpc>
              <a:spcBef>
                <a:spcPts val="1600"/>
              </a:spcBef>
              <a:spcAft>
                <a:spcPts val="0"/>
              </a:spcAft>
              <a:buSzPts val="1500"/>
              <a:buChar char="■"/>
              <a:defRPr sz="1500"/>
            </a:lvl3pPr>
            <a:lvl4pPr marL="1828800" lvl="3" indent="-317500" algn="l">
              <a:lnSpc>
                <a:spcPct val="90000"/>
              </a:lnSpc>
              <a:spcBef>
                <a:spcPts val="1600"/>
              </a:spcBef>
              <a:spcAft>
                <a:spcPts val="0"/>
              </a:spcAft>
              <a:buSzPts val="1400"/>
              <a:buChar char="●"/>
              <a:defRPr sz="1400"/>
            </a:lvl4pPr>
            <a:lvl5pPr marL="2286000" lvl="4" indent="-317500" algn="l">
              <a:lnSpc>
                <a:spcPct val="90000"/>
              </a:lnSpc>
              <a:spcBef>
                <a:spcPts val="1600"/>
              </a:spcBef>
              <a:spcAft>
                <a:spcPts val="0"/>
              </a:spcAft>
              <a:buSzPts val="1400"/>
              <a:buChar char="○"/>
              <a:defRPr sz="1400"/>
            </a:lvl5pPr>
            <a:lvl6pPr marL="2743200" lvl="5" indent="-317500" algn="l">
              <a:lnSpc>
                <a:spcPct val="90000"/>
              </a:lnSpc>
              <a:spcBef>
                <a:spcPts val="1600"/>
              </a:spcBef>
              <a:spcAft>
                <a:spcPts val="0"/>
              </a:spcAft>
              <a:buClr>
                <a:schemeClr val="lt1"/>
              </a:buClr>
              <a:buSzPts val="1400"/>
              <a:buChar char="■"/>
              <a:defRPr sz="1400"/>
            </a:lvl6pPr>
            <a:lvl7pPr marL="3200400" lvl="6" indent="-317500" algn="l">
              <a:lnSpc>
                <a:spcPct val="90000"/>
              </a:lnSpc>
              <a:spcBef>
                <a:spcPts val="1600"/>
              </a:spcBef>
              <a:spcAft>
                <a:spcPts val="0"/>
              </a:spcAft>
              <a:buClr>
                <a:schemeClr val="lt1"/>
              </a:buClr>
              <a:buSzPts val="1400"/>
              <a:buChar char="●"/>
              <a:defRPr sz="1400"/>
            </a:lvl7pPr>
            <a:lvl8pPr marL="3657600" lvl="7" indent="-317500" algn="l">
              <a:lnSpc>
                <a:spcPct val="90000"/>
              </a:lnSpc>
              <a:spcBef>
                <a:spcPts val="1600"/>
              </a:spcBef>
              <a:spcAft>
                <a:spcPts val="0"/>
              </a:spcAft>
              <a:buClr>
                <a:schemeClr val="lt1"/>
              </a:buClr>
              <a:buSzPts val="1400"/>
              <a:buChar char="○"/>
              <a:defRPr sz="1400"/>
            </a:lvl8pPr>
            <a:lvl9pPr marL="4114800" lvl="8" indent="-317500" algn="l">
              <a:lnSpc>
                <a:spcPct val="90000"/>
              </a:lnSpc>
              <a:spcBef>
                <a:spcPts val="1600"/>
              </a:spcBef>
              <a:spcAft>
                <a:spcPts val="1600"/>
              </a:spcAft>
              <a:buClr>
                <a:schemeClr val="lt1"/>
              </a:buClr>
              <a:buSzPts val="1400"/>
              <a:buChar char="■"/>
              <a:defRPr sz="1400"/>
            </a:lvl9pPr>
          </a:lstStyle>
          <a:p>
            <a:endParaRPr/>
          </a:p>
        </p:txBody>
      </p:sp>
      <p:sp>
        <p:nvSpPr>
          <p:cNvPr id="77" name="Google Shape;77;p14"/>
          <p:cNvSpPr txBox="1">
            <a:spLocks noGrp="1"/>
          </p:cNvSpPr>
          <p:nvPr>
            <p:ph type="body" idx="2"/>
          </p:nvPr>
        </p:nvSpPr>
        <p:spPr>
          <a:xfrm>
            <a:off x="4648200" y="1200151"/>
            <a:ext cx="4038600" cy="33944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sz="2100"/>
            </a:lvl1pPr>
            <a:lvl2pPr marL="914400" lvl="1" indent="-342900" algn="l">
              <a:lnSpc>
                <a:spcPct val="90000"/>
              </a:lnSpc>
              <a:spcBef>
                <a:spcPts val="1600"/>
              </a:spcBef>
              <a:spcAft>
                <a:spcPts val="0"/>
              </a:spcAft>
              <a:buSzPts val="1800"/>
              <a:buChar char="○"/>
              <a:defRPr sz="1800"/>
            </a:lvl2pPr>
            <a:lvl3pPr marL="1371600" lvl="2" indent="-323850" algn="l">
              <a:lnSpc>
                <a:spcPct val="90000"/>
              </a:lnSpc>
              <a:spcBef>
                <a:spcPts val="1600"/>
              </a:spcBef>
              <a:spcAft>
                <a:spcPts val="0"/>
              </a:spcAft>
              <a:buSzPts val="1500"/>
              <a:buChar char="■"/>
              <a:defRPr sz="1500"/>
            </a:lvl3pPr>
            <a:lvl4pPr marL="1828800" lvl="3" indent="-317500" algn="l">
              <a:lnSpc>
                <a:spcPct val="90000"/>
              </a:lnSpc>
              <a:spcBef>
                <a:spcPts val="1600"/>
              </a:spcBef>
              <a:spcAft>
                <a:spcPts val="0"/>
              </a:spcAft>
              <a:buSzPts val="1400"/>
              <a:buChar char="●"/>
              <a:defRPr sz="1400"/>
            </a:lvl4pPr>
            <a:lvl5pPr marL="2286000" lvl="4" indent="-317500" algn="l">
              <a:lnSpc>
                <a:spcPct val="90000"/>
              </a:lnSpc>
              <a:spcBef>
                <a:spcPts val="1600"/>
              </a:spcBef>
              <a:spcAft>
                <a:spcPts val="0"/>
              </a:spcAft>
              <a:buSzPts val="1400"/>
              <a:buChar char="○"/>
              <a:defRPr sz="1400"/>
            </a:lvl5pPr>
            <a:lvl6pPr marL="2743200" lvl="5" indent="-317500" algn="l">
              <a:lnSpc>
                <a:spcPct val="90000"/>
              </a:lnSpc>
              <a:spcBef>
                <a:spcPts val="1600"/>
              </a:spcBef>
              <a:spcAft>
                <a:spcPts val="0"/>
              </a:spcAft>
              <a:buClr>
                <a:schemeClr val="lt1"/>
              </a:buClr>
              <a:buSzPts val="1400"/>
              <a:buChar char="■"/>
              <a:defRPr sz="1400"/>
            </a:lvl6pPr>
            <a:lvl7pPr marL="3200400" lvl="6" indent="-317500" algn="l">
              <a:lnSpc>
                <a:spcPct val="90000"/>
              </a:lnSpc>
              <a:spcBef>
                <a:spcPts val="1600"/>
              </a:spcBef>
              <a:spcAft>
                <a:spcPts val="0"/>
              </a:spcAft>
              <a:buClr>
                <a:schemeClr val="lt1"/>
              </a:buClr>
              <a:buSzPts val="1400"/>
              <a:buChar char="●"/>
              <a:defRPr sz="1400"/>
            </a:lvl7pPr>
            <a:lvl8pPr marL="3657600" lvl="7" indent="-317500" algn="l">
              <a:lnSpc>
                <a:spcPct val="90000"/>
              </a:lnSpc>
              <a:spcBef>
                <a:spcPts val="1600"/>
              </a:spcBef>
              <a:spcAft>
                <a:spcPts val="0"/>
              </a:spcAft>
              <a:buClr>
                <a:schemeClr val="lt1"/>
              </a:buClr>
              <a:buSzPts val="1400"/>
              <a:buChar char="○"/>
              <a:defRPr sz="1400"/>
            </a:lvl8pPr>
            <a:lvl9pPr marL="4114800" lvl="8" indent="-317500" algn="l">
              <a:lnSpc>
                <a:spcPct val="90000"/>
              </a:lnSpc>
              <a:spcBef>
                <a:spcPts val="1600"/>
              </a:spcBef>
              <a:spcAft>
                <a:spcPts val="1600"/>
              </a:spcAft>
              <a:buClr>
                <a:schemeClr val="lt1"/>
              </a:buClr>
              <a:buSzPts val="1400"/>
              <a:buChar char="■"/>
              <a:defRPr sz="1400"/>
            </a:lvl9pPr>
          </a:lstStyle>
          <a:p>
            <a:endParaRPr/>
          </a:p>
        </p:txBody>
      </p:sp>
      <p:sp>
        <p:nvSpPr>
          <p:cNvPr id="78" name="Google Shape;78;p14"/>
          <p:cNvSpPr txBox="1">
            <a:spLocks noGrp="1"/>
          </p:cNvSpPr>
          <p:nvPr>
            <p:ph type="dt" idx="10"/>
          </p:nvPr>
        </p:nvSpPr>
        <p:spPr>
          <a:xfrm>
            <a:off x="4717516" y="4767263"/>
            <a:ext cx="687111"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9" name="Google Shape;79;p14"/>
          <p:cNvSpPr txBox="1">
            <a:spLocks noGrp="1"/>
          </p:cNvSpPr>
          <p:nvPr>
            <p:ph type="ftr" idx="11"/>
          </p:nvPr>
        </p:nvSpPr>
        <p:spPr>
          <a:xfrm>
            <a:off x="5444824"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0" name="Google Shape;80;p14"/>
          <p:cNvSpPr txBox="1">
            <a:spLocks noGrp="1"/>
          </p:cNvSpPr>
          <p:nvPr>
            <p:ph type="sldNum" idx="12"/>
          </p:nvPr>
        </p:nvSpPr>
        <p:spPr>
          <a:xfrm>
            <a:off x="8617527" y="4767263"/>
            <a:ext cx="36195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rgbClr val="5A696B"/>
                </a:solidFill>
                <a:latin typeface="Corbel"/>
                <a:ea typeface="Corbel"/>
                <a:cs typeface="Corbel"/>
                <a:sym typeface="Corbel"/>
              </a:defRPr>
            </a:lvl1pPr>
            <a:lvl2pPr marL="0" lvl="1" indent="0" algn="r">
              <a:spcBef>
                <a:spcPts val="0"/>
              </a:spcBef>
              <a:buNone/>
              <a:defRPr sz="900" b="1">
                <a:solidFill>
                  <a:srgbClr val="5A696B"/>
                </a:solidFill>
                <a:latin typeface="Corbel"/>
                <a:ea typeface="Corbel"/>
                <a:cs typeface="Corbel"/>
                <a:sym typeface="Corbel"/>
              </a:defRPr>
            </a:lvl2pPr>
            <a:lvl3pPr marL="0" lvl="2" indent="0" algn="r">
              <a:spcBef>
                <a:spcPts val="0"/>
              </a:spcBef>
              <a:buNone/>
              <a:defRPr sz="900" b="1">
                <a:solidFill>
                  <a:srgbClr val="5A696B"/>
                </a:solidFill>
                <a:latin typeface="Corbel"/>
                <a:ea typeface="Corbel"/>
                <a:cs typeface="Corbel"/>
                <a:sym typeface="Corbel"/>
              </a:defRPr>
            </a:lvl3pPr>
            <a:lvl4pPr marL="0" lvl="3" indent="0" algn="r">
              <a:spcBef>
                <a:spcPts val="0"/>
              </a:spcBef>
              <a:buNone/>
              <a:defRPr sz="900" b="1">
                <a:solidFill>
                  <a:srgbClr val="5A696B"/>
                </a:solidFill>
                <a:latin typeface="Corbel"/>
                <a:ea typeface="Corbel"/>
                <a:cs typeface="Corbel"/>
                <a:sym typeface="Corbel"/>
              </a:defRPr>
            </a:lvl4pPr>
            <a:lvl5pPr marL="0" lvl="4" indent="0" algn="r">
              <a:spcBef>
                <a:spcPts val="0"/>
              </a:spcBef>
              <a:buNone/>
              <a:defRPr sz="900" b="1">
                <a:solidFill>
                  <a:srgbClr val="5A696B"/>
                </a:solidFill>
                <a:latin typeface="Corbel"/>
                <a:ea typeface="Corbel"/>
                <a:cs typeface="Corbel"/>
                <a:sym typeface="Corbel"/>
              </a:defRPr>
            </a:lvl5pPr>
            <a:lvl6pPr marL="0" lvl="5" indent="0" algn="r">
              <a:spcBef>
                <a:spcPts val="0"/>
              </a:spcBef>
              <a:buNone/>
              <a:defRPr sz="900" b="1">
                <a:solidFill>
                  <a:srgbClr val="5A696B"/>
                </a:solidFill>
                <a:latin typeface="Corbel"/>
                <a:ea typeface="Corbel"/>
                <a:cs typeface="Corbel"/>
                <a:sym typeface="Corbel"/>
              </a:defRPr>
            </a:lvl6pPr>
            <a:lvl7pPr marL="0" lvl="6" indent="0" algn="r">
              <a:spcBef>
                <a:spcPts val="0"/>
              </a:spcBef>
              <a:buNone/>
              <a:defRPr sz="900" b="1">
                <a:solidFill>
                  <a:srgbClr val="5A696B"/>
                </a:solidFill>
                <a:latin typeface="Corbel"/>
                <a:ea typeface="Corbel"/>
                <a:cs typeface="Corbel"/>
                <a:sym typeface="Corbel"/>
              </a:defRPr>
            </a:lvl7pPr>
            <a:lvl8pPr marL="0" lvl="7" indent="0" algn="r">
              <a:spcBef>
                <a:spcPts val="0"/>
              </a:spcBef>
              <a:buNone/>
              <a:defRPr sz="900" b="1">
                <a:solidFill>
                  <a:srgbClr val="5A696B"/>
                </a:solidFill>
                <a:latin typeface="Corbel"/>
                <a:ea typeface="Corbel"/>
                <a:cs typeface="Corbel"/>
                <a:sym typeface="Corbel"/>
              </a:defRPr>
            </a:lvl8pPr>
            <a:lvl9pPr marL="0" lvl="8" indent="0" algn="r">
              <a:spcBef>
                <a:spcPts val="0"/>
              </a:spcBef>
              <a:buNone/>
              <a:defRPr sz="900" b="1">
                <a:solidFill>
                  <a:srgbClr val="5A696B"/>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lao.ca.gov/reports/2020/4140/final-eval-cc-bachelors-degree-012320.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efuchs@ccsf.edu"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mailto:Rutan_Craig@sccolleg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ccjc.org/wp-content/uploads/Accreditation-Standards-2014-with-BA-degree-highlight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Baccalaureate Degrees and Accreditation</a:t>
            </a:r>
            <a:endParaRPr/>
          </a:p>
        </p:txBody>
      </p:sp>
      <p:sp>
        <p:nvSpPr>
          <p:cNvPr id="86" name="Google Shape;86;p15"/>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Craig Rutan (Santiago Canyon College)</a:t>
            </a:r>
            <a:br>
              <a:rPr lang="en"/>
            </a:br>
            <a:r>
              <a:rPr lang="en"/>
              <a:t>Ekaterina (Katia) Fuchs (City College of San Francisco)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61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4100"/>
              <a:buFont typeface="Corbel"/>
              <a:buNone/>
            </a:pPr>
            <a:r>
              <a:rPr lang="en" sz="3600" b="1"/>
              <a:t>Respiratory Care Profession</a:t>
            </a:r>
            <a:r>
              <a:rPr lang="en" sz="3600"/>
              <a:t>	</a:t>
            </a:r>
            <a:endParaRPr sz="3600"/>
          </a:p>
        </p:txBody>
      </p:sp>
      <p:sp>
        <p:nvSpPr>
          <p:cNvPr id="144" name="Google Shape;144;p24"/>
          <p:cNvSpPr txBox="1">
            <a:spLocks noGrp="1"/>
          </p:cNvSpPr>
          <p:nvPr>
            <p:ph type="body" idx="1"/>
          </p:nvPr>
        </p:nvSpPr>
        <p:spPr>
          <a:xfrm>
            <a:off x="311700" y="1171600"/>
            <a:ext cx="8520600" cy="3397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900"/>
              <a:buNone/>
            </a:pPr>
            <a:r>
              <a:rPr lang="en" sz="1900"/>
              <a:t>21, 000 Licensed Practitioners (California)</a:t>
            </a:r>
            <a:endParaRPr sz="1100"/>
          </a:p>
          <a:p>
            <a:pPr marL="0" lvl="0" indent="0" algn="l" rtl="0">
              <a:lnSpc>
                <a:spcPct val="90000"/>
              </a:lnSpc>
              <a:spcBef>
                <a:spcPts val="800"/>
              </a:spcBef>
              <a:spcAft>
                <a:spcPts val="0"/>
              </a:spcAft>
              <a:buSzPts val="1900"/>
              <a:buNone/>
            </a:pPr>
            <a:r>
              <a:rPr lang="en" sz="1900"/>
              <a:t>Licensure – Credential and Associate Degree Completion</a:t>
            </a:r>
            <a:endParaRPr sz="1100"/>
          </a:p>
          <a:p>
            <a:pPr marL="0" lvl="0" indent="0" algn="l" rtl="0">
              <a:lnSpc>
                <a:spcPct val="90000"/>
              </a:lnSpc>
              <a:spcBef>
                <a:spcPts val="800"/>
              </a:spcBef>
              <a:spcAft>
                <a:spcPts val="0"/>
              </a:spcAft>
              <a:buSzPts val="1900"/>
              <a:buNone/>
            </a:pPr>
            <a:r>
              <a:rPr lang="en" sz="1900"/>
              <a:t>2/3 Associate Degree Prepared</a:t>
            </a:r>
            <a:endParaRPr sz="1100"/>
          </a:p>
          <a:p>
            <a:pPr marL="0" lvl="0" indent="0" algn="l" rtl="0">
              <a:lnSpc>
                <a:spcPct val="90000"/>
              </a:lnSpc>
              <a:spcBef>
                <a:spcPts val="800"/>
              </a:spcBef>
              <a:spcAft>
                <a:spcPts val="0"/>
              </a:spcAft>
              <a:buSzPts val="1900"/>
              <a:buNone/>
            </a:pPr>
            <a:r>
              <a:rPr lang="en" sz="1900"/>
              <a:t>Limited Bachelor’s Degree Programs in California</a:t>
            </a:r>
            <a:endParaRPr sz="1100"/>
          </a:p>
          <a:p>
            <a:pPr marL="0" lvl="0" indent="0" algn="l" rtl="0">
              <a:lnSpc>
                <a:spcPct val="90000"/>
              </a:lnSpc>
              <a:spcBef>
                <a:spcPts val="800"/>
              </a:spcBef>
              <a:spcAft>
                <a:spcPts val="0"/>
              </a:spcAft>
              <a:buSzPts val="1900"/>
              <a:buNone/>
            </a:pPr>
            <a:r>
              <a:rPr lang="en" sz="1900"/>
              <a:t>Movement Towards Bachelors Degree Requirement</a:t>
            </a:r>
            <a:endParaRPr sz="1100"/>
          </a:p>
          <a:p>
            <a:pPr marL="177800" lvl="0" indent="-184150" algn="l" rtl="0">
              <a:lnSpc>
                <a:spcPct val="90000"/>
              </a:lnSpc>
              <a:spcBef>
                <a:spcPts val="800"/>
              </a:spcBef>
              <a:spcAft>
                <a:spcPts val="0"/>
              </a:spcAft>
              <a:buSzPts val="1900"/>
              <a:buChar char="●"/>
            </a:pPr>
            <a:r>
              <a:rPr lang="en" sz="1900"/>
              <a:t>American Association for Respiratory Care (AARC)</a:t>
            </a:r>
            <a:endParaRPr sz="1100"/>
          </a:p>
          <a:p>
            <a:pPr marL="177800" lvl="0" indent="-184150" algn="l" rtl="0">
              <a:lnSpc>
                <a:spcPct val="90000"/>
              </a:lnSpc>
              <a:spcBef>
                <a:spcPts val="800"/>
              </a:spcBef>
              <a:spcAft>
                <a:spcPts val="0"/>
              </a:spcAft>
              <a:buSzPts val="1900"/>
              <a:buChar char="●"/>
            </a:pPr>
            <a:r>
              <a:rPr lang="en" sz="1900"/>
              <a:t>California Society for Respiratory Care (CSRC)</a:t>
            </a:r>
            <a:endParaRPr sz="1100"/>
          </a:p>
          <a:p>
            <a:pPr marL="177800" lvl="0" indent="-184150" algn="l" rtl="0">
              <a:lnSpc>
                <a:spcPct val="90000"/>
              </a:lnSpc>
              <a:spcBef>
                <a:spcPts val="800"/>
              </a:spcBef>
              <a:spcAft>
                <a:spcPts val="0"/>
              </a:spcAft>
              <a:buSzPts val="1900"/>
              <a:buChar char="●"/>
            </a:pPr>
            <a:r>
              <a:rPr lang="en" sz="1900"/>
              <a:t>Committee on Accreditation for Respiratory Care (CoARC)</a:t>
            </a:r>
            <a:endParaRPr sz="1100"/>
          </a:p>
          <a:p>
            <a:pPr marL="177800" lvl="0" indent="-184150" algn="l" rtl="0">
              <a:lnSpc>
                <a:spcPct val="90000"/>
              </a:lnSpc>
              <a:spcBef>
                <a:spcPts val="800"/>
              </a:spcBef>
              <a:spcAft>
                <a:spcPts val="1600"/>
              </a:spcAft>
              <a:buSzPts val="1900"/>
              <a:buChar char="●"/>
            </a:pPr>
            <a:r>
              <a:rPr lang="en" sz="1900"/>
              <a:t>California Respiratory Care Board (RCB)</a:t>
            </a:r>
            <a:endParaRPr sz="1900"/>
          </a:p>
        </p:txBody>
      </p:sp>
      <p:sp>
        <p:nvSpPr>
          <p:cNvPr id="145" name="Google Shape;145;p2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a:t>10</a:t>
            </a:fld>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268375"/>
            <a:ext cx="8520600" cy="613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accent1"/>
              </a:buClr>
              <a:buSzPts val="4100"/>
              <a:buFont typeface="Corbel"/>
              <a:buNone/>
            </a:pPr>
            <a:r>
              <a:rPr lang="en" sz="3600"/>
              <a:t>Movement Towards a B.S. Degree</a:t>
            </a:r>
            <a:endParaRPr sz="3600"/>
          </a:p>
        </p:txBody>
      </p:sp>
      <p:pic>
        <p:nvPicPr>
          <p:cNvPr id="151" name="Google Shape;151;p25"/>
          <p:cNvPicPr preferRelativeResize="0">
            <a:picLocks noGrp="1"/>
          </p:cNvPicPr>
          <p:nvPr>
            <p:ph type="body" idx="1"/>
          </p:nvPr>
        </p:nvPicPr>
        <p:blipFill rotWithShape="1">
          <a:blip r:embed="rId3">
            <a:alphaModFix/>
          </a:blip>
          <a:srcRect/>
          <a:stretch/>
        </p:blipFill>
        <p:spPr>
          <a:xfrm>
            <a:off x="1917750" y="1058225"/>
            <a:ext cx="5308500" cy="389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61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4100"/>
              <a:buFont typeface="Corbel"/>
              <a:buNone/>
            </a:pPr>
            <a:r>
              <a:rPr lang="en" sz="3600" b="1"/>
              <a:t>Extensive Process</a:t>
            </a:r>
            <a:endParaRPr sz="3600" b="1"/>
          </a:p>
        </p:txBody>
      </p:sp>
      <p:sp>
        <p:nvSpPr>
          <p:cNvPr id="157" name="Google Shape;157;p26"/>
          <p:cNvSpPr txBox="1">
            <a:spLocks noGrp="1"/>
          </p:cNvSpPr>
          <p:nvPr>
            <p:ph type="body" idx="1"/>
          </p:nvPr>
        </p:nvSpPr>
        <p:spPr>
          <a:xfrm>
            <a:off x="311700" y="1171600"/>
            <a:ext cx="8520600" cy="3397200"/>
          </a:xfrm>
          <a:prstGeom prst="rect">
            <a:avLst/>
          </a:prstGeom>
          <a:noFill/>
          <a:ln>
            <a:noFill/>
          </a:ln>
        </p:spPr>
        <p:txBody>
          <a:bodyPr spcFirstLastPara="1" wrap="square" lIns="68575" tIns="34275" rIns="68575" bIns="34275" anchor="t" anchorCtr="0">
            <a:noAutofit/>
          </a:bodyPr>
          <a:lstStyle/>
          <a:p>
            <a:pPr marL="177800" lvl="0" indent="-171450" algn="l" rtl="0">
              <a:lnSpc>
                <a:spcPct val="70000"/>
              </a:lnSpc>
              <a:spcBef>
                <a:spcPts val="0"/>
              </a:spcBef>
              <a:spcAft>
                <a:spcPts val="0"/>
              </a:spcAft>
              <a:buSzPts val="1900"/>
              <a:buChar char="●"/>
            </a:pPr>
            <a:r>
              <a:rPr lang="en" sz="1900"/>
              <a:t>Application Submitted to CCC Chancellor's Office</a:t>
            </a:r>
            <a:endParaRPr sz="1100"/>
          </a:p>
          <a:p>
            <a:pPr marL="177800" lvl="0" indent="-171450" algn="l" rtl="0">
              <a:lnSpc>
                <a:spcPct val="70000"/>
              </a:lnSpc>
              <a:spcBef>
                <a:spcPts val="800"/>
              </a:spcBef>
              <a:spcAft>
                <a:spcPts val="0"/>
              </a:spcAft>
              <a:buSzPts val="1900"/>
              <a:buChar char="●"/>
            </a:pPr>
            <a:r>
              <a:rPr lang="en" sz="1900"/>
              <a:t>Site Visit – CCC</a:t>
            </a:r>
            <a:endParaRPr sz="1100"/>
          </a:p>
          <a:p>
            <a:pPr marL="177800" lvl="0" indent="-171450" algn="l" rtl="0">
              <a:lnSpc>
                <a:spcPct val="70000"/>
              </a:lnSpc>
              <a:spcBef>
                <a:spcPts val="800"/>
              </a:spcBef>
              <a:spcAft>
                <a:spcPts val="0"/>
              </a:spcAft>
              <a:buSzPts val="1900"/>
              <a:buChar char="●"/>
            </a:pPr>
            <a:r>
              <a:rPr lang="en" sz="1900"/>
              <a:t>Approved (CCC and ACCJC)</a:t>
            </a:r>
            <a:endParaRPr sz="1100"/>
          </a:p>
          <a:p>
            <a:pPr marL="177800" lvl="0" indent="-171450" algn="l" rtl="0">
              <a:lnSpc>
                <a:spcPct val="70000"/>
              </a:lnSpc>
              <a:spcBef>
                <a:spcPts val="800"/>
              </a:spcBef>
              <a:spcAft>
                <a:spcPts val="0"/>
              </a:spcAft>
              <a:buSzPts val="1900"/>
              <a:buChar char="●"/>
            </a:pPr>
            <a:r>
              <a:rPr lang="en" sz="1900"/>
              <a:t>2+2 Hybrid Program with target for Online offering </a:t>
            </a:r>
            <a:endParaRPr sz="1100"/>
          </a:p>
          <a:p>
            <a:pPr marL="177800" lvl="0" indent="-171450" algn="l" rtl="0">
              <a:lnSpc>
                <a:spcPct val="70000"/>
              </a:lnSpc>
              <a:spcBef>
                <a:spcPts val="800"/>
              </a:spcBef>
              <a:spcAft>
                <a:spcPts val="0"/>
              </a:spcAft>
              <a:buSzPts val="1900"/>
              <a:buChar char="●"/>
            </a:pPr>
            <a:r>
              <a:rPr lang="en" sz="1900"/>
              <a:t>Developed Curriculum (including Higher Division GEs)</a:t>
            </a:r>
            <a:endParaRPr sz="1100"/>
          </a:p>
          <a:p>
            <a:pPr marL="177800" lvl="0" indent="-171450" algn="l" rtl="0">
              <a:lnSpc>
                <a:spcPct val="70000"/>
              </a:lnSpc>
              <a:spcBef>
                <a:spcPts val="800"/>
              </a:spcBef>
              <a:spcAft>
                <a:spcPts val="0"/>
              </a:spcAft>
              <a:buSzPts val="1900"/>
              <a:buChar char="●"/>
            </a:pPr>
            <a:r>
              <a:rPr lang="en" sz="1900"/>
              <a:t>Lots of Symposiums, Sessions, Conferences</a:t>
            </a:r>
            <a:endParaRPr sz="1100"/>
          </a:p>
          <a:p>
            <a:pPr marL="177800" lvl="0" indent="-171450" algn="l" rtl="0">
              <a:lnSpc>
                <a:spcPct val="70000"/>
              </a:lnSpc>
              <a:spcBef>
                <a:spcPts val="800"/>
              </a:spcBef>
              <a:spcAft>
                <a:spcPts val="0"/>
              </a:spcAft>
              <a:buSzPts val="1900"/>
              <a:buChar char="●"/>
            </a:pPr>
            <a:r>
              <a:rPr lang="en" sz="1900"/>
              <a:t>Marketing </a:t>
            </a:r>
            <a:endParaRPr sz="1100"/>
          </a:p>
          <a:p>
            <a:pPr marL="177800" lvl="0" indent="-171450" algn="l" rtl="0">
              <a:lnSpc>
                <a:spcPct val="70000"/>
              </a:lnSpc>
              <a:spcBef>
                <a:spcPts val="800"/>
              </a:spcBef>
              <a:spcAft>
                <a:spcPts val="0"/>
              </a:spcAft>
              <a:buSzPts val="1900"/>
              <a:buChar char="●"/>
            </a:pPr>
            <a:r>
              <a:rPr lang="en" sz="1900"/>
              <a:t>Faculty </a:t>
            </a:r>
            <a:endParaRPr sz="1100"/>
          </a:p>
          <a:p>
            <a:pPr marL="177800" lvl="0" indent="-171450" algn="l" rtl="0">
              <a:lnSpc>
                <a:spcPct val="70000"/>
              </a:lnSpc>
              <a:spcBef>
                <a:spcPts val="800"/>
              </a:spcBef>
              <a:spcAft>
                <a:spcPts val="0"/>
              </a:spcAft>
              <a:buSzPts val="1900"/>
              <a:buChar char="●"/>
            </a:pPr>
            <a:r>
              <a:rPr lang="en" sz="1900"/>
              <a:t>Application process (Application Criteria)</a:t>
            </a:r>
            <a:endParaRPr sz="1100"/>
          </a:p>
          <a:p>
            <a:pPr marL="177800" lvl="0" indent="-50800" algn="l" rtl="0">
              <a:lnSpc>
                <a:spcPct val="70000"/>
              </a:lnSpc>
              <a:spcBef>
                <a:spcPts val="800"/>
              </a:spcBef>
              <a:spcAft>
                <a:spcPts val="1600"/>
              </a:spcAft>
              <a:buSzPts val="1900"/>
              <a:buNone/>
            </a:pP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628650" y="285667"/>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4100"/>
              <a:buFont typeface="Corbel"/>
              <a:buNone/>
            </a:pPr>
            <a:r>
              <a:rPr lang="en" sz="3600" b="1"/>
              <a:t>Program Design</a:t>
            </a:r>
            <a:endParaRPr sz="3600"/>
          </a:p>
        </p:txBody>
      </p:sp>
      <p:sp>
        <p:nvSpPr>
          <p:cNvPr id="163" name="Google Shape;163;p27"/>
          <p:cNvSpPr txBox="1">
            <a:spLocks noGrp="1"/>
          </p:cNvSpPr>
          <p:nvPr>
            <p:ph type="body" idx="1"/>
          </p:nvPr>
        </p:nvSpPr>
        <p:spPr>
          <a:xfrm>
            <a:off x="457200" y="1483702"/>
            <a:ext cx="4038600" cy="3110921"/>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SzPts val="2400"/>
              <a:buChar char="●"/>
            </a:pPr>
            <a:r>
              <a:rPr lang="en" sz="2400"/>
              <a:t>Working Adults</a:t>
            </a:r>
            <a:endParaRPr sz="2400"/>
          </a:p>
          <a:p>
            <a:pPr marL="177800" lvl="0" indent="-190500" algn="l" rtl="0">
              <a:lnSpc>
                <a:spcPct val="90000"/>
              </a:lnSpc>
              <a:spcBef>
                <a:spcPts val="800"/>
              </a:spcBef>
              <a:spcAft>
                <a:spcPts val="0"/>
              </a:spcAft>
              <a:buSzPts val="2400"/>
              <a:buChar char="●"/>
            </a:pPr>
            <a:r>
              <a:rPr lang="en" sz="2400"/>
              <a:t>15 Month/Accelerated Program</a:t>
            </a:r>
            <a:endParaRPr sz="2400"/>
          </a:p>
          <a:p>
            <a:pPr marL="177800" lvl="0" indent="-190500" algn="l" rtl="0">
              <a:lnSpc>
                <a:spcPct val="90000"/>
              </a:lnSpc>
              <a:spcBef>
                <a:spcPts val="800"/>
              </a:spcBef>
              <a:spcAft>
                <a:spcPts val="0"/>
              </a:spcAft>
              <a:buSzPts val="2400"/>
              <a:buChar char="●"/>
            </a:pPr>
            <a:r>
              <a:rPr lang="en" sz="2400"/>
              <a:t>Online</a:t>
            </a:r>
            <a:endParaRPr sz="2400"/>
          </a:p>
          <a:p>
            <a:pPr marL="177800" lvl="0" indent="-190500" algn="l" rtl="0">
              <a:lnSpc>
                <a:spcPct val="90000"/>
              </a:lnSpc>
              <a:spcBef>
                <a:spcPts val="800"/>
              </a:spcBef>
              <a:spcAft>
                <a:spcPts val="0"/>
              </a:spcAft>
              <a:buSzPts val="2400"/>
              <a:buChar char="●"/>
            </a:pPr>
            <a:r>
              <a:rPr lang="en" sz="2400"/>
              <a:t>8 Weeks/Sessions (2 courses)</a:t>
            </a:r>
            <a:endParaRPr sz="2400"/>
          </a:p>
          <a:p>
            <a:pPr marL="177800" lvl="0" indent="-190500" algn="l" rtl="0">
              <a:lnSpc>
                <a:spcPct val="90000"/>
              </a:lnSpc>
              <a:spcBef>
                <a:spcPts val="800"/>
              </a:spcBef>
              <a:spcAft>
                <a:spcPts val="0"/>
              </a:spcAft>
              <a:buSzPts val="2400"/>
              <a:buChar char="●"/>
            </a:pPr>
            <a:r>
              <a:rPr lang="en" sz="2400"/>
              <a:t>16 Week Semester</a:t>
            </a:r>
            <a:endParaRPr sz="2400"/>
          </a:p>
          <a:p>
            <a:pPr marL="177800" lvl="0" indent="-38100" algn="l" rtl="0">
              <a:lnSpc>
                <a:spcPct val="90000"/>
              </a:lnSpc>
              <a:spcBef>
                <a:spcPts val="800"/>
              </a:spcBef>
              <a:spcAft>
                <a:spcPts val="1600"/>
              </a:spcAft>
              <a:buSzPts val="2100"/>
              <a:buNone/>
            </a:pPr>
            <a:endParaRPr sz="1100"/>
          </a:p>
        </p:txBody>
      </p:sp>
      <p:sp>
        <p:nvSpPr>
          <p:cNvPr id="164" name="Google Shape;164;p27"/>
          <p:cNvSpPr txBox="1">
            <a:spLocks noGrp="1"/>
          </p:cNvSpPr>
          <p:nvPr>
            <p:ph type="body" idx="2"/>
          </p:nvPr>
        </p:nvSpPr>
        <p:spPr>
          <a:xfrm>
            <a:off x="4648200" y="1483702"/>
            <a:ext cx="4038600" cy="3110921"/>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SzPts val="2400"/>
              <a:buChar char="●"/>
            </a:pPr>
            <a:r>
              <a:rPr lang="en" sz="2400"/>
              <a:t>40 units</a:t>
            </a:r>
            <a:endParaRPr sz="2400"/>
          </a:p>
          <a:p>
            <a:pPr marL="177800" lvl="0" indent="-190500" algn="l" rtl="0">
              <a:lnSpc>
                <a:spcPct val="90000"/>
              </a:lnSpc>
              <a:spcBef>
                <a:spcPts val="800"/>
              </a:spcBef>
              <a:spcAft>
                <a:spcPts val="0"/>
              </a:spcAft>
              <a:buSzPts val="2400"/>
              <a:buChar char="●"/>
            </a:pPr>
            <a:r>
              <a:rPr lang="en" sz="2400"/>
              <a:t>28 Respiratory Core Courses</a:t>
            </a:r>
            <a:endParaRPr sz="2400"/>
          </a:p>
          <a:p>
            <a:pPr marL="177800" lvl="0" indent="-190500" algn="l" rtl="0">
              <a:lnSpc>
                <a:spcPct val="90000"/>
              </a:lnSpc>
              <a:spcBef>
                <a:spcPts val="800"/>
              </a:spcBef>
              <a:spcAft>
                <a:spcPts val="0"/>
              </a:spcAft>
              <a:buSzPts val="2400"/>
              <a:buChar char="●"/>
            </a:pPr>
            <a:r>
              <a:rPr lang="en" sz="2400"/>
              <a:t>12 Upper Division GE Courses</a:t>
            </a:r>
            <a:endParaRPr sz="2400"/>
          </a:p>
          <a:p>
            <a:pPr marL="177800" lvl="0" indent="-190500" algn="l" rtl="0">
              <a:lnSpc>
                <a:spcPct val="90000"/>
              </a:lnSpc>
              <a:spcBef>
                <a:spcPts val="800"/>
              </a:spcBef>
              <a:spcAft>
                <a:spcPts val="0"/>
              </a:spcAft>
              <a:buSzPts val="2400"/>
              <a:buChar char="●"/>
            </a:pPr>
            <a:r>
              <a:rPr lang="en" sz="2400"/>
              <a:t>Final Capstone Project</a:t>
            </a:r>
            <a:endParaRPr sz="2400"/>
          </a:p>
          <a:p>
            <a:pPr marL="177800" lvl="0" indent="-38100" algn="l" rtl="0">
              <a:lnSpc>
                <a:spcPct val="90000"/>
              </a:lnSpc>
              <a:spcBef>
                <a:spcPts val="800"/>
              </a:spcBef>
              <a:spcAft>
                <a:spcPts val="1600"/>
              </a:spcAft>
              <a:buSzPts val="2100"/>
              <a:buNone/>
            </a:pPr>
            <a:endParaRPr sz="1100"/>
          </a:p>
        </p:txBody>
      </p:sp>
      <p:sp>
        <p:nvSpPr>
          <p:cNvPr id="165" name="Google Shape;165;p27"/>
          <p:cNvSpPr txBox="1">
            <a:spLocks noGrp="1"/>
          </p:cNvSpPr>
          <p:nvPr>
            <p:ph type="sldNum" idx="12"/>
          </p:nvPr>
        </p:nvSpPr>
        <p:spPr>
          <a:xfrm>
            <a:off x="8617527" y="4767263"/>
            <a:ext cx="36195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13</a:t>
            </a:fld>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Continuing work on baccalaureate programs</a:t>
            </a:r>
            <a:endParaRPr b="1"/>
          </a:p>
        </p:txBody>
      </p:sp>
      <p:sp>
        <p:nvSpPr>
          <p:cNvPr id="171" name="Google Shape;171;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At the Fall 2019 Plenary Session, ASCCC adopted resolution 6.01 F2019 that called for the baccalaureate programs to become permanent and resolution 6.02 F2019 calling for the expansion of the baccalaureate programs to other colleges.</a:t>
            </a:r>
            <a:endParaRPr/>
          </a:p>
          <a:p>
            <a:pPr marL="914400" lvl="1" indent="-317500" algn="l" rtl="0">
              <a:spcBef>
                <a:spcPts val="0"/>
              </a:spcBef>
              <a:spcAft>
                <a:spcPts val="0"/>
              </a:spcAft>
              <a:buSzPts val="1400"/>
              <a:buChar char="○"/>
            </a:pPr>
            <a:r>
              <a:rPr lang="en">
                <a:solidFill>
                  <a:srgbClr val="574C45"/>
                </a:solidFill>
              </a:rPr>
              <a:t>Resolved, That the Academic Senate for California Community Colleges support the expansion of baccalaureate degree programs in the California community colleges in disciplines and communities that best serve the students of the California Community Colleges; and</a:t>
            </a:r>
            <a:endParaRPr>
              <a:solidFill>
                <a:srgbClr val="574C45"/>
              </a:solidFill>
            </a:endParaRPr>
          </a:p>
          <a:p>
            <a:pPr marL="914400" lvl="1" indent="-317500" algn="l" rtl="0">
              <a:spcBef>
                <a:spcPts val="0"/>
              </a:spcBef>
              <a:spcAft>
                <a:spcPts val="0"/>
              </a:spcAft>
              <a:buSzPts val="1400"/>
              <a:buChar char="○"/>
            </a:pPr>
            <a:r>
              <a:rPr lang="en">
                <a:solidFill>
                  <a:srgbClr val="574C45"/>
                </a:solidFill>
              </a:rPr>
              <a:t>Resolved, That the Academic Senate for California Community Colleges urge the prioritization of programs in allied health fields in the expansion of baccalaureate degree programs.</a:t>
            </a:r>
            <a:endParaRPr>
              <a:solidFill>
                <a:srgbClr val="574C45"/>
              </a:solidFill>
            </a:endParaRPr>
          </a:p>
          <a:p>
            <a:pPr marL="914400" lvl="0" indent="0" algn="l" rtl="0">
              <a:spcBef>
                <a:spcPts val="9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Will my college ever get to offer a BS degree?</a:t>
            </a:r>
            <a:endParaRPr b="1"/>
          </a:p>
        </p:txBody>
      </p:sp>
      <p:sp>
        <p:nvSpPr>
          <p:cNvPr id="177" name="Google Shape;177;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For new baccalaureate degrees to be established, the Legislature will need to expand the program.</a:t>
            </a:r>
            <a:endParaRPr/>
          </a:p>
          <a:p>
            <a:pPr marL="457200" lvl="0" indent="-342900" algn="l" rtl="0">
              <a:spcBef>
                <a:spcPts val="0"/>
              </a:spcBef>
              <a:spcAft>
                <a:spcPts val="0"/>
              </a:spcAft>
              <a:buSzPts val="1800"/>
              <a:buChar char="●"/>
            </a:pPr>
            <a:r>
              <a:rPr lang="en"/>
              <a:t>Representatives from the colleges with baccalaureate degrees have been working with legislators to makes the degrees permanent and expand the offerings to other colleges.</a:t>
            </a:r>
            <a:endParaRPr/>
          </a:p>
          <a:p>
            <a:pPr marL="457200" lvl="0" indent="-342900" algn="l" rtl="0">
              <a:spcBef>
                <a:spcPts val="0"/>
              </a:spcBef>
              <a:spcAft>
                <a:spcPts val="0"/>
              </a:spcAft>
              <a:buSzPts val="1800"/>
              <a:buChar char="●"/>
            </a:pPr>
            <a:r>
              <a:rPr lang="en"/>
              <a:t>The Legislative Analyst Office has released their final report on the baccalaureate programs (</a:t>
            </a:r>
            <a:r>
              <a:rPr lang="en" u="sng">
                <a:solidFill>
                  <a:schemeClr val="hlink"/>
                </a:solidFill>
                <a:hlinkClick r:id="rId3"/>
              </a:rPr>
              <a:t>link</a:t>
            </a:r>
            <a:r>
              <a:rPr lang="en"/>
              <a:t>) but their recommendations were not as positive as many in the system had hoped.</a:t>
            </a:r>
            <a:endParaRPr/>
          </a:p>
          <a:p>
            <a:pPr marL="457200" lvl="0" indent="-342900" algn="l" rtl="0">
              <a:spcBef>
                <a:spcPts val="0"/>
              </a:spcBef>
              <a:spcAft>
                <a:spcPts val="0"/>
              </a:spcAft>
              <a:buSzPts val="1800"/>
              <a:buChar char="●"/>
            </a:pPr>
            <a:r>
              <a:rPr lang="en"/>
              <a:t>At this point, the future expansion of these programs is unclear.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sp>
        <p:nvSpPr>
          <p:cNvPr id="183" name="Google Shape;183;p3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84" name="Google Shape;184;p30"/>
          <p:cNvSpPr txBox="1">
            <a:spLocks noGrp="1"/>
          </p:cNvSpPr>
          <p:nvPr>
            <p:ph type="body" idx="2"/>
          </p:nvPr>
        </p:nvSpPr>
        <p:spPr>
          <a:xfrm>
            <a:off x="4931925"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r>
            <a:br>
              <a:rPr lang="en"/>
            </a:br>
            <a:r>
              <a:rPr lang="en"/>
              <a:t/>
            </a:r>
            <a:br>
              <a:rPr lang="en"/>
            </a:br>
            <a:r>
              <a:rPr lang="en" u="sng">
                <a:solidFill>
                  <a:srgbClr val="00FFFF"/>
                </a:solidFill>
                <a:hlinkClick r:id="rId3"/>
              </a:rPr>
              <a:t>efuchs@ccsf.edu</a:t>
            </a:r>
            <a:endParaRPr>
              <a:solidFill>
                <a:srgbClr val="00FFFF"/>
              </a:solidFill>
            </a:endParaRPr>
          </a:p>
          <a:p>
            <a:pPr marL="0" lvl="0" indent="0" algn="l" rtl="0">
              <a:spcBef>
                <a:spcPts val="1600"/>
              </a:spcBef>
              <a:spcAft>
                <a:spcPts val="0"/>
              </a:spcAft>
              <a:buNone/>
            </a:pPr>
            <a:r>
              <a:rPr lang="en" u="sng">
                <a:solidFill>
                  <a:srgbClr val="00FFFF"/>
                </a:solidFill>
                <a:hlinkClick r:id="rId4"/>
              </a:rPr>
              <a:t>Rutan_Craig@sccollege.edu</a:t>
            </a:r>
            <a:endParaRPr>
              <a:solidFill>
                <a:srgbClr val="00FFFF"/>
              </a:solidFill>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Brief History</a:t>
            </a:r>
            <a:br>
              <a:rPr lang="en"/>
            </a:br>
            <a:endParaRPr/>
          </a:p>
        </p:txBody>
      </p:sp>
      <p:sp>
        <p:nvSpPr>
          <p:cNvPr id="92" name="Google Shape;92;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SB 850, signed in September, 2014 allowed 15 colleges to each run one baccalaureate program </a:t>
            </a:r>
            <a:br>
              <a:rPr lang="en"/>
            </a:br>
            <a:endParaRPr/>
          </a:p>
          <a:p>
            <a:pPr marL="457200" lvl="0" indent="-342900" algn="l" rtl="0">
              <a:spcBef>
                <a:spcPts val="0"/>
              </a:spcBef>
              <a:spcAft>
                <a:spcPts val="0"/>
              </a:spcAft>
              <a:buSzPts val="1800"/>
              <a:buChar char="●"/>
            </a:pPr>
            <a:r>
              <a:rPr lang="en"/>
              <a:t>How were the pilot programs selected? </a:t>
            </a:r>
            <a:br>
              <a:rPr lang="en"/>
            </a:br>
            <a:endParaRPr/>
          </a:p>
          <a:p>
            <a:pPr marL="457200" lvl="0" indent="-342900" algn="l" rtl="0">
              <a:spcBef>
                <a:spcPts val="0"/>
              </a:spcBef>
              <a:spcAft>
                <a:spcPts val="0"/>
              </a:spcAft>
              <a:buSzPts val="1800"/>
              <a:buChar char="●"/>
            </a:pPr>
            <a:r>
              <a:rPr lang="en"/>
              <a:t>The initial pilot was to run through 2022</a:t>
            </a:r>
            <a:br>
              <a:rPr lang="en"/>
            </a:br>
            <a:endParaRPr/>
          </a:p>
          <a:p>
            <a:pPr marL="457200" lvl="0" indent="-342900" algn="l" rtl="0">
              <a:spcBef>
                <a:spcPts val="0"/>
              </a:spcBef>
              <a:spcAft>
                <a:spcPts val="0"/>
              </a:spcAft>
              <a:buSzPts val="1800"/>
              <a:buChar char="●"/>
            </a:pPr>
            <a:r>
              <a:rPr lang="en"/>
              <a:t>The pilot has been extended through 2026, and the restriction of only one program per college has been lifted.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61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4100"/>
              <a:buFont typeface="Corbel"/>
              <a:buNone/>
            </a:pPr>
            <a:r>
              <a:rPr lang="en" sz="3600" b="1"/>
              <a:t>Programs that Started in Fall 2016 </a:t>
            </a:r>
            <a:endParaRPr sz="3600" b="1"/>
          </a:p>
        </p:txBody>
      </p:sp>
      <p:sp>
        <p:nvSpPr>
          <p:cNvPr id="98" name="Google Shape;98;p17"/>
          <p:cNvSpPr txBox="1">
            <a:spLocks noGrp="1"/>
          </p:cNvSpPr>
          <p:nvPr>
            <p:ph type="body" idx="1"/>
          </p:nvPr>
        </p:nvSpPr>
        <p:spPr>
          <a:xfrm>
            <a:off x="311700" y="1171600"/>
            <a:ext cx="8520600" cy="33972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SzPts val="1900"/>
              <a:buNone/>
            </a:pPr>
            <a:endParaRPr sz="1900"/>
          </a:p>
          <a:p>
            <a:pPr marL="177800" lvl="0" indent="-177800" algn="l" rtl="0">
              <a:lnSpc>
                <a:spcPct val="70000"/>
              </a:lnSpc>
              <a:spcBef>
                <a:spcPts val="800"/>
              </a:spcBef>
              <a:spcAft>
                <a:spcPts val="0"/>
              </a:spcAft>
              <a:buSzPts val="1800"/>
              <a:buChar char="●"/>
            </a:pPr>
            <a:r>
              <a:rPr lang="en" sz="1800"/>
              <a:t>Antelope Valley – Airframe Manufacturing Technology</a:t>
            </a:r>
            <a:endParaRPr sz="1100"/>
          </a:p>
          <a:p>
            <a:pPr marL="177800" lvl="0" indent="-177800" algn="l" rtl="0">
              <a:lnSpc>
                <a:spcPct val="70000"/>
              </a:lnSpc>
              <a:spcBef>
                <a:spcPts val="800"/>
              </a:spcBef>
              <a:spcAft>
                <a:spcPts val="0"/>
              </a:spcAft>
              <a:buSzPts val="1800"/>
              <a:buChar char="●"/>
            </a:pPr>
            <a:r>
              <a:rPr lang="en" sz="1800"/>
              <a:t>Bakersfield – Industrial Automation</a:t>
            </a:r>
            <a:endParaRPr sz="1100"/>
          </a:p>
          <a:p>
            <a:pPr marL="177800" lvl="0" indent="-177800" algn="l" rtl="0">
              <a:lnSpc>
                <a:spcPct val="70000"/>
              </a:lnSpc>
              <a:spcBef>
                <a:spcPts val="800"/>
              </a:spcBef>
              <a:spcAft>
                <a:spcPts val="0"/>
              </a:spcAft>
              <a:buSzPts val="1800"/>
              <a:buChar char="●"/>
            </a:pPr>
            <a:r>
              <a:rPr lang="en" sz="1800"/>
              <a:t>Feather River – Equine and Ranch Management</a:t>
            </a:r>
            <a:endParaRPr sz="1100"/>
          </a:p>
          <a:p>
            <a:pPr marL="177800" lvl="0" indent="-177800" algn="l" rtl="0">
              <a:lnSpc>
                <a:spcPct val="70000"/>
              </a:lnSpc>
              <a:spcBef>
                <a:spcPts val="800"/>
              </a:spcBef>
              <a:spcAft>
                <a:spcPts val="0"/>
              </a:spcAft>
              <a:buSzPts val="1800"/>
              <a:buChar char="●"/>
            </a:pPr>
            <a:r>
              <a:rPr lang="en" sz="1800"/>
              <a:t>Foothill – Dental Hygiene</a:t>
            </a:r>
            <a:endParaRPr sz="1100"/>
          </a:p>
          <a:p>
            <a:pPr marL="177800" lvl="0" indent="-177800" algn="l" rtl="0">
              <a:lnSpc>
                <a:spcPct val="70000"/>
              </a:lnSpc>
              <a:spcBef>
                <a:spcPts val="800"/>
              </a:spcBef>
              <a:spcAft>
                <a:spcPts val="0"/>
              </a:spcAft>
              <a:buSzPts val="1800"/>
              <a:buChar char="●"/>
            </a:pPr>
            <a:r>
              <a:rPr lang="en" sz="1800"/>
              <a:t>Rio Hondo – Automotive Technology</a:t>
            </a:r>
            <a:endParaRPr sz="1100"/>
          </a:p>
          <a:p>
            <a:pPr marL="177800" lvl="0" indent="-177800" algn="l" rtl="0">
              <a:lnSpc>
                <a:spcPct val="70000"/>
              </a:lnSpc>
              <a:spcBef>
                <a:spcPts val="800"/>
              </a:spcBef>
              <a:spcAft>
                <a:spcPts val="0"/>
              </a:spcAft>
              <a:buSzPts val="1800"/>
              <a:buChar char="●"/>
            </a:pPr>
            <a:r>
              <a:rPr lang="en" sz="1800"/>
              <a:t>San Diego Mesa – Health Information Management</a:t>
            </a:r>
            <a:endParaRPr sz="1100"/>
          </a:p>
          <a:p>
            <a:pPr marL="177800" lvl="0" indent="-177800" algn="l" rtl="0">
              <a:lnSpc>
                <a:spcPct val="70000"/>
              </a:lnSpc>
              <a:spcBef>
                <a:spcPts val="800"/>
              </a:spcBef>
              <a:spcAft>
                <a:spcPts val="0"/>
              </a:spcAft>
              <a:buSzPts val="1800"/>
              <a:buChar char="●"/>
            </a:pPr>
            <a:r>
              <a:rPr lang="en" sz="1800"/>
              <a:t>Santa Monica – Interaction Design</a:t>
            </a:r>
            <a:endParaRPr sz="1100"/>
          </a:p>
          <a:p>
            <a:pPr marL="177800" lvl="0" indent="-177800" algn="l" rtl="0">
              <a:lnSpc>
                <a:spcPct val="70000"/>
              </a:lnSpc>
              <a:spcBef>
                <a:spcPts val="800"/>
              </a:spcBef>
              <a:spcAft>
                <a:spcPts val="0"/>
              </a:spcAft>
              <a:buSzPts val="1800"/>
              <a:buChar char="●"/>
            </a:pPr>
            <a:r>
              <a:rPr lang="en" sz="1800"/>
              <a:t>Shasta – Health Information Management</a:t>
            </a:r>
            <a:endParaRPr sz="1100"/>
          </a:p>
          <a:p>
            <a:pPr marL="177800" lvl="0" indent="-177800" algn="l" rtl="0">
              <a:lnSpc>
                <a:spcPct val="70000"/>
              </a:lnSpc>
              <a:spcBef>
                <a:spcPts val="800"/>
              </a:spcBef>
              <a:spcAft>
                <a:spcPts val="0"/>
              </a:spcAft>
              <a:buSzPts val="1800"/>
              <a:buChar char="●"/>
            </a:pPr>
            <a:r>
              <a:rPr lang="en" sz="1800"/>
              <a:t>Skyline – Respiratory Care</a:t>
            </a:r>
            <a:endParaRPr sz="1100"/>
          </a:p>
          <a:p>
            <a:pPr marL="177800" lvl="0" indent="-177800" algn="l" rtl="0">
              <a:lnSpc>
                <a:spcPct val="70000"/>
              </a:lnSpc>
              <a:spcBef>
                <a:spcPts val="800"/>
              </a:spcBef>
              <a:spcAft>
                <a:spcPts val="0"/>
              </a:spcAft>
              <a:buSzPts val="1800"/>
              <a:buChar char="●"/>
            </a:pPr>
            <a:r>
              <a:rPr lang="en" sz="1800"/>
              <a:t>West Los Angeles – Dental Hygiene</a:t>
            </a:r>
            <a:endParaRPr sz="1100"/>
          </a:p>
          <a:p>
            <a:pPr marL="177800" lvl="0" indent="-63500" algn="l" rtl="0">
              <a:lnSpc>
                <a:spcPct val="70000"/>
              </a:lnSpc>
              <a:spcBef>
                <a:spcPts val="800"/>
              </a:spcBef>
              <a:spcAft>
                <a:spcPts val="0"/>
              </a:spcAft>
              <a:buSzPts val="1800"/>
              <a:buNone/>
            </a:pPr>
            <a:endParaRPr sz="1800"/>
          </a:p>
          <a:p>
            <a:pPr marL="0" lvl="0" indent="0" algn="l" rtl="0">
              <a:lnSpc>
                <a:spcPct val="70000"/>
              </a:lnSpc>
              <a:spcBef>
                <a:spcPts val="800"/>
              </a:spcBef>
              <a:spcAft>
                <a:spcPts val="0"/>
              </a:spcAft>
              <a:buSzPts val="1700"/>
              <a:buNone/>
            </a:pPr>
            <a:endParaRPr sz="1700"/>
          </a:p>
          <a:p>
            <a:pPr marL="177800" lvl="0" indent="-50800" algn="l" rtl="0">
              <a:lnSpc>
                <a:spcPct val="70000"/>
              </a:lnSpc>
              <a:spcBef>
                <a:spcPts val="800"/>
              </a:spcBef>
              <a:spcAft>
                <a:spcPts val="1600"/>
              </a:spcAft>
              <a:buSzPts val="1900"/>
              <a:buNone/>
            </a:pPr>
            <a:endParaRPr sz="1900"/>
          </a:p>
        </p:txBody>
      </p:sp>
      <p:sp>
        <p:nvSpPr>
          <p:cNvPr id="99" name="Google Shape;99;p1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a:t>3</a:t>
            </a:fld>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61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4100"/>
              <a:buFont typeface="Corbel"/>
              <a:buNone/>
            </a:pPr>
            <a:r>
              <a:rPr lang="en" sz="3600" b="1"/>
              <a:t>Programs that Started in Fall 2017</a:t>
            </a:r>
            <a:endParaRPr sz="3600" b="1"/>
          </a:p>
        </p:txBody>
      </p:sp>
      <p:sp>
        <p:nvSpPr>
          <p:cNvPr id="105" name="Google Shape;105;p18"/>
          <p:cNvSpPr txBox="1">
            <a:spLocks noGrp="1"/>
          </p:cNvSpPr>
          <p:nvPr>
            <p:ph type="body" idx="1"/>
          </p:nvPr>
        </p:nvSpPr>
        <p:spPr>
          <a:xfrm>
            <a:off x="311700" y="1171600"/>
            <a:ext cx="8520600" cy="33972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SzPts val="2000"/>
              <a:buChar char="●"/>
            </a:pPr>
            <a:r>
              <a:rPr lang="en" sz="2000"/>
              <a:t>Cypress – Mortuary Science</a:t>
            </a:r>
            <a:endParaRPr sz="1100"/>
          </a:p>
          <a:p>
            <a:pPr marL="177800" lvl="0" indent="-177800" algn="l" rtl="0">
              <a:lnSpc>
                <a:spcPct val="90000"/>
              </a:lnSpc>
              <a:spcBef>
                <a:spcPts val="800"/>
              </a:spcBef>
              <a:spcAft>
                <a:spcPts val="0"/>
              </a:spcAft>
              <a:buSzPts val="2000"/>
              <a:buChar char="●"/>
            </a:pPr>
            <a:r>
              <a:rPr lang="en" sz="2000"/>
              <a:t>MiraCosta – Biomanufacturing</a:t>
            </a:r>
            <a:endParaRPr sz="1100"/>
          </a:p>
          <a:p>
            <a:pPr marL="177800" lvl="0" indent="-177800" algn="l" rtl="0">
              <a:lnSpc>
                <a:spcPct val="90000"/>
              </a:lnSpc>
              <a:spcBef>
                <a:spcPts val="800"/>
              </a:spcBef>
              <a:spcAft>
                <a:spcPts val="0"/>
              </a:spcAft>
              <a:buSzPts val="2000"/>
              <a:buChar char="●"/>
            </a:pPr>
            <a:r>
              <a:rPr lang="en" sz="2000"/>
              <a:t>Modesto – Respiratory Care</a:t>
            </a:r>
            <a:endParaRPr sz="1100"/>
          </a:p>
          <a:p>
            <a:pPr marL="177800" lvl="0" indent="-177800" algn="l" rtl="0">
              <a:lnSpc>
                <a:spcPct val="90000"/>
              </a:lnSpc>
              <a:spcBef>
                <a:spcPts val="800"/>
              </a:spcBef>
              <a:spcAft>
                <a:spcPts val="0"/>
              </a:spcAft>
              <a:buSzPts val="2000"/>
              <a:buChar char="●"/>
            </a:pPr>
            <a:r>
              <a:rPr lang="en" sz="2000"/>
              <a:t>Santa Ana– Occupational Studies</a:t>
            </a:r>
            <a:endParaRPr sz="1100"/>
          </a:p>
          <a:p>
            <a:pPr marL="177800" lvl="0" indent="-177800" algn="l" rtl="0">
              <a:lnSpc>
                <a:spcPct val="90000"/>
              </a:lnSpc>
              <a:spcBef>
                <a:spcPts val="800"/>
              </a:spcBef>
              <a:spcAft>
                <a:spcPts val="0"/>
              </a:spcAft>
              <a:buSzPts val="2000"/>
              <a:buChar char="●"/>
            </a:pPr>
            <a:r>
              <a:rPr lang="en" sz="2000"/>
              <a:t>Solano – Biomanufacturing</a:t>
            </a:r>
            <a:endParaRPr sz="1100"/>
          </a:p>
          <a:p>
            <a:pPr marL="177800" lvl="0" indent="-38100" algn="l" rtl="0">
              <a:lnSpc>
                <a:spcPct val="90000"/>
              </a:lnSpc>
              <a:spcBef>
                <a:spcPts val="800"/>
              </a:spcBef>
              <a:spcAft>
                <a:spcPts val="1600"/>
              </a:spcAft>
              <a:buSzPts val="2100"/>
              <a:buNone/>
            </a:pPr>
            <a:endParaRPr sz="1100"/>
          </a:p>
        </p:txBody>
      </p:sp>
      <p:sp>
        <p:nvSpPr>
          <p:cNvPr id="106" name="Google Shape;106;p1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a:t>4</a:t>
            </a:fld>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a:t>5</a:t>
            </a:fld>
            <a:endParaRPr sz="1000"/>
          </a:p>
        </p:txBody>
      </p:sp>
      <p:pic>
        <p:nvPicPr>
          <p:cNvPr id="112" name="Google Shape;112;p19" descr="H:\1-BDP\Presentations\Map_Pilot_2015_V1.jpg"/>
          <p:cNvPicPr preferRelativeResize="0">
            <a:picLocks noGrp="1"/>
          </p:cNvPicPr>
          <p:nvPr>
            <p:ph type="body" idx="1"/>
          </p:nvPr>
        </p:nvPicPr>
        <p:blipFill rotWithShape="1">
          <a:blip r:embed="rId3">
            <a:alphaModFix/>
          </a:blip>
          <a:srcRect/>
          <a:stretch/>
        </p:blipFill>
        <p:spPr>
          <a:xfrm>
            <a:off x="2187275" y="199050"/>
            <a:ext cx="4540800" cy="474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301325"/>
            <a:ext cx="8520600" cy="7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Accreditation of Baccalaureate Programs</a:t>
            </a:r>
            <a:endParaRPr b="1"/>
          </a:p>
        </p:txBody>
      </p:sp>
      <p:sp>
        <p:nvSpPr>
          <p:cNvPr id="118" name="Google Shape;118;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Community Colleges offering a baccalaureate program often have to complete programmatic accreditation and accreditation by ACCJC.</a:t>
            </a:r>
            <a:endParaRPr/>
          </a:p>
          <a:p>
            <a:pPr marL="457200" lvl="0" indent="-342900" algn="l" rtl="0">
              <a:spcBef>
                <a:spcPts val="0"/>
              </a:spcBef>
              <a:spcAft>
                <a:spcPts val="0"/>
              </a:spcAft>
              <a:buSzPts val="1800"/>
              <a:buChar char="●"/>
            </a:pPr>
            <a:r>
              <a:rPr lang="en"/>
              <a:t>Program accreditors often place specific curricular and faculty qualifications on the program. Program accreditors often require documentation that all program requirements are met and a site visit is often included.</a:t>
            </a:r>
            <a:endParaRPr/>
          </a:p>
          <a:p>
            <a:pPr marL="457200" lvl="0" indent="-342900" algn="l" rtl="0">
              <a:spcBef>
                <a:spcPts val="0"/>
              </a:spcBef>
              <a:spcAft>
                <a:spcPts val="0"/>
              </a:spcAft>
              <a:buSzPts val="1800"/>
              <a:buChar char="●"/>
            </a:pPr>
            <a:r>
              <a:rPr lang="en"/>
              <a:t>When initially creating a baccalaureate program, colleges will need to submit a substantive change report to ACCJC. Representatives from the Commission will visit the college to evaluate the program and grant initial approval.</a:t>
            </a:r>
            <a:endParaRPr/>
          </a:p>
          <a:p>
            <a:pPr marL="457200" lvl="0" indent="-342900" algn="l" rtl="0">
              <a:spcBef>
                <a:spcPts val="0"/>
              </a:spcBef>
              <a:spcAft>
                <a:spcPts val="0"/>
              </a:spcAft>
              <a:buSzPts val="1800"/>
              <a:buChar char="●"/>
            </a:pPr>
            <a:r>
              <a:rPr lang="en"/>
              <a:t>Baccalaureate programs are incorporated into ISERs following the initial program approval.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What to expect from ACCJC</a:t>
            </a:r>
            <a:endParaRPr sz="3600" b="1"/>
          </a:p>
        </p:txBody>
      </p:sp>
      <p:sp>
        <p:nvSpPr>
          <p:cNvPr id="124" name="Google Shape;124;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ACCJC has produced a highlight document on the expectations for colleges implementing a baccalaureate program (</a:t>
            </a:r>
            <a:r>
              <a:rPr lang="en" u="sng">
                <a:solidFill>
                  <a:schemeClr val="hlink"/>
                </a:solidFill>
                <a:hlinkClick r:id="rId3"/>
              </a:rPr>
              <a:t>link</a:t>
            </a:r>
            <a:r>
              <a:rPr lang="en"/>
              <a:t>)</a:t>
            </a:r>
            <a:endParaRPr/>
          </a:p>
          <a:p>
            <a:pPr marL="457200" lvl="0" indent="-342900" algn="l" rtl="0">
              <a:spcBef>
                <a:spcPts val="0"/>
              </a:spcBef>
              <a:spcAft>
                <a:spcPts val="0"/>
              </a:spcAft>
              <a:buSzPts val="1800"/>
              <a:buChar char="●"/>
            </a:pPr>
            <a:r>
              <a:rPr lang="en"/>
              <a:t>Colleges must be able to demonstrate that baccalaureate programs are funded, have sufficient resources, have qualified faculty, have integrated the program into institutional planning (all of these are expected for every program), and that there is a clear distinction between the learning outcomes for lower and upper division coursework.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Inconsistencies between ASCCC and ACCJC</a:t>
            </a:r>
            <a:endParaRPr b="1"/>
          </a:p>
        </p:txBody>
      </p:sp>
      <p:sp>
        <p:nvSpPr>
          <p:cNvPr id="130" name="Google Shape;130;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expectations that ACCJC and ASCCC laid out for baccalaureate programs are similar, but they are not exactly identical.</a:t>
            </a:r>
            <a:endParaRPr/>
          </a:p>
          <a:p>
            <a:pPr marL="457200" lvl="0" indent="-342900" algn="l" rtl="0">
              <a:spcBef>
                <a:spcPts val="0"/>
              </a:spcBef>
              <a:spcAft>
                <a:spcPts val="0"/>
              </a:spcAft>
              <a:buSzPts val="1800"/>
              <a:buChar char="●"/>
            </a:pPr>
            <a:r>
              <a:rPr lang="en"/>
              <a:t>ASCCC (and the CCCCO) currently calls for colleges to have students complete CSU GE Breadth or IGETC and 6 units of upper division general education.</a:t>
            </a:r>
            <a:endParaRPr/>
          </a:p>
          <a:p>
            <a:pPr marL="457200" lvl="0" indent="-342900" algn="l" rtl="0">
              <a:spcBef>
                <a:spcPts val="0"/>
              </a:spcBef>
              <a:spcAft>
                <a:spcPts val="0"/>
              </a:spcAft>
              <a:buSzPts val="1800"/>
              <a:buChar char="●"/>
            </a:pPr>
            <a:r>
              <a:rPr lang="en"/>
              <a:t>ACCJC requires fewer units of lower division GE and 9 units of upper division of GE.</a:t>
            </a:r>
            <a:endParaRPr/>
          </a:p>
          <a:p>
            <a:pPr marL="457200" lvl="0" indent="-342900" algn="l" rtl="0">
              <a:spcBef>
                <a:spcPts val="0"/>
              </a:spcBef>
              <a:spcAft>
                <a:spcPts val="0"/>
              </a:spcAft>
              <a:buSzPts val="1800"/>
              <a:buChar char="●"/>
            </a:pPr>
            <a:r>
              <a:rPr lang="en"/>
              <a:t>Now that ACCJC is able to accredit more baccalaureate programs, they have indicated that they are willing to work with ASCCC and the CCCCO to bring the expectations into alignment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249375"/>
            <a:ext cx="8520600" cy="80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3600"/>
              <a:buFont typeface="Corbel"/>
              <a:buNone/>
            </a:pPr>
            <a:r>
              <a:rPr lang="en"/>
              <a:t>Modesto Junior College</a:t>
            </a:r>
            <a:br>
              <a:rPr lang="en"/>
            </a:br>
            <a:r>
              <a:rPr lang="en"/>
              <a:t>Bachelor’s of Science in Respiratory Care</a:t>
            </a:r>
            <a:endParaRPr/>
          </a:p>
        </p:txBody>
      </p:sp>
      <p:sp>
        <p:nvSpPr>
          <p:cNvPr id="136" name="Google Shape;136;p2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000"/>
              <a:t>9</a:t>
            </a:fld>
            <a:endParaRPr sz="1000"/>
          </a:p>
        </p:txBody>
      </p:sp>
      <p:sp>
        <p:nvSpPr>
          <p:cNvPr id="137" name="Google Shape;137;p23"/>
          <p:cNvSpPr/>
          <p:nvPr/>
        </p:nvSpPr>
        <p:spPr>
          <a:xfrm>
            <a:off x="1538288" y="1701917"/>
            <a:ext cx="457200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lt1"/>
                </a:solidFill>
                <a:latin typeface="Corbel"/>
                <a:ea typeface="Corbel"/>
                <a:cs typeface="Corbel"/>
                <a:sym typeface="Corbel"/>
              </a:rPr>
              <a:t>Modesto Jr. College/Skyline College</a:t>
            </a:r>
            <a:br>
              <a:rPr lang="en" sz="1400">
                <a:solidFill>
                  <a:schemeClr val="lt1"/>
                </a:solidFill>
                <a:latin typeface="Corbel"/>
                <a:ea typeface="Corbel"/>
                <a:cs typeface="Corbel"/>
                <a:sym typeface="Corbel"/>
              </a:rPr>
            </a:br>
            <a:r>
              <a:rPr lang="en" sz="1400">
                <a:solidFill>
                  <a:schemeClr val="lt1"/>
                </a:solidFill>
                <a:latin typeface="Corbel"/>
                <a:ea typeface="Corbel"/>
                <a:cs typeface="Corbel"/>
                <a:sym typeface="Corbel"/>
              </a:rPr>
              <a:t>Bachelor’s of Science in Respiratory Care</a:t>
            </a:r>
            <a:endParaRPr sz="1100"/>
          </a:p>
        </p:txBody>
      </p:sp>
      <p:pic>
        <p:nvPicPr>
          <p:cNvPr id="138" name="Google Shape;138;p23"/>
          <p:cNvPicPr preferRelativeResize="0">
            <a:picLocks noGrp="1"/>
          </p:cNvPicPr>
          <p:nvPr>
            <p:ph type="body" idx="1"/>
          </p:nvPr>
        </p:nvPicPr>
        <p:blipFill rotWithShape="1">
          <a:blip r:embed="rId3">
            <a:alphaModFix/>
          </a:blip>
          <a:srcRect/>
          <a:stretch/>
        </p:blipFill>
        <p:spPr>
          <a:xfrm>
            <a:off x="311700" y="1171600"/>
            <a:ext cx="8520600" cy="3397200"/>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On-screen Show (16:9)</PresentationFormat>
  <Paragraphs>94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Old Standard TT</vt:lpstr>
      <vt:lpstr>Arial</vt:lpstr>
      <vt:lpstr>Corbel</vt:lpstr>
      <vt:lpstr>Paperback</vt:lpstr>
      <vt:lpstr>Baccalaureate Degrees and Accreditation</vt:lpstr>
      <vt:lpstr>A Brief History </vt:lpstr>
      <vt:lpstr>Programs that Started in Fall 2016 </vt:lpstr>
      <vt:lpstr>Programs that Started in Fall 2017</vt:lpstr>
      <vt:lpstr>PowerPoint Presentation</vt:lpstr>
      <vt:lpstr>Accreditation of Baccalaureate Programs</vt:lpstr>
      <vt:lpstr>What to expect from ACCJC</vt:lpstr>
      <vt:lpstr>Inconsistencies between ASCCC and ACCJC</vt:lpstr>
      <vt:lpstr>Modesto Junior College Bachelor’s of Science in Respiratory Care</vt:lpstr>
      <vt:lpstr>Respiratory Care Profession </vt:lpstr>
      <vt:lpstr>Movement Towards a B.S. Degree</vt:lpstr>
      <vt:lpstr>Extensive Process</vt:lpstr>
      <vt:lpstr>Program Design</vt:lpstr>
      <vt:lpstr>Continuing work on baccalaureate programs</vt:lpstr>
      <vt:lpstr>Will my college ever get to offer a BS degree?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Baccalaureate Degrees and Accreditation</dc:title>
  <dc:creator>Ekaterina Fuchs</dc:creator>
  <cp:lastModifiedBy>Ekaterina Fuchs</cp:lastModifiedBy>
  <cp:revision>1</cp:revision>
  <dcterms:modified xsi:type="dcterms:W3CDTF">2020-02-20T23:44:20Z</dcterms:modified>
</cp:coreProperties>
</file>