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 id="2147483774" r:id="rId2"/>
    <p:sldMasterId id="2147483840" r:id="rId3"/>
  </p:sldMasterIdLst>
  <p:notesMasterIdLst>
    <p:notesMasterId r:id="rId29"/>
  </p:notesMasterIdLst>
  <p:handoutMasterIdLst>
    <p:handoutMasterId r:id="rId30"/>
  </p:handoutMasterIdLst>
  <p:sldIdLst>
    <p:sldId id="256" r:id="rId4"/>
    <p:sldId id="300" r:id="rId5"/>
    <p:sldId id="301" r:id="rId6"/>
    <p:sldId id="308" r:id="rId7"/>
    <p:sldId id="274" r:id="rId8"/>
    <p:sldId id="261" r:id="rId9"/>
    <p:sldId id="275" r:id="rId10"/>
    <p:sldId id="280" r:id="rId11"/>
    <p:sldId id="281" r:id="rId12"/>
    <p:sldId id="309" r:id="rId13"/>
    <p:sldId id="279" r:id="rId14"/>
    <p:sldId id="283" r:id="rId15"/>
    <p:sldId id="303" r:id="rId16"/>
    <p:sldId id="315" r:id="rId17"/>
    <p:sldId id="310" r:id="rId18"/>
    <p:sldId id="311" r:id="rId19"/>
    <p:sldId id="276" r:id="rId20"/>
    <p:sldId id="312" r:id="rId21"/>
    <p:sldId id="286" r:id="rId22"/>
    <p:sldId id="313" r:id="rId23"/>
    <p:sldId id="278" r:id="rId24"/>
    <p:sldId id="314" r:id="rId25"/>
    <p:sldId id="288" r:id="rId26"/>
    <p:sldId id="266" r:id="rId27"/>
    <p:sldId id="26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8" autoAdjust="0"/>
  </p:normalViewPr>
  <p:slideViewPr>
    <p:cSldViewPr snapToGrid="0" snapToObjects="1" showGuides="1">
      <p:cViewPr>
        <p:scale>
          <a:sx n="100" d="100"/>
          <a:sy n="100" d="100"/>
        </p:scale>
        <p:origin x="-87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36371-D5E0-EE40-BCD3-B73362F41A68}" type="datetimeFigureOut">
              <a:rPr lang="en-US" smtClean="0"/>
              <a:t>11/6/15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8F3FA7-CD37-FB42-BBE4-71F0161CB84E}" type="slidenum">
              <a:rPr lang="en-US" smtClean="0"/>
              <a:t>‹#›</a:t>
            </a:fld>
            <a:endParaRPr lang="en-US" dirty="0"/>
          </a:p>
        </p:txBody>
      </p:sp>
    </p:spTree>
    <p:extLst>
      <p:ext uri="{BB962C8B-B14F-4D97-AF65-F5344CB8AC3E}">
        <p14:creationId xmlns:p14="http://schemas.microsoft.com/office/powerpoint/2010/main" val="14056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7551F-4F9C-9F4B-AE33-3DD78B1D0FAE}" type="datetimeFigureOut">
              <a:rPr lang="en-US" smtClean="0"/>
              <a:t>11/6/15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6094C-0097-9B40-A097-699330B7FAA6}" type="slidenum">
              <a:rPr lang="en-US" smtClean="0"/>
              <a:t>‹#›</a:t>
            </a:fld>
            <a:endParaRPr lang="en-US" dirty="0"/>
          </a:p>
        </p:txBody>
      </p:sp>
    </p:spTree>
    <p:extLst>
      <p:ext uri="{BB962C8B-B14F-4D97-AF65-F5344CB8AC3E}">
        <p14:creationId xmlns:p14="http://schemas.microsoft.com/office/powerpoint/2010/main" val="1701923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6094C-0097-9B40-A097-699330B7FAA6}" type="slidenum">
              <a:rPr lang="en-US" smtClean="0"/>
              <a:t>4</a:t>
            </a:fld>
            <a:endParaRPr lang="en-US" dirty="0"/>
          </a:p>
        </p:txBody>
      </p:sp>
    </p:spTree>
    <p:extLst>
      <p:ext uri="{BB962C8B-B14F-4D97-AF65-F5344CB8AC3E}">
        <p14:creationId xmlns:p14="http://schemas.microsoft.com/office/powerpoint/2010/main" val="319554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 would be requirements</a:t>
            </a:r>
          </a:p>
          <a:p>
            <a:r>
              <a:rPr lang="en-US" dirty="0" err="1" smtClean="0"/>
              <a:t>Nonbold</a:t>
            </a:r>
            <a:r>
              <a:rPr lang="en-US" dirty="0" smtClean="0"/>
              <a:t> would be</a:t>
            </a:r>
            <a:r>
              <a:rPr lang="en-US" baseline="0" dirty="0" smtClean="0"/>
              <a:t> recommendations</a:t>
            </a:r>
            <a:endParaRPr lang="en-US" dirty="0"/>
          </a:p>
        </p:txBody>
      </p:sp>
      <p:sp>
        <p:nvSpPr>
          <p:cNvPr id="4" name="Slide Number Placeholder 3"/>
          <p:cNvSpPr>
            <a:spLocks noGrp="1"/>
          </p:cNvSpPr>
          <p:nvPr>
            <p:ph type="sldNum" sz="quarter" idx="10"/>
          </p:nvPr>
        </p:nvSpPr>
        <p:spPr/>
        <p:txBody>
          <a:bodyPr/>
          <a:lstStyle/>
          <a:p>
            <a:fld id="{8AD6094C-0097-9B40-A097-699330B7FAA6}" type="slidenum">
              <a:rPr lang="en-US" smtClean="0"/>
              <a:t>6</a:t>
            </a:fld>
            <a:endParaRPr lang="en-US" dirty="0"/>
          </a:p>
        </p:txBody>
      </p:sp>
    </p:spTree>
    <p:extLst>
      <p:ext uri="{BB962C8B-B14F-4D97-AF65-F5344CB8AC3E}">
        <p14:creationId xmlns:p14="http://schemas.microsoft.com/office/powerpoint/2010/main" val="86029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Politics of other eyes on our system here, too</a:t>
            </a:r>
            <a:endParaRPr lang="en-US" dirty="0"/>
          </a:p>
        </p:txBody>
      </p:sp>
      <p:sp>
        <p:nvSpPr>
          <p:cNvPr id="4" name="Slide Number Placeholder 3"/>
          <p:cNvSpPr>
            <a:spLocks noGrp="1"/>
          </p:cNvSpPr>
          <p:nvPr>
            <p:ph type="sldNum" sz="quarter" idx="10"/>
          </p:nvPr>
        </p:nvSpPr>
        <p:spPr/>
        <p:txBody>
          <a:bodyPr/>
          <a:lstStyle/>
          <a:p>
            <a:fld id="{8AD6094C-0097-9B40-A097-699330B7FAA6}" type="slidenum">
              <a:rPr lang="en-US" smtClean="0"/>
              <a:t>13</a:t>
            </a:fld>
            <a:endParaRPr lang="en-US" dirty="0"/>
          </a:p>
        </p:txBody>
      </p:sp>
    </p:spTree>
    <p:extLst>
      <p:ext uri="{BB962C8B-B14F-4D97-AF65-F5344CB8AC3E}">
        <p14:creationId xmlns:p14="http://schemas.microsoft.com/office/powerpoint/2010/main" val="144219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69E29E33-B620-47F9-BB04-8846C2A5AFCC}" type="slidenum">
              <a:rPr kumimoji="0" lang="en-US" smtClean="0"/>
              <a:pPr/>
              <a:t>‹#›</a:t>
            </a:fld>
            <a:endParaRPr kumimoji="0"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EEA638-2B37-6746-89CD-7A0F2BA1198C}" type="datetimeFigureOut">
              <a:rPr lang="en-US" smtClean="0"/>
              <a:t>11/6/15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5EEC-C570-DF45-8B95-AE1D81DDF6A8}"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BEEA638-2B37-6746-89CD-7A0F2BA1198C}" type="datetimeFigureOut">
              <a:rPr lang="en-US" smtClean="0"/>
              <a:t>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5EEC-C570-DF45-8B95-AE1D81DDF6A8}"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A638-2B37-6746-89CD-7A0F2BA1198C}" type="datetimeFigureOut">
              <a:rPr lang="en-US" smtClean="0"/>
              <a:t>11/6/15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EEA638-2B37-6746-89CD-7A0F2BA1198C}" type="datetimeFigureOut">
              <a:rPr lang="en-US" smtClean="0"/>
              <a:t>11/6/15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EEA638-2B37-6746-89CD-7A0F2BA1198C}" type="datetimeFigureOut">
              <a:rPr lang="en-US" smtClean="0"/>
              <a:t>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A638-2B37-6746-89CD-7A0F2BA1198C}" type="datetimeFigureOut">
              <a:rPr lang="en-US" smtClean="0"/>
              <a:t>11/6/15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EA638-2B37-6746-89CD-7A0F2BA1198C}" type="datetimeFigureOut">
              <a:rPr lang="en-US" smtClean="0"/>
              <a:t>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EEA638-2B37-6746-89CD-7A0F2BA1198C}" type="datetimeFigureOut">
              <a:rPr lang="en-US" smtClean="0"/>
              <a:t>11/6/15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5EEC-C570-DF45-8B95-AE1D81DDF6A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EEA638-2B37-6746-89CD-7A0F2BA1198C}" type="datetimeFigureOut">
              <a:rPr lang="en-US" smtClean="0"/>
              <a:t>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A638-2B37-6746-89CD-7A0F2BA1198C}" type="datetimeFigureOut">
              <a:rPr lang="en-US" smtClean="0"/>
              <a:t>11/6/15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jpg"/><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3.jp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4" Type="http://schemas.openxmlformats.org/officeDocument/2006/relationships/image" Target="../media/image3.jp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BEEA638-2B37-6746-89CD-7A0F2BA1198C}" type="datetimeFigureOut">
              <a:rPr lang="en-US" smtClean="0"/>
              <a:t>11/6/15</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962B5EEC-C570-DF45-8B95-AE1D81DDF6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BEEA638-2B37-6746-89CD-7A0F2BA1198C}" type="datetimeFigureOut">
              <a:rPr lang="en-US" smtClean="0"/>
              <a:t>11/6/15</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62B5EEC-C570-DF45-8B95-AE1D81DDF6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BEEA638-2B37-6746-89CD-7A0F2BA1198C}" type="datetimeFigureOut">
              <a:rPr lang="en-US" smtClean="0"/>
              <a:t>11/6/15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2B5EEC-C570-DF45-8B95-AE1D81DDF6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jstanskas@valley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4489"/>
            <a:ext cx="7772400" cy="2525962"/>
          </a:xfrm>
        </p:spPr>
        <p:txBody>
          <a:bodyPr>
            <a:noAutofit/>
          </a:bodyPr>
          <a:lstStyle/>
          <a:p>
            <a:r>
              <a:rPr lang="en-US" sz="4000" b="1" dirty="0"/>
              <a:t>The </a:t>
            </a:r>
            <a:r>
              <a:rPr lang="en-US" sz="4000" b="1" dirty="0" smtClean="0"/>
              <a:t>New Mission Frontier:      The </a:t>
            </a:r>
            <a:r>
              <a:rPr lang="en-US" sz="4000" b="1" dirty="0"/>
              <a:t>Community College Baccalaureate Degree </a:t>
            </a:r>
            <a:r>
              <a:rPr lang="en-US" sz="4000" b="1" dirty="0" smtClean="0"/>
              <a:t>Pilot Review of Resolutions </a:t>
            </a:r>
            <a:br>
              <a:rPr lang="en-US" sz="4000" b="1" dirty="0" smtClean="0"/>
            </a:br>
            <a:endParaRPr lang="en-US" sz="4000" dirty="0"/>
          </a:p>
        </p:txBody>
      </p:sp>
      <p:sp>
        <p:nvSpPr>
          <p:cNvPr id="3" name="Subtitle 2"/>
          <p:cNvSpPr>
            <a:spLocks noGrp="1"/>
          </p:cNvSpPr>
          <p:nvPr>
            <p:ph type="subTitle" idx="1"/>
          </p:nvPr>
        </p:nvSpPr>
        <p:spPr>
          <a:xfrm>
            <a:off x="914400" y="3163989"/>
            <a:ext cx="7342188" cy="2832532"/>
          </a:xfrm>
        </p:spPr>
        <p:txBody>
          <a:bodyPr>
            <a:normAutofit/>
          </a:bodyPr>
          <a:lstStyle/>
          <a:p>
            <a:r>
              <a:rPr lang="en-US" i="1" dirty="0" smtClean="0"/>
              <a:t>John </a:t>
            </a:r>
            <a:r>
              <a:rPr lang="en-US" i="1" dirty="0"/>
              <a:t>Stanskas,</a:t>
            </a:r>
            <a:r>
              <a:rPr lang="en-US" i="1" dirty="0" smtClean="0"/>
              <a:t> ASCCC Executive Committee</a:t>
            </a:r>
          </a:p>
          <a:p>
            <a:r>
              <a:rPr lang="en-US" i="1" dirty="0" smtClean="0"/>
              <a:t>Cheryl </a:t>
            </a:r>
            <a:r>
              <a:rPr lang="en-US" i="1" dirty="0" err="1" smtClean="0"/>
              <a:t>Aschenbach</a:t>
            </a:r>
            <a:r>
              <a:rPr lang="en-US" i="1" dirty="0" smtClean="0"/>
              <a:t>, ASCCC Executive Committee</a:t>
            </a:r>
          </a:p>
          <a:p>
            <a:r>
              <a:rPr lang="en-US" i="1" dirty="0" err="1" smtClean="0"/>
              <a:t>Jolena</a:t>
            </a:r>
            <a:r>
              <a:rPr lang="en-US" i="1" dirty="0" smtClean="0"/>
              <a:t> Grande, Cypress College</a:t>
            </a:r>
          </a:p>
          <a:p>
            <a:endParaRPr lang="en-US" i="1" dirty="0" smtClean="0"/>
          </a:p>
          <a:p>
            <a:r>
              <a:rPr lang="en-US" dirty="0" smtClean="0"/>
              <a:t>Fall Plenary Session</a:t>
            </a:r>
          </a:p>
          <a:p>
            <a:r>
              <a:rPr lang="en-US" dirty="0" smtClean="0"/>
              <a:t>November 2015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000000"/>
                </a:solidFill>
              </a:rPr>
              <a:t>Upper Division</a:t>
            </a:r>
            <a:endParaRPr lang="en-US" dirty="0"/>
          </a:p>
        </p:txBody>
      </p:sp>
      <p:pic>
        <p:nvPicPr>
          <p:cNvPr id="4" name="Content Placeholder 3" descr="discussion.jpeg"/>
          <p:cNvPicPr>
            <a:picLocks noGrp="1" noChangeAspect="1"/>
          </p:cNvPicPr>
          <p:nvPr>
            <p:ph idx="1"/>
          </p:nvPr>
        </p:nvPicPr>
        <p:blipFill>
          <a:blip r:embed="rId2">
            <a:extLst>
              <a:ext uri="{28A0092B-C50C-407E-A947-70E740481C1C}">
                <a14:useLocalDpi xmlns:a14="http://schemas.microsoft.com/office/drawing/2010/main" val="0"/>
              </a:ext>
            </a:extLst>
          </a:blip>
          <a:srcRect t="10152" b="10152"/>
          <a:stretch>
            <a:fillRect/>
          </a:stretch>
        </p:blipFill>
        <p:spPr/>
      </p:pic>
    </p:spTree>
    <p:extLst>
      <p:ext uri="{BB962C8B-B14F-4D97-AF65-F5344CB8AC3E}">
        <p14:creationId xmlns:p14="http://schemas.microsoft.com/office/powerpoint/2010/main" val="34803457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Resolution FA15 9.03</a:t>
            </a:r>
          </a:p>
          <a:p>
            <a:r>
              <a:rPr lang="en-US" sz="2800" dirty="0" smtClean="0"/>
              <a:t>IGETC or CSU-GE Breadth required for lower division General Education + 6 units upper division</a:t>
            </a:r>
            <a:endParaRPr lang="en-US" sz="2800" dirty="0"/>
          </a:p>
          <a:p>
            <a:pPr>
              <a:spcAft>
                <a:spcPts val="0"/>
              </a:spcAft>
            </a:pPr>
            <a:r>
              <a:rPr lang="en-US" sz="2800" dirty="0" smtClean="0"/>
              <a:t>This caused some concern </a:t>
            </a:r>
          </a:p>
          <a:p>
            <a:pPr marL="0" indent="0">
              <a:spcAft>
                <a:spcPts val="0"/>
              </a:spcAft>
              <a:buNone/>
            </a:pPr>
            <a:r>
              <a:rPr lang="en-US" sz="2800" dirty="0" smtClean="0"/>
              <a:t>       from some pilot colleges</a:t>
            </a:r>
          </a:p>
          <a:p>
            <a:endParaRPr lang="en-US" sz="2800" dirty="0"/>
          </a:p>
        </p:txBody>
      </p:sp>
      <p:pic>
        <p:nvPicPr>
          <p:cNvPr id="4" name="Picture 3" descr="domoarg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52" y="3774948"/>
            <a:ext cx="3492500" cy="2324100"/>
          </a:xfrm>
          <a:prstGeom prst="rect">
            <a:avLst/>
          </a:prstGeom>
        </p:spPr>
      </p:pic>
      <p:sp>
        <p:nvSpPr>
          <p:cNvPr id="7" name="Title 1"/>
          <p:cNvSpPr txBox="1">
            <a:spLocks/>
          </p:cNvSpPr>
          <p:nvPr/>
        </p:nvSpPr>
        <p:spPr>
          <a:xfrm>
            <a:off x="190500" y="228600"/>
            <a:ext cx="8813800" cy="9017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400" dirty="0" smtClean="0">
                <a:solidFill>
                  <a:srgbClr val="000000"/>
                </a:solidFill>
              </a:rPr>
              <a:t>General Education Requirements</a:t>
            </a:r>
            <a:endParaRPr lang="en-US" sz="4400" dirty="0">
              <a:solidFill>
                <a:srgbClr val="000000"/>
              </a:solidFill>
            </a:endParaRPr>
          </a:p>
        </p:txBody>
      </p:sp>
    </p:spTree>
    <p:extLst>
      <p:ext uri="{BB962C8B-B14F-4D97-AF65-F5344CB8AC3E}">
        <p14:creationId xmlns:p14="http://schemas.microsoft.com/office/powerpoint/2010/main" val="1325016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228600"/>
            <a:ext cx="8813800" cy="901700"/>
          </a:xfrm>
        </p:spPr>
        <p:txBody>
          <a:bodyPr>
            <a:noAutofit/>
          </a:bodyPr>
          <a:lstStyle/>
          <a:p>
            <a:r>
              <a:rPr lang="en-US" sz="4400" dirty="0" smtClean="0">
                <a:solidFill>
                  <a:srgbClr val="000000"/>
                </a:solidFill>
              </a:rPr>
              <a:t>General Education Requirements</a:t>
            </a:r>
            <a:endParaRPr lang="en-US" sz="4400"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sz="2800" dirty="0" smtClean="0"/>
              <a:t>Minimum of 6 required semester units from two different disciplines of upper division general education that</a:t>
            </a:r>
          </a:p>
          <a:p>
            <a:pPr lvl="1"/>
            <a:r>
              <a:rPr lang="en-US" sz="2300" dirty="0" smtClean="0"/>
              <a:t> </a:t>
            </a:r>
            <a:r>
              <a:rPr lang="en-US" sz="2300" dirty="0" smtClean="0">
                <a:solidFill>
                  <a:srgbClr val="000000"/>
                </a:solidFill>
              </a:rPr>
              <a:t>broadens the worldview of the students and </a:t>
            </a:r>
          </a:p>
          <a:p>
            <a:pPr lvl="1"/>
            <a:r>
              <a:rPr lang="en-US" sz="2300" dirty="0" smtClean="0">
                <a:solidFill>
                  <a:srgbClr val="000000"/>
                </a:solidFill>
              </a:rPr>
              <a:t>is dependent on lower division general education knowledge and</a:t>
            </a:r>
          </a:p>
          <a:p>
            <a:pPr lvl="1"/>
            <a:r>
              <a:rPr lang="en-US" sz="2300" b="1" dirty="0" smtClean="0">
                <a:solidFill>
                  <a:srgbClr val="000000"/>
                </a:solidFill>
              </a:rPr>
              <a:t>Reflects current issues or trends in the field as appropriate.</a:t>
            </a:r>
          </a:p>
          <a:p>
            <a:r>
              <a:rPr lang="en-US" sz="2800" dirty="0" smtClean="0"/>
              <a:t>  One of these courses must have an emphasis in written communication, oral communication, or computation.</a:t>
            </a:r>
            <a:endParaRPr lang="en-US" sz="2800" dirty="0"/>
          </a:p>
        </p:txBody>
      </p:sp>
    </p:spTree>
    <p:extLst>
      <p:ext uri="{BB962C8B-B14F-4D97-AF65-F5344CB8AC3E}">
        <p14:creationId xmlns:p14="http://schemas.microsoft.com/office/powerpoint/2010/main" val="10374364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500" y="228600"/>
            <a:ext cx="8813800" cy="901700"/>
          </a:xfrm>
        </p:spPr>
        <p:txBody>
          <a:bodyPr>
            <a:noAutofit/>
          </a:bodyPr>
          <a:lstStyle/>
          <a:p>
            <a:r>
              <a:rPr lang="en-US" sz="4400" dirty="0" smtClean="0">
                <a:solidFill>
                  <a:srgbClr val="000000"/>
                </a:solidFill>
              </a:rPr>
              <a:t>General Education Requirements</a:t>
            </a:r>
            <a:endParaRPr lang="en-US" sz="4400" dirty="0">
              <a:solidFill>
                <a:srgbClr val="000000"/>
              </a:solidFill>
            </a:endParaRPr>
          </a:p>
        </p:txBody>
      </p:sp>
      <p:sp>
        <p:nvSpPr>
          <p:cNvPr id="3" name="Content Placeholder 2"/>
          <p:cNvSpPr>
            <a:spLocks noGrp="1"/>
          </p:cNvSpPr>
          <p:nvPr>
            <p:ph idx="1"/>
          </p:nvPr>
        </p:nvSpPr>
        <p:spPr/>
        <p:txBody>
          <a:bodyPr/>
          <a:lstStyle/>
          <a:p>
            <a:pPr marL="0" indent="0">
              <a:buNone/>
            </a:pPr>
            <a:r>
              <a:rPr lang="en-US" dirty="0" smtClean="0"/>
              <a:t>      Because of the timeframe required by law, the resolution asks for the Senate to investigate the feasibility of creating a community college baccalaureate level general education pattern that may be used in the future.  In the meantime, we recommend using a standard pattern for lower division of IGETC or CSU-GE Breadth in addition to six units of upper division general education.</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26442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t>
            </a:r>
            <a:r>
              <a:rPr lang="en-US" dirty="0" smtClean="0"/>
              <a:t>Amendment Submitted</a:t>
            </a:r>
            <a:endParaRPr lang="en-US" dirty="0"/>
          </a:p>
        </p:txBody>
      </p:sp>
      <p:sp>
        <p:nvSpPr>
          <p:cNvPr id="3" name="Content Placeholder 2"/>
          <p:cNvSpPr>
            <a:spLocks noGrp="1"/>
          </p:cNvSpPr>
          <p:nvPr>
            <p:ph idx="1"/>
          </p:nvPr>
        </p:nvSpPr>
        <p:spPr/>
        <p:txBody>
          <a:bodyPr>
            <a:normAutofit/>
          </a:bodyPr>
          <a:lstStyle/>
          <a:p>
            <a:r>
              <a:rPr lang="en-US" dirty="0" smtClean="0"/>
              <a:t>Amendment 9.03.01 </a:t>
            </a:r>
            <a:endParaRPr lang="en-US" dirty="0" smtClean="0"/>
          </a:p>
          <a:p>
            <a:r>
              <a:rPr lang="en-US" dirty="0"/>
              <a:t>Resolved, </a:t>
            </a:r>
            <a:r>
              <a:rPr lang="en-US" dirty="0" smtClean="0"/>
              <a:t>students </a:t>
            </a:r>
            <a:r>
              <a:rPr lang="en-US" dirty="0"/>
              <a:t>the option of completing the CSU General Education plan, the </a:t>
            </a:r>
            <a:r>
              <a:rPr lang="en-US" dirty="0" err="1"/>
              <a:t>Intersegmental</a:t>
            </a:r>
            <a:r>
              <a:rPr lang="en-US" dirty="0"/>
              <a:t> General Education Transfer Curriculum (IGETC), </a:t>
            </a:r>
            <a:r>
              <a:rPr lang="en-US" b="1" dirty="0"/>
              <a:t>or a local general education plan that consists of 36 </a:t>
            </a:r>
            <a:r>
              <a:rPr lang="en-US" b="1" dirty="0" smtClean="0"/>
              <a:t>units modeled </a:t>
            </a:r>
            <a:r>
              <a:rPr lang="en-US" b="1" dirty="0"/>
              <a:t>after the CSU General Education Breadth or IGETC </a:t>
            </a:r>
            <a:r>
              <a:rPr lang="en-US" b="1" dirty="0" smtClean="0"/>
              <a:t>guidelines </a:t>
            </a:r>
            <a:r>
              <a:rPr lang="en-US" dirty="0" smtClean="0"/>
              <a:t>as lower division requirements.</a:t>
            </a:r>
            <a:endParaRPr lang="en-US" dirty="0"/>
          </a:p>
          <a:p>
            <a:r>
              <a:rPr lang="en-US" dirty="0" smtClean="0"/>
              <a:t>Resolved, … require </a:t>
            </a:r>
            <a:r>
              <a:rPr lang="en-US" b="1" dirty="0" smtClean="0"/>
              <a:t>9</a:t>
            </a:r>
            <a:r>
              <a:rPr lang="en-US" dirty="0" smtClean="0"/>
              <a:t> units of upper division general education</a:t>
            </a:r>
            <a:endParaRPr lang="en-US" dirty="0"/>
          </a:p>
        </p:txBody>
      </p:sp>
    </p:spTree>
    <p:extLst>
      <p:ext uri="{BB962C8B-B14F-4D97-AF65-F5344CB8AC3E}">
        <p14:creationId xmlns:p14="http://schemas.microsoft.com/office/powerpoint/2010/main" val="418155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Resolution Submitted</a:t>
            </a:r>
            <a:endParaRPr lang="en-US" dirty="0"/>
          </a:p>
        </p:txBody>
      </p:sp>
      <p:sp>
        <p:nvSpPr>
          <p:cNvPr id="3" name="Content Placeholder 2"/>
          <p:cNvSpPr>
            <a:spLocks noGrp="1"/>
          </p:cNvSpPr>
          <p:nvPr>
            <p:ph idx="1"/>
          </p:nvPr>
        </p:nvSpPr>
        <p:spPr/>
        <p:txBody>
          <a:bodyPr>
            <a:normAutofit fontScale="92500"/>
          </a:bodyPr>
          <a:lstStyle/>
          <a:p>
            <a:r>
              <a:rPr lang="en-US" dirty="0" smtClean="0"/>
              <a:t>Resolution 9.12 </a:t>
            </a:r>
          </a:p>
          <a:p>
            <a:r>
              <a:rPr lang="en-US" dirty="0"/>
              <a:t>Resolved, That the Academic Senate for California Community Colleges support allowing three general education patterns for the pilot Bachelor's Degree programs that will provide students the option of completing the CSU General Education plan, the </a:t>
            </a:r>
            <a:r>
              <a:rPr lang="en-US" dirty="0" err="1"/>
              <a:t>Intersegmental</a:t>
            </a:r>
            <a:r>
              <a:rPr lang="en-US" dirty="0"/>
              <a:t> General Education Transfer Curriculum (IGETC), or a local general education plan that consists of 36 units, which include 6 units of upper division general education, modeled after the CSU General Education Breadth or IGETC guidelines.</a:t>
            </a:r>
          </a:p>
          <a:p>
            <a:endParaRPr lang="en-US" dirty="0"/>
          </a:p>
        </p:txBody>
      </p:sp>
    </p:spTree>
    <p:extLst>
      <p:ext uri="{BB962C8B-B14F-4D97-AF65-F5344CB8AC3E}">
        <p14:creationId xmlns:p14="http://schemas.microsoft.com/office/powerpoint/2010/main" val="307849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a:t>
            </a:r>
            <a:endParaRPr lang="en-US" dirty="0"/>
          </a:p>
        </p:txBody>
      </p:sp>
      <p:sp>
        <p:nvSpPr>
          <p:cNvPr id="3" name="Content Placeholder 2"/>
          <p:cNvSpPr>
            <a:spLocks noGrp="1"/>
          </p:cNvSpPr>
          <p:nvPr>
            <p:ph idx="1"/>
          </p:nvPr>
        </p:nvSpPr>
        <p:spPr/>
        <p:txBody>
          <a:bodyPr/>
          <a:lstStyle/>
          <a:p>
            <a:r>
              <a:rPr lang="en-US" dirty="0" smtClean="0"/>
              <a:t>What do other states do?  Appendix Tables.</a:t>
            </a:r>
            <a:endParaRPr lang="en-US" dirty="0"/>
          </a:p>
        </p:txBody>
      </p:sp>
      <p:pic>
        <p:nvPicPr>
          <p:cNvPr id="4" name="Picture 3" descr="tumblr_my8cb6h3ci1qlqjbho1_500-3 (dragg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2463800"/>
            <a:ext cx="6350000" cy="2794000"/>
          </a:xfrm>
          <a:prstGeom prst="rect">
            <a:avLst/>
          </a:prstGeom>
        </p:spPr>
      </p:pic>
    </p:spTree>
    <p:extLst>
      <p:ext uri="{BB962C8B-B14F-4D97-AF65-F5344CB8AC3E}">
        <p14:creationId xmlns:p14="http://schemas.microsoft.com/office/powerpoint/2010/main" val="313701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833"/>
            <a:ext cx="9144000" cy="974075"/>
          </a:xfrm>
        </p:spPr>
        <p:txBody>
          <a:bodyPr>
            <a:normAutofit/>
          </a:bodyPr>
          <a:lstStyle/>
          <a:p>
            <a:r>
              <a:rPr lang="en-US" sz="4400" dirty="0" smtClean="0"/>
              <a:t>Minimum Qualifications for Faculty </a:t>
            </a:r>
            <a:endParaRPr lang="en-US" sz="4400" dirty="0"/>
          </a:p>
        </p:txBody>
      </p:sp>
      <p:sp>
        <p:nvSpPr>
          <p:cNvPr id="3" name="Content Placeholder 2"/>
          <p:cNvSpPr>
            <a:spLocks noGrp="1"/>
          </p:cNvSpPr>
          <p:nvPr>
            <p:ph idx="1"/>
          </p:nvPr>
        </p:nvSpPr>
        <p:spPr>
          <a:xfrm>
            <a:off x="463422" y="1784753"/>
            <a:ext cx="8324430" cy="4650655"/>
          </a:xfrm>
        </p:spPr>
        <p:txBody>
          <a:bodyPr>
            <a:noAutofit/>
          </a:bodyPr>
          <a:lstStyle/>
          <a:p>
            <a:r>
              <a:rPr lang="en-US" sz="2800" dirty="0" smtClean="0"/>
              <a:t>The instructor of record must have any Master’s degree AND 2 years of experience in the field AND any required licensure.</a:t>
            </a:r>
          </a:p>
          <a:p>
            <a:pPr marL="0" indent="0">
              <a:buNone/>
            </a:pPr>
            <a:r>
              <a:rPr lang="en-US" sz="2800" dirty="0" smtClean="0"/>
              <a:t>OR</a:t>
            </a:r>
          </a:p>
          <a:p>
            <a:r>
              <a:rPr lang="en-US" sz="2800" dirty="0" smtClean="0"/>
              <a:t>Any Bachelor’s degree AND 6 years of experience in the field AND any required licensure.  </a:t>
            </a:r>
          </a:p>
        </p:txBody>
      </p:sp>
    </p:spTree>
    <p:extLst>
      <p:ext uri="{BB962C8B-B14F-4D97-AF65-F5344CB8AC3E}">
        <p14:creationId xmlns:p14="http://schemas.microsoft.com/office/powerpoint/2010/main" val="736283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Minimum Qualifications for Faculty </a:t>
            </a:r>
          </a:p>
        </p:txBody>
      </p:sp>
      <p:sp>
        <p:nvSpPr>
          <p:cNvPr id="3" name="Content Placeholder 2"/>
          <p:cNvSpPr>
            <a:spLocks noGrp="1"/>
          </p:cNvSpPr>
          <p:nvPr>
            <p:ph idx="1"/>
          </p:nvPr>
        </p:nvSpPr>
        <p:spPr/>
        <p:txBody>
          <a:bodyPr/>
          <a:lstStyle/>
          <a:p>
            <a:r>
              <a:rPr lang="en-US" dirty="0"/>
              <a:t>Higher standards may be implemented by local colleges or required by external programmatic accrediting bodies.  </a:t>
            </a:r>
          </a:p>
          <a:p>
            <a:r>
              <a:rPr lang="en-US" dirty="0" smtClean="0"/>
              <a:t>No Equivalency to the Bachelor’s Degree</a:t>
            </a:r>
          </a:p>
          <a:p>
            <a:endParaRPr lang="en-US" dirty="0"/>
          </a:p>
          <a:p>
            <a:r>
              <a:rPr lang="en-US" dirty="0" smtClean="0"/>
              <a:t>Resolution 10.01</a:t>
            </a:r>
            <a:endParaRPr lang="en-US" dirty="0"/>
          </a:p>
        </p:txBody>
      </p:sp>
    </p:spTree>
    <p:extLst>
      <p:ext uri="{BB962C8B-B14F-4D97-AF65-F5344CB8AC3E}">
        <p14:creationId xmlns:p14="http://schemas.microsoft.com/office/powerpoint/2010/main" val="212111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95833"/>
            <a:ext cx="8801099" cy="894706"/>
          </a:xfrm>
        </p:spPr>
        <p:txBody>
          <a:bodyPr>
            <a:noAutofit/>
          </a:bodyPr>
          <a:lstStyle/>
          <a:p>
            <a:r>
              <a:rPr lang="en-US" sz="4400" dirty="0"/>
              <a:t>Minimum Qualifications for Faculty </a:t>
            </a:r>
          </a:p>
        </p:txBody>
      </p:sp>
      <p:sp>
        <p:nvSpPr>
          <p:cNvPr id="3" name="Content Placeholder 2"/>
          <p:cNvSpPr>
            <a:spLocks noGrp="1"/>
          </p:cNvSpPr>
          <p:nvPr>
            <p:ph idx="1"/>
          </p:nvPr>
        </p:nvSpPr>
        <p:spPr>
          <a:xfrm>
            <a:off x="779463" y="1949824"/>
            <a:ext cx="7583488" cy="4360032"/>
          </a:xfrm>
        </p:spPr>
        <p:txBody>
          <a:bodyPr>
            <a:normAutofit fontScale="92500" lnSpcReduction="10000"/>
          </a:bodyPr>
          <a:lstStyle/>
          <a:p>
            <a:r>
              <a:rPr lang="en-US" dirty="0" smtClean="0"/>
              <a:t>IF G.E. upper division courses are assigned to disciplines in the list of disciplines that generally require a master’s degree, then the minimum qualifications are the same.  </a:t>
            </a:r>
          </a:p>
          <a:p>
            <a:r>
              <a:rPr lang="en-US" dirty="0" smtClean="0"/>
              <a:t>IF the G.E. upper division courses are assigned to disciplines in the list of disciplines where a master’s degree is generally not required, then the requirements on the previous slide apply.</a:t>
            </a:r>
          </a:p>
          <a:p>
            <a:r>
              <a:rPr lang="en-US" dirty="0" smtClean="0"/>
              <a:t>IF the G.E. upper division courses are assigned to disciplines in a discipline in which a master’s degree is not generally expected or available but which requires a specific bachelor’s degree or associate’s degree, the requirements on the previous slide apply.</a:t>
            </a:r>
            <a:endParaRPr lang="en-US" dirty="0"/>
          </a:p>
        </p:txBody>
      </p:sp>
    </p:spTree>
    <p:extLst>
      <p:ext uri="{BB962C8B-B14F-4D97-AF65-F5344CB8AC3E}">
        <p14:creationId xmlns:p14="http://schemas.microsoft.com/office/powerpoint/2010/main" val="31186577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Foundational Assumptions</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Bachelor’s degrees offered by the CCCs are (at least) equivalent in breadth, rigor, and utility to bachelor’s degrees offered by any other accredited public college or university in the state of California</a:t>
            </a:r>
          </a:p>
          <a:p>
            <a:r>
              <a:rPr lang="en-US" dirty="0" smtClean="0"/>
              <a:t>Bachelor’s degrees offered by CCCs should serve as appropriate preparation for the workforce and for further educational goals</a:t>
            </a:r>
          </a:p>
          <a:p>
            <a:r>
              <a:rPr lang="en-US" dirty="0" smtClean="0"/>
              <a:t>These are not ‘applied’ bachelor’s degrees – meaning they are not terminal degrees</a:t>
            </a:r>
          </a:p>
          <a:p>
            <a:endParaRPr lang="en-US" dirty="0"/>
          </a:p>
        </p:txBody>
      </p:sp>
    </p:spTree>
    <p:extLst>
      <p:ext uri="{BB962C8B-B14F-4D97-AF65-F5344CB8AC3E}">
        <p14:creationId xmlns:p14="http://schemas.microsoft.com/office/powerpoint/2010/main" val="85567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Minimum Qualifications for Faculty </a:t>
            </a:r>
          </a:p>
        </p:txBody>
      </p:sp>
      <p:pic>
        <p:nvPicPr>
          <p:cNvPr id="5" name="Content Placeholder 4" descr="dialog.jpeg"/>
          <p:cNvPicPr>
            <a:picLocks noGrp="1" noChangeAspect="1"/>
          </p:cNvPicPr>
          <p:nvPr>
            <p:ph idx="1"/>
          </p:nvPr>
        </p:nvPicPr>
        <p:blipFill>
          <a:blip r:embed="rId2">
            <a:extLst>
              <a:ext uri="{28A0092B-C50C-407E-A947-70E740481C1C}">
                <a14:useLocalDpi xmlns:a14="http://schemas.microsoft.com/office/drawing/2010/main" val="0"/>
              </a:ext>
            </a:extLst>
          </a:blip>
          <a:srcRect l="-20339" r="-20339"/>
          <a:stretch>
            <a:fillRect/>
          </a:stretch>
        </p:blipFill>
        <p:spPr/>
      </p:pic>
    </p:spTree>
    <p:extLst>
      <p:ext uri="{BB962C8B-B14F-4D97-AF65-F5344CB8AC3E}">
        <p14:creationId xmlns:p14="http://schemas.microsoft.com/office/powerpoint/2010/main" val="89369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3751"/>
          </a:xfrm>
        </p:spPr>
        <p:txBody>
          <a:bodyPr/>
          <a:lstStyle/>
          <a:p>
            <a:r>
              <a:rPr lang="en-US" dirty="0" smtClean="0">
                <a:solidFill>
                  <a:srgbClr val="000000"/>
                </a:solidFill>
              </a:rPr>
              <a:t> Admission</a:t>
            </a:r>
            <a:endParaRPr lang="en-US" dirty="0">
              <a:solidFill>
                <a:srgbClr val="000000"/>
              </a:solidFill>
            </a:endParaRPr>
          </a:p>
        </p:txBody>
      </p:sp>
      <p:sp>
        <p:nvSpPr>
          <p:cNvPr id="3" name="Content Placeholder 2"/>
          <p:cNvSpPr>
            <a:spLocks noGrp="1"/>
          </p:cNvSpPr>
          <p:nvPr>
            <p:ph idx="1"/>
          </p:nvPr>
        </p:nvSpPr>
        <p:spPr>
          <a:xfrm>
            <a:off x="549275" y="1223197"/>
            <a:ext cx="8042276" cy="4343400"/>
          </a:xfrm>
        </p:spPr>
        <p:txBody>
          <a:bodyPr>
            <a:normAutofit lnSpcReduction="10000"/>
          </a:bodyPr>
          <a:lstStyle/>
          <a:p>
            <a:r>
              <a:rPr lang="en-US" dirty="0" smtClean="0">
                <a:solidFill>
                  <a:srgbClr val="000000"/>
                </a:solidFill>
              </a:rPr>
              <a:t>It is expected that there will be more applicants than spaces in the baccalaureate programs offered</a:t>
            </a:r>
          </a:p>
          <a:p>
            <a:endParaRPr lang="en-US" sz="2400" dirty="0">
              <a:solidFill>
                <a:srgbClr val="000000"/>
              </a:solidFill>
            </a:endParaRPr>
          </a:p>
          <a:p>
            <a:r>
              <a:rPr lang="en-US" dirty="0" smtClean="0">
                <a:solidFill>
                  <a:srgbClr val="000000"/>
                </a:solidFill>
              </a:rPr>
              <a:t>Resolution FA15 9.04 asks that the Senate work with the CO to create fair and reasonable admission criteria that also protect access</a:t>
            </a:r>
          </a:p>
          <a:p>
            <a:endParaRPr lang="en-US" sz="2400" dirty="0">
              <a:solidFill>
                <a:srgbClr val="000000"/>
              </a:solidFill>
            </a:endParaRPr>
          </a:p>
          <a:p>
            <a:r>
              <a:rPr lang="en-US" dirty="0" smtClean="0">
                <a:solidFill>
                  <a:srgbClr val="000000"/>
                </a:solidFill>
              </a:rPr>
              <a:t>Resolution 9.06 requests adequate support for disciplines in the pilot </a:t>
            </a:r>
            <a:endParaRPr lang="en-US" sz="2400" dirty="0">
              <a:solidFill>
                <a:srgbClr val="000000"/>
              </a:solidFill>
            </a:endParaRPr>
          </a:p>
        </p:txBody>
      </p:sp>
    </p:spTree>
    <p:extLst>
      <p:ext uri="{BB962C8B-B14F-4D97-AF65-F5344CB8AC3E}">
        <p14:creationId xmlns:p14="http://schemas.microsoft.com/office/powerpoint/2010/main" val="35039494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Admission</a:t>
            </a:r>
            <a:endParaRPr lang="en-US" dirty="0"/>
          </a:p>
        </p:txBody>
      </p:sp>
      <p:sp>
        <p:nvSpPr>
          <p:cNvPr id="3" name="Content Placeholder 2"/>
          <p:cNvSpPr>
            <a:spLocks noGrp="1"/>
          </p:cNvSpPr>
          <p:nvPr>
            <p:ph idx="1"/>
          </p:nvPr>
        </p:nvSpPr>
        <p:spPr/>
        <p:txBody>
          <a:bodyPr/>
          <a:lstStyle/>
          <a:p>
            <a:endParaRPr lang="en-US"/>
          </a:p>
        </p:txBody>
      </p:sp>
      <p:pic>
        <p:nvPicPr>
          <p:cNvPr id="4" name="Picture 3" descr="free-vector-cartoonstyle-mushroom-cloud-dialog-05-vector_094316_5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99" y="1431832"/>
            <a:ext cx="7931151" cy="4267200"/>
          </a:xfrm>
          <a:prstGeom prst="rect">
            <a:avLst/>
          </a:prstGeom>
        </p:spPr>
      </p:pic>
    </p:spTree>
    <p:extLst>
      <p:ext uri="{BB962C8B-B14F-4D97-AF65-F5344CB8AC3E}">
        <p14:creationId xmlns:p14="http://schemas.microsoft.com/office/powerpoint/2010/main" val="143498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4224"/>
          </a:xfrm>
        </p:spPr>
        <p:txBody>
          <a:bodyPr/>
          <a:lstStyle/>
          <a:p>
            <a:r>
              <a:rPr lang="en-US" dirty="0" smtClean="0">
                <a:solidFill>
                  <a:srgbClr val="000000"/>
                </a:solidFill>
              </a:rPr>
              <a:t>Articulation</a:t>
            </a:r>
            <a:endParaRPr lang="en-US" dirty="0">
              <a:solidFill>
                <a:srgbClr val="000000"/>
              </a:solidFill>
            </a:endParaRPr>
          </a:p>
        </p:txBody>
      </p:sp>
      <p:sp>
        <p:nvSpPr>
          <p:cNvPr id="3" name="Content Placeholder 2"/>
          <p:cNvSpPr>
            <a:spLocks noGrp="1"/>
          </p:cNvSpPr>
          <p:nvPr>
            <p:ph idx="1"/>
          </p:nvPr>
        </p:nvSpPr>
        <p:spPr>
          <a:xfrm>
            <a:off x="549275" y="1295541"/>
            <a:ext cx="8042276" cy="4180938"/>
          </a:xfrm>
        </p:spPr>
        <p:txBody>
          <a:bodyPr>
            <a:normAutofit fontScale="92500" lnSpcReduction="20000"/>
          </a:bodyPr>
          <a:lstStyle/>
          <a:p>
            <a:r>
              <a:rPr lang="en-US" dirty="0" smtClean="0">
                <a:solidFill>
                  <a:srgbClr val="000000"/>
                </a:solidFill>
              </a:rPr>
              <a:t>Transfer from CCC Bachelor’s Degree Program to public universities</a:t>
            </a:r>
          </a:p>
          <a:p>
            <a:pPr lvl="1"/>
            <a:r>
              <a:rPr lang="en-US" dirty="0" smtClean="0">
                <a:solidFill>
                  <a:srgbClr val="000000"/>
                </a:solidFill>
              </a:rPr>
              <a:t>Consultation with UCEP &amp; CSU</a:t>
            </a:r>
          </a:p>
          <a:p>
            <a:r>
              <a:rPr lang="en-US" dirty="0" smtClean="0">
                <a:solidFill>
                  <a:srgbClr val="000000"/>
                </a:solidFill>
              </a:rPr>
              <a:t>Completers should be eligible for Master’s Degree Programs</a:t>
            </a:r>
          </a:p>
          <a:p>
            <a:pPr lvl="1"/>
            <a:r>
              <a:rPr lang="en-US" dirty="0" smtClean="0">
                <a:solidFill>
                  <a:srgbClr val="000000"/>
                </a:solidFill>
              </a:rPr>
              <a:t>Consultation with UCEP &amp; CSU</a:t>
            </a:r>
          </a:p>
          <a:p>
            <a:r>
              <a:rPr lang="en-US" dirty="0" smtClean="0">
                <a:solidFill>
                  <a:srgbClr val="000000"/>
                </a:solidFill>
              </a:rPr>
              <a:t>It is not expected that upper division G.E. will articulate now, but it may in the future. </a:t>
            </a:r>
          </a:p>
          <a:p>
            <a:pPr lvl="1"/>
            <a:r>
              <a:rPr lang="en-US" dirty="0" smtClean="0">
                <a:solidFill>
                  <a:srgbClr val="000000"/>
                </a:solidFill>
              </a:rPr>
              <a:t>Both UC and CSU advocate for a case-by-case decision based on the student’s completed work and new major</a:t>
            </a:r>
          </a:p>
          <a:p>
            <a:pPr lvl="1"/>
            <a:r>
              <a:rPr lang="en-US" dirty="0" smtClean="0">
                <a:solidFill>
                  <a:srgbClr val="000000"/>
                </a:solidFill>
              </a:rPr>
              <a:t>Resolution 9.05 Calls for restraint in development of upper division G.E.  </a:t>
            </a:r>
            <a:endParaRPr lang="en-US" dirty="0">
              <a:solidFill>
                <a:srgbClr val="000000"/>
              </a:solidFill>
            </a:endParaRPr>
          </a:p>
        </p:txBody>
      </p:sp>
    </p:spTree>
    <p:extLst>
      <p:ext uri="{BB962C8B-B14F-4D97-AF65-F5344CB8AC3E}">
        <p14:creationId xmlns:p14="http://schemas.microsoft.com/office/powerpoint/2010/main" val="1246403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Additional Questions?</a:t>
            </a:r>
            <a:endParaRPr lang="en-US" sz="5400" b="1" dirty="0"/>
          </a:p>
        </p:txBody>
      </p:sp>
      <p:sp>
        <p:nvSpPr>
          <p:cNvPr id="3" name="Content Placeholder 2"/>
          <p:cNvSpPr>
            <a:spLocks noGrp="1"/>
          </p:cNvSpPr>
          <p:nvPr>
            <p:ph sz="quarter" idx="13"/>
          </p:nvPr>
        </p:nvSpPr>
        <p:spPr>
          <a:xfrm>
            <a:off x="900112" y="1978470"/>
            <a:ext cx="7345363" cy="3233831"/>
          </a:xfrm>
        </p:spPr>
        <p:txBody>
          <a:bodyPr>
            <a:normAutofit/>
          </a:bodyPr>
          <a:lstStyle/>
          <a:p>
            <a:pPr algn="ctr">
              <a:buNone/>
            </a:pPr>
            <a:endParaRPr lang="en-US" sz="4100" dirty="0"/>
          </a:p>
        </p:txBody>
      </p:sp>
      <p:pic>
        <p:nvPicPr>
          <p:cNvPr id="4" name="Picture 3" descr="hu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424" y="1740508"/>
            <a:ext cx="6172076" cy="34717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coming</a:t>
            </a:r>
            <a:endParaRPr lang="en-US" dirty="0"/>
          </a:p>
        </p:txBody>
      </p:sp>
      <p:sp>
        <p:nvSpPr>
          <p:cNvPr id="3" name="Content Placeholder 2"/>
          <p:cNvSpPr>
            <a:spLocks noGrp="1"/>
          </p:cNvSpPr>
          <p:nvPr>
            <p:ph sz="quarter" idx="13"/>
          </p:nvPr>
        </p:nvSpPr>
        <p:spPr>
          <a:xfrm>
            <a:off x="457200" y="2409458"/>
            <a:ext cx="8229600" cy="3716705"/>
          </a:xfrm>
        </p:spPr>
        <p:txBody>
          <a:bodyPr/>
          <a:lstStyle/>
          <a:p>
            <a:pPr algn="ctr">
              <a:buNone/>
            </a:pPr>
            <a:r>
              <a:rPr lang="en-US" dirty="0" smtClean="0"/>
              <a:t>John Stanskas: </a:t>
            </a:r>
            <a:r>
              <a:rPr lang="en-US" dirty="0" err="1" smtClean="0"/>
              <a:t>jstanskas@valleycollege.edu</a:t>
            </a:r>
            <a:endParaRPr lang="en-US" dirty="0" smtClean="0"/>
          </a:p>
          <a:p>
            <a:pPr algn="ctr">
              <a:buNone/>
            </a:pPr>
            <a:r>
              <a:rPr lang="en-US" dirty="0" smtClean="0"/>
              <a:t>Cheryl </a:t>
            </a:r>
            <a:r>
              <a:rPr lang="en-US" dirty="0" err="1" smtClean="0"/>
              <a:t>Aschenbach</a:t>
            </a:r>
            <a:r>
              <a:rPr lang="en-US" dirty="0" smtClean="0"/>
              <a:t>: </a:t>
            </a:r>
            <a:r>
              <a:rPr lang="en-US" dirty="0" err="1" smtClean="0"/>
              <a:t>caschenbach@lassencollege.edu</a:t>
            </a:r>
            <a:endParaRPr lang="en-US" dirty="0" smtClean="0"/>
          </a:p>
          <a:p>
            <a:pPr algn="ctr">
              <a:buNone/>
            </a:pPr>
            <a:r>
              <a:rPr lang="en-US" dirty="0" err="1" smtClean="0"/>
              <a:t>Jolena</a:t>
            </a:r>
            <a:r>
              <a:rPr lang="en-US" dirty="0" smtClean="0"/>
              <a:t> Grande: </a:t>
            </a:r>
            <a:r>
              <a:rPr lang="en-US" dirty="0" err="1" smtClean="0"/>
              <a:t>jgrande@cypresscollege.edu</a:t>
            </a:r>
            <a:endParaRPr lang="en-US" dirty="0" smtClean="0"/>
          </a:p>
          <a:p>
            <a:pPr algn="ctr">
              <a:buNone/>
            </a:pPr>
            <a:endParaRPr lang="en-US" dirty="0"/>
          </a:p>
          <a:p>
            <a:pPr algn="ctr">
              <a:buNone/>
            </a:pPr>
            <a:endParaRPr lang="en-US" dirty="0" smtClean="0">
              <a:solidFill>
                <a:schemeClr val="bg2">
                  <a:lumMod val="10000"/>
                </a:schemeClr>
              </a:solidFill>
              <a:hlinkClick r:id="rId2"/>
            </a:endParaRPr>
          </a:p>
          <a:p>
            <a:pPr algn="ctr">
              <a:buNone/>
            </a:pPr>
            <a:endParaRPr lang="en-US" dirty="0">
              <a:solidFill>
                <a:schemeClr val="bg2">
                  <a:lumMod val="10000"/>
                </a:schemeClr>
              </a:solidFill>
              <a:hlinkClick r:id="rId2"/>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Foundational Assumptions</a:t>
            </a:r>
          </a:p>
        </p:txBody>
      </p:sp>
      <p:sp>
        <p:nvSpPr>
          <p:cNvPr id="3" name="Content Placeholder 2"/>
          <p:cNvSpPr>
            <a:spLocks noGrp="1"/>
          </p:cNvSpPr>
          <p:nvPr>
            <p:ph idx="1"/>
          </p:nvPr>
        </p:nvSpPr>
        <p:spPr>
          <a:xfrm>
            <a:off x="571500" y="1706439"/>
            <a:ext cx="8001000" cy="4702629"/>
          </a:xfrm>
        </p:spPr>
        <p:txBody>
          <a:bodyPr>
            <a:normAutofit lnSpcReduction="10000"/>
          </a:bodyPr>
          <a:lstStyle/>
          <a:p>
            <a:r>
              <a:rPr lang="en-US" dirty="0" smtClean="0"/>
              <a:t>From ASCCC Resolution 9.05 Fall 2014</a:t>
            </a:r>
          </a:p>
          <a:p>
            <a:r>
              <a:rPr lang="en-US" dirty="0"/>
              <a:t>Whereas, No perceived difference should exist between the quality of a baccalaureate degree offered by the California community colleges and those offered in any other segment of the California higher education system;</a:t>
            </a:r>
            <a:endParaRPr lang="en-US" dirty="0" smtClean="0"/>
          </a:p>
          <a:p>
            <a:r>
              <a:rPr lang="en-US" dirty="0"/>
              <a:t>Resolved, That the Academic Senate for California Community Colleges work with the Chancellor’s Office and other relevant constituencies to ensure that any baccalaureate degree created in the California community colleges must include upper division general education requirements comparable with those offered by the California State University.</a:t>
            </a:r>
          </a:p>
        </p:txBody>
      </p:sp>
    </p:spTree>
    <p:extLst>
      <p:ext uri="{BB962C8B-B14F-4D97-AF65-F5344CB8AC3E}">
        <p14:creationId xmlns:p14="http://schemas.microsoft.com/office/powerpoint/2010/main" val="317345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Considerations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Public</a:t>
            </a:r>
          </a:p>
          <a:p>
            <a:r>
              <a:rPr lang="en-US" sz="3200" dirty="0" smtClean="0"/>
              <a:t>Legislature</a:t>
            </a:r>
          </a:p>
          <a:p>
            <a:r>
              <a:rPr lang="en-US" sz="3200" dirty="0" err="1" smtClean="0"/>
              <a:t>Intrasegmental</a:t>
            </a:r>
            <a:r>
              <a:rPr lang="en-US" sz="3200" dirty="0" smtClean="0"/>
              <a:t> Buy-In</a:t>
            </a:r>
            <a:endParaRPr lang="en-US" sz="3200" dirty="0" smtClean="0"/>
          </a:p>
          <a:p>
            <a:r>
              <a:rPr lang="en-US" sz="3200" dirty="0" err="1" smtClean="0"/>
              <a:t>Intersegmental</a:t>
            </a:r>
            <a:r>
              <a:rPr lang="en-US" sz="3200" dirty="0" smtClean="0"/>
              <a:t> Systems</a:t>
            </a:r>
          </a:p>
          <a:p>
            <a:pPr lvl="1"/>
            <a:r>
              <a:rPr lang="en-US" sz="2800" dirty="0"/>
              <a:t>CSU</a:t>
            </a:r>
          </a:p>
          <a:p>
            <a:pPr lvl="1"/>
            <a:r>
              <a:rPr lang="en-US" sz="2800" dirty="0"/>
              <a:t>UC</a:t>
            </a:r>
          </a:p>
          <a:p>
            <a:pPr lvl="1"/>
            <a:endParaRPr lang="en-US" sz="3000" dirty="0" smtClean="0"/>
          </a:p>
          <a:p>
            <a:pPr lvl="1"/>
            <a:endParaRPr lang="en-US" sz="3200" dirty="0" smtClean="0"/>
          </a:p>
          <a:p>
            <a:pPr lvl="1"/>
            <a:endParaRPr lang="en-US" sz="3200" dirty="0"/>
          </a:p>
        </p:txBody>
      </p:sp>
      <p:sp>
        <p:nvSpPr>
          <p:cNvPr id="4" name="TextBox 3"/>
          <p:cNvSpPr txBox="1"/>
          <p:nvPr/>
        </p:nvSpPr>
        <p:spPr>
          <a:xfrm>
            <a:off x="4724400" y="76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6546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Comes Next</a:t>
            </a:r>
          </a:p>
        </p:txBody>
      </p:sp>
      <p:sp>
        <p:nvSpPr>
          <p:cNvPr id="3" name="Content Placeholder 2"/>
          <p:cNvSpPr>
            <a:spLocks noGrp="1"/>
          </p:cNvSpPr>
          <p:nvPr>
            <p:ph idx="1"/>
          </p:nvPr>
        </p:nvSpPr>
        <p:spPr/>
        <p:txBody>
          <a:bodyPr/>
          <a:lstStyle/>
          <a:p>
            <a:r>
              <a:rPr lang="en-US" dirty="0" smtClean="0"/>
              <a:t>Pilot colleges plan to begin to offer upper division as early as Fall 2016</a:t>
            </a:r>
          </a:p>
          <a:p>
            <a:r>
              <a:rPr lang="en-US" dirty="0" smtClean="0"/>
              <a:t>Resolutions for the field to consider at the Fall 2015 Plenary Session (November)</a:t>
            </a:r>
          </a:p>
          <a:p>
            <a:r>
              <a:rPr lang="en-US" dirty="0" smtClean="0"/>
              <a:t>Title 5 changes and policy guidelines are required to accommodate new </a:t>
            </a:r>
            <a:r>
              <a:rPr lang="en-US" dirty="0" smtClean="0"/>
              <a:t>mission</a:t>
            </a:r>
          </a:p>
          <a:p>
            <a:pPr lvl="1"/>
            <a:r>
              <a:rPr lang="en-US" dirty="0" smtClean="0"/>
              <a:t>Consultation Council Next Week</a:t>
            </a:r>
          </a:p>
          <a:p>
            <a:pPr lvl="1"/>
            <a:r>
              <a:rPr lang="en-US" dirty="0" smtClean="0"/>
              <a:t>BOG in January</a:t>
            </a:r>
            <a:endParaRPr lang="en-US" dirty="0" smtClean="0"/>
          </a:p>
        </p:txBody>
      </p:sp>
    </p:spTree>
    <p:extLst>
      <p:ext uri="{BB962C8B-B14F-4D97-AF65-F5344CB8AC3E}">
        <p14:creationId xmlns:p14="http://schemas.microsoft.com/office/powerpoint/2010/main" val="36768824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Topics for </a:t>
            </a:r>
            <a:r>
              <a:rPr lang="en-US" dirty="0" smtClean="0"/>
              <a:t>Decision</a:t>
            </a:r>
            <a:endParaRPr lang="en-US" dirty="0"/>
          </a:p>
        </p:txBody>
      </p:sp>
      <p:sp>
        <p:nvSpPr>
          <p:cNvPr id="3" name="Content Placeholder 2"/>
          <p:cNvSpPr>
            <a:spLocks noGrp="1"/>
          </p:cNvSpPr>
          <p:nvPr>
            <p:ph idx="1"/>
          </p:nvPr>
        </p:nvSpPr>
        <p:spPr/>
        <p:txBody>
          <a:bodyPr>
            <a:normAutofit/>
          </a:bodyPr>
          <a:lstStyle/>
          <a:p>
            <a:pPr lvl="1"/>
            <a:r>
              <a:rPr lang="en-US" sz="3200" b="1" dirty="0" smtClean="0"/>
              <a:t>Upper division coursework definition</a:t>
            </a:r>
          </a:p>
          <a:p>
            <a:pPr lvl="1"/>
            <a:r>
              <a:rPr lang="en-US" sz="3200" b="1" dirty="0" smtClean="0"/>
              <a:t>General Education requirements</a:t>
            </a:r>
          </a:p>
          <a:p>
            <a:pPr lvl="1"/>
            <a:r>
              <a:rPr lang="en-US" sz="3200" b="1" dirty="0" smtClean="0"/>
              <a:t>Minimum Qualifications</a:t>
            </a:r>
          </a:p>
          <a:p>
            <a:pPr lvl="1"/>
            <a:r>
              <a:rPr lang="en-US" sz="3200" dirty="0" smtClean="0"/>
              <a:t>Support services needed</a:t>
            </a:r>
          </a:p>
          <a:p>
            <a:pPr lvl="1"/>
            <a:r>
              <a:rPr lang="en-US" sz="3200" dirty="0" smtClean="0"/>
              <a:t>Admission and Articulation with universities</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000000"/>
                </a:solidFill>
              </a:rPr>
              <a:t>Upper Division</a:t>
            </a:r>
            <a:endParaRPr lang="en-US" sz="5400" b="1" dirty="0">
              <a:solidFill>
                <a:srgbClr val="000000"/>
              </a:solidFill>
            </a:endParaRPr>
          </a:p>
        </p:txBody>
      </p:sp>
      <p:sp>
        <p:nvSpPr>
          <p:cNvPr id="3" name="Content Placeholder 2"/>
          <p:cNvSpPr>
            <a:spLocks noGrp="1"/>
          </p:cNvSpPr>
          <p:nvPr>
            <p:ph idx="1"/>
          </p:nvPr>
        </p:nvSpPr>
        <p:spPr>
          <a:xfrm>
            <a:off x="686550" y="1574800"/>
            <a:ext cx="7620715" cy="3911601"/>
          </a:xfrm>
        </p:spPr>
        <p:txBody>
          <a:bodyPr>
            <a:noAutofit/>
          </a:bodyPr>
          <a:lstStyle/>
          <a:p>
            <a:r>
              <a:rPr lang="en-US" sz="2800" dirty="0" smtClean="0">
                <a:solidFill>
                  <a:srgbClr val="000000"/>
                </a:solidFill>
              </a:rPr>
              <a:t>Resolution FA15 9.02</a:t>
            </a:r>
          </a:p>
          <a:p>
            <a:r>
              <a:rPr lang="en-US" sz="2800" dirty="0" smtClean="0">
                <a:solidFill>
                  <a:srgbClr val="000000"/>
                </a:solidFill>
              </a:rPr>
              <a:t>Minimum 120 Semester Units Total to grant a baccalaureate degree </a:t>
            </a:r>
          </a:p>
          <a:p>
            <a:r>
              <a:rPr lang="en-US" sz="2800" dirty="0" smtClean="0">
                <a:solidFill>
                  <a:srgbClr val="000000"/>
                </a:solidFill>
              </a:rPr>
              <a:t>Lower Division is foundation for the field</a:t>
            </a:r>
          </a:p>
          <a:p>
            <a:r>
              <a:rPr lang="en-US" sz="2800" b="1" dirty="0" smtClean="0">
                <a:solidFill>
                  <a:srgbClr val="000000"/>
                </a:solidFill>
              </a:rPr>
              <a:t>Upper Division should reflect more currency in the field of study than foundational lower division</a:t>
            </a:r>
          </a:p>
        </p:txBody>
      </p:sp>
    </p:spTree>
    <p:extLst>
      <p:ext uri="{BB962C8B-B14F-4D97-AF65-F5344CB8AC3E}">
        <p14:creationId xmlns:p14="http://schemas.microsoft.com/office/powerpoint/2010/main" val="15360986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3278"/>
          </a:xfrm>
        </p:spPr>
        <p:txBody>
          <a:bodyPr>
            <a:noAutofit/>
          </a:bodyPr>
          <a:lstStyle/>
          <a:p>
            <a:r>
              <a:rPr lang="en-US" sz="5400" b="1" dirty="0" smtClean="0">
                <a:solidFill>
                  <a:srgbClr val="000000"/>
                </a:solidFill>
              </a:rPr>
              <a:t> </a:t>
            </a:r>
            <a:r>
              <a:rPr lang="en-US" sz="5400" b="1" dirty="0">
                <a:solidFill>
                  <a:srgbClr val="000000"/>
                </a:solidFill>
              </a:rPr>
              <a:t>Upper Division</a:t>
            </a:r>
            <a:endParaRPr lang="en-US" sz="5400" dirty="0"/>
          </a:p>
        </p:txBody>
      </p:sp>
      <p:sp>
        <p:nvSpPr>
          <p:cNvPr id="3" name="Content Placeholder 2"/>
          <p:cNvSpPr>
            <a:spLocks noGrp="1"/>
          </p:cNvSpPr>
          <p:nvPr>
            <p:ph idx="1"/>
          </p:nvPr>
        </p:nvSpPr>
        <p:spPr>
          <a:xfrm>
            <a:off x="549275" y="1706439"/>
            <a:ext cx="8042275" cy="4762155"/>
          </a:xfrm>
        </p:spPr>
        <p:txBody>
          <a:bodyPr>
            <a:noAutofit/>
          </a:bodyPr>
          <a:lstStyle/>
          <a:p>
            <a:r>
              <a:rPr lang="en-US" sz="3200" dirty="0">
                <a:solidFill>
                  <a:srgbClr val="000000"/>
                </a:solidFill>
              </a:rPr>
              <a:t>Upper division units should require lower division knowledge, and apply that knowledge as demonstrated measures of critical thinking through writing, oral communication, and/or computation</a:t>
            </a:r>
          </a:p>
          <a:p>
            <a:r>
              <a:rPr lang="en-US" sz="3200" dirty="0" smtClean="0">
                <a:solidFill>
                  <a:srgbClr val="000000"/>
                </a:solidFill>
              </a:rPr>
              <a:t>Minimum of 24 upper division semester units within the major</a:t>
            </a:r>
          </a:p>
          <a:p>
            <a:pPr indent="0">
              <a:buNone/>
            </a:pPr>
            <a:endParaRPr lang="en-US" sz="3200" dirty="0"/>
          </a:p>
        </p:txBody>
      </p:sp>
    </p:spTree>
    <p:extLst>
      <p:ext uri="{BB962C8B-B14F-4D97-AF65-F5344CB8AC3E}">
        <p14:creationId xmlns:p14="http://schemas.microsoft.com/office/powerpoint/2010/main" val="2704599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4067"/>
          </a:xfrm>
        </p:spPr>
        <p:txBody>
          <a:bodyPr>
            <a:noAutofit/>
          </a:bodyPr>
          <a:lstStyle/>
          <a:p>
            <a:r>
              <a:rPr lang="en-US" sz="5400" b="1" dirty="0" smtClean="0">
                <a:solidFill>
                  <a:srgbClr val="000000"/>
                </a:solidFill>
              </a:rPr>
              <a:t>Upper </a:t>
            </a:r>
            <a:r>
              <a:rPr lang="en-US" sz="5400" b="1" dirty="0">
                <a:solidFill>
                  <a:srgbClr val="000000"/>
                </a:solidFill>
              </a:rPr>
              <a:t>Division</a:t>
            </a:r>
          </a:p>
        </p:txBody>
      </p:sp>
      <p:sp>
        <p:nvSpPr>
          <p:cNvPr id="3" name="Content Placeholder 2"/>
          <p:cNvSpPr>
            <a:spLocks noGrp="1"/>
          </p:cNvSpPr>
          <p:nvPr>
            <p:ph idx="1"/>
          </p:nvPr>
        </p:nvSpPr>
        <p:spPr>
          <a:xfrm>
            <a:off x="549275" y="2438400"/>
            <a:ext cx="8042276" cy="3048001"/>
          </a:xfrm>
        </p:spPr>
        <p:txBody>
          <a:bodyPr>
            <a:normAutofit lnSpcReduction="10000"/>
          </a:bodyPr>
          <a:lstStyle/>
          <a:p>
            <a:r>
              <a:rPr lang="en-US" sz="3200" dirty="0">
                <a:solidFill>
                  <a:srgbClr val="000000"/>
                </a:solidFill>
              </a:rPr>
              <a:t>Critical thinking may encompass research elements</a:t>
            </a:r>
          </a:p>
          <a:p>
            <a:r>
              <a:rPr lang="en-US" sz="3200" dirty="0">
                <a:solidFill>
                  <a:srgbClr val="000000"/>
                </a:solidFill>
              </a:rPr>
              <a:t>Upper division requirements may include workforce training, apprenticeship, required practicum or capstone</a:t>
            </a:r>
          </a:p>
          <a:p>
            <a:endParaRPr lang="en-US" dirty="0"/>
          </a:p>
        </p:txBody>
      </p:sp>
    </p:spTree>
    <p:extLst>
      <p:ext uri="{BB962C8B-B14F-4D97-AF65-F5344CB8AC3E}">
        <p14:creationId xmlns:p14="http://schemas.microsoft.com/office/powerpoint/2010/main" val="10189535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5070</TotalTime>
  <Words>1075</Words>
  <Application>Microsoft Macintosh PowerPoint</Application>
  <PresentationFormat>On-screen Show (4:3)</PresentationFormat>
  <Paragraphs>111</Paragraphs>
  <Slides>25</Slides>
  <Notes>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Travelogue</vt:lpstr>
      <vt:lpstr>Soho</vt:lpstr>
      <vt:lpstr>Breeze</vt:lpstr>
      <vt:lpstr>The New Mission Frontier:      The Community College Baccalaureate Degree Pilot Review of Resolutions  </vt:lpstr>
      <vt:lpstr>Foundational Assumptions</vt:lpstr>
      <vt:lpstr>Foundational Assumptions</vt:lpstr>
      <vt:lpstr>Political Considerations</vt:lpstr>
      <vt:lpstr>What Comes Next</vt:lpstr>
      <vt:lpstr> Topics for Decision</vt:lpstr>
      <vt:lpstr>Upper Division</vt:lpstr>
      <vt:lpstr> Upper Division</vt:lpstr>
      <vt:lpstr>Upper Division</vt:lpstr>
      <vt:lpstr>Upper Division</vt:lpstr>
      <vt:lpstr>PowerPoint Presentation</vt:lpstr>
      <vt:lpstr>General Education Requirements</vt:lpstr>
      <vt:lpstr>General Education Requirements</vt:lpstr>
      <vt:lpstr>Alternative Amendment Submitted</vt:lpstr>
      <vt:lpstr>Alternative Resolution Submitted</vt:lpstr>
      <vt:lpstr>General Education</vt:lpstr>
      <vt:lpstr>Minimum Qualifications for Faculty </vt:lpstr>
      <vt:lpstr>Minimum Qualifications for Faculty </vt:lpstr>
      <vt:lpstr>Minimum Qualifications for Faculty </vt:lpstr>
      <vt:lpstr>Minimum Qualifications for Faculty </vt:lpstr>
      <vt:lpstr> Admission</vt:lpstr>
      <vt:lpstr>Admission</vt:lpstr>
      <vt:lpstr>Articulation</vt:lpstr>
      <vt:lpstr>Additional Questions?</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Frontier for CCC Programs and Mission: The Community College Baccalaureate Degree Pilot</dc:title>
  <dc:creator>David Morse</dc:creator>
  <cp:lastModifiedBy>SBVC SBCCD</cp:lastModifiedBy>
  <cp:revision>76</cp:revision>
  <cp:lastPrinted>2015-05-07T05:46:10Z</cp:lastPrinted>
  <dcterms:created xsi:type="dcterms:W3CDTF">2015-04-07T00:51:19Z</dcterms:created>
  <dcterms:modified xsi:type="dcterms:W3CDTF">2015-11-06T15:47:04Z</dcterms:modified>
</cp:coreProperties>
</file>