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0" r:id="rId3"/>
    <p:sldId id="278" r:id="rId4"/>
    <p:sldId id="259" r:id="rId5"/>
    <p:sldId id="261" r:id="rId6"/>
    <p:sldId id="262" r:id="rId7"/>
    <p:sldId id="263" r:id="rId8"/>
    <p:sldId id="265" r:id="rId9"/>
    <p:sldId id="266" r:id="rId10"/>
    <p:sldId id="267" r:id="rId11"/>
    <p:sldId id="268" r:id="rId12"/>
    <p:sldId id="269" r:id="rId13"/>
    <p:sldId id="270" r:id="rId14"/>
    <p:sldId id="271" r:id="rId15"/>
    <p:sldId id="273" r:id="rId16"/>
    <p:sldId id="272" r:id="rId17"/>
    <p:sldId id="274" r:id="rId18"/>
    <p:sldId id="277" r:id="rId19"/>
    <p:sldId id="275" r:id="rId20"/>
    <p:sldId id="276" r:id="rId21"/>
    <p:sldId id="284" r:id="rId22"/>
    <p:sldId id="257"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86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D:\KINGSTON\Equity\Ethnicity.xls"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E:\KINGSTON\ATD\2014_ATD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US" sz="2400" dirty="0"/>
              <a:t>Completion Unprepared Students Statewide and Bakersfield </a:t>
            </a:r>
            <a:r>
              <a:rPr lang="en-US" sz="2400" dirty="0" smtClean="0"/>
              <a:t>College</a:t>
            </a:r>
            <a:endParaRPr lang="en-US" dirty="0"/>
          </a:p>
        </c:rich>
      </c:tx>
      <c:layout>
        <c:manualLayout>
          <c:xMode val="edge"/>
          <c:yMode val="edge"/>
          <c:x val="0.160248320819597"/>
          <c:y val="0.00933890996169392"/>
        </c:manualLayout>
      </c:layout>
      <c:overlay val="0"/>
    </c:title>
    <c:autoTitleDeleted val="0"/>
    <c:plotArea>
      <c:layout>
        <c:manualLayout>
          <c:layoutTarget val="inner"/>
          <c:xMode val="edge"/>
          <c:yMode val="edge"/>
          <c:x val="0.0223577235772358"/>
          <c:y val="0.226971768857052"/>
          <c:w val="0.955284552845529"/>
          <c:h val="0.639393063294834"/>
        </c:manualLayout>
      </c:layout>
      <c:barChart>
        <c:barDir val="col"/>
        <c:grouping val="clustered"/>
        <c:varyColors val="0"/>
        <c:ser>
          <c:idx val="0"/>
          <c:order val="0"/>
          <c:tx>
            <c:strRef>
              <c:f>Unprepared!$O$3</c:f>
              <c:strCache>
                <c:ptCount val="1"/>
                <c:pt idx="0">
                  <c:v>Statewide Rate</c:v>
                </c:pt>
              </c:strCache>
            </c:strRef>
          </c:tx>
          <c:spPr>
            <a:solidFill>
              <a:schemeClr val="bg1"/>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Unprepared!$N$4:$N$10</c:f>
              <c:strCache>
                <c:ptCount val="7"/>
                <c:pt idx="0">
                  <c:v>All</c:v>
                </c:pt>
                <c:pt idx="1">
                  <c:v>African American</c:v>
                </c:pt>
                <c:pt idx="2">
                  <c:v>American Indian/Alaska Native</c:v>
                </c:pt>
                <c:pt idx="3">
                  <c:v>Asian</c:v>
                </c:pt>
                <c:pt idx="4">
                  <c:v>Filipino</c:v>
                </c:pt>
                <c:pt idx="5">
                  <c:v>Hispanic</c:v>
                </c:pt>
                <c:pt idx="6">
                  <c:v>White</c:v>
                </c:pt>
              </c:strCache>
            </c:strRef>
          </c:cat>
          <c:val>
            <c:numRef>
              <c:f>Unprepared!$O$4:$O$10</c:f>
              <c:numCache>
                <c:formatCode>0.0%</c:formatCode>
                <c:ptCount val="7"/>
                <c:pt idx="0">
                  <c:v>0.405</c:v>
                </c:pt>
                <c:pt idx="1">
                  <c:v>0.335</c:v>
                </c:pt>
                <c:pt idx="2">
                  <c:v>0.317</c:v>
                </c:pt>
                <c:pt idx="3">
                  <c:v>0.572</c:v>
                </c:pt>
                <c:pt idx="4">
                  <c:v>0.441</c:v>
                </c:pt>
                <c:pt idx="5">
                  <c:v>0.347</c:v>
                </c:pt>
                <c:pt idx="6">
                  <c:v>0.436</c:v>
                </c:pt>
              </c:numCache>
            </c:numRef>
          </c:val>
        </c:ser>
        <c:ser>
          <c:idx val="1"/>
          <c:order val="1"/>
          <c:tx>
            <c:strRef>
              <c:f>Unprepared!$P$3</c:f>
              <c:strCache>
                <c:ptCount val="1"/>
                <c:pt idx="0">
                  <c:v>BC Rate</c:v>
                </c:pt>
              </c:strCache>
            </c:strRef>
          </c:tx>
          <c:spPr>
            <a:solidFill>
              <a:srgbClr val="C00000"/>
            </a:solidFill>
          </c:spPr>
          <c:invertIfNegative val="0"/>
          <c:dLbls>
            <c:spPr>
              <a:noFill/>
              <a:ln>
                <a:noFill/>
              </a:ln>
              <a:effectLst/>
            </c:spPr>
            <c:txPr>
              <a:bodyPr/>
              <a:lstStyle/>
              <a:p>
                <a:pPr>
                  <a:defRPr sz="14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Unprepared!$N$4:$N$10</c:f>
              <c:strCache>
                <c:ptCount val="7"/>
                <c:pt idx="0">
                  <c:v>All</c:v>
                </c:pt>
                <c:pt idx="1">
                  <c:v>African American</c:v>
                </c:pt>
                <c:pt idx="2">
                  <c:v>American Indian/Alaska Native</c:v>
                </c:pt>
                <c:pt idx="3">
                  <c:v>Asian</c:v>
                </c:pt>
                <c:pt idx="4">
                  <c:v>Filipino</c:v>
                </c:pt>
                <c:pt idx="5">
                  <c:v>Hispanic</c:v>
                </c:pt>
                <c:pt idx="6">
                  <c:v>White</c:v>
                </c:pt>
              </c:strCache>
            </c:strRef>
          </c:cat>
          <c:val>
            <c:numRef>
              <c:f>Unprepared!$P$4:$P$10</c:f>
              <c:numCache>
                <c:formatCode>0.0%</c:formatCode>
                <c:ptCount val="7"/>
                <c:pt idx="0">
                  <c:v>0.348</c:v>
                </c:pt>
                <c:pt idx="1">
                  <c:v>0.308</c:v>
                </c:pt>
                <c:pt idx="2">
                  <c:v>0.333</c:v>
                </c:pt>
                <c:pt idx="3">
                  <c:v>0.515</c:v>
                </c:pt>
                <c:pt idx="4">
                  <c:v>0.429</c:v>
                </c:pt>
                <c:pt idx="5">
                  <c:v>0.303</c:v>
                </c:pt>
                <c:pt idx="6">
                  <c:v>0.407</c:v>
                </c:pt>
              </c:numCache>
            </c:numRef>
          </c:val>
        </c:ser>
        <c:dLbls>
          <c:showLegendKey val="0"/>
          <c:showVal val="1"/>
          <c:showCatName val="0"/>
          <c:showSerName val="0"/>
          <c:showPercent val="0"/>
          <c:showBubbleSize val="0"/>
        </c:dLbls>
        <c:gapWidth val="150"/>
        <c:overlap val="-25"/>
        <c:axId val="-2144632504"/>
        <c:axId val="-2144629576"/>
      </c:barChart>
      <c:catAx>
        <c:axId val="-2144632504"/>
        <c:scaling>
          <c:orientation val="minMax"/>
        </c:scaling>
        <c:delete val="0"/>
        <c:axPos val="b"/>
        <c:numFmt formatCode="General" sourceLinked="0"/>
        <c:majorTickMark val="none"/>
        <c:minorTickMark val="none"/>
        <c:tickLblPos val="nextTo"/>
        <c:txPr>
          <a:bodyPr/>
          <a:lstStyle/>
          <a:p>
            <a:pPr>
              <a:defRPr sz="1100" b="1"/>
            </a:pPr>
            <a:endParaRPr lang="en-US"/>
          </a:p>
        </c:txPr>
        <c:crossAx val="-2144629576"/>
        <c:crosses val="autoZero"/>
        <c:auto val="1"/>
        <c:lblAlgn val="ctr"/>
        <c:lblOffset val="100"/>
        <c:noMultiLvlLbl val="0"/>
      </c:catAx>
      <c:valAx>
        <c:axId val="-2144629576"/>
        <c:scaling>
          <c:orientation val="minMax"/>
        </c:scaling>
        <c:delete val="1"/>
        <c:axPos val="l"/>
        <c:numFmt formatCode="0%" sourceLinked="0"/>
        <c:majorTickMark val="none"/>
        <c:minorTickMark val="none"/>
        <c:tickLblPos val="nextTo"/>
        <c:crossAx val="-2144632504"/>
        <c:crosses val="autoZero"/>
        <c:crossBetween val="between"/>
      </c:valAx>
    </c:plotArea>
    <c:legend>
      <c:legendPos val="t"/>
      <c:layout>
        <c:manualLayout>
          <c:xMode val="edge"/>
          <c:yMode val="edge"/>
          <c:x val="0.267216414124705"/>
          <c:y val="0.166908072622028"/>
          <c:w val="0.462766161582743"/>
          <c:h val="0.0488562178058962"/>
        </c:manualLayout>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dirty="0"/>
              <a:t>Student Services -  5 Year Trend on Matriculation Steps</a:t>
            </a:r>
          </a:p>
        </c:rich>
      </c:tx>
      <c:layout/>
      <c:overlay val="0"/>
    </c:title>
    <c:autoTitleDeleted val="0"/>
    <c:plotArea>
      <c:layout/>
      <c:lineChart>
        <c:grouping val="standard"/>
        <c:varyColors val="0"/>
        <c:ser>
          <c:idx val="2"/>
          <c:order val="0"/>
          <c:tx>
            <c:strRef>
              <c:f>'Student support'!$A$4</c:f>
              <c:strCache>
                <c:ptCount val="1"/>
                <c:pt idx="0">
                  <c:v>Percent Assessment Completed</c:v>
                </c:pt>
              </c:strCache>
            </c:strRef>
          </c:tx>
          <c:spPr>
            <a:ln>
              <a:solidFill>
                <a:srgbClr val="CC0000"/>
              </a:solidFill>
            </a:ln>
          </c:spPr>
          <c:marker>
            <c:spPr>
              <a:ln>
                <a:solidFill>
                  <a:srgbClr val="CC0000"/>
                </a:solidFill>
              </a:ln>
            </c:spPr>
          </c:marker>
          <c:dLbls>
            <c:dLbl>
              <c:idx val="4"/>
              <c:layout>
                <c:manualLayout>
                  <c:x val="-0.00613264543648782"/>
                  <c:y val="0.030011594364347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'Student support'!$B$1:$F$1</c:f>
              <c:strCache>
                <c:ptCount val="5"/>
                <c:pt idx="0">
                  <c:v>2009-10</c:v>
                </c:pt>
                <c:pt idx="1">
                  <c:v>2010-11</c:v>
                </c:pt>
                <c:pt idx="2">
                  <c:v>2011-12</c:v>
                </c:pt>
                <c:pt idx="3">
                  <c:v>2012-13</c:v>
                </c:pt>
                <c:pt idx="4">
                  <c:v>2013-14</c:v>
                </c:pt>
              </c:strCache>
            </c:strRef>
          </c:cat>
          <c:val>
            <c:numRef>
              <c:f>'Student support'!$B$4:$F$4</c:f>
              <c:numCache>
                <c:formatCode>0%</c:formatCode>
                <c:ptCount val="5"/>
                <c:pt idx="0">
                  <c:v>0.82</c:v>
                </c:pt>
                <c:pt idx="1">
                  <c:v>0.84</c:v>
                </c:pt>
                <c:pt idx="2">
                  <c:v>0.84</c:v>
                </c:pt>
                <c:pt idx="3">
                  <c:v>0.84</c:v>
                </c:pt>
                <c:pt idx="4">
                  <c:v>0.82</c:v>
                </c:pt>
              </c:numCache>
            </c:numRef>
          </c:val>
          <c:smooth val="0"/>
        </c:ser>
        <c:ser>
          <c:idx val="4"/>
          <c:order val="1"/>
          <c:tx>
            <c:strRef>
              <c:f>'Student support'!$A$6</c:f>
              <c:strCache>
                <c:ptCount val="1"/>
                <c:pt idx="0">
                  <c:v>Percent Orientation Completed</c:v>
                </c:pt>
              </c:strCache>
            </c:strRef>
          </c:tx>
          <c:spPr>
            <a:ln>
              <a:solidFill>
                <a:schemeClr val="bg1">
                  <a:lumMod val="65000"/>
                </a:schemeClr>
              </a:solidFill>
            </a:ln>
          </c:spPr>
          <c:marker>
            <c:spPr>
              <a:ln>
                <a:solidFill>
                  <a:schemeClr val="bg1">
                    <a:lumMod val="65000"/>
                  </a:schemeClr>
                </a:solidFill>
              </a:ln>
            </c:spPr>
          </c:marker>
          <c:dLbls>
            <c:dLbl>
              <c:idx val="4"/>
              <c:layout>
                <c:manualLayout>
                  <c:x val="-0.000410184778404845"/>
                  <c:y val="-0.025357724983436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'Student support'!$B$1:$F$1</c:f>
              <c:strCache>
                <c:ptCount val="5"/>
                <c:pt idx="0">
                  <c:v>2009-10</c:v>
                </c:pt>
                <c:pt idx="1">
                  <c:v>2010-11</c:v>
                </c:pt>
                <c:pt idx="2">
                  <c:v>2011-12</c:v>
                </c:pt>
                <c:pt idx="3">
                  <c:v>2012-13</c:v>
                </c:pt>
                <c:pt idx="4">
                  <c:v>2013-14</c:v>
                </c:pt>
              </c:strCache>
            </c:strRef>
          </c:cat>
          <c:val>
            <c:numRef>
              <c:f>'Student support'!$B$6:$F$6</c:f>
              <c:numCache>
                <c:formatCode>0%</c:formatCode>
                <c:ptCount val="5"/>
                <c:pt idx="0">
                  <c:v>0.71</c:v>
                </c:pt>
                <c:pt idx="1">
                  <c:v>0.76</c:v>
                </c:pt>
                <c:pt idx="2">
                  <c:v>0.81</c:v>
                </c:pt>
                <c:pt idx="3">
                  <c:v>0.83</c:v>
                </c:pt>
                <c:pt idx="4">
                  <c:v>0.84</c:v>
                </c:pt>
              </c:numCache>
            </c:numRef>
          </c:val>
          <c:smooth val="0"/>
        </c:ser>
        <c:ser>
          <c:idx val="0"/>
          <c:order val="2"/>
          <c:tx>
            <c:strRef>
              <c:f>'Student support'!$A$8</c:f>
              <c:strCache>
                <c:ptCount val="1"/>
                <c:pt idx="0">
                  <c:v>Percent Counseling Completed</c:v>
                </c:pt>
              </c:strCache>
            </c:strRef>
          </c:tx>
          <c:spPr>
            <a:ln>
              <a:solidFill>
                <a:srgbClr val="CC3300"/>
              </a:solidFill>
            </a:ln>
          </c:spPr>
          <c:marker>
            <c:spPr>
              <a:solidFill>
                <a:srgbClr val="CC0000"/>
              </a:solidFill>
              <a:ln>
                <a:solidFill>
                  <a:srgbClr val="CC3300"/>
                </a:solidFill>
              </a:ln>
            </c:spPr>
          </c:marker>
          <c:dLbls>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'Student support'!$B$1:$F$1</c:f>
              <c:strCache>
                <c:ptCount val="5"/>
                <c:pt idx="0">
                  <c:v>2009-10</c:v>
                </c:pt>
                <c:pt idx="1">
                  <c:v>2010-11</c:v>
                </c:pt>
                <c:pt idx="2">
                  <c:v>2011-12</c:v>
                </c:pt>
                <c:pt idx="3">
                  <c:v>2012-13</c:v>
                </c:pt>
                <c:pt idx="4">
                  <c:v>2013-14</c:v>
                </c:pt>
              </c:strCache>
            </c:strRef>
          </c:cat>
          <c:val>
            <c:numRef>
              <c:f>'Student support'!$B$8:$F$8</c:f>
              <c:numCache>
                <c:formatCode>0%</c:formatCode>
                <c:ptCount val="5"/>
                <c:pt idx="0">
                  <c:v>0.63</c:v>
                </c:pt>
                <c:pt idx="1">
                  <c:v>0.63</c:v>
                </c:pt>
                <c:pt idx="2">
                  <c:v>0.71</c:v>
                </c:pt>
                <c:pt idx="3">
                  <c:v>0.73</c:v>
                </c:pt>
                <c:pt idx="4">
                  <c:v>0.72</c:v>
                </c:pt>
              </c:numCache>
            </c:numRef>
          </c:val>
          <c:smooth val="0"/>
        </c:ser>
        <c:ser>
          <c:idx val="7"/>
          <c:order val="3"/>
          <c:tx>
            <c:strRef>
              <c:f>'Student support'!$A$10</c:f>
              <c:strCache>
                <c:ptCount val="1"/>
                <c:pt idx="0">
                  <c:v>Percent Ed Plan Completed</c:v>
                </c:pt>
              </c:strCache>
            </c:strRef>
          </c:tx>
          <c:spPr>
            <a:ln>
              <a:solidFill>
                <a:schemeClr val="tx1"/>
              </a:solidFill>
            </a:ln>
          </c:spPr>
          <c:marker>
            <c:spPr>
              <a:ln>
                <a:solidFill>
                  <a:schemeClr val="tx1"/>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'Student support'!$B$1:$F$1</c:f>
              <c:strCache>
                <c:ptCount val="5"/>
                <c:pt idx="0">
                  <c:v>2009-10</c:v>
                </c:pt>
                <c:pt idx="1">
                  <c:v>2010-11</c:v>
                </c:pt>
                <c:pt idx="2">
                  <c:v>2011-12</c:v>
                </c:pt>
                <c:pt idx="3">
                  <c:v>2012-13</c:v>
                </c:pt>
                <c:pt idx="4">
                  <c:v>2013-14</c:v>
                </c:pt>
              </c:strCache>
            </c:strRef>
          </c:cat>
          <c:val>
            <c:numRef>
              <c:f>'Student support'!$B$10:$F$10</c:f>
              <c:numCache>
                <c:formatCode>0%</c:formatCode>
                <c:ptCount val="5"/>
                <c:pt idx="0">
                  <c:v>0.16</c:v>
                </c:pt>
                <c:pt idx="1">
                  <c:v>0.16</c:v>
                </c:pt>
                <c:pt idx="2">
                  <c:v>0.24</c:v>
                </c:pt>
                <c:pt idx="3">
                  <c:v>0.29</c:v>
                </c:pt>
                <c:pt idx="4">
                  <c:v>0.34</c:v>
                </c:pt>
              </c:numCache>
            </c:numRef>
          </c:val>
          <c:smooth val="0"/>
        </c:ser>
        <c:dLbls>
          <c:dLblPos val="t"/>
          <c:showLegendKey val="0"/>
          <c:showVal val="1"/>
          <c:showCatName val="0"/>
          <c:showSerName val="0"/>
          <c:showPercent val="0"/>
          <c:showBubbleSize val="0"/>
        </c:dLbls>
        <c:marker val="1"/>
        <c:smooth val="0"/>
        <c:axId val="-2144037528"/>
        <c:axId val="-2144034328"/>
      </c:lineChart>
      <c:catAx>
        <c:axId val="-2144037528"/>
        <c:scaling>
          <c:orientation val="minMax"/>
        </c:scaling>
        <c:delete val="0"/>
        <c:axPos val="b"/>
        <c:numFmt formatCode="General" sourceLinked="0"/>
        <c:majorTickMark val="none"/>
        <c:minorTickMark val="none"/>
        <c:tickLblPos val="nextTo"/>
        <c:crossAx val="-2144034328"/>
        <c:crosses val="autoZero"/>
        <c:auto val="1"/>
        <c:lblAlgn val="ctr"/>
        <c:lblOffset val="100"/>
        <c:noMultiLvlLbl val="0"/>
      </c:catAx>
      <c:valAx>
        <c:axId val="-2144034328"/>
        <c:scaling>
          <c:orientation val="minMax"/>
        </c:scaling>
        <c:delete val="0"/>
        <c:axPos val="l"/>
        <c:majorGridlines/>
        <c:numFmt formatCode="0%" sourceLinked="1"/>
        <c:majorTickMark val="none"/>
        <c:minorTickMark val="none"/>
        <c:tickLblPos val="nextTo"/>
        <c:crossAx val="-2144037528"/>
        <c:crosses val="autoZero"/>
        <c:crossBetween val="between"/>
      </c:valAx>
      <c:dTable>
        <c:showHorzBorder val="1"/>
        <c:showVertBorder val="1"/>
        <c:showOutline val="1"/>
        <c:showKeys val="1"/>
      </c:dTable>
    </c:plotArea>
    <c:plotVisOnly val="1"/>
    <c:dispBlanksAs val="gap"/>
    <c:showDLblsOverMax val="0"/>
  </c:chart>
  <c:spPr>
    <a:solidFill>
      <a:schemeClr val="accent2"/>
    </a:solid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6A800-3557-4427-903B-24072435CD30}" type="doc">
      <dgm:prSet loTypeId="urn:microsoft.com/office/officeart/2005/8/layout/venn1" loCatId="relationship" qsTypeId="urn:microsoft.com/office/officeart/2005/8/quickstyle/3d2" qsCatId="3D" csTypeId="urn:microsoft.com/office/officeart/2005/8/colors/accent1_2" csCatId="accent1" phldr="1"/>
      <dgm:spPr/>
    </dgm:pt>
    <dgm:pt modelId="{1AFED192-5B48-440F-AF94-705B392EC02B}">
      <dgm:prSet phldrT="[Text]"/>
      <dgm:spPr/>
      <dgm:t>
        <a:bodyPr/>
        <a:lstStyle/>
        <a:p>
          <a:r>
            <a:rPr lang="en-US" dirty="0" smtClean="0"/>
            <a:t>Completion Data</a:t>
          </a:r>
          <a:endParaRPr lang="en-US" dirty="0"/>
        </a:p>
      </dgm:t>
    </dgm:pt>
    <dgm:pt modelId="{F324D886-CE08-4819-928A-005259D8E7CC}" type="parTrans" cxnId="{0696E623-B2F1-4942-A1B3-F8C1CDCB3D4C}">
      <dgm:prSet/>
      <dgm:spPr/>
      <dgm:t>
        <a:bodyPr/>
        <a:lstStyle/>
        <a:p>
          <a:endParaRPr lang="en-US"/>
        </a:p>
      </dgm:t>
    </dgm:pt>
    <dgm:pt modelId="{4E847612-74A9-4B15-81B9-90131DE9780D}" type="sibTrans" cxnId="{0696E623-B2F1-4942-A1B3-F8C1CDCB3D4C}">
      <dgm:prSet/>
      <dgm:spPr/>
      <dgm:t>
        <a:bodyPr/>
        <a:lstStyle/>
        <a:p>
          <a:endParaRPr lang="en-US"/>
        </a:p>
      </dgm:t>
    </dgm:pt>
    <dgm:pt modelId="{CC2C4203-EEEB-487D-A6B7-ED3224E34C9B}">
      <dgm:prSet phldrT="[Text]"/>
      <dgm:spPr/>
      <dgm:t>
        <a:bodyPr/>
        <a:lstStyle/>
        <a:p>
          <a:r>
            <a:rPr lang="en-US" dirty="0" smtClean="0"/>
            <a:t>Basic Skills Progress Data</a:t>
          </a:r>
          <a:endParaRPr lang="en-US" dirty="0"/>
        </a:p>
      </dgm:t>
    </dgm:pt>
    <dgm:pt modelId="{31B0305D-18A8-4E80-A2BA-5A81395C3EEF}" type="parTrans" cxnId="{784CDD25-744E-4DB3-B243-9EE3164943D6}">
      <dgm:prSet/>
      <dgm:spPr/>
      <dgm:t>
        <a:bodyPr/>
        <a:lstStyle/>
        <a:p>
          <a:endParaRPr lang="en-US"/>
        </a:p>
      </dgm:t>
    </dgm:pt>
    <dgm:pt modelId="{C115ABDA-EE0F-4286-805F-01D0A2518110}" type="sibTrans" cxnId="{784CDD25-744E-4DB3-B243-9EE3164943D6}">
      <dgm:prSet/>
      <dgm:spPr/>
      <dgm:t>
        <a:bodyPr/>
        <a:lstStyle/>
        <a:p>
          <a:endParaRPr lang="en-US"/>
        </a:p>
      </dgm:t>
    </dgm:pt>
    <dgm:pt modelId="{E33C7EAA-B8B0-4CCD-A073-AC944590EB27}">
      <dgm:prSet phldrT="[Text]"/>
      <dgm:spPr/>
      <dgm:t>
        <a:bodyPr/>
        <a:lstStyle/>
        <a:p>
          <a:r>
            <a:rPr lang="en-US" dirty="0" smtClean="0"/>
            <a:t>CCSSE – Perception Data</a:t>
          </a:r>
          <a:endParaRPr lang="en-US" dirty="0"/>
        </a:p>
      </dgm:t>
    </dgm:pt>
    <dgm:pt modelId="{C9579DB0-5DE1-4D09-9E73-66D0C6E1D3ED}" type="parTrans" cxnId="{82E810A1-25C1-4BF3-8881-17FFF8161038}">
      <dgm:prSet/>
      <dgm:spPr/>
      <dgm:t>
        <a:bodyPr/>
        <a:lstStyle/>
        <a:p>
          <a:endParaRPr lang="en-US"/>
        </a:p>
      </dgm:t>
    </dgm:pt>
    <dgm:pt modelId="{DC7D1188-3821-4252-9BA1-D5D3C5770BF1}" type="sibTrans" cxnId="{82E810A1-25C1-4BF3-8881-17FFF8161038}">
      <dgm:prSet/>
      <dgm:spPr/>
      <dgm:t>
        <a:bodyPr/>
        <a:lstStyle/>
        <a:p>
          <a:endParaRPr lang="en-US"/>
        </a:p>
      </dgm:t>
    </dgm:pt>
    <dgm:pt modelId="{52630EE7-3E50-4184-81A4-2D85596AFC33}">
      <dgm:prSet/>
      <dgm:spPr/>
      <dgm:t>
        <a:bodyPr/>
        <a:lstStyle/>
        <a:p>
          <a:r>
            <a:rPr lang="en-US" dirty="0" smtClean="0"/>
            <a:t>Equity Data</a:t>
          </a:r>
          <a:endParaRPr lang="en-US" dirty="0"/>
        </a:p>
      </dgm:t>
    </dgm:pt>
    <dgm:pt modelId="{A2B80BD2-430F-4959-8924-767115F2290E}" type="parTrans" cxnId="{B23572F9-A1A9-45FC-9949-8B4D287FA870}">
      <dgm:prSet/>
      <dgm:spPr/>
      <dgm:t>
        <a:bodyPr/>
        <a:lstStyle/>
        <a:p>
          <a:endParaRPr lang="en-US"/>
        </a:p>
      </dgm:t>
    </dgm:pt>
    <dgm:pt modelId="{7C94BAA3-9B13-45C6-808F-F099412A217B}" type="sibTrans" cxnId="{B23572F9-A1A9-45FC-9949-8B4D287FA870}">
      <dgm:prSet/>
      <dgm:spPr/>
      <dgm:t>
        <a:bodyPr/>
        <a:lstStyle/>
        <a:p>
          <a:endParaRPr lang="en-US"/>
        </a:p>
      </dgm:t>
    </dgm:pt>
    <dgm:pt modelId="{B3B0BE8D-B226-4105-9803-064805A0E316}">
      <dgm:prSet/>
      <dgm:spPr/>
      <dgm:t>
        <a:bodyPr/>
        <a:lstStyle/>
        <a:p>
          <a:r>
            <a:rPr lang="en-US" dirty="0" smtClean="0"/>
            <a:t>SSSP-Student Service Data</a:t>
          </a:r>
          <a:endParaRPr lang="en-US" dirty="0"/>
        </a:p>
      </dgm:t>
    </dgm:pt>
    <dgm:pt modelId="{B6EB3847-7AD0-4EE9-BFE0-C188F25299D3}" type="parTrans" cxnId="{B2BD8FBC-BC32-4C2F-ABC6-1433BE03D21B}">
      <dgm:prSet/>
      <dgm:spPr/>
      <dgm:t>
        <a:bodyPr/>
        <a:lstStyle/>
        <a:p>
          <a:endParaRPr lang="en-US"/>
        </a:p>
      </dgm:t>
    </dgm:pt>
    <dgm:pt modelId="{2EC3A5FB-86F3-452E-92DF-0A0CB8B7C0AF}" type="sibTrans" cxnId="{B2BD8FBC-BC32-4C2F-ABC6-1433BE03D21B}">
      <dgm:prSet/>
      <dgm:spPr/>
      <dgm:t>
        <a:bodyPr/>
        <a:lstStyle/>
        <a:p>
          <a:endParaRPr lang="en-US"/>
        </a:p>
      </dgm:t>
    </dgm:pt>
    <dgm:pt modelId="{87222A8F-4337-45C9-9E3A-3272E7100F26}" type="pres">
      <dgm:prSet presAssocID="{30A6A800-3557-4427-903B-24072435CD30}" presName="compositeShape" presStyleCnt="0">
        <dgm:presLayoutVars>
          <dgm:chMax val="7"/>
          <dgm:dir/>
          <dgm:resizeHandles val="exact"/>
        </dgm:presLayoutVars>
      </dgm:prSet>
      <dgm:spPr/>
    </dgm:pt>
    <dgm:pt modelId="{116D7424-C1F4-42F5-BDFD-193339B1AB32}" type="pres">
      <dgm:prSet presAssocID="{1AFED192-5B48-440F-AF94-705B392EC02B}" presName="circ1" presStyleLbl="vennNode1" presStyleIdx="0" presStyleCnt="5" custLinFactNeighborX="9850" custLinFactNeighborY="-86000"/>
      <dgm:spPr/>
    </dgm:pt>
    <dgm:pt modelId="{5DCAB377-FBD9-4EC9-A673-7FB73668D0C1}" type="pres">
      <dgm:prSet presAssocID="{1AFED192-5B48-440F-AF94-705B392EC02B}" presName="circ1Tx" presStyleLbl="revTx" presStyleIdx="0" presStyleCnt="0" custLinFactNeighborX="4888" custLinFactNeighborY="28094">
        <dgm:presLayoutVars>
          <dgm:chMax val="0"/>
          <dgm:chPref val="0"/>
          <dgm:bulletEnabled val="1"/>
        </dgm:presLayoutVars>
      </dgm:prSet>
      <dgm:spPr/>
      <dgm:t>
        <a:bodyPr/>
        <a:lstStyle/>
        <a:p>
          <a:endParaRPr lang="en-US"/>
        </a:p>
      </dgm:t>
    </dgm:pt>
    <dgm:pt modelId="{682255E2-E7B6-49F6-9838-F2E57517E577}" type="pres">
      <dgm:prSet presAssocID="{CC2C4203-EEEB-487D-A6B7-ED3224E34C9B}" presName="circ2" presStyleLbl="vennNode1" presStyleIdx="1" presStyleCnt="5" custLinFactX="13601" custLinFactNeighborX="100000" custLinFactNeighborY="-33684"/>
      <dgm:spPr/>
    </dgm:pt>
    <dgm:pt modelId="{1566C454-D329-48F4-86C9-A0BF87CA0C30}" type="pres">
      <dgm:prSet presAssocID="{CC2C4203-EEEB-487D-A6B7-ED3224E34C9B}" presName="circ2Tx" presStyleLbl="revTx" presStyleIdx="0" presStyleCnt="0" custLinFactNeighborX="6182" custLinFactNeighborY="3782">
        <dgm:presLayoutVars>
          <dgm:chMax val="0"/>
          <dgm:chPref val="0"/>
          <dgm:bulletEnabled val="1"/>
        </dgm:presLayoutVars>
      </dgm:prSet>
      <dgm:spPr/>
      <dgm:t>
        <a:bodyPr/>
        <a:lstStyle/>
        <a:p>
          <a:endParaRPr lang="en-US"/>
        </a:p>
      </dgm:t>
    </dgm:pt>
    <dgm:pt modelId="{082703FD-E999-4976-96ED-AC45F87E29F1}" type="pres">
      <dgm:prSet presAssocID="{E33C7EAA-B8B0-4CCD-A073-AC944590EB27}" presName="circ3" presStyleLbl="vennNode1" presStyleIdx="2" presStyleCnt="5" custLinFactNeighborX="99731" custLinFactNeighborY="33896"/>
      <dgm:spPr/>
    </dgm:pt>
    <dgm:pt modelId="{F418C560-F4DC-4C23-B79C-381A54DDECE5}" type="pres">
      <dgm:prSet presAssocID="{E33C7EAA-B8B0-4CCD-A073-AC944590EB27}" presName="circ3Tx" presStyleLbl="revTx" presStyleIdx="0" presStyleCnt="0">
        <dgm:presLayoutVars>
          <dgm:chMax val="0"/>
          <dgm:chPref val="0"/>
          <dgm:bulletEnabled val="1"/>
        </dgm:presLayoutVars>
      </dgm:prSet>
      <dgm:spPr/>
      <dgm:t>
        <a:bodyPr/>
        <a:lstStyle/>
        <a:p>
          <a:endParaRPr lang="en-US"/>
        </a:p>
      </dgm:t>
    </dgm:pt>
    <dgm:pt modelId="{52328CF2-F361-447F-B013-6DFAB024DD8A}" type="pres">
      <dgm:prSet presAssocID="{52630EE7-3E50-4184-81A4-2D85596AFC33}" presName="circ4" presStyleLbl="vennNode1" presStyleIdx="3" presStyleCnt="5" custLinFactNeighborX="-44912" custLinFactNeighborY="29933"/>
      <dgm:spPr/>
    </dgm:pt>
    <dgm:pt modelId="{BDCB314B-F25A-4224-98D8-5FE389A494EC}" type="pres">
      <dgm:prSet presAssocID="{52630EE7-3E50-4184-81A4-2D85596AFC33}" presName="circ4Tx" presStyleLbl="revTx" presStyleIdx="0" presStyleCnt="0" custLinFactNeighborX="64142" custLinFactNeighborY="-16318">
        <dgm:presLayoutVars>
          <dgm:chMax val="0"/>
          <dgm:chPref val="0"/>
          <dgm:bulletEnabled val="1"/>
        </dgm:presLayoutVars>
      </dgm:prSet>
      <dgm:spPr/>
      <dgm:t>
        <a:bodyPr/>
        <a:lstStyle/>
        <a:p>
          <a:endParaRPr lang="en-US"/>
        </a:p>
      </dgm:t>
    </dgm:pt>
    <dgm:pt modelId="{0F8F1470-622F-46AD-BE6D-EE2B191059A5}" type="pres">
      <dgm:prSet presAssocID="{B3B0BE8D-B226-4105-9803-064805A0E316}" presName="circ5" presStyleLbl="vennNode1" presStyleIdx="4" presStyleCnt="5" custLinFactX="-8977" custLinFactNeighborX="-100000" custLinFactNeighborY="-27740"/>
      <dgm:spPr/>
    </dgm:pt>
    <dgm:pt modelId="{AEB5B96D-4D94-4C35-A39E-DA8ED0135650}" type="pres">
      <dgm:prSet presAssocID="{B3B0BE8D-B226-4105-9803-064805A0E316}" presName="circ5Tx" presStyleLbl="revTx" presStyleIdx="0" presStyleCnt="0">
        <dgm:presLayoutVars>
          <dgm:chMax val="0"/>
          <dgm:chPref val="0"/>
          <dgm:bulletEnabled val="1"/>
        </dgm:presLayoutVars>
      </dgm:prSet>
      <dgm:spPr/>
      <dgm:t>
        <a:bodyPr/>
        <a:lstStyle/>
        <a:p>
          <a:endParaRPr lang="en-US"/>
        </a:p>
      </dgm:t>
    </dgm:pt>
  </dgm:ptLst>
  <dgm:cxnLst>
    <dgm:cxn modelId="{0696E623-B2F1-4942-A1B3-F8C1CDCB3D4C}" srcId="{30A6A800-3557-4427-903B-24072435CD30}" destId="{1AFED192-5B48-440F-AF94-705B392EC02B}" srcOrd="0" destOrd="0" parTransId="{F324D886-CE08-4819-928A-005259D8E7CC}" sibTransId="{4E847612-74A9-4B15-81B9-90131DE9780D}"/>
    <dgm:cxn modelId="{3AB1AEFB-02BB-4A6E-B5A6-D99716F086E5}" type="presOf" srcId="{B3B0BE8D-B226-4105-9803-064805A0E316}" destId="{AEB5B96D-4D94-4C35-A39E-DA8ED0135650}" srcOrd="0" destOrd="0" presId="urn:microsoft.com/office/officeart/2005/8/layout/venn1"/>
    <dgm:cxn modelId="{B23572F9-A1A9-45FC-9949-8B4D287FA870}" srcId="{30A6A800-3557-4427-903B-24072435CD30}" destId="{52630EE7-3E50-4184-81A4-2D85596AFC33}" srcOrd="3" destOrd="0" parTransId="{A2B80BD2-430F-4959-8924-767115F2290E}" sibTransId="{7C94BAA3-9B13-45C6-808F-F099412A217B}"/>
    <dgm:cxn modelId="{82E810A1-25C1-4BF3-8881-17FFF8161038}" srcId="{30A6A800-3557-4427-903B-24072435CD30}" destId="{E33C7EAA-B8B0-4CCD-A073-AC944590EB27}" srcOrd="2" destOrd="0" parTransId="{C9579DB0-5DE1-4D09-9E73-66D0C6E1D3ED}" sibTransId="{DC7D1188-3821-4252-9BA1-D5D3C5770BF1}"/>
    <dgm:cxn modelId="{784CDD25-744E-4DB3-B243-9EE3164943D6}" srcId="{30A6A800-3557-4427-903B-24072435CD30}" destId="{CC2C4203-EEEB-487D-A6B7-ED3224E34C9B}" srcOrd="1" destOrd="0" parTransId="{31B0305D-18A8-4E80-A2BA-5A81395C3EEF}" sibTransId="{C115ABDA-EE0F-4286-805F-01D0A2518110}"/>
    <dgm:cxn modelId="{B2BD8FBC-BC32-4C2F-ABC6-1433BE03D21B}" srcId="{30A6A800-3557-4427-903B-24072435CD30}" destId="{B3B0BE8D-B226-4105-9803-064805A0E316}" srcOrd="4" destOrd="0" parTransId="{B6EB3847-7AD0-4EE9-BFE0-C188F25299D3}" sibTransId="{2EC3A5FB-86F3-452E-92DF-0A0CB8B7C0AF}"/>
    <dgm:cxn modelId="{98738D02-93D4-4E2D-994B-7B3A75854760}" type="presOf" srcId="{E33C7EAA-B8B0-4CCD-A073-AC944590EB27}" destId="{F418C560-F4DC-4C23-B79C-381A54DDECE5}" srcOrd="0" destOrd="0" presId="urn:microsoft.com/office/officeart/2005/8/layout/venn1"/>
    <dgm:cxn modelId="{C3EA44B5-0B97-4FA6-89EA-ADD946F7981F}" type="presOf" srcId="{CC2C4203-EEEB-487D-A6B7-ED3224E34C9B}" destId="{1566C454-D329-48F4-86C9-A0BF87CA0C30}" srcOrd="0" destOrd="0" presId="urn:microsoft.com/office/officeart/2005/8/layout/venn1"/>
    <dgm:cxn modelId="{1ABD9AF6-83AB-4C89-9963-762544B1AB8A}" type="presOf" srcId="{30A6A800-3557-4427-903B-24072435CD30}" destId="{87222A8F-4337-45C9-9E3A-3272E7100F26}" srcOrd="0" destOrd="0" presId="urn:microsoft.com/office/officeart/2005/8/layout/venn1"/>
    <dgm:cxn modelId="{9194D313-18A4-4EBC-A2BA-DE20BD3CD98E}" type="presOf" srcId="{1AFED192-5B48-440F-AF94-705B392EC02B}" destId="{5DCAB377-FBD9-4EC9-A673-7FB73668D0C1}" srcOrd="0" destOrd="0" presId="urn:microsoft.com/office/officeart/2005/8/layout/venn1"/>
    <dgm:cxn modelId="{16BBDC65-119A-44E1-8FCB-E397B14AE935}" type="presOf" srcId="{52630EE7-3E50-4184-81A4-2D85596AFC33}" destId="{BDCB314B-F25A-4224-98D8-5FE389A494EC}" srcOrd="0" destOrd="0" presId="urn:microsoft.com/office/officeart/2005/8/layout/venn1"/>
    <dgm:cxn modelId="{C0BB8126-87E3-414D-9F71-8FE121C96194}" type="presParOf" srcId="{87222A8F-4337-45C9-9E3A-3272E7100F26}" destId="{116D7424-C1F4-42F5-BDFD-193339B1AB32}" srcOrd="0" destOrd="0" presId="urn:microsoft.com/office/officeart/2005/8/layout/venn1"/>
    <dgm:cxn modelId="{5F14FD38-18DA-4A75-A046-0B93772200B0}" type="presParOf" srcId="{87222A8F-4337-45C9-9E3A-3272E7100F26}" destId="{5DCAB377-FBD9-4EC9-A673-7FB73668D0C1}" srcOrd="1" destOrd="0" presId="urn:microsoft.com/office/officeart/2005/8/layout/venn1"/>
    <dgm:cxn modelId="{A51FD58C-7573-460D-A2F5-D612C69E1440}" type="presParOf" srcId="{87222A8F-4337-45C9-9E3A-3272E7100F26}" destId="{682255E2-E7B6-49F6-9838-F2E57517E577}" srcOrd="2" destOrd="0" presId="urn:microsoft.com/office/officeart/2005/8/layout/venn1"/>
    <dgm:cxn modelId="{E531E72C-96BF-4D9A-A7FF-9523FC7EA085}" type="presParOf" srcId="{87222A8F-4337-45C9-9E3A-3272E7100F26}" destId="{1566C454-D329-48F4-86C9-A0BF87CA0C30}" srcOrd="3" destOrd="0" presId="urn:microsoft.com/office/officeart/2005/8/layout/venn1"/>
    <dgm:cxn modelId="{338B448D-918E-4234-8159-CFEF85D04E10}" type="presParOf" srcId="{87222A8F-4337-45C9-9E3A-3272E7100F26}" destId="{082703FD-E999-4976-96ED-AC45F87E29F1}" srcOrd="4" destOrd="0" presId="urn:microsoft.com/office/officeart/2005/8/layout/venn1"/>
    <dgm:cxn modelId="{29A8A89D-5099-498E-94E3-0AC0B17ECD9E}" type="presParOf" srcId="{87222A8F-4337-45C9-9E3A-3272E7100F26}" destId="{F418C560-F4DC-4C23-B79C-381A54DDECE5}" srcOrd="5" destOrd="0" presId="urn:microsoft.com/office/officeart/2005/8/layout/venn1"/>
    <dgm:cxn modelId="{2822D1CC-E03A-43C1-B981-38EEEE05A5DB}" type="presParOf" srcId="{87222A8F-4337-45C9-9E3A-3272E7100F26}" destId="{52328CF2-F361-447F-B013-6DFAB024DD8A}" srcOrd="6" destOrd="0" presId="urn:microsoft.com/office/officeart/2005/8/layout/venn1"/>
    <dgm:cxn modelId="{9F0B0FC4-36F1-41EC-817C-EE61D8225FB8}" type="presParOf" srcId="{87222A8F-4337-45C9-9E3A-3272E7100F26}" destId="{BDCB314B-F25A-4224-98D8-5FE389A494EC}" srcOrd="7" destOrd="0" presId="urn:microsoft.com/office/officeart/2005/8/layout/venn1"/>
    <dgm:cxn modelId="{541C346A-047F-4EE3-9156-163CF51A693B}" type="presParOf" srcId="{87222A8F-4337-45C9-9E3A-3272E7100F26}" destId="{0F8F1470-622F-46AD-BE6D-EE2B191059A5}" srcOrd="8" destOrd="0" presId="urn:microsoft.com/office/officeart/2005/8/layout/venn1"/>
    <dgm:cxn modelId="{66E5981E-1CBE-4CB5-B5A9-B94D1328E9AC}" type="presParOf" srcId="{87222A8F-4337-45C9-9E3A-3272E7100F26}" destId="{AEB5B96D-4D94-4C35-A39E-DA8ED0135650}"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7DAD67-17EA-4160-B22B-06E05A3CCC60}" type="doc">
      <dgm:prSet loTypeId="urn:microsoft.com/office/officeart/2005/8/layout/hierarchy2" loCatId="hierarchy" qsTypeId="urn:microsoft.com/office/officeart/2005/8/quickstyle/3d3" qsCatId="3D" csTypeId="urn:microsoft.com/office/officeart/2005/8/colors/colorful2" csCatId="colorful" phldr="1"/>
      <dgm:spPr/>
      <dgm:t>
        <a:bodyPr/>
        <a:lstStyle/>
        <a:p>
          <a:endParaRPr lang="en-US"/>
        </a:p>
      </dgm:t>
    </dgm:pt>
    <dgm:pt modelId="{348F8ACE-C3D2-4854-BBED-6F5AC5D54628}">
      <dgm:prSet phldrT="[Text]" custT="1"/>
      <dgm:spPr/>
      <dgm:t>
        <a:bodyPr/>
        <a:lstStyle/>
        <a:p>
          <a:r>
            <a:rPr lang="en-US" sz="1400" b="1" dirty="0" smtClean="0">
              <a:solidFill>
                <a:schemeClr val="bg1"/>
              </a:solidFill>
            </a:rPr>
            <a:t>MIH </a:t>
          </a:r>
        </a:p>
        <a:p>
          <a:r>
            <a:rPr lang="en-US" sz="1400" b="1" dirty="0" smtClean="0">
              <a:solidFill>
                <a:schemeClr val="bg1"/>
              </a:solidFill>
            </a:rPr>
            <a:t>Making it Happen </a:t>
          </a:r>
          <a:endParaRPr lang="en-US" sz="1400" b="1" dirty="0">
            <a:solidFill>
              <a:schemeClr val="bg1"/>
            </a:solidFill>
          </a:endParaRPr>
        </a:p>
      </dgm:t>
    </dgm:pt>
    <dgm:pt modelId="{D2A61823-F0FB-48C7-8C19-2DCD7F5C6F0C}" type="parTrans" cxnId="{DC4042EF-D069-417E-A914-282664076116}">
      <dgm:prSet/>
      <dgm:spPr/>
      <dgm:t>
        <a:bodyPr/>
        <a:lstStyle/>
        <a:p>
          <a:endParaRPr lang="en-US" sz="4800" b="1"/>
        </a:p>
      </dgm:t>
    </dgm:pt>
    <dgm:pt modelId="{BB8F2CE7-0982-4552-AF3D-DA40E2409950}" type="sibTrans" cxnId="{DC4042EF-D069-417E-A914-282664076116}">
      <dgm:prSet/>
      <dgm:spPr/>
      <dgm:t>
        <a:bodyPr/>
        <a:lstStyle/>
        <a:p>
          <a:endParaRPr lang="en-US" sz="4800" b="1"/>
        </a:p>
      </dgm:t>
    </dgm:pt>
    <dgm:pt modelId="{001F2702-40B5-4A89-BDF1-52FC5E16DA54}">
      <dgm:prSet phldrT="[Text]" custT="1"/>
      <dgm:spPr/>
      <dgm:t>
        <a:bodyPr/>
        <a:lstStyle/>
        <a:p>
          <a:r>
            <a:rPr lang="en-US" sz="1400" b="1" dirty="0" smtClean="0"/>
            <a:t>Mentors</a:t>
          </a:r>
        </a:p>
        <a:p>
          <a:r>
            <a:rPr lang="en-US" sz="1400" b="1" dirty="0" smtClean="0"/>
            <a:t>FT Faculty (22)</a:t>
          </a:r>
        </a:p>
        <a:p>
          <a:r>
            <a:rPr lang="en-US" sz="1400" b="1" dirty="0" smtClean="0"/>
            <a:t> Adjunct (3) </a:t>
          </a:r>
        </a:p>
        <a:p>
          <a:r>
            <a:rPr lang="en-US" sz="1400" b="1" dirty="0" smtClean="0"/>
            <a:t>Classified (4)</a:t>
          </a:r>
        </a:p>
        <a:p>
          <a:r>
            <a:rPr lang="en-US" sz="1400" b="1" dirty="0" smtClean="0"/>
            <a:t>Administrators (12)</a:t>
          </a:r>
          <a:endParaRPr lang="en-US" sz="1400" b="1" dirty="0"/>
        </a:p>
      </dgm:t>
    </dgm:pt>
    <dgm:pt modelId="{C04696E5-7D29-462E-94A6-5EAACD12359A}" type="parTrans" cxnId="{1F8DACC3-9482-43EC-BF7E-F9FDC1BB0B08}">
      <dgm:prSet custT="1"/>
      <dgm:spPr/>
      <dgm:t>
        <a:bodyPr/>
        <a:lstStyle/>
        <a:p>
          <a:endParaRPr lang="en-US" sz="1200" b="1" dirty="0"/>
        </a:p>
      </dgm:t>
    </dgm:pt>
    <dgm:pt modelId="{E3C554D0-6FE3-4F10-9CA6-FE0998483168}" type="sibTrans" cxnId="{1F8DACC3-9482-43EC-BF7E-F9FDC1BB0B08}">
      <dgm:prSet/>
      <dgm:spPr/>
      <dgm:t>
        <a:bodyPr/>
        <a:lstStyle/>
        <a:p>
          <a:endParaRPr lang="en-US" sz="4800" b="1"/>
        </a:p>
      </dgm:t>
    </dgm:pt>
    <dgm:pt modelId="{B2F7C4EC-343F-4939-AEA7-5B48D4959EB9}">
      <dgm:prSet phldrT="[Text]" custT="1"/>
      <dgm:spPr/>
      <dgm:t>
        <a:bodyPr/>
        <a:lstStyle/>
        <a:p>
          <a:pPr>
            <a:lnSpc>
              <a:spcPct val="100000"/>
            </a:lnSpc>
            <a:spcBef>
              <a:spcPts val="600"/>
            </a:spcBef>
            <a:spcAft>
              <a:spcPts val="600"/>
            </a:spcAft>
          </a:pPr>
          <a:r>
            <a:rPr lang="en-US" sz="1400" b="1" dirty="0"/>
            <a:t>Personal Contact                                              Progress Report Management</a:t>
          </a:r>
        </a:p>
        <a:p>
          <a:pPr>
            <a:lnSpc>
              <a:spcPct val="100000"/>
            </a:lnSpc>
            <a:spcBef>
              <a:spcPts val="600"/>
            </a:spcBef>
            <a:spcAft>
              <a:spcPts val="600"/>
            </a:spcAft>
          </a:pPr>
          <a:r>
            <a:rPr lang="en-US" sz="1400" b="1" dirty="0"/>
            <a:t>MIH Activities &amp; Summary</a:t>
          </a:r>
        </a:p>
      </dgm:t>
    </dgm:pt>
    <dgm:pt modelId="{4F497B67-1BBA-4FEB-A6E0-4A42FB6DD978}" type="parTrans" cxnId="{A9E50F70-75C7-44DE-8004-CD43423296C1}">
      <dgm:prSet custT="1"/>
      <dgm:spPr/>
      <dgm:t>
        <a:bodyPr/>
        <a:lstStyle/>
        <a:p>
          <a:endParaRPr lang="en-US" sz="1200" b="1" dirty="0"/>
        </a:p>
      </dgm:t>
    </dgm:pt>
    <dgm:pt modelId="{8E62C25D-48FA-48A8-B257-A8793CFB8843}" type="sibTrans" cxnId="{A9E50F70-75C7-44DE-8004-CD43423296C1}">
      <dgm:prSet/>
      <dgm:spPr/>
      <dgm:t>
        <a:bodyPr/>
        <a:lstStyle/>
        <a:p>
          <a:endParaRPr lang="en-US" sz="4800" b="1"/>
        </a:p>
      </dgm:t>
    </dgm:pt>
    <dgm:pt modelId="{B7680DC6-14F5-432A-8018-185D707360F8}">
      <dgm:prSet phldrT="[Text]" custT="1"/>
      <dgm:spPr/>
      <dgm:t>
        <a:bodyPr/>
        <a:lstStyle/>
        <a:p>
          <a:r>
            <a:rPr lang="en-US" sz="1400" b="1" dirty="0"/>
            <a:t>Classroom Interventions       FT Faculty(25);Adjunct(3)</a:t>
          </a:r>
        </a:p>
      </dgm:t>
    </dgm:pt>
    <dgm:pt modelId="{43F3EAF6-8314-41F2-A2A1-93888F67AF62}" type="parTrans" cxnId="{2C46FD29-5C23-436A-AF34-EDAA4EAF1563}">
      <dgm:prSet custT="1"/>
      <dgm:spPr/>
      <dgm:t>
        <a:bodyPr/>
        <a:lstStyle/>
        <a:p>
          <a:endParaRPr lang="en-US" sz="1200" b="1" dirty="0"/>
        </a:p>
      </dgm:t>
    </dgm:pt>
    <dgm:pt modelId="{20A8272F-F464-4CA5-8A6F-4657D5371531}" type="sibTrans" cxnId="{2C46FD29-5C23-436A-AF34-EDAA4EAF1563}">
      <dgm:prSet/>
      <dgm:spPr/>
      <dgm:t>
        <a:bodyPr/>
        <a:lstStyle/>
        <a:p>
          <a:endParaRPr lang="en-US" sz="4800" b="1"/>
        </a:p>
      </dgm:t>
    </dgm:pt>
    <dgm:pt modelId="{C26DD9A8-65A8-48EF-89EE-9D039C12B39A}">
      <dgm:prSet phldrT="[Text]" custT="1"/>
      <dgm:spPr/>
      <dgm:t>
        <a:bodyPr/>
        <a:lstStyle/>
        <a:p>
          <a:r>
            <a:rPr lang="en-US" sz="1400" b="1" dirty="0"/>
            <a:t>Habits of the Mind Tools &amp; Evaluation</a:t>
          </a:r>
        </a:p>
      </dgm:t>
    </dgm:pt>
    <dgm:pt modelId="{5E901CDA-402F-4937-B09E-C4A8623BB0A3}" type="parTrans" cxnId="{AE4FCA0B-BFB1-4FE8-9D78-99220450EA4B}">
      <dgm:prSet custT="1"/>
      <dgm:spPr/>
      <dgm:t>
        <a:bodyPr/>
        <a:lstStyle/>
        <a:p>
          <a:endParaRPr lang="en-US" sz="1200" b="1" dirty="0"/>
        </a:p>
      </dgm:t>
    </dgm:pt>
    <dgm:pt modelId="{08A73251-A7B9-4600-818E-FEE5504EFC70}" type="sibTrans" cxnId="{AE4FCA0B-BFB1-4FE8-9D78-99220450EA4B}">
      <dgm:prSet/>
      <dgm:spPr/>
      <dgm:t>
        <a:bodyPr/>
        <a:lstStyle/>
        <a:p>
          <a:endParaRPr lang="en-US" sz="4800" b="1"/>
        </a:p>
      </dgm:t>
    </dgm:pt>
    <dgm:pt modelId="{498EC481-5631-4B9F-B234-4EC2445893E5}">
      <dgm:prSet phldrT="[Text]" custT="1"/>
      <dgm:spPr/>
      <dgm:t>
        <a:bodyPr/>
        <a:lstStyle/>
        <a:p>
          <a:r>
            <a:rPr lang="en-US" sz="1400" b="1" dirty="0"/>
            <a:t>ILO Assessment &amp; Report</a:t>
          </a:r>
        </a:p>
      </dgm:t>
    </dgm:pt>
    <dgm:pt modelId="{7AF5C81C-292D-45FE-8140-AF82F21140DE}" type="parTrans" cxnId="{A3162990-93CC-4086-B073-1A614E04BC43}">
      <dgm:prSet custT="1"/>
      <dgm:spPr/>
      <dgm:t>
        <a:bodyPr/>
        <a:lstStyle/>
        <a:p>
          <a:endParaRPr lang="en-US" sz="1200" b="1" dirty="0"/>
        </a:p>
      </dgm:t>
    </dgm:pt>
    <dgm:pt modelId="{9520832F-A981-4584-8CFC-5EEBD51102C0}" type="sibTrans" cxnId="{A3162990-93CC-4086-B073-1A614E04BC43}">
      <dgm:prSet/>
      <dgm:spPr/>
      <dgm:t>
        <a:bodyPr/>
        <a:lstStyle/>
        <a:p>
          <a:endParaRPr lang="en-US" sz="4800" b="1"/>
        </a:p>
      </dgm:t>
    </dgm:pt>
    <dgm:pt modelId="{65739028-67E4-4982-9F4D-4D838AF56D60}">
      <dgm:prSet phldrT="[Text]" custT="1"/>
      <dgm:spPr/>
      <dgm:t>
        <a:bodyPr/>
        <a:lstStyle/>
        <a:p>
          <a:r>
            <a:rPr lang="en-US" sz="1400" b="1" dirty="0"/>
            <a:t>SARS Alert</a:t>
          </a:r>
        </a:p>
      </dgm:t>
    </dgm:pt>
    <dgm:pt modelId="{5220C5C2-AA16-49A0-AD68-628D542C07D7}" type="parTrans" cxnId="{2E357E19-93A5-4F43-8D9E-49BF8ABB9568}">
      <dgm:prSet custT="1"/>
      <dgm:spPr/>
      <dgm:t>
        <a:bodyPr/>
        <a:lstStyle/>
        <a:p>
          <a:endParaRPr lang="en-US" sz="1200" b="1" dirty="0"/>
        </a:p>
      </dgm:t>
    </dgm:pt>
    <dgm:pt modelId="{922E02D4-4543-4D59-A173-E76D79359AFB}" type="sibTrans" cxnId="{2E357E19-93A5-4F43-8D9E-49BF8ABB9568}">
      <dgm:prSet/>
      <dgm:spPr/>
      <dgm:t>
        <a:bodyPr/>
        <a:lstStyle/>
        <a:p>
          <a:endParaRPr lang="en-US" sz="4800" b="1"/>
        </a:p>
      </dgm:t>
    </dgm:pt>
    <dgm:pt modelId="{E7DF4844-6036-4B2C-B825-38294C4A3CF1}">
      <dgm:prSet custT="1"/>
      <dgm:spPr/>
      <dgm:t>
        <a:bodyPr/>
        <a:lstStyle/>
        <a:p>
          <a:r>
            <a:rPr lang="en-US" sz="1400" b="1" dirty="0"/>
            <a:t>Everyone</a:t>
          </a:r>
        </a:p>
      </dgm:t>
    </dgm:pt>
    <dgm:pt modelId="{BC321616-E6D8-4660-98A3-EF8A4C241DE6}" type="parTrans" cxnId="{FF4E5871-CE76-4AE3-ADF3-3F899285D152}">
      <dgm:prSet custT="1"/>
      <dgm:spPr/>
      <dgm:t>
        <a:bodyPr/>
        <a:lstStyle/>
        <a:p>
          <a:endParaRPr lang="en-US" sz="1200" b="1" dirty="0"/>
        </a:p>
      </dgm:t>
    </dgm:pt>
    <dgm:pt modelId="{4D57747C-8603-4CB7-8335-1AC7D995A066}" type="sibTrans" cxnId="{FF4E5871-CE76-4AE3-ADF3-3F899285D152}">
      <dgm:prSet/>
      <dgm:spPr/>
      <dgm:t>
        <a:bodyPr/>
        <a:lstStyle/>
        <a:p>
          <a:endParaRPr lang="en-US" sz="4800" b="1"/>
        </a:p>
      </dgm:t>
    </dgm:pt>
    <dgm:pt modelId="{CBE4C771-3190-4D49-81BA-4A9BA762A504}">
      <dgm:prSet custT="1"/>
      <dgm:spPr/>
      <dgm:t>
        <a:bodyPr/>
        <a:lstStyle/>
        <a:p>
          <a:r>
            <a:rPr lang="en-US" sz="1400" b="1" dirty="0"/>
            <a:t>SARS ALert </a:t>
          </a:r>
        </a:p>
        <a:p>
          <a:r>
            <a:rPr lang="en-US" sz="1400" b="1" dirty="0"/>
            <a:t>Progress Cards</a:t>
          </a:r>
        </a:p>
      </dgm:t>
    </dgm:pt>
    <dgm:pt modelId="{560A6058-F41B-4173-ACA6-78F1F3BF5448}" type="parTrans" cxnId="{99FFC58A-FA01-4525-AFE8-2A08228EB270}">
      <dgm:prSet custT="1"/>
      <dgm:spPr/>
      <dgm:t>
        <a:bodyPr/>
        <a:lstStyle/>
        <a:p>
          <a:endParaRPr lang="en-US" sz="1200" b="1" dirty="0"/>
        </a:p>
      </dgm:t>
    </dgm:pt>
    <dgm:pt modelId="{BE53F517-7F12-4385-B31C-665AAA9D2086}" type="sibTrans" cxnId="{99FFC58A-FA01-4525-AFE8-2A08228EB270}">
      <dgm:prSet/>
      <dgm:spPr/>
      <dgm:t>
        <a:bodyPr/>
        <a:lstStyle/>
        <a:p>
          <a:endParaRPr lang="en-US" sz="4800" b="1"/>
        </a:p>
      </dgm:t>
    </dgm:pt>
    <dgm:pt modelId="{B79EC00D-A55A-4A0B-B1AF-639FAC34CAC3}">
      <dgm:prSet phldrT="[Text]" custT="1"/>
      <dgm:spPr/>
      <dgm:t>
        <a:bodyPr/>
        <a:lstStyle/>
        <a:p>
          <a:r>
            <a:rPr lang="en-US" sz="1400" b="1" dirty="0"/>
            <a:t>Student Ed Plans (SEP) DegreeWORKS  &amp; SARS</a:t>
          </a:r>
        </a:p>
      </dgm:t>
    </dgm:pt>
    <dgm:pt modelId="{846FD76B-FCC0-414B-94F6-D675673C7384}" type="sibTrans" cxnId="{61947424-F2CE-49E6-9E11-0C623DA3A9AE}">
      <dgm:prSet/>
      <dgm:spPr/>
      <dgm:t>
        <a:bodyPr/>
        <a:lstStyle/>
        <a:p>
          <a:endParaRPr lang="en-US" sz="4800" b="1"/>
        </a:p>
      </dgm:t>
    </dgm:pt>
    <dgm:pt modelId="{9685BA68-C331-4645-9714-E1858C3E9186}" type="parTrans" cxnId="{61947424-F2CE-49E6-9E11-0C623DA3A9AE}">
      <dgm:prSet custT="1"/>
      <dgm:spPr/>
      <dgm:t>
        <a:bodyPr/>
        <a:lstStyle/>
        <a:p>
          <a:endParaRPr lang="en-US" sz="1200" b="1" dirty="0"/>
        </a:p>
      </dgm:t>
    </dgm:pt>
    <dgm:pt modelId="{C1D19CF5-9D66-4F6A-B06A-751700BFE32C}" type="pres">
      <dgm:prSet presAssocID="{4B7DAD67-17EA-4160-B22B-06E05A3CCC60}" presName="diagram" presStyleCnt="0">
        <dgm:presLayoutVars>
          <dgm:chPref val="1"/>
          <dgm:dir/>
          <dgm:animOne val="branch"/>
          <dgm:animLvl val="lvl"/>
          <dgm:resizeHandles val="exact"/>
        </dgm:presLayoutVars>
      </dgm:prSet>
      <dgm:spPr/>
      <dgm:t>
        <a:bodyPr/>
        <a:lstStyle/>
        <a:p>
          <a:endParaRPr lang="en-US"/>
        </a:p>
      </dgm:t>
    </dgm:pt>
    <dgm:pt modelId="{FA8CC9B5-9CA4-45C3-B69F-72F3BB516AEE}" type="pres">
      <dgm:prSet presAssocID="{348F8ACE-C3D2-4854-BBED-6F5AC5D54628}" presName="root1" presStyleCnt="0"/>
      <dgm:spPr/>
      <dgm:t>
        <a:bodyPr/>
        <a:lstStyle/>
        <a:p>
          <a:endParaRPr lang="en-US"/>
        </a:p>
      </dgm:t>
    </dgm:pt>
    <dgm:pt modelId="{3D905135-1A99-4F72-A4E5-E36A58844073}" type="pres">
      <dgm:prSet presAssocID="{348F8ACE-C3D2-4854-BBED-6F5AC5D54628}" presName="LevelOneTextNode" presStyleLbl="node0" presStyleIdx="0" presStyleCnt="1">
        <dgm:presLayoutVars>
          <dgm:chPref val="3"/>
        </dgm:presLayoutVars>
      </dgm:prSet>
      <dgm:spPr/>
      <dgm:t>
        <a:bodyPr/>
        <a:lstStyle/>
        <a:p>
          <a:endParaRPr lang="en-US"/>
        </a:p>
      </dgm:t>
    </dgm:pt>
    <dgm:pt modelId="{4CC2A5F6-5447-41EB-B1FC-1F0792CC7436}" type="pres">
      <dgm:prSet presAssocID="{348F8ACE-C3D2-4854-BBED-6F5AC5D54628}" presName="level2hierChild" presStyleCnt="0"/>
      <dgm:spPr/>
      <dgm:t>
        <a:bodyPr/>
        <a:lstStyle/>
        <a:p>
          <a:endParaRPr lang="en-US"/>
        </a:p>
      </dgm:t>
    </dgm:pt>
    <dgm:pt modelId="{827BB615-8AB7-42F0-8860-0BAB83491538}" type="pres">
      <dgm:prSet presAssocID="{C04696E5-7D29-462E-94A6-5EAACD12359A}" presName="conn2-1" presStyleLbl="parChTrans1D2" presStyleIdx="0" presStyleCnt="3"/>
      <dgm:spPr/>
      <dgm:t>
        <a:bodyPr/>
        <a:lstStyle/>
        <a:p>
          <a:endParaRPr lang="en-US"/>
        </a:p>
      </dgm:t>
    </dgm:pt>
    <dgm:pt modelId="{930B67FB-7F6B-45F1-BBEA-72F2C4EBA32A}" type="pres">
      <dgm:prSet presAssocID="{C04696E5-7D29-462E-94A6-5EAACD12359A}" presName="connTx" presStyleLbl="parChTrans1D2" presStyleIdx="0" presStyleCnt="3"/>
      <dgm:spPr/>
      <dgm:t>
        <a:bodyPr/>
        <a:lstStyle/>
        <a:p>
          <a:endParaRPr lang="en-US"/>
        </a:p>
      </dgm:t>
    </dgm:pt>
    <dgm:pt modelId="{545795D9-F813-4D97-9943-D130A8294493}" type="pres">
      <dgm:prSet presAssocID="{001F2702-40B5-4A89-BDF1-52FC5E16DA54}" presName="root2" presStyleCnt="0"/>
      <dgm:spPr/>
      <dgm:t>
        <a:bodyPr/>
        <a:lstStyle/>
        <a:p>
          <a:endParaRPr lang="en-US"/>
        </a:p>
      </dgm:t>
    </dgm:pt>
    <dgm:pt modelId="{A4286C9E-550B-442B-BE2F-869044360DF5}" type="pres">
      <dgm:prSet presAssocID="{001F2702-40B5-4A89-BDF1-52FC5E16DA54}" presName="LevelTwoTextNode" presStyleLbl="node2" presStyleIdx="0" presStyleCnt="3" custScaleY="165916">
        <dgm:presLayoutVars>
          <dgm:chPref val="3"/>
        </dgm:presLayoutVars>
      </dgm:prSet>
      <dgm:spPr/>
      <dgm:t>
        <a:bodyPr/>
        <a:lstStyle/>
        <a:p>
          <a:endParaRPr lang="en-US"/>
        </a:p>
      </dgm:t>
    </dgm:pt>
    <dgm:pt modelId="{95D31740-4006-469B-813A-D93FF89DD3D9}" type="pres">
      <dgm:prSet presAssocID="{001F2702-40B5-4A89-BDF1-52FC5E16DA54}" presName="level3hierChild" presStyleCnt="0"/>
      <dgm:spPr/>
      <dgm:t>
        <a:bodyPr/>
        <a:lstStyle/>
        <a:p>
          <a:endParaRPr lang="en-US"/>
        </a:p>
      </dgm:t>
    </dgm:pt>
    <dgm:pt modelId="{D41E26AA-2BCE-444A-8415-D6104D807D69}" type="pres">
      <dgm:prSet presAssocID="{4F497B67-1BBA-4FEB-A6E0-4A42FB6DD978}" presName="conn2-1" presStyleLbl="parChTrans1D3" presStyleIdx="0" presStyleCnt="6"/>
      <dgm:spPr/>
      <dgm:t>
        <a:bodyPr/>
        <a:lstStyle/>
        <a:p>
          <a:endParaRPr lang="en-US"/>
        </a:p>
      </dgm:t>
    </dgm:pt>
    <dgm:pt modelId="{183D8CFC-7D9F-4B8B-99EC-791860DF67D1}" type="pres">
      <dgm:prSet presAssocID="{4F497B67-1BBA-4FEB-A6E0-4A42FB6DD978}" presName="connTx" presStyleLbl="parChTrans1D3" presStyleIdx="0" presStyleCnt="6"/>
      <dgm:spPr/>
      <dgm:t>
        <a:bodyPr/>
        <a:lstStyle/>
        <a:p>
          <a:endParaRPr lang="en-US"/>
        </a:p>
      </dgm:t>
    </dgm:pt>
    <dgm:pt modelId="{501EF43B-E2DA-46D0-B220-719D350B5A05}" type="pres">
      <dgm:prSet presAssocID="{B2F7C4EC-343F-4939-AEA7-5B48D4959EB9}" presName="root2" presStyleCnt="0"/>
      <dgm:spPr/>
      <dgm:t>
        <a:bodyPr/>
        <a:lstStyle/>
        <a:p>
          <a:endParaRPr lang="en-US"/>
        </a:p>
      </dgm:t>
    </dgm:pt>
    <dgm:pt modelId="{67383546-49E4-4A16-B201-AD68D7C7E6B8}" type="pres">
      <dgm:prSet presAssocID="{B2F7C4EC-343F-4939-AEA7-5B48D4959EB9}" presName="LevelTwoTextNode" presStyleLbl="node3" presStyleIdx="0" presStyleCnt="6" custScaleX="143308">
        <dgm:presLayoutVars>
          <dgm:chPref val="3"/>
        </dgm:presLayoutVars>
      </dgm:prSet>
      <dgm:spPr/>
      <dgm:t>
        <a:bodyPr/>
        <a:lstStyle/>
        <a:p>
          <a:endParaRPr lang="en-US"/>
        </a:p>
      </dgm:t>
    </dgm:pt>
    <dgm:pt modelId="{FF417528-81E4-4F62-92AF-647C8FE58A77}" type="pres">
      <dgm:prSet presAssocID="{B2F7C4EC-343F-4939-AEA7-5B48D4959EB9}" presName="level3hierChild" presStyleCnt="0"/>
      <dgm:spPr/>
      <dgm:t>
        <a:bodyPr/>
        <a:lstStyle/>
        <a:p>
          <a:endParaRPr lang="en-US"/>
        </a:p>
      </dgm:t>
    </dgm:pt>
    <dgm:pt modelId="{B8F83F49-1C19-4DF3-8FA1-EC845811F14C}" type="pres">
      <dgm:prSet presAssocID="{9685BA68-C331-4645-9714-E1858C3E9186}" presName="conn2-1" presStyleLbl="parChTrans1D3" presStyleIdx="1" presStyleCnt="6"/>
      <dgm:spPr/>
      <dgm:t>
        <a:bodyPr/>
        <a:lstStyle/>
        <a:p>
          <a:endParaRPr lang="en-US"/>
        </a:p>
      </dgm:t>
    </dgm:pt>
    <dgm:pt modelId="{19F0905F-087E-49BA-84BB-0B5D0AE3ADCF}" type="pres">
      <dgm:prSet presAssocID="{9685BA68-C331-4645-9714-E1858C3E9186}" presName="connTx" presStyleLbl="parChTrans1D3" presStyleIdx="1" presStyleCnt="6"/>
      <dgm:spPr/>
      <dgm:t>
        <a:bodyPr/>
        <a:lstStyle/>
        <a:p>
          <a:endParaRPr lang="en-US"/>
        </a:p>
      </dgm:t>
    </dgm:pt>
    <dgm:pt modelId="{B3B57CE9-6418-40C2-8E2B-EA17B9DA1F4F}" type="pres">
      <dgm:prSet presAssocID="{B79EC00D-A55A-4A0B-B1AF-639FAC34CAC3}" presName="root2" presStyleCnt="0"/>
      <dgm:spPr/>
      <dgm:t>
        <a:bodyPr/>
        <a:lstStyle/>
        <a:p>
          <a:endParaRPr lang="en-US"/>
        </a:p>
      </dgm:t>
    </dgm:pt>
    <dgm:pt modelId="{86EDA34C-89E8-4921-9213-133AE75BF334}" type="pres">
      <dgm:prSet presAssocID="{B79EC00D-A55A-4A0B-B1AF-639FAC34CAC3}" presName="LevelTwoTextNode" presStyleLbl="node3" presStyleIdx="1" presStyleCnt="6">
        <dgm:presLayoutVars>
          <dgm:chPref val="3"/>
        </dgm:presLayoutVars>
      </dgm:prSet>
      <dgm:spPr/>
      <dgm:t>
        <a:bodyPr/>
        <a:lstStyle/>
        <a:p>
          <a:endParaRPr lang="en-US"/>
        </a:p>
      </dgm:t>
    </dgm:pt>
    <dgm:pt modelId="{0F65D40F-497E-45FA-8926-F6655586D85B}" type="pres">
      <dgm:prSet presAssocID="{B79EC00D-A55A-4A0B-B1AF-639FAC34CAC3}" presName="level3hierChild" presStyleCnt="0"/>
      <dgm:spPr/>
      <dgm:t>
        <a:bodyPr/>
        <a:lstStyle/>
        <a:p>
          <a:endParaRPr lang="en-US"/>
        </a:p>
      </dgm:t>
    </dgm:pt>
    <dgm:pt modelId="{450C2DD9-77A5-4F94-8B82-19FEBE4AB867}" type="pres">
      <dgm:prSet presAssocID="{43F3EAF6-8314-41F2-A2A1-93888F67AF62}" presName="conn2-1" presStyleLbl="parChTrans1D2" presStyleIdx="1" presStyleCnt="3"/>
      <dgm:spPr/>
      <dgm:t>
        <a:bodyPr/>
        <a:lstStyle/>
        <a:p>
          <a:endParaRPr lang="en-US"/>
        </a:p>
      </dgm:t>
    </dgm:pt>
    <dgm:pt modelId="{03BB4E6E-50E1-4AC5-BC9E-86E2CC196894}" type="pres">
      <dgm:prSet presAssocID="{43F3EAF6-8314-41F2-A2A1-93888F67AF62}" presName="connTx" presStyleLbl="parChTrans1D2" presStyleIdx="1" presStyleCnt="3"/>
      <dgm:spPr/>
      <dgm:t>
        <a:bodyPr/>
        <a:lstStyle/>
        <a:p>
          <a:endParaRPr lang="en-US"/>
        </a:p>
      </dgm:t>
    </dgm:pt>
    <dgm:pt modelId="{092DED01-00EC-4247-8B01-30485CC7A6A3}" type="pres">
      <dgm:prSet presAssocID="{B7680DC6-14F5-432A-8018-185D707360F8}" presName="root2" presStyleCnt="0"/>
      <dgm:spPr/>
      <dgm:t>
        <a:bodyPr/>
        <a:lstStyle/>
        <a:p>
          <a:endParaRPr lang="en-US"/>
        </a:p>
      </dgm:t>
    </dgm:pt>
    <dgm:pt modelId="{F0562BAB-0CF9-484C-BA65-6AD5E3E399F7}" type="pres">
      <dgm:prSet presAssocID="{B7680DC6-14F5-432A-8018-185D707360F8}" presName="LevelTwoTextNode" presStyleLbl="node2" presStyleIdx="1" presStyleCnt="3">
        <dgm:presLayoutVars>
          <dgm:chPref val="3"/>
        </dgm:presLayoutVars>
      </dgm:prSet>
      <dgm:spPr/>
      <dgm:t>
        <a:bodyPr/>
        <a:lstStyle/>
        <a:p>
          <a:endParaRPr lang="en-US"/>
        </a:p>
      </dgm:t>
    </dgm:pt>
    <dgm:pt modelId="{81935E13-1DA3-4E84-AB18-22F534C6DB34}" type="pres">
      <dgm:prSet presAssocID="{B7680DC6-14F5-432A-8018-185D707360F8}" presName="level3hierChild" presStyleCnt="0"/>
      <dgm:spPr/>
      <dgm:t>
        <a:bodyPr/>
        <a:lstStyle/>
        <a:p>
          <a:endParaRPr lang="en-US"/>
        </a:p>
      </dgm:t>
    </dgm:pt>
    <dgm:pt modelId="{7CD4B458-5E6E-4DCB-8CF6-A4F0258DE167}" type="pres">
      <dgm:prSet presAssocID="{5E901CDA-402F-4937-B09E-C4A8623BB0A3}" presName="conn2-1" presStyleLbl="parChTrans1D3" presStyleIdx="2" presStyleCnt="6"/>
      <dgm:spPr/>
      <dgm:t>
        <a:bodyPr/>
        <a:lstStyle/>
        <a:p>
          <a:endParaRPr lang="en-US"/>
        </a:p>
      </dgm:t>
    </dgm:pt>
    <dgm:pt modelId="{F2570163-80D4-4621-9C22-593E875F00E9}" type="pres">
      <dgm:prSet presAssocID="{5E901CDA-402F-4937-B09E-C4A8623BB0A3}" presName="connTx" presStyleLbl="parChTrans1D3" presStyleIdx="2" presStyleCnt="6"/>
      <dgm:spPr/>
      <dgm:t>
        <a:bodyPr/>
        <a:lstStyle/>
        <a:p>
          <a:endParaRPr lang="en-US"/>
        </a:p>
      </dgm:t>
    </dgm:pt>
    <dgm:pt modelId="{7FF0BCB9-B9B1-49DE-96B0-18DDB10944F9}" type="pres">
      <dgm:prSet presAssocID="{C26DD9A8-65A8-48EF-89EE-9D039C12B39A}" presName="root2" presStyleCnt="0"/>
      <dgm:spPr/>
      <dgm:t>
        <a:bodyPr/>
        <a:lstStyle/>
        <a:p>
          <a:endParaRPr lang="en-US"/>
        </a:p>
      </dgm:t>
    </dgm:pt>
    <dgm:pt modelId="{CF93445E-41CC-4B87-B91E-B7A2C6356B58}" type="pres">
      <dgm:prSet presAssocID="{C26DD9A8-65A8-48EF-89EE-9D039C12B39A}" presName="LevelTwoTextNode" presStyleLbl="node3" presStyleIdx="2" presStyleCnt="6">
        <dgm:presLayoutVars>
          <dgm:chPref val="3"/>
        </dgm:presLayoutVars>
      </dgm:prSet>
      <dgm:spPr/>
      <dgm:t>
        <a:bodyPr/>
        <a:lstStyle/>
        <a:p>
          <a:endParaRPr lang="en-US"/>
        </a:p>
      </dgm:t>
    </dgm:pt>
    <dgm:pt modelId="{451DDB72-FB04-4256-A228-D4B25A3A5F63}" type="pres">
      <dgm:prSet presAssocID="{C26DD9A8-65A8-48EF-89EE-9D039C12B39A}" presName="level3hierChild" presStyleCnt="0"/>
      <dgm:spPr/>
      <dgm:t>
        <a:bodyPr/>
        <a:lstStyle/>
        <a:p>
          <a:endParaRPr lang="en-US"/>
        </a:p>
      </dgm:t>
    </dgm:pt>
    <dgm:pt modelId="{B433C576-3F57-43B0-B224-F07FC31FDB4C}" type="pres">
      <dgm:prSet presAssocID="{7AF5C81C-292D-45FE-8140-AF82F21140DE}" presName="conn2-1" presStyleLbl="parChTrans1D3" presStyleIdx="3" presStyleCnt="6"/>
      <dgm:spPr/>
      <dgm:t>
        <a:bodyPr/>
        <a:lstStyle/>
        <a:p>
          <a:endParaRPr lang="en-US"/>
        </a:p>
      </dgm:t>
    </dgm:pt>
    <dgm:pt modelId="{571AF402-34E1-4099-80FC-45A5487BF582}" type="pres">
      <dgm:prSet presAssocID="{7AF5C81C-292D-45FE-8140-AF82F21140DE}" presName="connTx" presStyleLbl="parChTrans1D3" presStyleIdx="3" presStyleCnt="6"/>
      <dgm:spPr/>
      <dgm:t>
        <a:bodyPr/>
        <a:lstStyle/>
        <a:p>
          <a:endParaRPr lang="en-US"/>
        </a:p>
      </dgm:t>
    </dgm:pt>
    <dgm:pt modelId="{EAF2B5DC-9640-495E-8E8F-1F89CD725AF7}" type="pres">
      <dgm:prSet presAssocID="{498EC481-5631-4B9F-B234-4EC2445893E5}" presName="root2" presStyleCnt="0"/>
      <dgm:spPr/>
      <dgm:t>
        <a:bodyPr/>
        <a:lstStyle/>
        <a:p>
          <a:endParaRPr lang="en-US"/>
        </a:p>
      </dgm:t>
    </dgm:pt>
    <dgm:pt modelId="{7B7DD00D-C535-4B05-9C78-11DBCEE81160}" type="pres">
      <dgm:prSet presAssocID="{498EC481-5631-4B9F-B234-4EC2445893E5}" presName="LevelTwoTextNode" presStyleLbl="node3" presStyleIdx="3" presStyleCnt="6">
        <dgm:presLayoutVars>
          <dgm:chPref val="3"/>
        </dgm:presLayoutVars>
      </dgm:prSet>
      <dgm:spPr/>
      <dgm:t>
        <a:bodyPr/>
        <a:lstStyle/>
        <a:p>
          <a:endParaRPr lang="en-US"/>
        </a:p>
      </dgm:t>
    </dgm:pt>
    <dgm:pt modelId="{500DC6D8-3FD7-439A-9838-FDB1BA53C73C}" type="pres">
      <dgm:prSet presAssocID="{498EC481-5631-4B9F-B234-4EC2445893E5}" presName="level3hierChild" presStyleCnt="0"/>
      <dgm:spPr/>
      <dgm:t>
        <a:bodyPr/>
        <a:lstStyle/>
        <a:p>
          <a:endParaRPr lang="en-US"/>
        </a:p>
      </dgm:t>
    </dgm:pt>
    <dgm:pt modelId="{BE6CD313-D21F-406F-8162-8DE0363C30EE}" type="pres">
      <dgm:prSet presAssocID="{5220C5C2-AA16-49A0-AD68-628D542C07D7}" presName="conn2-1" presStyleLbl="parChTrans1D3" presStyleIdx="4" presStyleCnt="6"/>
      <dgm:spPr/>
      <dgm:t>
        <a:bodyPr/>
        <a:lstStyle/>
        <a:p>
          <a:endParaRPr lang="en-US"/>
        </a:p>
      </dgm:t>
    </dgm:pt>
    <dgm:pt modelId="{45750847-EE7A-42FD-93A9-91B778B83499}" type="pres">
      <dgm:prSet presAssocID="{5220C5C2-AA16-49A0-AD68-628D542C07D7}" presName="connTx" presStyleLbl="parChTrans1D3" presStyleIdx="4" presStyleCnt="6"/>
      <dgm:spPr/>
      <dgm:t>
        <a:bodyPr/>
        <a:lstStyle/>
        <a:p>
          <a:endParaRPr lang="en-US"/>
        </a:p>
      </dgm:t>
    </dgm:pt>
    <dgm:pt modelId="{CA9B7254-1188-4F90-8763-1BB87D952BAA}" type="pres">
      <dgm:prSet presAssocID="{65739028-67E4-4982-9F4D-4D838AF56D60}" presName="root2" presStyleCnt="0"/>
      <dgm:spPr/>
      <dgm:t>
        <a:bodyPr/>
        <a:lstStyle/>
        <a:p>
          <a:endParaRPr lang="en-US"/>
        </a:p>
      </dgm:t>
    </dgm:pt>
    <dgm:pt modelId="{F6AAB448-9B9B-407D-B747-0F36339089B4}" type="pres">
      <dgm:prSet presAssocID="{65739028-67E4-4982-9F4D-4D838AF56D60}" presName="LevelTwoTextNode" presStyleLbl="node3" presStyleIdx="4" presStyleCnt="6">
        <dgm:presLayoutVars>
          <dgm:chPref val="3"/>
        </dgm:presLayoutVars>
      </dgm:prSet>
      <dgm:spPr/>
      <dgm:t>
        <a:bodyPr/>
        <a:lstStyle/>
        <a:p>
          <a:endParaRPr lang="en-US"/>
        </a:p>
      </dgm:t>
    </dgm:pt>
    <dgm:pt modelId="{DC039206-8428-4AD7-83F5-C0766EE63E94}" type="pres">
      <dgm:prSet presAssocID="{65739028-67E4-4982-9F4D-4D838AF56D60}" presName="level3hierChild" presStyleCnt="0"/>
      <dgm:spPr/>
      <dgm:t>
        <a:bodyPr/>
        <a:lstStyle/>
        <a:p>
          <a:endParaRPr lang="en-US"/>
        </a:p>
      </dgm:t>
    </dgm:pt>
    <dgm:pt modelId="{06B0945C-7FA2-4CE2-B9AE-95A595F703A9}" type="pres">
      <dgm:prSet presAssocID="{BC321616-E6D8-4660-98A3-EF8A4C241DE6}" presName="conn2-1" presStyleLbl="parChTrans1D2" presStyleIdx="2" presStyleCnt="3"/>
      <dgm:spPr/>
      <dgm:t>
        <a:bodyPr/>
        <a:lstStyle/>
        <a:p>
          <a:endParaRPr lang="en-US"/>
        </a:p>
      </dgm:t>
    </dgm:pt>
    <dgm:pt modelId="{DA6A523F-DD7F-435F-B921-5393F64EB45B}" type="pres">
      <dgm:prSet presAssocID="{BC321616-E6D8-4660-98A3-EF8A4C241DE6}" presName="connTx" presStyleLbl="parChTrans1D2" presStyleIdx="2" presStyleCnt="3"/>
      <dgm:spPr/>
      <dgm:t>
        <a:bodyPr/>
        <a:lstStyle/>
        <a:p>
          <a:endParaRPr lang="en-US"/>
        </a:p>
      </dgm:t>
    </dgm:pt>
    <dgm:pt modelId="{0AE7E301-D22F-4559-8723-AD753F1E99B1}" type="pres">
      <dgm:prSet presAssocID="{E7DF4844-6036-4B2C-B825-38294C4A3CF1}" presName="root2" presStyleCnt="0"/>
      <dgm:spPr/>
      <dgm:t>
        <a:bodyPr/>
        <a:lstStyle/>
        <a:p>
          <a:endParaRPr lang="en-US"/>
        </a:p>
      </dgm:t>
    </dgm:pt>
    <dgm:pt modelId="{605B5E71-90A9-4370-9D3A-08D8E3906813}" type="pres">
      <dgm:prSet presAssocID="{E7DF4844-6036-4B2C-B825-38294C4A3CF1}" presName="LevelTwoTextNode" presStyleLbl="node2" presStyleIdx="2" presStyleCnt="3">
        <dgm:presLayoutVars>
          <dgm:chPref val="3"/>
        </dgm:presLayoutVars>
      </dgm:prSet>
      <dgm:spPr/>
      <dgm:t>
        <a:bodyPr/>
        <a:lstStyle/>
        <a:p>
          <a:endParaRPr lang="en-US"/>
        </a:p>
      </dgm:t>
    </dgm:pt>
    <dgm:pt modelId="{FA29C800-951C-4F4F-8E2F-FE66146CF3E9}" type="pres">
      <dgm:prSet presAssocID="{E7DF4844-6036-4B2C-B825-38294C4A3CF1}" presName="level3hierChild" presStyleCnt="0"/>
      <dgm:spPr/>
      <dgm:t>
        <a:bodyPr/>
        <a:lstStyle/>
        <a:p>
          <a:endParaRPr lang="en-US"/>
        </a:p>
      </dgm:t>
    </dgm:pt>
    <dgm:pt modelId="{0455947D-72AE-4C4A-88C6-B422FA7CBE35}" type="pres">
      <dgm:prSet presAssocID="{560A6058-F41B-4173-ACA6-78F1F3BF5448}" presName="conn2-1" presStyleLbl="parChTrans1D3" presStyleIdx="5" presStyleCnt="6"/>
      <dgm:spPr/>
      <dgm:t>
        <a:bodyPr/>
        <a:lstStyle/>
        <a:p>
          <a:endParaRPr lang="en-US"/>
        </a:p>
      </dgm:t>
    </dgm:pt>
    <dgm:pt modelId="{3B75314B-365D-410B-99D4-CDE692577DC5}" type="pres">
      <dgm:prSet presAssocID="{560A6058-F41B-4173-ACA6-78F1F3BF5448}" presName="connTx" presStyleLbl="parChTrans1D3" presStyleIdx="5" presStyleCnt="6"/>
      <dgm:spPr/>
      <dgm:t>
        <a:bodyPr/>
        <a:lstStyle/>
        <a:p>
          <a:endParaRPr lang="en-US"/>
        </a:p>
      </dgm:t>
    </dgm:pt>
    <dgm:pt modelId="{7D40962C-FCB1-41EC-BB5F-40837FD73835}" type="pres">
      <dgm:prSet presAssocID="{CBE4C771-3190-4D49-81BA-4A9BA762A504}" presName="root2" presStyleCnt="0"/>
      <dgm:spPr/>
      <dgm:t>
        <a:bodyPr/>
        <a:lstStyle/>
        <a:p>
          <a:endParaRPr lang="en-US"/>
        </a:p>
      </dgm:t>
    </dgm:pt>
    <dgm:pt modelId="{8187FC9E-981B-42FA-B771-4A85DFD840D0}" type="pres">
      <dgm:prSet presAssocID="{CBE4C771-3190-4D49-81BA-4A9BA762A504}" presName="LevelTwoTextNode" presStyleLbl="node3" presStyleIdx="5" presStyleCnt="6">
        <dgm:presLayoutVars>
          <dgm:chPref val="3"/>
        </dgm:presLayoutVars>
      </dgm:prSet>
      <dgm:spPr/>
      <dgm:t>
        <a:bodyPr/>
        <a:lstStyle/>
        <a:p>
          <a:endParaRPr lang="en-US"/>
        </a:p>
      </dgm:t>
    </dgm:pt>
    <dgm:pt modelId="{80B8EBD2-F98A-4F84-93D2-7D0D1DAF1076}" type="pres">
      <dgm:prSet presAssocID="{CBE4C771-3190-4D49-81BA-4A9BA762A504}" presName="level3hierChild" presStyleCnt="0"/>
      <dgm:spPr/>
      <dgm:t>
        <a:bodyPr/>
        <a:lstStyle/>
        <a:p>
          <a:endParaRPr lang="en-US"/>
        </a:p>
      </dgm:t>
    </dgm:pt>
  </dgm:ptLst>
  <dgm:cxnLst>
    <dgm:cxn modelId="{7D7C15E3-9C4E-4C4A-822C-172E3B79D69F}" type="presOf" srcId="{5220C5C2-AA16-49A0-AD68-628D542C07D7}" destId="{45750847-EE7A-42FD-93A9-91B778B83499}" srcOrd="1" destOrd="0" presId="urn:microsoft.com/office/officeart/2005/8/layout/hierarchy2"/>
    <dgm:cxn modelId="{C8A37F4D-DD39-4701-A5BE-DEFD1CA63A4E}" type="presOf" srcId="{B7680DC6-14F5-432A-8018-185D707360F8}" destId="{F0562BAB-0CF9-484C-BA65-6AD5E3E399F7}" srcOrd="0" destOrd="0" presId="urn:microsoft.com/office/officeart/2005/8/layout/hierarchy2"/>
    <dgm:cxn modelId="{3A66F388-6B69-41CB-8EAF-384E73F2D9FF}" type="presOf" srcId="{001F2702-40B5-4A89-BDF1-52FC5E16DA54}" destId="{A4286C9E-550B-442B-BE2F-869044360DF5}" srcOrd="0" destOrd="0" presId="urn:microsoft.com/office/officeart/2005/8/layout/hierarchy2"/>
    <dgm:cxn modelId="{D09F570F-9DFF-45EE-85EC-7FE8A0ED381E}" type="presOf" srcId="{C04696E5-7D29-462E-94A6-5EAACD12359A}" destId="{930B67FB-7F6B-45F1-BBEA-72F2C4EBA32A}" srcOrd="1" destOrd="0" presId="urn:microsoft.com/office/officeart/2005/8/layout/hierarchy2"/>
    <dgm:cxn modelId="{F0E96176-1A93-4313-A86A-03078B2921A2}" type="presOf" srcId="{5E901CDA-402F-4937-B09E-C4A8623BB0A3}" destId="{7CD4B458-5E6E-4DCB-8CF6-A4F0258DE167}" srcOrd="0" destOrd="0" presId="urn:microsoft.com/office/officeart/2005/8/layout/hierarchy2"/>
    <dgm:cxn modelId="{D5AE3EAD-D7F0-4DFC-94EE-E8A3088F06AC}" type="presOf" srcId="{560A6058-F41B-4173-ACA6-78F1F3BF5448}" destId="{3B75314B-365D-410B-99D4-CDE692577DC5}" srcOrd="1" destOrd="0" presId="urn:microsoft.com/office/officeart/2005/8/layout/hierarchy2"/>
    <dgm:cxn modelId="{B82F4D95-C747-4319-BEAF-446C2B465972}" type="presOf" srcId="{4F497B67-1BBA-4FEB-A6E0-4A42FB6DD978}" destId="{183D8CFC-7D9F-4B8B-99EC-791860DF67D1}" srcOrd="1" destOrd="0" presId="urn:microsoft.com/office/officeart/2005/8/layout/hierarchy2"/>
    <dgm:cxn modelId="{B2C0AC77-410D-4523-ADC2-321B2DB76ECE}" type="presOf" srcId="{498EC481-5631-4B9F-B234-4EC2445893E5}" destId="{7B7DD00D-C535-4B05-9C78-11DBCEE81160}" srcOrd="0" destOrd="0" presId="urn:microsoft.com/office/officeart/2005/8/layout/hierarchy2"/>
    <dgm:cxn modelId="{2D99FF14-4A28-47C4-9109-DFEF80A0511B}" type="presOf" srcId="{9685BA68-C331-4645-9714-E1858C3E9186}" destId="{19F0905F-087E-49BA-84BB-0B5D0AE3ADCF}" srcOrd="1" destOrd="0" presId="urn:microsoft.com/office/officeart/2005/8/layout/hierarchy2"/>
    <dgm:cxn modelId="{6B4312A3-7CA8-43E8-AA0E-A6ABC031F2E1}" type="presOf" srcId="{B2F7C4EC-343F-4939-AEA7-5B48D4959EB9}" destId="{67383546-49E4-4A16-B201-AD68D7C7E6B8}" srcOrd="0" destOrd="0" presId="urn:microsoft.com/office/officeart/2005/8/layout/hierarchy2"/>
    <dgm:cxn modelId="{A3162990-93CC-4086-B073-1A614E04BC43}" srcId="{B7680DC6-14F5-432A-8018-185D707360F8}" destId="{498EC481-5631-4B9F-B234-4EC2445893E5}" srcOrd="1" destOrd="0" parTransId="{7AF5C81C-292D-45FE-8140-AF82F21140DE}" sibTransId="{9520832F-A981-4584-8CFC-5EEBD51102C0}"/>
    <dgm:cxn modelId="{84D24695-7F85-4E50-9139-B40064218598}" type="presOf" srcId="{43F3EAF6-8314-41F2-A2A1-93888F67AF62}" destId="{03BB4E6E-50E1-4AC5-BC9E-86E2CC196894}" srcOrd="1" destOrd="0" presId="urn:microsoft.com/office/officeart/2005/8/layout/hierarchy2"/>
    <dgm:cxn modelId="{AE4FCA0B-BFB1-4FE8-9D78-99220450EA4B}" srcId="{B7680DC6-14F5-432A-8018-185D707360F8}" destId="{C26DD9A8-65A8-48EF-89EE-9D039C12B39A}" srcOrd="0" destOrd="0" parTransId="{5E901CDA-402F-4937-B09E-C4A8623BB0A3}" sibTransId="{08A73251-A7B9-4600-818E-FEE5504EFC70}"/>
    <dgm:cxn modelId="{A981A6D8-83BD-4E08-855F-9CA1108761F1}" type="presOf" srcId="{9685BA68-C331-4645-9714-E1858C3E9186}" destId="{B8F83F49-1C19-4DF3-8FA1-EC845811F14C}" srcOrd="0" destOrd="0" presId="urn:microsoft.com/office/officeart/2005/8/layout/hierarchy2"/>
    <dgm:cxn modelId="{FF4E5871-CE76-4AE3-ADF3-3F899285D152}" srcId="{348F8ACE-C3D2-4854-BBED-6F5AC5D54628}" destId="{E7DF4844-6036-4B2C-B825-38294C4A3CF1}" srcOrd="2" destOrd="0" parTransId="{BC321616-E6D8-4660-98A3-EF8A4C241DE6}" sibTransId="{4D57747C-8603-4CB7-8335-1AC7D995A066}"/>
    <dgm:cxn modelId="{2E357E19-93A5-4F43-8D9E-49BF8ABB9568}" srcId="{B7680DC6-14F5-432A-8018-185D707360F8}" destId="{65739028-67E4-4982-9F4D-4D838AF56D60}" srcOrd="2" destOrd="0" parTransId="{5220C5C2-AA16-49A0-AD68-628D542C07D7}" sibTransId="{922E02D4-4543-4D59-A173-E76D79359AFB}"/>
    <dgm:cxn modelId="{DD912109-514F-4593-B9CF-4B762AB99651}" type="presOf" srcId="{C26DD9A8-65A8-48EF-89EE-9D039C12B39A}" destId="{CF93445E-41CC-4B87-B91E-B7A2C6356B58}" srcOrd="0" destOrd="0" presId="urn:microsoft.com/office/officeart/2005/8/layout/hierarchy2"/>
    <dgm:cxn modelId="{34BA859A-1441-4BB6-800F-FCF2E4144A66}" type="presOf" srcId="{4B7DAD67-17EA-4160-B22B-06E05A3CCC60}" destId="{C1D19CF5-9D66-4F6A-B06A-751700BFE32C}" srcOrd="0" destOrd="0" presId="urn:microsoft.com/office/officeart/2005/8/layout/hierarchy2"/>
    <dgm:cxn modelId="{7EC8C5E1-9228-426C-96FD-D8F6A114E38B}" type="presOf" srcId="{560A6058-F41B-4173-ACA6-78F1F3BF5448}" destId="{0455947D-72AE-4C4A-88C6-B422FA7CBE35}" srcOrd="0" destOrd="0" presId="urn:microsoft.com/office/officeart/2005/8/layout/hierarchy2"/>
    <dgm:cxn modelId="{99FFC58A-FA01-4525-AFE8-2A08228EB270}" srcId="{E7DF4844-6036-4B2C-B825-38294C4A3CF1}" destId="{CBE4C771-3190-4D49-81BA-4A9BA762A504}" srcOrd="0" destOrd="0" parTransId="{560A6058-F41B-4173-ACA6-78F1F3BF5448}" sibTransId="{BE53F517-7F12-4385-B31C-665AAA9D2086}"/>
    <dgm:cxn modelId="{FEB0A4E2-B679-41E2-8549-5CBEDC22489F}" type="presOf" srcId="{E7DF4844-6036-4B2C-B825-38294C4A3CF1}" destId="{605B5E71-90A9-4370-9D3A-08D8E3906813}" srcOrd="0" destOrd="0" presId="urn:microsoft.com/office/officeart/2005/8/layout/hierarchy2"/>
    <dgm:cxn modelId="{2E844B6E-61CC-4E0D-BA4A-D212EF5D9DDA}" type="presOf" srcId="{CBE4C771-3190-4D49-81BA-4A9BA762A504}" destId="{8187FC9E-981B-42FA-B771-4A85DFD840D0}" srcOrd="0" destOrd="0" presId="urn:microsoft.com/office/officeart/2005/8/layout/hierarchy2"/>
    <dgm:cxn modelId="{C502EA4B-3DB9-4693-BED6-8DF4C893212A}" type="presOf" srcId="{7AF5C81C-292D-45FE-8140-AF82F21140DE}" destId="{B433C576-3F57-43B0-B224-F07FC31FDB4C}" srcOrd="0" destOrd="0" presId="urn:microsoft.com/office/officeart/2005/8/layout/hierarchy2"/>
    <dgm:cxn modelId="{CDA6A196-5ACB-4FCD-BD38-ABBB2034D599}" type="presOf" srcId="{BC321616-E6D8-4660-98A3-EF8A4C241DE6}" destId="{DA6A523F-DD7F-435F-B921-5393F64EB45B}" srcOrd="1" destOrd="0" presId="urn:microsoft.com/office/officeart/2005/8/layout/hierarchy2"/>
    <dgm:cxn modelId="{473CC05D-D240-4753-BED1-37EF0D94036E}" type="presOf" srcId="{5220C5C2-AA16-49A0-AD68-628D542C07D7}" destId="{BE6CD313-D21F-406F-8162-8DE0363C30EE}" srcOrd="0" destOrd="0" presId="urn:microsoft.com/office/officeart/2005/8/layout/hierarchy2"/>
    <dgm:cxn modelId="{1F8DACC3-9482-43EC-BF7E-F9FDC1BB0B08}" srcId="{348F8ACE-C3D2-4854-BBED-6F5AC5D54628}" destId="{001F2702-40B5-4A89-BDF1-52FC5E16DA54}" srcOrd="0" destOrd="0" parTransId="{C04696E5-7D29-462E-94A6-5EAACD12359A}" sibTransId="{E3C554D0-6FE3-4F10-9CA6-FE0998483168}"/>
    <dgm:cxn modelId="{61947424-F2CE-49E6-9E11-0C623DA3A9AE}" srcId="{001F2702-40B5-4A89-BDF1-52FC5E16DA54}" destId="{B79EC00D-A55A-4A0B-B1AF-639FAC34CAC3}" srcOrd="1" destOrd="0" parTransId="{9685BA68-C331-4645-9714-E1858C3E9186}" sibTransId="{846FD76B-FCC0-414B-94F6-D675673C7384}"/>
    <dgm:cxn modelId="{13A8EA2A-EC95-44A4-B6EA-5B78ED958979}" type="presOf" srcId="{5E901CDA-402F-4937-B09E-C4A8623BB0A3}" destId="{F2570163-80D4-4621-9C22-593E875F00E9}" srcOrd="1" destOrd="0" presId="urn:microsoft.com/office/officeart/2005/8/layout/hierarchy2"/>
    <dgm:cxn modelId="{DC4042EF-D069-417E-A914-282664076116}" srcId="{4B7DAD67-17EA-4160-B22B-06E05A3CCC60}" destId="{348F8ACE-C3D2-4854-BBED-6F5AC5D54628}" srcOrd="0" destOrd="0" parTransId="{D2A61823-F0FB-48C7-8C19-2DCD7F5C6F0C}" sibTransId="{BB8F2CE7-0982-4552-AF3D-DA40E2409950}"/>
    <dgm:cxn modelId="{AE5B9671-2A4B-47C8-AB77-B7BFDDC6CA48}" type="presOf" srcId="{7AF5C81C-292D-45FE-8140-AF82F21140DE}" destId="{571AF402-34E1-4099-80FC-45A5487BF582}" srcOrd="1" destOrd="0" presId="urn:microsoft.com/office/officeart/2005/8/layout/hierarchy2"/>
    <dgm:cxn modelId="{A9E50F70-75C7-44DE-8004-CD43423296C1}" srcId="{001F2702-40B5-4A89-BDF1-52FC5E16DA54}" destId="{B2F7C4EC-343F-4939-AEA7-5B48D4959EB9}" srcOrd="0" destOrd="0" parTransId="{4F497B67-1BBA-4FEB-A6E0-4A42FB6DD978}" sibTransId="{8E62C25D-48FA-48A8-B257-A8793CFB8843}"/>
    <dgm:cxn modelId="{049C4795-F832-4CE3-B1C1-86365ED95A5C}" type="presOf" srcId="{4F497B67-1BBA-4FEB-A6E0-4A42FB6DD978}" destId="{D41E26AA-2BCE-444A-8415-D6104D807D69}" srcOrd="0" destOrd="0" presId="urn:microsoft.com/office/officeart/2005/8/layout/hierarchy2"/>
    <dgm:cxn modelId="{4679CB9F-DA7F-4020-9CB4-CA4DCFECF995}" type="presOf" srcId="{B79EC00D-A55A-4A0B-B1AF-639FAC34CAC3}" destId="{86EDA34C-89E8-4921-9213-133AE75BF334}" srcOrd="0" destOrd="0" presId="urn:microsoft.com/office/officeart/2005/8/layout/hierarchy2"/>
    <dgm:cxn modelId="{2C46FD29-5C23-436A-AF34-EDAA4EAF1563}" srcId="{348F8ACE-C3D2-4854-BBED-6F5AC5D54628}" destId="{B7680DC6-14F5-432A-8018-185D707360F8}" srcOrd="1" destOrd="0" parTransId="{43F3EAF6-8314-41F2-A2A1-93888F67AF62}" sibTransId="{20A8272F-F464-4CA5-8A6F-4657D5371531}"/>
    <dgm:cxn modelId="{C9CD0111-55BB-4D19-B40E-0406027619E9}" type="presOf" srcId="{BC321616-E6D8-4660-98A3-EF8A4C241DE6}" destId="{06B0945C-7FA2-4CE2-B9AE-95A595F703A9}" srcOrd="0" destOrd="0" presId="urn:microsoft.com/office/officeart/2005/8/layout/hierarchy2"/>
    <dgm:cxn modelId="{38CC8170-162B-45DB-9BA7-54FC0C255784}" type="presOf" srcId="{C04696E5-7D29-462E-94A6-5EAACD12359A}" destId="{827BB615-8AB7-42F0-8860-0BAB83491538}" srcOrd="0" destOrd="0" presId="urn:microsoft.com/office/officeart/2005/8/layout/hierarchy2"/>
    <dgm:cxn modelId="{7FA9003D-3A4A-4750-BD52-D2F326C5C208}" type="presOf" srcId="{348F8ACE-C3D2-4854-BBED-6F5AC5D54628}" destId="{3D905135-1A99-4F72-A4E5-E36A58844073}" srcOrd="0" destOrd="0" presId="urn:microsoft.com/office/officeart/2005/8/layout/hierarchy2"/>
    <dgm:cxn modelId="{CC1C2563-D287-41FF-892D-E6834264DCA8}" type="presOf" srcId="{43F3EAF6-8314-41F2-A2A1-93888F67AF62}" destId="{450C2DD9-77A5-4F94-8B82-19FEBE4AB867}" srcOrd="0" destOrd="0" presId="urn:microsoft.com/office/officeart/2005/8/layout/hierarchy2"/>
    <dgm:cxn modelId="{8346C5BE-0224-4E87-AFC2-5D4FE9741CA8}" type="presOf" srcId="{65739028-67E4-4982-9F4D-4D838AF56D60}" destId="{F6AAB448-9B9B-407D-B747-0F36339089B4}" srcOrd="0" destOrd="0" presId="urn:microsoft.com/office/officeart/2005/8/layout/hierarchy2"/>
    <dgm:cxn modelId="{B6A7830A-CBD1-45CF-B114-2A894857E235}" type="presParOf" srcId="{C1D19CF5-9D66-4F6A-B06A-751700BFE32C}" destId="{FA8CC9B5-9CA4-45C3-B69F-72F3BB516AEE}" srcOrd="0" destOrd="0" presId="urn:microsoft.com/office/officeart/2005/8/layout/hierarchy2"/>
    <dgm:cxn modelId="{F8AF53B6-189A-4055-813B-BB928B06CD6B}" type="presParOf" srcId="{FA8CC9B5-9CA4-45C3-B69F-72F3BB516AEE}" destId="{3D905135-1A99-4F72-A4E5-E36A58844073}" srcOrd="0" destOrd="0" presId="urn:microsoft.com/office/officeart/2005/8/layout/hierarchy2"/>
    <dgm:cxn modelId="{65E89B3E-11C3-472F-BAC1-5274AC3629CC}" type="presParOf" srcId="{FA8CC9B5-9CA4-45C3-B69F-72F3BB516AEE}" destId="{4CC2A5F6-5447-41EB-B1FC-1F0792CC7436}" srcOrd="1" destOrd="0" presId="urn:microsoft.com/office/officeart/2005/8/layout/hierarchy2"/>
    <dgm:cxn modelId="{2A15A107-1B61-4402-968E-6166A1682F20}" type="presParOf" srcId="{4CC2A5F6-5447-41EB-B1FC-1F0792CC7436}" destId="{827BB615-8AB7-42F0-8860-0BAB83491538}" srcOrd="0" destOrd="0" presId="urn:microsoft.com/office/officeart/2005/8/layout/hierarchy2"/>
    <dgm:cxn modelId="{70594B25-B8D4-481A-863E-8FA43D5E3432}" type="presParOf" srcId="{827BB615-8AB7-42F0-8860-0BAB83491538}" destId="{930B67FB-7F6B-45F1-BBEA-72F2C4EBA32A}" srcOrd="0" destOrd="0" presId="urn:microsoft.com/office/officeart/2005/8/layout/hierarchy2"/>
    <dgm:cxn modelId="{B8191679-BBE1-4345-B8F1-2F5EE995B662}" type="presParOf" srcId="{4CC2A5F6-5447-41EB-B1FC-1F0792CC7436}" destId="{545795D9-F813-4D97-9943-D130A8294493}" srcOrd="1" destOrd="0" presId="urn:microsoft.com/office/officeart/2005/8/layout/hierarchy2"/>
    <dgm:cxn modelId="{26FB1D71-3F3C-4C95-90D1-282BB1E479CE}" type="presParOf" srcId="{545795D9-F813-4D97-9943-D130A8294493}" destId="{A4286C9E-550B-442B-BE2F-869044360DF5}" srcOrd="0" destOrd="0" presId="urn:microsoft.com/office/officeart/2005/8/layout/hierarchy2"/>
    <dgm:cxn modelId="{8B3CB87D-EE80-4B39-81BB-4BA936BD0535}" type="presParOf" srcId="{545795D9-F813-4D97-9943-D130A8294493}" destId="{95D31740-4006-469B-813A-D93FF89DD3D9}" srcOrd="1" destOrd="0" presId="urn:microsoft.com/office/officeart/2005/8/layout/hierarchy2"/>
    <dgm:cxn modelId="{4FFD229A-8055-42C7-BD7B-0D254D78D7E6}" type="presParOf" srcId="{95D31740-4006-469B-813A-D93FF89DD3D9}" destId="{D41E26AA-2BCE-444A-8415-D6104D807D69}" srcOrd="0" destOrd="0" presId="urn:microsoft.com/office/officeart/2005/8/layout/hierarchy2"/>
    <dgm:cxn modelId="{898A2F91-BB82-4748-BCD1-83198B0C2CC7}" type="presParOf" srcId="{D41E26AA-2BCE-444A-8415-D6104D807D69}" destId="{183D8CFC-7D9F-4B8B-99EC-791860DF67D1}" srcOrd="0" destOrd="0" presId="urn:microsoft.com/office/officeart/2005/8/layout/hierarchy2"/>
    <dgm:cxn modelId="{D5DBF2D4-A905-4E97-90A5-DBE2AA2AA1F1}" type="presParOf" srcId="{95D31740-4006-469B-813A-D93FF89DD3D9}" destId="{501EF43B-E2DA-46D0-B220-719D350B5A05}" srcOrd="1" destOrd="0" presId="urn:microsoft.com/office/officeart/2005/8/layout/hierarchy2"/>
    <dgm:cxn modelId="{875403BA-024A-491C-93DF-3157A1DECA0B}" type="presParOf" srcId="{501EF43B-E2DA-46D0-B220-719D350B5A05}" destId="{67383546-49E4-4A16-B201-AD68D7C7E6B8}" srcOrd="0" destOrd="0" presId="urn:microsoft.com/office/officeart/2005/8/layout/hierarchy2"/>
    <dgm:cxn modelId="{E08FAB27-7FF4-4949-899B-6AAE26C147E8}" type="presParOf" srcId="{501EF43B-E2DA-46D0-B220-719D350B5A05}" destId="{FF417528-81E4-4F62-92AF-647C8FE58A77}" srcOrd="1" destOrd="0" presId="urn:microsoft.com/office/officeart/2005/8/layout/hierarchy2"/>
    <dgm:cxn modelId="{67BBFE5C-9F6D-4E0A-88EC-8655D6A811D7}" type="presParOf" srcId="{95D31740-4006-469B-813A-D93FF89DD3D9}" destId="{B8F83F49-1C19-4DF3-8FA1-EC845811F14C}" srcOrd="2" destOrd="0" presId="urn:microsoft.com/office/officeart/2005/8/layout/hierarchy2"/>
    <dgm:cxn modelId="{A65D9EC1-A19F-4194-AFFA-27419B1DA3E7}" type="presParOf" srcId="{B8F83F49-1C19-4DF3-8FA1-EC845811F14C}" destId="{19F0905F-087E-49BA-84BB-0B5D0AE3ADCF}" srcOrd="0" destOrd="0" presId="urn:microsoft.com/office/officeart/2005/8/layout/hierarchy2"/>
    <dgm:cxn modelId="{B2118D09-DEB8-47E9-A441-0837030B7B75}" type="presParOf" srcId="{95D31740-4006-469B-813A-D93FF89DD3D9}" destId="{B3B57CE9-6418-40C2-8E2B-EA17B9DA1F4F}" srcOrd="3" destOrd="0" presId="urn:microsoft.com/office/officeart/2005/8/layout/hierarchy2"/>
    <dgm:cxn modelId="{948B77D8-DDE4-4B9B-9918-9540E830C561}" type="presParOf" srcId="{B3B57CE9-6418-40C2-8E2B-EA17B9DA1F4F}" destId="{86EDA34C-89E8-4921-9213-133AE75BF334}" srcOrd="0" destOrd="0" presId="urn:microsoft.com/office/officeart/2005/8/layout/hierarchy2"/>
    <dgm:cxn modelId="{297EA832-D1E7-41B2-BDA4-E3758C653F67}" type="presParOf" srcId="{B3B57CE9-6418-40C2-8E2B-EA17B9DA1F4F}" destId="{0F65D40F-497E-45FA-8926-F6655586D85B}" srcOrd="1" destOrd="0" presId="urn:microsoft.com/office/officeart/2005/8/layout/hierarchy2"/>
    <dgm:cxn modelId="{DC352F9E-BDA5-432F-96E3-475EF3EBDB2F}" type="presParOf" srcId="{4CC2A5F6-5447-41EB-B1FC-1F0792CC7436}" destId="{450C2DD9-77A5-4F94-8B82-19FEBE4AB867}" srcOrd="2" destOrd="0" presId="urn:microsoft.com/office/officeart/2005/8/layout/hierarchy2"/>
    <dgm:cxn modelId="{694104FD-442F-4D18-A3F5-D07E300BF9EE}" type="presParOf" srcId="{450C2DD9-77A5-4F94-8B82-19FEBE4AB867}" destId="{03BB4E6E-50E1-4AC5-BC9E-86E2CC196894}" srcOrd="0" destOrd="0" presId="urn:microsoft.com/office/officeart/2005/8/layout/hierarchy2"/>
    <dgm:cxn modelId="{37E28D47-01D5-4846-B848-429E7B93CA97}" type="presParOf" srcId="{4CC2A5F6-5447-41EB-B1FC-1F0792CC7436}" destId="{092DED01-00EC-4247-8B01-30485CC7A6A3}" srcOrd="3" destOrd="0" presId="urn:microsoft.com/office/officeart/2005/8/layout/hierarchy2"/>
    <dgm:cxn modelId="{4B9F344C-C7DB-4900-9342-B2EFE8104B95}" type="presParOf" srcId="{092DED01-00EC-4247-8B01-30485CC7A6A3}" destId="{F0562BAB-0CF9-484C-BA65-6AD5E3E399F7}" srcOrd="0" destOrd="0" presId="urn:microsoft.com/office/officeart/2005/8/layout/hierarchy2"/>
    <dgm:cxn modelId="{32E65FDD-8F39-4EA3-980A-0D32C0B5442D}" type="presParOf" srcId="{092DED01-00EC-4247-8B01-30485CC7A6A3}" destId="{81935E13-1DA3-4E84-AB18-22F534C6DB34}" srcOrd="1" destOrd="0" presId="urn:microsoft.com/office/officeart/2005/8/layout/hierarchy2"/>
    <dgm:cxn modelId="{3785621A-0723-4D3A-9705-311F1AB7EAF5}" type="presParOf" srcId="{81935E13-1DA3-4E84-AB18-22F534C6DB34}" destId="{7CD4B458-5E6E-4DCB-8CF6-A4F0258DE167}" srcOrd="0" destOrd="0" presId="urn:microsoft.com/office/officeart/2005/8/layout/hierarchy2"/>
    <dgm:cxn modelId="{09C246C7-5916-48E9-B235-4AECDBCBCC60}" type="presParOf" srcId="{7CD4B458-5E6E-4DCB-8CF6-A4F0258DE167}" destId="{F2570163-80D4-4621-9C22-593E875F00E9}" srcOrd="0" destOrd="0" presId="urn:microsoft.com/office/officeart/2005/8/layout/hierarchy2"/>
    <dgm:cxn modelId="{6C17D4A5-F38F-47C8-9446-FD750833B278}" type="presParOf" srcId="{81935E13-1DA3-4E84-AB18-22F534C6DB34}" destId="{7FF0BCB9-B9B1-49DE-96B0-18DDB10944F9}" srcOrd="1" destOrd="0" presId="urn:microsoft.com/office/officeart/2005/8/layout/hierarchy2"/>
    <dgm:cxn modelId="{DA0F9DC9-128C-49D1-9708-F02C207D23C1}" type="presParOf" srcId="{7FF0BCB9-B9B1-49DE-96B0-18DDB10944F9}" destId="{CF93445E-41CC-4B87-B91E-B7A2C6356B58}" srcOrd="0" destOrd="0" presId="urn:microsoft.com/office/officeart/2005/8/layout/hierarchy2"/>
    <dgm:cxn modelId="{D7FFCF8E-3FAB-4E00-8C07-395237150FCB}" type="presParOf" srcId="{7FF0BCB9-B9B1-49DE-96B0-18DDB10944F9}" destId="{451DDB72-FB04-4256-A228-D4B25A3A5F63}" srcOrd="1" destOrd="0" presId="urn:microsoft.com/office/officeart/2005/8/layout/hierarchy2"/>
    <dgm:cxn modelId="{123B796A-F8EF-4D90-BF86-EB463BEAD0C2}" type="presParOf" srcId="{81935E13-1DA3-4E84-AB18-22F534C6DB34}" destId="{B433C576-3F57-43B0-B224-F07FC31FDB4C}" srcOrd="2" destOrd="0" presId="urn:microsoft.com/office/officeart/2005/8/layout/hierarchy2"/>
    <dgm:cxn modelId="{75ECC98E-E2D1-421D-A8E9-0E0C2A1F0275}" type="presParOf" srcId="{B433C576-3F57-43B0-B224-F07FC31FDB4C}" destId="{571AF402-34E1-4099-80FC-45A5487BF582}" srcOrd="0" destOrd="0" presId="urn:microsoft.com/office/officeart/2005/8/layout/hierarchy2"/>
    <dgm:cxn modelId="{4A36684D-02EB-4DD6-BBFA-BBD64F512749}" type="presParOf" srcId="{81935E13-1DA3-4E84-AB18-22F534C6DB34}" destId="{EAF2B5DC-9640-495E-8E8F-1F89CD725AF7}" srcOrd="3" destOrd="0" presId="urn:microsoft.com/office/officeart/2005/8/layout/hierarchy2"/>
    <dgm:cxn modelId="{73D018E8-4828-47B2-8939-3E44E62CECDD}" type="presParOf" srcId="{EAF2B5DC-9640-495E-8E8F-1F89CD725AF7}" destId="{7B7DD00D-C535-4B05-9C78-11DBCEE81160}" srcOrd="0" destOrd="0" presId="urn:microsoft.com/office/officeart/2005/8/layout/hierarchy2"/>
    <dgm:cxn modelId="{07FE7A23-F5B3-4CAF-8BF2-35A9B3D31E1F}" type="presParOf" srcId="{EAF2B5DC-9640-495E-8E8F-1F89CD725AF7}" destId="{500DC6D8-3FD7-439A-9838-FDB1BA53C73C}" srcOrd="1" destOrd="0" presId="urn:microsoft.com/office/officeart/2005/8/layout/hierarchy2"/>
    <dgm:cxn modelId="{E018DB37-155F-45BC-9343-284EE357FFE7}" type="presParOf" srcId="{81935E13-1DA3-4E84-AB18-22F534C6DB34}" destId="{BE6CD313-D21F-406F-8162-8DE0363C30EE}" srcOrd="4" destOrd="0" presId="urn:microsoft.com/office/officeart/2005/8/layout/hierarchy2"/>
    <dgm:cxn modelId="{B314414E-D05E-4394-AA63-DF1ABAD10ABD}" type="presParOf" srcId="{BE6CD313-D21F-406F-8162-8DE0363C30EE}" destId="{45750847-EE7A-42FD-93A9-91B778B83499}" srcOrd="0" destOrd="0" presId="urn:microsoft.com/office/officeart/2005/8/layout/hierarchy2"/>
    <dgm:cxn modelId="{CCDE4685-491A-4DC3-9E70-437F8F36516B}" type="presParOf" srcId="{81935E13-1DA3-4E84-AB18-22F534C6DB34}" destId="{CA9B7254-1188-4F90-8763-1BB87D952BAA}" srcOrd="5" destOrd="0" presId="urn:microsoft.com/office/officeart/2005/8/layout/hierarchy2"/>
    <dgm:cxn modelId="{CA508815-84B8-45E2-94DC-0DE182E847F2}" type="presParOf" srcId="{CA9B7254-1188-4F90-8763-1BB87D952BAA}" destId="{F6AAB448-9B9B-407D-B747-0F36339089B4}" srcOrd="0" destOrd="0" presId="urn:microsoft.com/office/officeart/2005/8/layout/hierarchy2"/>
    <dgm:cxn modelId="{1BF1574C-B02F-4568-ADBA-7E0595715FD7}" type="presParOf" srcId="{CA9B7254-1188-4F90-8763-1BB87D952BAA}" destId="{DC039206-8428-4AD7-83F5-C0766EE63E94}" srcOrd="1" destOrd="0" presId="urn:microsoft.com/office/officeart/2005/8/layout/hierarchy2"/>
    <dgm:cxn modelId="{58DDD4A1-7607-46DB-8DE3-617E9A023075}" type="presParOf" srcId="{4CC2A5F6-5447-41EB-B1FC-1F0792CC7436}" destId="{06B0945C-7FA2-4CE2-B9AE-95A595F703A9}" srcOrd="4" destOrd="0" presId="urn:microsoft.com/office/officeart/2005/8/layout/hierarchy2"/>
    <dgm:cxn modelId="{E443E483-DC3C-4784-A7A2-73CA5C271DC0}" type="presParOf" srcId="{06B0945C-7FA2-4CE2-B9AE-95A595F703A9}" destId="{DA6A523F-DD7F-435F-B921-5393F64EB45B}" srcOrd="0" destOrd="0" presId="urn:microsoft.com/office/officeart/2005/8/layout/hierarchy2"/>
    <dgm:cxn modelId="{F1B783E5-BEEA-4FD1-90D6-86D8514E643F}" type="presParOf" srcId="{4CC2A5F6-5447-41EB-B1FC-1F0792CC7436}" destId="{0AE7E301-D22F-4559-8723-AD753F1E99B1}" srcOrd="5" destOrd="0" presId="urn:microsoft.com/office/officeart/2005/8/layout/hierarchy2"/>
    <dgm:cxn modelId="{83796A97-6111-4BDC-944E-23BFEFBE15D7}" type="presParOf" srcId="{0AE7E301-D22F-4559-8723-AD753F1E99B1}" destId="{605B5E71-90A9-4370-9D3A-08D8E3906813}" srcOrd="0" destOrd="0" presId="urn:microsoft.com/office/officeart/2005/8/layout/hierarchy2"/>
    <dgm:cxn modelId="{8CCCC633-B2C3-47BE-8E91-6E881FABF212}" type="presParOf" srcId="{0AE7E301-D22F-4559-8723-AD753F1E99B1}" destId="{FA29C800-951C-4F4F-8E2F-FE66146CF3E9}" srcOrd="1" destOrd="0" presId="urn:microsoft.com/office/officeart/2005/8/layout/hierarchy2"/>
    <dgm:cxn modelId="{629D3EDA-214E-4026-888C-9435E7C4A35E}" type="presParOf" srcId="{FA29C800-951C-4F4F-8E2F-FE66146CF3E9}" destId="{0455947D-72AE-4C4A-88C6-B422FA7CBE35}" srcOrd="0" destOrd="0" presId="urn:microsoft.com/office/officeart/2005/8/layout/hierarchy2"/>
    <dgm:cxn modelId="{F853BCF3-F69E-4690-B526-BF6DFD3D95E6}" type="presParOf" srcId="{0455947D-72AE-4C4A-88C6-B422FA7CBE35}" destId="{3B75314B-365D-410B-99D4-CDE692577DC5}" srcOrd="0" destOrd="0" presId="urn:microsoft.com/office/officeart/2005/8/layout/hierarchy2"/>
    <dgm:cxn modelId="{A6C32394-C541-49BA-B611-E63F39A5169E}" type="presParOf" srcId="{FA29C800-951C-4F4F-8E2F-FE66146CF3E9}" destId="{7D40962C-FCB1-41EC-BB5F-40837FD73835}" srcOrd="1" destOrd="0" presId="urn:microsoft.com/office/officeart/2005/8/layout/hierarchy2"/>
    <dgm:cxn modelId="{7BEA9707-D8DA-4E5A-8ABF-506A111C13BE}" type="presParOf" srcId="{7D40962C-FCB1-41EC-BB5F-40837FD73835}" destId="{8187FC9E-981B-42FA-B771-4A85DFD840D0}" srcOrd="0" destOrd="0" presId="urn:microsoft.com/office/officeart/2005/8/layout/hierarchy2"/>
    <dgm:cxn modelId="{FA01D5A6-A554-4685-BF91-AC693BD90B59}" type="presParOf" srcId="{7D40962C-FCB1-41EC-BB5F-40837FD73835}" destId="{80B8EBD2-F98A-4F84-93D2-7D0D1DAF107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D7424-C1F4-42F5-BDFD-193339B1AB32}">
      <dsp:nvSpPr>
        <dsp:cNvPr id="0" name=""/>
        <dsp:cNvSpPr/>
      </dsp:nvSpPr>
      <dsp:spPr>
        <a:xfrm>
          <a:off x="2436113" y="462522"/>
          <a:ext cx="1524000" cy="1524000"/>
        </a:xfrm>
        <a:prstGeom prst="ellipse">
          <a:avLst/>
        </a:prstGeom>
        <a:gradFill rotWithShape="0">
          <a:gsLst>
            <a:gs pos="0">
              <a:schemeClr val="accent1">
                <a:alpha val="50000"/>
                <a:hueOff val="0"/>
                <a:satOff val="0"/>
                <a:lumOff val="0"/>
                <a:alphaOff val="0"/>
                <a:tint val="83000"/>
                <a:shade val="100000"/>
                <a:alpha val="100000"/>
                <a:hueMod val="100000"/>
                <a:satMod val="220000"/>
                <a:lumMod val="90000"/>
              </a:schemeClr>
            </a:gs>
            <a:gs pos="76000">
              <a:schemeClr val="accent1">
                <a:alpha val="50000"/>
                <a:hueOff val="0"/>
                <a:satOff val="0"/>
                <a:lumOff val="0"/>
                <a:alphaOff val="0"/>
                <a:shade val="100000"/>
              </a:schemeClr>
            </a:gs>
            <a:gs pos="100000">
              <a:schemeClr val="accent1">
                <a:alpha val="5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5DCAB377-FBD9-4EC9-A673-7FB73668D0C1}">
      <dsp:nvSpPr>
        <dsp:cNvPr id="0" name=""/>
        <dsp:cNvSpPr/>
      </dsp:nvSpPr>
      <dsp:spPr>
        <a:xfrm>
          <a:off x="2250492" y="819664"/>
          <a:ext cx="1767840" cy="10232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Completion Data</a:t>
          </a:r>
          <a:endParaRPr lang="en-US" sz="2400" kern="1200" dirty="0"/>
        </a:p>
      </dsp:txBody>
      <dsp:txXfrm>
        <a:off x="2250492" y="819664"/>
        <a:ext cx="1767840" cy="1023257"/>
      </dsp:txXfrm>
    </dsp:sp>
    <dsp:sp modelId="{682255E2-E7B6-49F6-9838-F2E57517E577}">
      <dsp:nvSpPr>
        <dsp:cNvPr id="0" name=""/>
        <dsp:cNvSpPr/>
      </dsp:nvSpPr>
      <dsp:spPr>
        <a:xfrm>
          <a:off x="4572000" y="1680877"/>
          <a:ext cx="1524000" cy="1524000"/>
        </a:xfrm>
        <a:prstGeom prst="ellipse">
          <a:avLst/>
        </a:prstGeom>
        <a:gradFill rotWithShape="0">
          <a:gsLst>
            <a:gs pos="0">
              <a:schemeClr val="accent1">
                <a:alpha val="50000"/>
                <a:hueOff val="0"/>
                <a:satOff val="0"/>
                <a:lumOff val="0"/>
                <a:alphaOff val="0"/>
                <a:tint val="83000"/>
                <a:shade val="100000"/>
                <a:alpha val="100000"/>
                <a:hueMod val="100000"/>
                <a:satMod val="220000"/>
                <a:lumMod val="90000"/>
              </a:schemeClr>
            </a:gs>
            <a:gs pos="76000">
              <a:schemeClr val="accent1">
                <a:alpha val="50000"/>
                <a:hueOff val="0"/>
                <a:satOff val="0"/>
                <a:lumOff val="0"/>
                <a:alphaOff val="0"/>
                <a:shade val="100000"/>
              </a:schemeClr>
            </a:gs>
            <a:gs pos="100000">
              <a:schemeClr val="accent1">
                <a:alpha val="5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1566C454-D329-48F4-86C9-A0BF87CA0C30}">
      <dsp:nvSpPr>
        <dsp:cNvPr id="0" name=""/>
        <dsp:cNvSpPr/>
      </dsp:nvSpPr>
      <dsp:spPr>
        <a:xfrm>
          <a:off x="4511040" y="1924012"/>
          <a:ext cx="1584960" cy="11103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Basic Skills Progress Data</a:t>
          </a:r>
          <a:endParaRPr lang="en-US" sz="2400" kern="1200" dirty="0"/>
        </a:p>
      </dsp:txBody>
      <dsp:txXfrm>
        <a:off x="4511040" y="1924012"/>
        <a:ext cx="1584960" cy="1110342"/>
      </dsp:txXfrm>
    </dsp:sp>
    <dsp:sp modelId="{082703FD-E999-4976-96ED-AC45F87E29F1}">
      <dsp:nvSpPr>
        <dsp:cNvPr id="0" name=""/>
        <dsp:cNvSpPr/>
      </dsp:nvSpPr>
      <dsp:spPr>
        <a:xfrm>
          <a:off x="4164345" y="3392677"/>
          <a:ext cx="1524000" cy="1524000"/>
        </a:xfrm>
        <a:prstGeom prst="ellipse">
          <a:avLst/>
        </a:prstGeom>
        <a:gradFill rotWithShape="0">
          <a:gsLst>
            <a:gs pos="0">
              <a:schemeClr val="accent1">
                <a:alpha val="50000"/>
                <a:hueOff val="0"/>
                <a:satOff val="0"/>
                <a:lumOff val="0"/>
                <a:alphaOff val="0"/>
                <a:tint val="83000"/>
                <a:shade val="100000"/>
                <a:alpha val="100000"/>
                <a:hueMod val="100000"/>
                <a:satMod val="220000"/>
                <a:lumMod val="90000"/>
              </a:schemeClr>
            </a:gs>
            <a:gs pos="76000">
              <a:schemeClr val="accent1">
                <a:alpha val="50000"/>
                <a:hueOff val="0"/>
                <a:satOff val="0"/>
                <a:lumOff val="0"/>
                <a:alphaOff val="0"/>
                <a:shade val="100000"/>
              </a:schemeClr>
            </a:gs>
            <a:gs pos="100000">
              <a:schemeClr val="accent1">
                <a:alpha val="5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F418C560-F4DC-4C23-B79C-381A54DDECE5}">
      <dsp:nvSpPr>
        <dsp:cNvPr id="0" name=""/>
        <dsp:cNvSpPr/>
      </dsp:nvSpPr>
      <dsp:spPr>
        <a:xfrm>
          <a:off x="4267200" y="3776133"/>
          <a:ext cx="1584960" cy="11103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CCSSE – Perception Data</a:t>
          </a:r>
          <a:endParaRPr lang="en-US" sz="2400" kern="1200" dirty="0"/>
        </a:p>
      </dsp:txBody>
      <dsp:txXfrm>
        <a:off x="4267200" y="3776133"/>
        <a:ext cx="1584960" cy="1110342"/>
      </dsp:txXfrm>
    </dsp:sp>
    <dsp:sp modelId="{52328CF2-F361-447F-B013-6DFAB024DD8A}">
      <dsp:nvSpPr>
        <dsp:cNvPr id="0" name=""/>
        <dsp:cNvSpPr/>
      </dsp:nvSpPr>
      <dsp:spPr>
        <a:xfrm>
          <a:off x="1243096" y="3332281"/>
          <a:ext cx="1524000" cy="1524000"/>
        </a:xfrm>
        <a:prstGeom prst="ellipse">
          <a:avLst/>
        </a:prstGeom>
        <a:gradFill rotWithShape="0">
          <a:gsLst>
            <a:gs pos="0">
              <a:schemeClr val="accent1">
                <a:alpha val="50000"/>
                <a:hueOff val="0"/>
                <a:satOff val="0"/>
                <a:lumOff val="0"/>
                <a:alphaOff val="0"/>
                <a:tint val="83000"/>
                <a:shade val="100000"/>
                <a:alpha val="100000"/>
                <a:hueMod val="100000"/>
                <a:satMod val="220000"/>
                <a:lumMod val="90000"/>
              </a:schemeClr>
            </a:gs>
            <a:gs pos="76000">
              <a:schemeClr val="accent1">
                <a:alpha val="50000"/>
                <a:hueOff val="0"/>
                <a:satOff val="0"/>
                <a:lumOff val="0"/>
                <a:alphaOff val="0"/>
                <a:shade val="100000"/>
              </a:schemeClr>
            </a:gs>
            <a:gs pos="100000">
              <a:schemeClr val="accent1">
                <a:alpha val="5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BDCB314B-F25A-4224-98D8-5FE389A494EC}">
      <dsp:nvSpPr>
        <dsp:cNvPr id="0" name=""/>
        <dsp:cNvSpPr/>
      </dsp:nvSpPr>
      <dsp:spPr>
        <a:xfrm>
          <a:off x="1260465" y="3594947"/>
          <a:ext cx="1584960" cy="11103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Equity Data</a:t>
          </a:r>
          <a:endParaRPr lang="en-US" sz="2400" kern="1200" dirty="0"/>
        </a:p>
      </dsp:txBody>
      <dsp:txXfrm>
        <a:off x="1260465" y="3594947"/>
        <a:ext cx="1584960" cy="1110342"/>
      </dsp:txXfrm>
    </dsp:sp>
    <dsp:sp modelId="{0F8F1470-622F-46AD-BE6D-EE2B191059A5}">
      <dsp:nvSpPr>
        <dsp:cNvPr id="0" name=""/>
        <dsp:cNvSpPr/>
      </dsp:nvSpPr>
      <dsp:spPr>
        <a:xfrm>
          <a:off x="45460" y="1771463"/>
          <a:ext cx="1524000" cy="1524000"/>
        </a:xfrm>
        <a:prstGeom prst="ellipse">
          <a:avLst/>
        </a:prstGeom>
        <a:gradFill rotWithShape="0">
          <a:gsLst>
            <a:gs pos="0">
              <a:schemeClr val="accent1">
                <a:alpha val="50000"/>
                <a:hueOff val="0"/>
                <a:satOff val="0"/>
                <a:lumOff val="0"/>
                <a:alphaOff val="0"/>
                <a:tint val="83000"/>
                <a:shade val="100000"/>
                <a:alpha val="100000"/>
                <a:hueMod val="100000"/>
                <a:satMod val="220000"/>
                <a:lumMod val="90000"/>
              </a:schemeClr>
            </a:gs>
            <a:gs pos="76000">
              <a:schemeClr val="accent1">
                <a:alpha val="50000"/>
                <a:hueOff val="0"/>
                <a:satOff val="0"/>
                <a:lumOff val="0"/>
                <a:alphaOff val="0"/>
                <a:shade val="100000"/>
              </a:schemeClr>
            </a:gs>
            <a:gs pos="100000">
              <a:schemeClr val="accent1">
                <a:alpha val="5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AEB5B96D-4D94-4C35-A39E-DA8ED0135650}">
      <dsp:nvSpPr>
        <dsp:cNvPr id="0" name=""/>
        <dsp:cNvSpPr/>
      </dsp:nvSpPr>
      <dsp:spPr>
        <a:xfrm>
          <a:off x="0" y="1882019"/>
          <a:ext cx="1584960" cy="11103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SSSP-Student Service Data</a:t>
          </a:r>
          <a:endParaRPr lang="en-US" sz="2400" kern="1200" dirty="0"/>
        </a:p>
      </dsp:txBody>
      <dsp:txXfrm>
        <a:off x="0" y="1882019"/>
        <a:ext cx="1584960" cy="1110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0.04125</cdr:x>
      <cdr:y>0.59244</cdr:y>
    </cdr:from>
    <cdr:to>
      <cdr:x>0.98243</cdr:x>
      <cdr:y>0.59244</cdr:y>
    </cdr:to>
    <cdr:cxnSp macro="">
      <cdr:nvCxnSpPr>
        <cdr:cNvPr id="3" name="Straight Connector 2"/>
        <cdr:cNvCxnSpPr/>
      </cdr:nvCxnSpPr>
      <cdr:spPr>
        <a:xfrm xmlns:a="http://schemas.openxmlformats.org/drawingml/2006/main">
          <a:off x="374073" y="4017818"/>
          <a:ext cx="8534400" cy="0"/>
        </a:xfrm>
        <a:prstGeom xmlns:a="http://schemas.openxmlformats.org/drawingml/2006/main" prst="line">
          <a:avLst/>
        </a:prstGeom>
        <a:ln xmlns:a="http://schemas.openxmlformats.org/drawingml/2006/main" w="57150"/>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F14B2-E69C-490D-BE6B-2DC953CFC796}" type="datetimeFigureOut">
              <a:rPr lang="en-US" smtClean="0"/>
              <a:t>3/14/15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50256-8803-4C0A-8BAC-A48B133A52A6}" type="slidenum">
              <a:rPr lang="en-US" smtClean="0"/>
              <a:t>‹#›</a:t>
            </a:fld>
            <a:endParaRPr lang="en-US" dirty="0"/>
          </a:p>
        </p:txBody>
      </p:sp>
    </p:spTree>
    <p:extLst>
      <p:ext uri="{BB962C8B-B14F-4D97-AF65-F5344CB8AC3E}">
        <p14:creationId xmlns:p14="http://schemas.microsoft.com/office/powerpoint/2010/main" val="25584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r>
              <a:rPr lang="en-US" baseline="0" dirty="0" smtClean="0"/>
              <a:t> – Key data concerns</a:t>
            </a:r>
            <a:endParaRPr lang="en-US" dirty="0"/>
          </a:p>
        </p:txBody>
      </p:sp>
      <p:sp>
        <p:nvSpPr>
          <p:cNvPr id="4" name="Slide Number Placeholder 3"/>
          <p:cNvSpPr>
            <a:spLocks noGrp="1"/>
          </p:cNvSpPr>
          <p:nvPr>
            <p:ph type="sldNum" sz="quarter" idx="10"/>
          </p:nvPr>
        </p:nvSpPr>
        <p:spPr/>
        <p:txBody>
          <a:bodyPr/>
          <a:lstStyle/>
          <a:p>
            <a:fld id="{1888073B-5682-47BC-BD28-812264DAD623}" type="slidenum">
              <a:rPr lang="en-US" smtClean="0"/>
              <a:t>2</a:t>
            </a:fld>
            <a:endParaRPr lang="en-US" dirty="0"/>
          </a:p>
        </p:txBody>
      </p:sp>
    </p:spTree>
    <p:extLst>
      <p:ext uri="{BB962C8B-B14F-4D97-AF65-F5344CB8AC3E}">
        <p14:creationId xmlns:p14="http://schemas.microsoft.com/office/powerpoint/2010/main" val="141842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ATD data showing positive results </a:t>
            </a:r>
          </a:p>
          <a:p>
            <a:r>
              <a:rPr lang="en-US" dirty="0" smtClean="0"/>
              <a:t>SEPs seemed to be correlated with better outcomes</a:t>
            </a:r>
          </a:p>
          <a:p>
            <a:r>
              <a:rPr lang="en-US" dirty="0" smtClean="0"/>
              <a:t>Math</a:t>
            </a:r>
            <a:r>
              <a:rPr lang="en-US" baseline="0" dirty="0" smtClean="0"/>
              <a:t> in first semester </a:t>
            </a:r>
          </a:p>
          <a:p>
            <a:r>
              <a:rPr lang="en-US" baseline="0" dirty="0" smtClean="0"/>
              <a:t>English in first semester</a:t>
            </a:r>
          </a:p>
          <a:p>
            <a:r>
              <a:rPr lang="en-US" baseline="0" dirty="0" smtClean="0"/>
              <a:t>But not all of this first semester</a:t>
            </a:r>
            <a:endParaRPr lang="en-US" dirty="0"/>
          </a:p>
        </p:txBody>
      </p:sp>
      <p:sp>
        <p:nvSpPr>
          <p:cNvPr id="4" name="Slide Number Placeholder 3"/>
          <p:cNvSpPr>
            <a:spLocks noGrp="1"/>
          </p:cNvSpPr>
          <p:nvPr>
            <p:ph type="sldNum" sz="quarter" idx="10"/>
          </p:nvPr>
        </p:nvSpPr>
        <p:spPr/>
        <p:txBody>
          <a:bodyPr/>
          <a:lstStyle/>
          <a:p>
            <a:fld id="{1888073B-5682-47BC-BD28-812264DAD623}" type="slidenum">
              <a:rPr lang="en-US" smtClean="0"/>
              <a:t>5</a:t>
            </a:fld>
            <a:endParaRPr lang="en-US" dirty="0"/>
          </a:p>
        </p:txBody>
      </p:sp>
    </p:spTree>
    <p:extLst>
      <p:ext uri="{BB962C8B-B14F-4D97-AF65-F5344CB8AC3E}">
        <p14:creationId xmlns:p14="http://schemas.microsoft.com/office/powerpoint/2010/main" val="281995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Manny’s</a:t>
            </a:r>
            <a:endParaRPr lang="en-US" dirty="0"/>
          </a:p>
        </p:txBody>
      </p:sp>
      <p:sp>
        <p:nvSpPr>
          <p:cNvPr id="4" name="Slide Number Placeholder 3"/>
          <p:cNvSpPr>
            <a:spLocks noGrp="1"/>
          </p:cNvSpPr>
          <p:nvPr>
            <p:ph type="sldNum" sz="quarter" idx="10"/>
          </p:nvPr>
        </p:nvSpPr>
        <p:spPr/>
        <p:txBody>
          <a:bodyPr/>
          <a:lstStyle/>
          <a:p>
            <a:fld id="{1888073B-5682-47BC-BD28-812264DAD623}" type="slidenum">
              <a:rPr lang="en-US" smtClean="0"/>
              <a:t>6</a:t>
            </a:fld>
            <a:endParaRPr lang="en-US" dirty="0"/>
          </a:p>
        </p:txBody>
      </p:sp>
    </p:spTree>
    <p:extLst>
      <p:ext uri="{BB962C8B-B14F-4D97-AF65-F5344CB8AC3E}">
        <p14:creationId xmlns:p14="http://schemas.microsoft.com/office/powerpoint/2010/main" val="65696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Manny’s</a:t>
            </a:r>
            <a:endParaRPr lang="en-US" dirty="0"/>
          </a:p>
        </p:txBody>
      </p:sp>
      <p:sp>
        <p:nvSpPr>
          <p:cNvPr id="4" name="Slide Number Placeholder 3"/>
          <p:cNvSpPr>
            <a:spLocks noGrp="1"/>
          </p:cNvSpPr>
          <p:nvPr>
            <p:ph type="sldNum" sz="quarter" idx="10"/>
          </p:nvPr>
        </p:nvSpPr>
        <p:spPr/>
        <p:txBody>
          <a:bodyPr/>
          <a:lstStyle/>
          <a:p>
            <a:fld id="{1888073B-5682-47BC-BD28-812264DAD623}" type="slidenum">
              <a:rPr lang="en-US" smtClean="0"/>
              <a:t>7</a:t>
            </a:fld>
            <a:endParaRPr lang="en-US" dirty="0"/>
          </a:p>
        </p:txBody>
      </p:sp>
    </p:spTree>
    <p:extLst>
      <p:ext uri="{BB962C8B-B14F-4D97-AF65-F5344CB8AC3E}">
        <p14:creationId xmlns:p14="http://schemas.microsoft.com/office/powerpoint/2010/main" val="26255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5A051-D08A-46B8-91EF-7654BD2035FC}" type="slidenum">
              <a:rPr lang="en-US" smtClean="0"/>
              <a:pPr/>
              <a:t>9</a:t>
            </a:fld>
            <a:endParaRPr lang="en-US" dirty="0"/>
          </a:p>
        </p:txBody>
      </p:sp>
    </p:spTree>
    <p:extLst>
      <p:ext uri="{BB962C8B-B14F-4D97-AF65-F5344CB8AC3E}">
        <p14:creationId xmlns:p14="http://schemas.microsoft.com/office/powerpoint/2010/main" val="406951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75A051-D08A-46B8-91EF-7654BD2035FC}" type="slidenum">
              <a:rPr lang="en-US" smtClean="0"/>
              <a:pPr/>
              <a:t>14</a:t>
            </a:fld>
            <a:endParaRPr lang="en-US" dirty="0"/>
          </a:p>
        </p:txBody>
      </p:sp>
    </p:spTree>
    <p:extLst>
      <p:ext uri="{BB962C8B-B14F-4D97-AF65-F5344CB8AC3E}">
        <p14:creationId xmlns:p14="http://schemas.microsoft.com/office/powerpoint/2010/main" val="203019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SEPs</a:t>
            </a:r>
            <a:endParaRPr lang="en-US" dirty="0"/>
          </a:p>
        </p:txBody>
      </p:sp>
      <p:sp>
        <p:nvSpPr>
          <p:cNvPr id="4" name="Slide Number Placeholder 3"/>
          <p:cNvSpPr>
            <a:spLocks noGrp="1"/>
          </p:cNvSpPr>
          <p:nvPr>
            <p:ph type="sldNum" sz="quarter" idx="10"/>
          </p:nvPr>
        </p:nvSpPr>
        <p:spPr/>
        <p:txBody>
          <a:bodyPr/>
          <a:lstStyle/>
          <a:p>
            <a:fld id="{1888073B-5682-47BC-BD28-812264DAD623}" type="slidenum">
              <a:rPr lang="en-US" smtClean="0"/>
              <a:t>19</a:t>
            </a:fld>
            <a:endParaRPr lang="en-US" dirty="0"/>
          </a:p>
        </p:txBody>
      </p:sp>
    </p:spTree>
    <p:extLst>
      <p:ext uri="{BB962C8B-B14F-4D97-AF65-F5344CB8AC3E}">
        <p14:creationId xmlns:p14="http://schemas.microsoft.com/office/powerpoint/2010/main" val="328992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 equity</a:t>
            </a:r>
            <a:r>
              <a:rPr lang="en-US" baseline="0" dirty="0" smtClean="0"/>
              <a:t> through SEPs</a:t>
            </a:r>
            <a:endParaRPr lang="en-US" dirty="0"/>
          </a:p>
        </p:txBody>
      </p:sp>
      <p:sp>
        <p:nvSpPr>
          <p:cNvPr id="4" name="Slide Number Placeholder 3"/>
          <p:cNvSpPr>
            <a:spLocks noGrp="1"/>
          </p:cNvSpPr>
          <p:nvPr>
            <p:ph type="sldNum" sz="quarter" idx="10"/>
          </p:nvPr>
        </p:nvSpPr>
        <p:spPr/>
        <p:txBody>
          <a:bodyPr/>
          <a:lstStyle/>
          <a:p>
            <a:fld id="{1888073B-5682-47BC-BD28-812264DAD623}" type="slidenum">
              <a:rPr lang="en-US" smtClean="0"/>
              <a:t>20</a:t>
            </a:fld>
            <a:endParaRPr lang="en-US" dirty="0"/>
          </a:p>
        </p:txBody>
      </p:sp>
    </p:spTree>
    <p:extLst>
      <p:ext uri="{BB962C8B-B14F-4D97-AF65-F5344CB8AC3E}">
        <p14:creationId xmlns:p14="http://schemas.microsoft.com/office/powerpoint/2010/main" val="222144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23</a:t>
            </a:fld>
            <a:endParaRPr lang="en-US" dirty="0"/>
          </a:p>
        </p:txBody>
      </p:sp>
    </p:spTree>
    <p:extLst>
      <p:ext uri="{BB962C8B-B14F-4D97-AF65-F5344CB8AC3E}">
        <p14:creationId xmlns:p14="http://schemas.microsoft.com/office/powerpoint/2010/main" val="151126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ECA2D4-0607-4DB1-8418-F8FB4750DE4A}" type="datetimeFigureOut">
              <a:rPr lang="en-US" smtClean="0"/>
              <a:t>3/14/15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EB79D-9A47-4A43-9CA2-53F2486EC1BA}"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CA2D4-0607-4DB1-8418-F8FB4750DE4A}" type="datetimeFigureOut">
              <a:rPr lang="en-US" smtClean="0"/>
              <a:t>3/14/15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EB79D-9A47-4A43-9CA2-53F2486EC1B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CA2D4-0607-4DB1-8418-F8FB4750DE4A}" type="datetimeFigureOut">
              <a:rPr lang="en-US" smtClean="0"/>
              <a:t>3/14/15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EB79D-9A47-4A43-9CA2-53F2486EC1B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CA2D4-0607-4DB1-8418-F8FB4750DE4A}" type="datetimeFigureOut">
              <a:rPr lang="en-US" smtClean="0"/>
              <a:t>3/14/15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EB79D-9A47-4A43-9CA2-53F2486EC1B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CA2D4-0607-4DB1-8418-F8FB4750DE4A}" type="datetimeFigureOut">
              <a:rPr lang="en-US" smtClean="0"/>
              <a:t>3/14/15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EB79D-9A47-4A43-9CA2-53F2486EC1BA}"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ECA2D4-0607-4DB1-8418-F8FB4750DE4A}" type="datetimeFigureOut">
              <a:rPr lang="en-US" smtClean="0"/>
              <a:t>3/14/15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BEB79D-9A47-4A43-9CA2-53F2486EC1B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ECA2D4-0607-4DB1-8418-F8FB4750DE4A}" type="datetimeFigureOut">
              <a:rPr lang="en-US" smtClean="0"/>
              <a:t>3/14/15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BEB79D-9A47-4A43-9CA2-53F2486EC1BA}"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ECA2D4-0607-4DB1-8418-F8FB4750DE4A}" type="datetimeFigureOut">
              <a:rPr lang="en-US" smtClean="0"/>
              <a:t>3/14/15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BEB79D-9A47-4A43-9CA2-53F2486EC1B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CA2D4-0607-4DB1-8418-F8FB4750DE4A}" type="datetimeFigureOut">
              <a:rPr lang="en-US" smtClean="0"/>
              <a:t>3/14/15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BEB79D-9A47-4A43-9CA2-53F2486EC1B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CA2D4-0607-4DB1-8418-F8FB4750DE4A}" type="datetimeFigureOut">
              <a:rPr lang="en-US" smtClean="0"/>
              <a:t>3/14/15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BEB79D-9A47-4A43-9CA2-53F2486EC1BA}"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CA2D4-0607-4DB1-8418-F8FB4750DE4A}" type="datetimeFigureOut">
              <a:rPr lang="en-US" smtClean="0"/>
              <a:t>3/14/15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BEB79D-9A47-4A43-9CA2-53F2486EC1B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0ECA2D4-0607-4DB1-8418-F8FB4750DE4A}" type="datetimeFigureOut">
              <a:rPr lang="en-US" smtClean="0"/>
              <a:t>3/14/15</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4BEB79D-9A47-4A43-9CA2-53F2486EC1BA}"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png"/><Relationship Id="rId9" Type="http://schemas.openxmlformats.org/officeDocument/2006/relationships/image" Target="../media/image4.png"/><Relationship Id="rId10" Type="http://schemas.openxmlformats.org/officeDocument/2006/relationships/image" Target="../media/image5.png"/><Relationship Id="rId11" Type="http://schemas.openxmlformats.org/officeDocument/2006/relationships/chart" Target="../charts/chart1.xml"/><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png"/><Relationship Id="rId6" Type="http://schemas.openxmlformats.org/officeDocument/2006/relationships/image" Target="../media/image20.emf"/><Relationship Id="rId7"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0.png"/><Relationship Id="rId5" Type="http://schemas.openxmlformats.org/officeDocument/2006/relationships/oleObject" Target="../embeddings/oleObject1.bin"/><Relationship Id="rId6" Type="http://schemas.openxmlformats.org/officeDocument/2006/relationships/package" Target="../embeddings/Microsoft_Excel_Sheet1.xlsx"/><Relationship Id="rId7" Type="http://schemas.openxmlformats.org/officeDocument/2006/relationships/image" Target="../media/image8.emf"/><Relationship Id="rId8" Type="http://schemas.openxmlformats.org/officeDocument/2006/relationships/oleObject" Target="../embeddings/oleObject2.bin"/><Relationship Id="rId9" Type="http://schemas.openxmlformats.org/officeDocument/2006/relationships/package" Target="../embeddings/Microsoft_Excel_Sheet2.xlsx"/><Relationship Id="rId10"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Bakersfield College </a:t>
            </a:r>
            <a:br>
              <a:rPr lang="en-US" dirty="0" smtClean="0"/>
            </a:br>
            <a:r>
              <a:rPr lang="en-US" dirty="0" smtClean="0"/>
              <a:t>Making </a:t>
            </a:r>
            <a:r>
              <a:rPr lang="en-US" dirty="0"/>
              <a:t>I</a:t>
            </a:r>
            <a:r>
              <a:rPr lang="en-US" dirty="0" smtClean="0"/>
              <a:t>t Happen</a:t>
            </a:r>
            <a:endParaRPr lang="en-US" dirty="0"/>
          </a:p>
        </p:txBody>
      </p:sp>
      <p:sp>
        <p:nvSpPr>
          <p:cNvPr id="3" name="Subtitle 2"/>
          <p:cNvSpPr>
            <a:spLocks noGrp="1"/>
          </p:cNvSpPr>
          <p:nvPr>
            <p:ph type="subTitle" idx="1"/>
          </p:nvPr>
        </p:nvSpPr>
        <p:spPr/>
        <p:txBody>
          <a:bodyPr/>
          <a:lstStyle/>
          <a:p>
            <a:r>
              <a:rPr lang="en-US" dirty="0" smtClean="0"/>
              <a:t>(MIH fulfilling our SEP, SSSP, ATD and BSI mandates)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52400"/>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4677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990600"/>
          </a:xfrm>
        </p:spPr>
        <p:txBody>
          <a:bodyPr>
            <a:normAutofit fontScale="90000"/>
          </a:bodyPr>
          <a:lstStyle/>
          <a:p>
            <a:r>
              <a:rPr lang="en-US" b="1" dirty="0" smtClean="0"/>
              <a:t>BC Philosophy behind MMs and Assessment</a:t>
            </a:r>
            <a:endParaRPr lang="en-US" b="1" dirty="0"/>
          </a:p>
        </p:txBody>
      </p:sp>
      <p:sp>
        <p:nvSpPr>
          <p:cNvPr id="3" name="Content Placeholder 2"/>
          <p:cNvSpPr>
            <a:spLocks noGrp="1"/>
          </p:cNvSpPr>
          <p:nvPr>
            <p:ph idx="1"/>
          </p:nvPr>
        </p:nvSpPr>
        <p:spPr>
          <a:xfrm>
            <a:off x="762000" y="2057400"/>
            <a:ext cx="7543800" cy="3886200"/>
          </a:xfrm>
        </p:spPr>
        <p:txBody>
          <a:bodyPr>
            <a:normAutofit/>
          </a:bodyPr>
          <a:lstStyle/>
          <a:p>
            <a:r>
              <a:rPr lang="en-US" sz="3200" dirty="0" smtClean="0"/>
              <a:t>Tests aren’t always the best measures</a:t>
            </a:r>
          </a:p>
          <a:p>
            <a:r>
              <a:rPr lang="en-US" sz="3200" dirty="0" smtClean="0"/>
              <a:t>Tests alone are TERRIBLE measures</a:t>
            </a:r>
          </a:p>
          <a:p>
            <a:r>
              <a:rPr lang="en-US" sz="3200" dirty="0" smtClean="0"/>
              <a:t>The goal is to predict success</a:t>
            </a:r>
          </a:p>
          <a:p>
            <a:r>
              <a:rPr lang="en-US" sz="3200" dirty="0" smtClean="0"/>
              <a:t>More information provides better placement</a:t>
            </a:r>
            <a:endParaRPr lang="en-US" sz="3200" dirty="0"/>
          </a:p>
        </p:txBody>
      </p:sp>
      <p:sp>
        <p:nvSpPr>
          <p:cNvPr id="4" name="Slide Number Placeholder 3"/>
          <p:cNvSpPr>
            <a:spLocks noGrp="1"/>
          </p:cNvSpPr>
          <p:nvPr>
            <p:ph type="sldNum" sz="quarter" idx="12"/>
          </p:nvPr>
        </p:nvSpPr>
        <p:spPr/>
        <p:txBody>
          <a:bodyPr/>
          <a:lstStyle/>
          <a:p>
            <a:pPr>
              <a:defRPr/>
            </a:pPr>
            <a:fld id="{68336553-C085-47AC-9886-1BDA3D3A0FD9}" type="slidenum">
              <a:rPr lang="en-US" smtClean="0"/>
              <a:pPr>
                <a:defRPr/>
              </a:pPr>
              <a:t>10</a:t>
            </a:fld>
            <a:endParaRPr lang="en-US" dirty="0"/>
          </a:p>
        </p:txBody>
      </p:sp>
    </p:spTree>
    <p:extLst>
      <p:ext uri="{BB962C8B-B14F-4D97-AF65-F5344CB8AC3E}">
        <p14:creationId xmlns:p14="http://schemas.microsoft.com/office/powerpoint/2010/main" val="40062703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1600200"/>
          </a:xfrm>
        </p:spPr>
        <p:txBody>
          <a:bodyPr/>
          <a:lstStyle/>
          <a:p>
            <a:r>
              <a:rPr lang="en-US" dirty="0" smtClean="0"/>
              <a:t>High School Testing</a:t>
            </a:r>
            <a:endParaRPr lang="en-US" dirty="0"/>
          </a:p>
        </p:txBody>
      </p:sp>
      <p:sp>
        <p:nvSpPr>
          <p:cNvPr id="3" name="Content Placeholder 2"/>
          <p:cNvSpPr>
            <a:spLocks noGrp="1"/>
          </p:cNvSpPr>
          <p:nvPr>
            <p:ph idx="1"/>
          </p:nvPr>
        </p:nvSpPr>
        <p:spPr>
          <a:xfrm>
            <a:off x="685800" y="2057400"/>
            <a:ext cx="7543800" cy="3886200"/>
          </a:xfrm>
        </p:spPr>
        <p:txBody>
          <a:bodyPr/>
          <a:lstStyle/>
          <a:p>
            <a:r>
              <a:rPr lang="en-US" dirty="0" smtClean="0"/>
              <a:t>Some shocking information – Students test better at the high schools than in a foreign location – a lot better</a:t>
            </a:r>
          </a:p>
          <a:p>
            <a:r>
              <a:rPr lang="en-US" dirty="0" smtClean="0"/>
              <a:t>Challenge for BC, we have 41 feeder high schools</a:t>
            </a:r>
          </a:p>
          <a:p>
            <a:r>
              <a:rPr lang="en-US" dirty="0" smtClean="0"/>
              <a:t>Previous testing was not web-based, therefore changed to Accuplacer – a web-based (more easily delivered) test which promised BC automatically applied multiple measures and branched (smart) testing.</a:t>
            </a:r>
          </a:p>
          <a:p>
            <a:r>
              <a:rPr lang="en-US" dirty="0" smtClean="0"/>
              <a:t>Accuplacer also provided writing exam versus multiple choice for English</a:t>
            </a:r>
          </a:p>
          <a:p>
            <a:endParaRPr lang="en-US" dirty="0"/>
          </a:p>
        </p:txBody>
      </p:sp>
      <p:sp>
        <p:nvSpPr>
          <p:cNvPr id="4" name="Slide Number Placeholder 3"/>
          <p:cNvSpPr>
            <a:spLocks noGrp="1"/>
          </p:cNvSpPr>
          <p:nvPr>
            <p:ph type="sldNum" sz="quarter" idx="12"/>
          </p:nvPr>
        </p:nvSpPr>
        <p:spPr/>
        <p:txBody>
          <a:bodyPr/>
          <a:lstStyle/>
          <a:p>
            <a:pPr>
              <a:defRPr/>
            </a:pPr>
            <a:fld id="{68336553-C085-47AC-9886-1BDA3D3A0FD9}" type="slidenum">
              <a:rPr lang="en-US" smtClean="0"/>
              <a:pPr>
                <a:defRPr/>
              </a:pPr>
              <a:t>11</a:t>
            </a:fld>
            <a:endParaRPr lang="en-US" dirty="0"/>
          </a:p>
        </p:txBody>
      </p:sp>
    </p:spTree>
    <p:extLst>
      <p:ext uri="{BB962C8B-B14F-4D97-AF65-F5344CB8AC3E}">
        <p14:creationId xmlns:p14="http://schemas.microsoft.com/office/powerpoint/2010/main" val="22998933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8336553-C085-47AC-9886-1BDA3D3A0FD9}" type="slidenum">
              <a:rPr lang="en-US" smtClean="0"/>
              <a:pPr>
                <a:defRPr/>
              </a:pPr>
              <a:t>12</a:t>
            </a:fld>
            <a:endParaRPr lang="en-US"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7467600" cy="5943600"/>
          </a:xfrm>
          <a:prstGeom prst="rect">
            <a:avLst/>
          </a:prstGeom>
          <a:noFill/>
        </p:spPr>
      </p:pic>
    </p:spTree>
    <p:extLst>
      <p:ext uri="{BB962C8B-B14F-4D97-AF65-F5344CB8AC3E}">
        <p14:creationId xmlns:p14="http://schemas.microsoft.com/office/powerpoint/2010/main" val="33771612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382000" cy="838200"/>
          </a:xfrm>
        </p:spPr>
        <p:txBody>
          <a:bodyPr>
            <a:normAutofit/>
          </a:bodyPr>
          <a:lstStyle/>
          <a:p>
            <a:r>
              <a:rPr lang="en-US" sz="3200" dirty="0" smtClean="0"/>
              <a:t>Not by a Single Test Alone: Multiple Measures</a:t>
            </a:r>
            <a:endParaRPr lang="en-US" sz="3200" dirty="0"/>
          </a:p>
        </p:txBody>
      </p:sp>
      <p:sp>
        <p:nvSpPr>
          <p:cNvPr id="5" name="Content Placeholder 4"/>
          <p:cNvSpPr>
            <a:spLocks noGrp="1"/>
          </p:cNvSpPr>
          <p:nvPr>
            <p:ph sz="quarter" idx="4294967295"/>
          </p:nvPr>
        </p:nvSpPr>
        <p:spPr>
          <a:xfrm>
            <a:off x="4038600" y="1524001"/>
            <a:ext cx="4953000" cy="4752975"/>
          </a:xfrm>
          <a:prstGeom prst="rect">
            <a:avLst/>
          </a:prstGeom>
        </p:spPr>
        <p:txBody>
          <a:bodyPr>
            <a:normAutofit/>
          </a:bodyPr>
          <a:lstStyle/>
          <a:p>
            <a:pPr marL="0" indent="0">
              <a:buNone/>
            </a:pPr>
            <a:r>
              <a:rPr lang="en-US" sz="1800" b="1" dirty="0" smtClean="0"/>
              <a:t>ENGLISH Multiple Measures</a:t>
            </a:r>
            <a:endParaRPr lang="en-US" sz="1800" dirty="0"/>
          </a:p>
          <a:p>
            <a:pPr marL="0" indent="0">
              <a:buNone/>
            </a:pPr>
            <a:r>
              <a:rPr lang="en-US" sz="1800" b="1" dirty="0"/>
              <a:t>Measures </a:t>
            </a:r>
            <a:r>
              <a:rPr lang="en-US" sz="1800" b="1" dirty="0" smtClean="0"/>
              <a:t>used</a:t>
            </a:r>
            <a:r>
              <a:rPr lang="en-US" sz="1800" dirty="0" smtClean="0"/>
              <a:t>:</a:t>
            </a:r>
          </a:p>
          <a:p>
            <a:pPr marL="0" indent="0">
              <a:buNone/>
            </a:pPr>
            <a:r>
              <a:rPr lang="en-US" sz="1800" dirty="0" smtClean="0"/>
              <a:t> </a:t>
            </a:r>
            <a:r>
              <a:rPr lang="en-US" sz="1800" dirty="0"/>
              <a:t>ESL placement into English 1A, ERWC (with C or better) EAP (college ready) or Placement test into English 1A </a:t>
            </a:r>
            <a:endParaRPr lang="en-US" sz="1800" dirty="0" smtClean="0"/>
          </a:p>
          <a:p>
            <a:pPr marL="0" indent="0">
              <a:buNone/>
            </a:pPr>
            <a:r>
              <a:rPr lang="en-US" sz="1800" b="1" dirty="0" smtClean="0"/>
              <a:t>To BUMP</a:t>
            </a:r>
            <a:endParaRPr lang="en-US" sz="1800" b="1" dirty="0"/>
          </a:p>
          <a:p>
            <a:pPr marL="0" indent="0">
              <a:buNone/>
            </a:pPr>
            <a:r>
              <a:rPr lang="en-US" sz="1800" dirty="0"/>
              <a:t>1. HS GPA (3.0 or above without PE) – called Cal Grant GPA </a:t>
            </a:r>
          </a:p>
          <a:p>
            <a:pPr marL="0" indent="0">
              <a:buNone/>
            </a:pPr>
            <a:r>
              <a:rPr lang="en-US" sz="1800" dirty="0"/>
              <a:t>2. Highest English class with grade of B</a:t>
            </a:r>
          </a:p>
          <a:p>
            <a:pPr marL="0" indent="0">
              <a:buNone/>
            </a:pPr>
            <a:r>
              <a:rPr lang="en-US" sz="1800" dirty="0"/>
              <a:t>3. 4 years of English with C or Better</a:t>
            </a:r>
          </a:p>
          <a:p>
            <a:pPr marL="0" indent="0">
              <a:buNone/>
            </a:pPr>
            <a:r>
              <a:rPr lang="en-US" sz="1800" dirty="0"/>
              <a:t>4. AP English jr/sr year with grade of B</a:t>
            </a:r>
          </a:p>
          <a:p>
            <a:pPr marL="0" indent="0">
              <a:buNone/>
            </a:pPr>
            <a:r>
              <a:rPr lang="en-US" sz="1800" dirty="0"/>
              <a:t>5. Reading compass score of 06 level (82-99)</a:t>
            </a:r>
          </a:p>
          <a:p>
            <a:pPr marL="0" indent="0">
              <a:buNone/>
            </a:pPr>
            <a:r>
              <a:rPr lang="en-US" sz="1800" dirty="0"/>
              <a:t>6. 9 of any potential A-G courses (college prep</a:t>
            </a:r>
            <a:r>
              <a:rPr lang="en-US" sz="1800" dirty="0" smtClean="0"/>
              <a:t>)</a:t>
            </a:r>
            <a:endParaRPr lang="en-US" sz="1800" dirty="0"/>
          </a:p>
        </p:txBody>
      </p:sp>
      <p:sp>
        <p:nvSpPr>
          <p:cNvPr id="6" name="Content Placeholder 5"/>
          <p:cNvSpPr>
            <a:spLocks noGrp="1"/>
          </p:cNvSpPr>
          <p:nvPr>
            <p:ph sz="quarter" idx="4294967295"/>
          </p:nvPr>
        </p:nvSpPr>
        <p:spPr>
          <a:xfrm>
            <a:off x="432955" y="1496293"/>
            <a:ext cx="3505200" cy="4752975"/>
          </a:xfrm>
          <a:prstGeom prst="rect">
            <a:avLst/>
          </a:prstGeom>
        </p:spPr>
        <p:txBody>
          <a:bodyPr/>
          <a:lstStyle/>
          <a:p>
            <a:pPr marL="0" indent="0">
              <a:buNone/>
            </a:pPr>
            <a:r>
              <a:rPr lang="en-US" sz="1800" b="1" dirty="0" smtClean="0"/>
              <a:t>MATH Multiple Measures</a:t>
            </a:r>
          </a:p>
          <a:p>
            <a:pPr marL="0" indent="0">
              <a:buNone/>
            </a:pPr>
            <a:endParaRPr lang="en-US" sz="1800" b="1" dirty="0" smtClean="0"/>
          </a:p>
          <a:p>
            <a:pPr marL="0" indent="0">
              <a:buNone/>
            </a:pPr>
            <a:r>
              <a:rPr lang="en-US" sz="1800" b="1" dirty="0" smtClean="0"/>
              <a:t>Measures used</a:t>
            </a:r>
            <a:r>
              <a:rPr lang="en-US" sz="1800" dirty="0" smtClean="0"/>
              <a:t>:</a:t>
            </a:r>
          </a:p>
          <a:p>
            <a:pPr marL="0" indent="0">
              <a:buNone/>
            </a:pPr>
            <a:endParaRPr lang="en-US" sz="1800" dirty="0"/>
          </a:p>
          <a:p>
            <a:pPr marL="0" indent="0">
              <a:buNone/>
            </a:pPr>
            <a:r>
              <a:rPr lang="en-US" sz="1800" dirty="0"/>
              <a:t>1. Placement test </a:t>
            </a:r>
            <a:r>
              <a:rPr lang="en-US" sz="1800" dirty="0" smtClean="0"/>
              <a:t>score</a:t>
            </a:r>
          </a:p>
          <a:p>
            <a:pPr marL="0" indent="0">
              <a:buNone/>
            </a:pPr>
            <a:endParaRPr lang="en-US" sz="1800" dirty="0"/>
          </a:p>
          <a:p>
            <a:pPr marL="0" indent="0">
              <a:buNone/>
            </a:pPr>
            <a:r>
              <a:rPr lang="en-US" sz="1800" dirty="0"/>
              <a:t>2. Highest level math class with grade of B or </a:t>
            </a:r>
            <a:r>
              <a:rPr lang="en-US" sz="1800" b="1" dirty="0"/>
              <a:t>higher and</a:t>
            </a:r>
            <a:endParaRPr lang="en-US" sz="1800" dirty="0"/>
          </a:p>
          <a:p>
            <a:pPr marL="0" indent="0">
              <a:buNone/>
            </a:pPr>
            <a:r>
              <a:rPr lang="en-US" sz="1800" dirty="0"/>
              <a:t>3. HS GPA of 3.0 or higher</a:t>
            </a:r>
          </a:p>
          <a:p>
            <a:pPr marL="0" indent="0">
              <a:buNone/>
            </a:pPr>
            <a:endParaRPr lang="en-US" sz="1800" dirty="0"/>
          </a:p>
        </p:txBody>
      </p:sp>
    </p:spTree>
    <p:extLst>
      <p:ext uri="{BB962C8B-B14F-4D97-AF65-F5344CB8AC3E}">
        <p14:creationId xmlns:p14="http://schemas.microsoft.com/office/powerpoint/2010/main" val="343781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533400"/>
            <a:ext cx="7848600" cy="1143000"/>
          </a:xfrm>
        </p:spPr>
        <p:txBody>
          <a:bodyPr>
            <a:noAutofit/>
          </a:bodyPr>
          <a:lstStyle/>
          <a:p>
            <a:pPr eaLnBrk="1" fontAlgn="auto" hangingPunct="1">
              <a:spcAft>
                <a:spcPts val="0"/>
              </a:spcAft>
              <a:defRPr/>
            </a:pPr>
            <a:r>
              <a:rPr lang="en-US" sz="3600" b="1" dirty="0" smtClean="0"/>
              <a:t>Importance of First Semester Course -taking pattern</a:t>
            </a:r>
          </a:p>
        </p:txBody>
      </p:sp>
      <p:sp>
        <p:nvSpPr>
          <p:cNvPr id="3" name="Content Placeholder 2"/>
          <p:cNvSpPr>
            <a:spLocks noGrp="1"/>
          </p:cNvSpPr>
          <p:nvPr>
            <p:ph idx="1"/>
          </p:nvPr>
        </p:nvSpPr>
        <p:spPr>
          <a:xfrm>
            <a:off x="762000" y="1905000"/>
            <a:ext cx="7543800" cy="4191000"/>
          </a:xfrm>
        </p:spPr>
        <p:txBody>
          <a:bodyPr rtlCol="0">
            <a:normAutofit lnSpcReduction="10000"/>
          </a:bodyPr>
          <a:lstStyle/>
          <a:p>
            <a:pPr marL="548640" indent="-411480" eaLnBrk="1" fontAlgn="auto" hangingPunct="1">
              <a:spcAft>
                <a:spcPts val="0"/>
              </a:spcAft>
              <a:buClr>
                <a:schemeClr val="tx1">
                  <a:shade val="95000"/>
                </a:schemeClr>
              </a:buClr>
              <a:buFont typeface="Arial" pitchFamily="34" charset="0"/>
              <a:buChar char="•"/>
              <a:defRPr/>
            </a:pPr>
            <a:r>
              <a:rPr lang="en-US" dirty="0" smtClean="0"/>
              <a:t>Previous data predicted better success if students took:</a:t>
            </a:r>
          </a:p>
          <a:p>
            <a:pPr marL="914400" lvl="1" indent="-457200">
              <a:buClr>
                <a:schemeClr val="tx1">
                  <a:shade val="95000"/>
                </a:schemeClr>
              </a:buClr>
              <a:buFont typeface="+mj-lt"/>
              <a:buAutoNum type="alphaLcPeriod"/>
              <a:defRPr/>
            </a:pPr>
            <a:r>
              <a:rPr lang="en-US" dirty="0" smtClean="0"/>
              <a:t>Math first semester </a:t>
            </a:r>
          </a:p>
          <a:p>
            <a:pPr marL="914400" lvl="1" indent="-457200">
              <a:buClr>
                <a:schemeClr val="tx1">
                  <a:shade val="95000"/>
                </a:schemeClr>
              </a:buClr>
              <a:buFont typeface="+mj-lt"/>
              <a:buAutoNum type="alphaLcPeriod"/>
              <a:defRPr/>
            </a:pPr>
            <a:r>
              <a:rPr lang="en-US" dirty="0" smtClean="0"/>
              <a:t>English first semester</a:t>
            </a:r>
          </a:p>
          <a:p>
            <a:pPr marL="914400" lvl="1" indent="-457200">
              <a:buClr>
                <a:schemeClr val="tx1">
                  <a:shade val="95000"/>
                </a:schemeClr>
              </a:buClr>
              <a:buFont typeface="+mj-lt"/>
              <a:buAutoNum type="alphaLcPeriod"/>
              <a:defRPr/>
            </a:pPr>
            <a:r>
              <a:rPr lang="en-US" dirty="0" smtClean="0"/>
              <a:t>Had a full load of 12 or more units</a:t>
            </a:r>
          </a:p>
          <a:p>
            <a:pPr marL="457200" lvl="1" indent="0">
              <a:buClr>
                <a:schemeClr val="tx1">
                  <a:shade val="95000"/>
                </a:schemeClr>
              </a:buClr>
              <a:buNone/>
              <a:defRPr/>
            </a:pPr>
            <a:endParaRPr lang="en-US" dirty="0" smtClean="0"/>
          </a:p>
          <a:p>
            <a:pPr marL="548640" indent="-411480">
              <a:buClr>
                <a:schemeClr val="tx1">
                  <a:shade val="95000"/>
                </a:schemeClr>
              </a:buClr>
              <a:defRPr/>
            </a:pPr>
            <a:r>
              <a:rPr lang="en-US" dirty="0" smtClean="0"/>
              <a:t>IT DID NOT PREDICT a + b + c = better success</a:t>
            </a:r>
          </a:p>
          <a:p>
            <a:pPr marL="548640" indent="-411480">
              <a:buClr>
                <a:schemeClr val="tx1">
                  <a:shade val="95000"/>
                </a:schemeClr>
              </a:buClr>
              <a:defRPr/>
            </a:pPr>
            <a:endParaRPr lang="en-US" dirty="0" smtClean="0"/>
          </a:p>
          <a:p>
            <a:pPr marL="548640" indent="-411480" eaLnBrk="1" fontAlgn="auto" hangingPunct="1">
              <a:spcAft>
                <a:spcPts val="0"/>
              </a:spcAft>
              <a:buClr>
                <a:schemeClr val="tx1">
                  <a:shade val="95000"/>
                </a:schemeClr>
              </a:buClr>
              <a:buFont typeface="Arial" pitchFamily="34" charset="0"/>
              <a:buChar char="•"/>
              <a:defRPr/>
            </a:pPr>
            <a:r>
              <a:rPr lang="en-US" dirty="0" smtClean="0"/>
              <a:t>Changed strategy - Math and Reading or English and Reading</a:t>
            </a:r>
          </a:p>
          <a:p>
            <a:pPr marL="548640" indent="-411480">
              <a:buClr>
                <a:schemeClr val="tx1">
                  <a:shade val="95000"/>
                </a:schemeClr>
              </a:buClr>
              <a:defRPr/>
            </a:pPr>
            <a:r>
              <a:rPr lang="en-US" dirty="0" smtClean="0"/>
              <a:t>Communicate better  with students about making choices but be directive ASEP</a:t>
            </a:r>
          </a:p>
        </p:txBody>
      </p:sp>
      <p:sp>
        <p:nvSpPr>
          <p:cNvPr id="4" name="Slide Number Placeholder 3"/>
          <p:cNvSpPr>
            <a:spLocks noGrp="1"/>
          </p:cNvSpPr>
          <p:nvPr>
            <p:ph type="sldNum" sz="quarter" idx="12"/>
          </p:nvPr>
        </p:nvSpPr>
        <p:spPr/>
        <p:txBody>
          <a:bodyPr/>
          <a:lstStyle/>
          <a:p>
            <a:pPr>
              <a:defRPr/>
            </a:pPr>
            <a:fld id="{68336553-C085-47AC-9886-1BDA3D3A0FD9}" type="slidenum">
              <a:rPr lang="en-US" smtClean="0"/>
              <a:pPr>
                <a:defRPr/>
              </a:pPr>
              <a:t>14</a:t>
            </a:fld>
            <a:endParaRPr lang="en-US" dirty="0"/>
          </a:p>
        </p:txBody>
      </p:sp>
    </p:spTree>
    <p:extLst>
      <p:ext uri="{BB962C8B-B14F-4D97-AF65-F5344CB8AC3E}">
        <p14:creationId xmlns:p14="http://schemas.microsoft.com/office/powerpoint/2010/main" val="39367889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8336553-C085-47AC-9886-1BDA3D3A0FD9}" type="slidenum">
              <a:rPr lang="en-US" smtClean="0"/>
              <a:pPr>
                <a:defRPr/>
              </a:pPr>
              <a:t>15</a:t>
            </a:fld>
            <a:endParaRPr lang="en-US" dirty="0"/>
          </a:p>
        </p:txBody>
      </p:sp>
      <p:sp>
        <p:nvSpPr>
          <p:cNvPr id="5" name="Title 1"/>
          <p:cNvSpPr>
            <a:spLocks noGrp="1"/>
          </p:cNvSpPr>
          <p:nvPr>
            <p:ph type="title"/>
          </p:nvPr>
        </p:nvSpPr>
        <p:spPr>
          <a:xfrm>
            <a:off x="381000" y="457200"/>
            <a:ext cx="8534400" cy="838200"/>
          </a:xfrm>
        </p:spPr>
        <p:txBody>
          <a:bodyPr>
            <a:normAutofit/>
          </a:bodyPr>
          <a:lstStyle/>
          <a:p>
            <a:r>
              <a:rPr lang="en-US" sz="4000" dirty="0" smtClean="0"/>
              <a:t>What we have learned from the data</a:t>
            </a:r>
            <a:endParaRPr lang="en-US" sz="4000" dirty="0"/>
          </a:p>
        </p:txBody>
      </p:sp>
      <p:pic>
        <p:nvPicPr>
          <p:cNvPr id="6" name="Content Placeholder 5"/>
          <p:cNvPicPr>
            <a:picLocks noGrp="1"/>
          </p:cNvPicPr>
          <p:nvPr>
            <p:ph idx="1"/>
          </p:nvPr>
        </p:nvPicPr>
        <p:blipFill rotWithShape="1">
          <a:blip r:embed="rId2" cstate="print">
            <a:extLst>
              <a:ext uri="{28A0092B-C50C-407E-A947-70E740481C1C}">
                <a14:useLocalDpi xmlns:a14="http://schemas.microsoft.com/office/drawing/2010/main" val="0"/>
              </a:ext>
            </a:extLst>
          </a:blip>
          <a:srcRect r="11160" b="16595"/>
          <a:stretch/>
        </p:blipFill>
        <p:spPr bwMode="auto">
          <a:xfrm>
            <a:off x="914400" y="1676401"/>
            <a:ext cx="6609258" cy="2714876"/>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1219200" y="4724400"/>
            <a:ext cx="6705600" cy="369332"/>
          </a:xfrm>
          <a:prstGeom prst="rect">
            <a:avLst/>
          </a:prstGeom>
          <a:noFill/>
        </p:spPr>
        <p:txBody>
          <a:bodyPr wrap="square" rtlCol="0">
            <a:spAutoFit/>
          </a:bodyPr>
          <a:lstStyle/>
          <a:p>
            <a:r>
              <a:rPr lang="en-US" dirty="0" smtClean="0"/>
              <a:t>GPA and Unit ceiling???????</a:t>
            </a:r>
            <a:endParaRPr lang="en-US" dirty="0"/>
          </a:p>
        </p:txBody>
      </p:sp>
    </p:spTree>
    <p:extLst>
      <p:ext uri="{BB962C8B-B14F-4D97-AF65-F5344CB8AC3E}">
        <p14:creationId xmlns:p14="http://schemas.microsoft.com/office/powerpoint/2010/main" val="11810138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534400" cy="762000"/>
          </a:xfrm>
        </p:spPr>
        <p:txBody>
          <a:bodyPr>
            <a:normAutofit/>
          </a:bodyPr>
          <a:lstStyle/>
          <a:p>
            <a:r>
              <a:rPr lang="en-US" sz="4400" dirty="0" smtClean="0"/>
              <a:t>What we have learned from the data</a:t>
            </a:r>
            <a:endParaRPr lang="en-US" sz="4400" dirty="0"/>
          </a:p>
        </p:txBody>
      </p:sp>
      <p:sp>
        <p:nvSpPr>
          <p:cNvPr id="3" name="Content Placeholder 2"/>
          <p:cNvSpPr>
            <a:spLocks noGrp="1"/>
          </p:cNvSpPr>
          <p:nvPr>
            <p:ph idx="1"/>
          </p:nvPr>
        </p:nvSpPr>
        <p:spPr>
          <a:xfrm>
            <a:off x="762000" y="1752600"/>
            <a:ext cx="7543800" cy="3886200"/>
          </a:xfrm>
        </p:spPr>
        <p:txBody>
          <a:bodyPr>
            <a:noAutofit/>
          </a:bodyPr>
          <a:lstStyle/>
          <a:p>
            <a:r>
              <a:rPr lang="en-US" sz="2800" dirty="0" smtClean="0"/>
              <a:t>4 treatments</a:t>
            </a:r>
          </a:p>
          <a:p>
            <a:pPr lvl="1"/>
            <a:r>
              <a:rPr lang="en-US" sz="2400" dirty="0" smtClean="0"/>
              <a:t>Bumped up a level</a:t>
            </a:r>
          </a:p>
          <a:p>
            <a:pPr lvl="1"/>
            <a:r>
              <a:rPr lang="en-US" sz="2400" dirty="0" smtClean="0"/>
              <a:t>Accelerated</a:t>
            </a:r>
          </a:p>
          <a:p>
            <a:pPr lvl="1"/>
            <a:r>
              <a:rPr lang="en-US" sz="2400" dirty="0" smtClean="0"/>
              <a:t>Compressed</a:t>
            </a:r>
          </a:p>
          <a:p>
            <a:pPr lvl="1"/>
            <a:r>
              <a:rPr lang="en-US" sz="2400" dirty="0" smtClean="0"/>
              <a:t>Left with score placement validated by GPA and grades</a:t>
            </a:r>
          </a:p>
          <a:p>
            <a:pPr marL="320040" lvl="1" indent="0">
              <a:buNone/>
            </a:pPr>
            <a:endParaRPr lang="en-US" sz="2400" dirty="0"/>
          </a:p>
          <a:p>
            <a:r>
              <a:rPr lang="en-US" sz="2800" dirty="0" smtClean="0"/>
              <a:t>The worst performance was from those left where they placed and</a:t>
            </a:r>
          </a:p>
          <a:p>
            <a:r>
              <a:rPr lang="en-US" sz="2800" dirty="0" smtClean="0"/>
              <a:t>From those bumped more than once – need to record MM when it occurs (returning vs hs)</a:t>
            </a:r>
            <a:endParaRPr lang="en-US" sz="2800" dirty="0"/>
          </a:p>
        </p:txBody>
      </p:sp>
      <p:sp>
        <p:nvSpPr>
          <p:cNvPr id="4" name="Slide Number Placeholder 3"/>
          <p:cNvSpPr>
            <a:spLocks noGrp="1"/>
          </p:cNvSpPr>
          <p:nvPr>
            <p:ph type="sldNum" sz="quarter" idx="12"/>
          </p:nvPr>
        </p:nvSpPr>
        <p:spPr/>
        <p:txBody>
          <a:bodyPr/>
          <a:lstStyle/>
          <a:p>
            <a:pPr>
              <a:defRPr/>
            </a:pPr>
            <a:fld id="{68336553-C085-47AC-9886-1BDA3D3A0FD9}" type="slidenum">
              <a:rPr lang="en-US" smtClean="0"/>
              <a:pPr>
                <a:defRPr/>
              </a:pPr>
              <a:t>16</a:t>
            </a:fld>
            <a:endParaRPr lang="en-US" dirty="0"/>
          </a:p>
        </p:txBody>
      </p:sp>
    </p:spTree>
    <p:extLst>
      <p:ext uri="{BB962C8B-B14F-4D97-AF65-F5344CB8AC3E}">
        <p14:creationId xmlns:p14="http://schemas.microsoft.com/office/powerpoint/2010/main" val="15033537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8336553-C085-47AC-9886-1BDA3D3A0FD9}" type="slidenum">
              <a:rPr lang="en-US" smtClean="0"/>
              <a:pPr>
                <a:defRPr/>
              </a:pPr>
              <a:t>17</a:t>
            </a:fld>
            <a:endParaRPr lang="en-US" dirty="0"/>
          </a:p>
        </p:txBody>
      </p:sp>
      <p:sp>
        <p:nvSpPr>
          <p:cNvPr id="5" name="Title 1"/>
          <p:cNvSpPr>
            <a:spLocks noGrp="1"/>
          </p:cNvSpPr>
          <p:nvPr>
            <p:ph type="title"/>
          </p:nvPr>
        </p:nvSpPr>
        <p:spPr>
          <a:xfrm>
            <a:off x="381000" y="457200"/>
            <a:ext cx="8534400" cy="838200"/>
          </a:xfrm>
        </p:spPr>
        <p:txBody>
          <a:bodyPr>
            <a:normAutofit/>
          </a:bodyPr>
          <a:lstStyle/>
          <a:p>
            <a:r>
              <a:rPr lang="en-US" sz="4000" dirty="0" smtClean="0"/>
              <a:t>What we have learned from the data</a:t>
            </a:r>
            <a:endParaRPr lang="en-US" sz="4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07293063"/>
              </p:ext>
            </p:extLst>
          </p:nvPr>
        </p:nvGraphicFramePr>
        <p:xfrm>
          <a:off x="685800" y="1447800"/>
          <a:ext cx="7010395" cy="4089777"/>
        </p:xfrm>
        <a:graphic>
          <a:graphicData uri="http://schemas.openxmlformats.org/drawingml/2006/table">
            <a:tbl>
              <a:tblPr firstRow="1" firstCol="1" bandRow="1">
                <a:tableStyleId>{5C22544A-7EE6-4342-B048-85BDC9FD1C3A}</a:tableStyleId>
              </a:tblPr>
              <a:tblGrid>
                <a:gridCol w="1402079"/>
                <a:gridCol w="1402079"/>
                <a:gridCol w="1402079"/>
                <a:gridCol w="1402079"/>
                <a:gridCol w="1402079"/>
              </a:tblGrid>
              <a:tr h="1477788">
                <a:tc>
                  <a:txBody>
                    <a:bodyPr/>
                    <a:lstStyle/>
                    <a:p>
                      <a:pPr marL="0" marR="0">
                        <a:lnSpc>
                          <a:spcPct val="120000"/>
                        </a:lnSpc>
                        <a:spcBef>
                          <a:spcPts val="0"/>
                        </a:spcBef>
                        <a:spcAft>
                          <a:spcPts val="0"/>
                        </a:spcAft>
                      </a:pPr>
                      <a:r>
                        <a:rPr lang="en-US" sz="1800" dirty="0">
                          <a:effectLst/>
                        </a:rPr>
                        <a:t>MIH Group</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effectLst/>
                        </a:rPr>
                        <a:t>Math (college-wide)</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effectLst/>
                        </a:rPr>
                        <a:t>English (college-wide)</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smtClean="0">
                          <a:effectLst/>
                        </a:rPr>
                        <a:t>Reading (college-wide)</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effectLst/>
                        </a:rPr>
                        <a:t>Total students enrolled from each cohort</a:t>
                      </a:r>
                      <a:endParaRPr lang="en-US" sz="1600" dirty="0">
                        <a:effectLst/>
                        <a:latin typeface="Calibri"/>
                        <a:ea typeface="Times New Roman"/>
                        <a:cs typeface="Times New Roman"/>
                      </a:endParaRPr>
                    </a:p>
                  </a:txBody>
                  <a:tcPr marL="68580" marR="68580" marT="0" marB="0"/>
                </a:tc>
              </a:tr>
              <a:tr h="468753">
                <a:tc>
                  <a:txBody>
                    <a:bodyPr/>
                    <a:lstStyle/>
                    <a:p>
                      <a:pPr marL="0" marR="0">
                        <a:lnSpc>
                          <a:spcPct val="120000"/>
                        </a:lnSpc>
                        <a:spcBef>
                          <a:spcPts val="0"/>
                        </a:spcBef>
                        <a:spcAft>
                          <a:spcPts val="0"/>
                        </a:spcAft>
                      </a:pPr>
                      <a:r>
                        <a:rPr lang="en-US" sz="1800" dirty="0">
                          <a:effectLst/>
                        </a:rPr>
                        <a:t>2011 </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effectLst/>
                        </a:rPr>
                        <a:t>64% </a:t>
                      </a:r>
                      <a:endParaRPr lang="en-US" sz="1800" dirty="0" smtClean="0">
                        <a:effectLst/>
                      </a:endParaRPr>
                    </a:p>
                    <a:p>
                      <a:pPr marL="0" marR="0">
                        <a:lnSpc>
                          <a:spcPct val="120000"/>
                        </a:lnSpc>
                        <a:spcBef>
                          <a:spcPts val="0"/>
                        </a:spcBef>
                        <a:spcAft>
                          <a:spcPts val="0"/>
                        </a:spcAft>
                      </a:pPr>
                      <a:r>
                        <a:rPr lang="en-US" sz="1800" dirty="0" smtClean="0">
                          <a:effectLst/>
                        </a:rPr>
                        <a:t>(</a:t>
                      </a:r>
                      <a:r>
                        <a:rPr lang="en-US" sz="1800" dirty="0">
                          <a:effectLst/>
                        </a:rPr>
                        <a:t>50.5%)</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effectLst/>
                        </a:rPr>
                        <a:t>57% </a:t>
                      </a:r>
                      <a:endParaRPr lang="en-US" sz="1800" dirty="0" smtClean="0">
                        <a:effectLst/>
                      </a:endParaRPr>
                    </a:p>
                    <a:p>
                      <a:pPr marL="0" marR="0">
                        <a:lnSpc>
                          <a:spcPct val="120000"/>
                        </a:lnSpc>
                        <a:spcBef>
                          <a:spcPts val="0"/>
                        </a:spcBef>
                        <a:spcAft>
                          <a:spcPts val="0"/>
                        </a:spcAft>
                      </a:pPr>
                      <a:r>
                        <a:rPr lang="en-US" sz="1800" dirty="0" smtClean="0">
                          <a:effectLst/>
                        </a:rPr>
                        <a:t>(</a:t>
                      </a:r>
                      <a:r>
                        <a:rPr lang="en-US" sz="1800" dirty="0">
                          <a:effectLst/>
                        </a:rPr>
                        <a:t>57.4%)</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effectLst/>
                        </a:rPr>
                        <a:t>62% </a:t>
                      </a:r>
                      <a:endParaRPr lang="en-US" sz="1800" dirty="0" smtClean="0">
                        <a:effectLst/>
                      </a:endParaRPr>
                    </a:p>
                    <a:p>
                      <a:pPr marL="0" marR="0">
                        <a:lnSpc>
                          <a:spcPct val="120000"/>
                        </a:lnSpc>
                        <a:spcBef>
                          <a:spcPts val="0"/>
                        </a:spcBef>
                        <a:spcAft>
                          <a:spcPts val="0"/>
                        </a:spcAft>
                      </a:pPr>
                      <a:r>
                        <a:rPr lang="en-US" sz="1800" dirty="0" smtClean="0">
                          <a:effectLst/>
                        </a:rPr>
                        <a:t>(</a:t>
                      </a:r>
                      <a:r>
                        <a:rPr lang="en-US" sz="1800" dirty="0">
                          <a:effectLst/>
                        </a:rPr>
                        <a:t>59.3%)</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smtClean="0">
                          <a:effectLst/>
                        </a:rPr>
                        <a:t>73</a:t>
                      </a:r>
                      <a:endParaRPr lang="en-US" sz="1600" dirty="0">
                        <a:effectLst/>
                        <a:latin typeface="Calibri"/>
                        <a:ea typeface="Times New Roman"/>
                        <a:cs typeface="Times New Roman"/>
                      </a:endParaRPr>
                    </a:p>
                  </a:txBody>
                  <a:tcPr marL="68580" marR="68580" marT="0" marB="0"/>
                </a:tc>
              </a:tr>
              <a:tr h="468753">
                <a:tc>
                  <a:txBody>
                    <a:bodyPr/>
                    <a:lstStyle/>
                    <a:p>
                      <a:pPr marL="0" marR="0">
                        <a:lnSpc>
                          <a:spcPct val="120000"/>
                        </a:lnSpc>
                        <a:spcBef>
                          <a:spcPts val="0"/>
                        </a:spcBef>
                        <a:spcAft>
                          <a:spcPts val="0"/>
                        </a:spcAft>
                      </a:pPr>
                      <a:r>
                        <a:rPr lang="en-US" sz="1800" dirty="0">
                          <a:effectLst/>
                        </a:rPr>
                        <a:t>2012</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effectLst/>
                        </a:rPr>
                        <a:t>59% </a:t>
                      </a:r>
                      <a:endParaRPr lang="en-US" sz="1800" dirty="0" smtClean="0">
                        <a:effectLst/>
                      </a:endParaRPr>
                    </a:p>
                    <a:p>
                      <a:pPr marL="0" marR="0">
                        <a:lnSpc>
                          <a:spcPct val="120000"/>
                        </a:lnSpc>
                        <a:spcBef>
                          <a:spcPts val="0"/>
                        </a:spcBef>
                        <a:spcAft>
                          <a:spcPts val="0"/>
                        </a:spcAft>
                      </a:pPr>
                      <a:r>
                        <a:rPr lang="en-US" sz="1800" dirty="0" smtClean="0">
                          <a:effectLst/>
                        </a:rPr>
                        <a:t>(</a:t>
                      </a:r>
                      <a:r>
                        <a:rPr lang="en-US" sz="1800" dirty="0">
                          <a:effectLst/>
                        </a:rPr>
                        <a:t>52.7%)</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effectLst/>
                        </a:rPr>
                        <a:t>64% </a:t>
                      </a:r>
                      <a:endParaRPr lang="en-US" sz="1800" dirty="0" smtClean="0">
                        <a:effectLst/>
                      </a:endParaRPr>
                    </a:p>
                    <a:p>
                      <a:pPr marL="0" marR="0">
                        <a:lnSpc>
                          <a:spcPct val="120000"/>
                        </a:lnSpc>
                        <a:spcBef>
                          <a:spcPts val="0"/>
                        </a:spcBef>
                        <a:spcAft>
                          <a:spcPts val="0"/>
                        </a:spcAft>
                      </a:pPr>
                      <a:r>
                        <a:rPr lang="en-US" sz="1800" dirty="0" smtClean="0">
                          <a:effectLst/>
                        </a:rPr>
                        <a:t>(</a:t>
                      </a:r>
                      <a:r>
                        <a:rPr lang="en-US" sz="1800" dirty="0">
                          <a:effectLst/>
                        </a:rPr>
                        <a:t>61%)</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effectLst/>
                        </a:rPr>
                        <a:t>75% </a:t>
                      </a:r>
                      <a:endParaRPr lang="en-US" sz="1800" dirty="0" smtClean="0">
                        <a:effectLst/>
                      </a:endParaRPr>
                    </a:p>
                    <a:p>
                      <a:pPr marL="0" marR="0">
                        <a:lnSpc>
                          <a:spcPct val="120000"/>
                        </a:lnSpc>
                        <a:spcBef>
                          <a:spcPts val="0"/>
                        </a:spcBef>
                        <a:spcAft>
                          <a:spcPts val="0"/>
                        </a:spcAft>
                      </a:pPr>
                      <a:r>
                        <a:rPr lang="en-US" sz="1800" dirty="0" smtClean="0">
                          <a:effectLst/>
                        </a:rPr>
                        <a:t>(</a:t>
                      </a:r>
                      <a:r>
                        <a:rPr lang="en-US" sz="1800" dirty="0">
                          <a:effectLst/>
                        </a:rPr>
                        <a:t>60.8%)</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smtClean="0">
                          <a:effectLst/>
                        </a:rPr>
                        <a:t>92</a:t>
                      </a:r>
                      <a:endParaRPr lang="en-US" sz="1600" dirty="0">
                        <a:effectLst/>
                        <a:latin typeface="Calibri"/>
                        <a:ea typeface="Times New Roman"/>
                        <a:cs typeface="Times New Roman"/>
                      </a:endParaRPr>
                    </a:p>
                  </a:txBody>
                  <a:tcPr marL="68580" marR="68580" marT="0" marB="0"/>
                </a:tc>
              </a:tr>
              <a:tr h="468753">
                <a:tc>
                  <a:txBody>
                    <a:bodyPr/>
                    <a:lstStyle/>
                    <a:p>
                      <a:pPr marL="0" marR="0">
                        <a:lnSpc>
                          <a:spcPct val="120000"/>
                        </a:lnSpc>
                        <a:spcBef>
                          <a:spcPts val="0"/>
                        </a:spcBef>
                        <a:spcAft>
                          <a:spcPts val="0"/>
                        </a:spcAft>
                      </a:pPr>
                      <a:r>
                        <a:rPr lang="en-US" sz="1800" dirty="0">
                          <a:effectLst/>
                        </a:rPr>
                        <a:t>2013</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effectLst/>
                        </a:rPr>
                        <a:t>64% </a:t>
                      </a:r>
                      <a:endParaRPr lang="en-US" sz="1800" dirty="0" smtClean="0">
                        <a:effectLst/>
                      </a:endParaRPr>
                    </a:p>
                    <a:p>
                      <a:pPr marL="0" marR="0">
                        <a:lnSpc>
                          <a:spcPct val="120000"/>
                        </a:lnSpc>
                        <a:spcBef>
                          <a:spcPts val="0"/>
                        </a:spcBef>
                        <a:spcAft>
                          <a:spcPts val="0"/>
                        </a:spcAft>
                      </a:pPr>
                      <a:r>
                        <a:rPr lang="en-US" sz="1800" dirty="0" smtClean="0">
                          <a:effectLst/>
                        </a:rPr>
                        <a:t>(</a:t>
                      </a:r>
                      <a:r>
                        <a:rPr lang="en-US" sz="1800" dirty="0">
                          <a:effectLst/>
                        </a:rPr>
                        <a:t>53.1%)</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effectLst/>
                        </a:rPr>
                        <a:t>61% </a:t>
                      </a:r>
                      <a:endParaRPr lang="en-US" sz="1800" dirty="0" smtClean="0">
                        <a:effectLst/>
                      </a:endParaRPr>
                    </a:p>
                    <a:p>
                      <a:pPr marL="0" marR="0">
                        <a:lnSpc>
                          <a:spcPct val="120000"/>
                        </a:lnSpc>
                        <a:spcBef>
                          <a:spcPts val="0"/>
                        </a:spcBef>
                        <a:spcAft>
                          <a:spcPts val="0"/>
                        </a:spcAft>
                      </a:pPr>
                      <a:r>
                        <a:rPr lang="en-US" sz="1800" dirty="0" smtClean="0">
                          <a:effectLst/>
                        </a:rPr>
                        <a:t>(</a:t>
                      </a:r>
                      <a:r>
                        <a:rPr lang="en-US" sz="1800" dirty="0">
                          <a:effectLst/>
                        </a:rPr>
                        <a:t>61.8%)</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effectLst/>
                        </a:rPr>
                        <a:t>59% </a:t>
                      </a:r>
                      <a:endParaRPr lang="en-US" sz="1800" dirty="0" smtClean="0">
                        <a:effectLst/>
                      </a:endParaRPr>
                    </a:p>
                    <a:p>
                      <a:pPr marL="0" marR="0">
                        <a:lnSpc>
                          <a:spcPct val="120000"/>
                        </a:lnSpc>
                        <a:spcBef>
                          <a:spcPts val="0"/>
                        </a:spcBef>
                        <a:spcAft>
                          <a:spcPts val="0"/>
                        </a:spcAft>
                      </a:pPr>
                      <a:r>
                        <a:rPr lang="en-US" sz="1800" dirty="0" smtClean="0">
                          <a:effectLst/>
                        </a:rPr>
                        <a:t>(</a:t>
                      </a:r>
                      <a:r>
                        <a:rPr lang="en-US" sz="1800" dirty="0">
                          <a:effectLst/>
                        </a:rPr>
                        <a:t>61.6%)</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smtClean="0">
                          <a:effectLst/>
                        </a:rPr>
                        <a:t>99</a:t>
                      </a:r>
                      <a:endParaRPr lang="en-US" sz="1600" dirty="0">
                        <a:effectLst/>
                        <a:latin typeface="Calibri"/>
                        <a:ea typeface="Times New Roman"/>
                        <a:cs typeface="Times New Roman"/>
                      </a:endParaRPr>
                    </a:p>
                  </a:txBody>
                  <a:tcPr marL="68580" marR="68580" marT="0" marB="0"/>
                </a:tc>
              </a:tr>
              <a:tr h="468753">
                <a:tc>
                  <a:txBody>
                    <a:bodyPr/>
                    <a:lstStyle/>
                    <a:p>
                      <a:pPr marL="0" marR="0">
                        <a:lnSpc>
                          <a:spcPct val="120000"/>
                        </a:lnSpc>
                        <a:spcBef>
                          <a:spcPts val="0"/>
                        </a:spcBef>
                        <a:spcAft>
                          <a:spcPts val="0"/>
                        </a:spcAft>
                      </a:pPr>
                      <a:r>
                        <a:rPr lang="en-US" sz="1800" dirty="0">
                          <a:effectLst/>
                        </a:rPr>
                        <a:t>2014</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effectLst/>
                        </a:rPr>
                        <a:t>47%</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effectLst/>
                        </a:rPr>
                        <a:t>60%</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effectLst/>
                        </a:rPr>
                        <a:t>62%</a:t>
                      </a:r>
                      <a:endParaRPr lang="en-US" sz="1600" dirty="0">
                        <a:effectLst/>
                        <a:latin typeface="Calibri"/>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smtClean="0">
                          <a:effectLst/>
                        </a:rPr>
                        <a:t>326</a:t>
                      </a:r>
                      <a:endParaRPr lang="en-US" sz="16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7055901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76600"/>
            <a:ext cx="6784848" cy="1600200"/>
          </a:xfrm>
        </p:spPr>
        <p:txBody>
          <a:bodyPr>
            <a:normAutofit fontScale="90000"/>
          </a:bodyPr>
          <a:lstStyle/>
          <a:p>
            <a:r>
              <a:rPr lang="en-US" dirty="0"/>
              <a:t>How does the transition process affect </a:t>
            </a:r>
            <a:r>
              <a:rPr lang="en-US" dirty="0" smtClean="0"/>
              <a:t>Equity ?</a:t>
            </a:r>
            <a:r>
              <a:rPr lang="en-US" dirty="0"/>
              <a:t/>
            </a:r>
            <a:br>
              <a:rPr lang="en-US" dirty="0"/>
            </a:br>
            <a:endParaRPr lang="en-US" dirty="0"/>
          </a:p>
        </p:txBody>
      </p:sp>
      <p:sp>
        <p:nvSpPr>
          <p:cNvPr id="4" name="Picture Placeholder 3"/>
          <p:cNvSpPr>
            <a:spLocks noGrp="1"/>
          </p:cNvSpPr>
          <p:nvPr>
            <p:ph type="pic" idx="1"/>
          </p:nvPr>
        </p:nvSpPr>
        <p:spPr/>
      </p:sp>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548125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0"/>
            <a:ext cx="5636543" cy="461665"/>
          </a:xfrm>
          <a:prstGeom prst="rect">
            <a:avLst/>
          </a:prstGeom>
        </p:spPr>
        <p:txBody>
          <a:bodyPr wrap="none">
            <a:spAutoFit/>
          </a:bodyPr>
          <a:lstStyle/>
          <a:p>
            <a:pPr algn="ctr"/>
            <a:r>
              <a:rPr lang="en-US" sz="2400" b="1" dirty="0"/>
              <a:t>Institutional Data Collection and Analysis</a:t>
            </a:r>
          </a:p>
        </p:txBody>
      </p:sp>
      <p:sp>
        <p:nvSpPr>
          <p:cNvPr id="3" name="Rectangle 2"/>
          <p:cNvSpPr/>
          <p:nvPr/>
        </p:nvSpPr>
        <p:spPr>
          <a:xfrm>
            <a:off x="342900" y="674132"/>
            <a:ext cx="8458200" cy="646331"/>
          </a:xfrm>
          <a:prstGeom prst="rect">
            <a:avLst/>
          </a:prstGeom>
        </p:spPr>
        <p:txBody>
          <a:bodyPr wrap="square">
            <a:spAutoFit/>
          </a:bodyPr>
          <a:lstStyle/>
          <a:p>
            <a:r>
              <a:rPr lang="en-US" b="1" dirty="0"/>
              <a:t> </a:t>
            </a:r>
            <a:r>
              <a:rPr lang="en-US" b="1" dirty="0" smtClean="0"/>
              <a:t>Operational </a:t>
            </a:r>
            <a:r>
              <a:rPr lang="en-US" b="1" dirty="0"/>
              <a:t>Data: </a:t>
            </a:r>
            <a:r>
              <a:rPr lang="en-US" b="1" dirty="0" smtClean="0"/>
              <a:t>Number </a:t>
            </a:r>
            <a:r>
              <a:rPr lang="en-US" b="1" dirty="0"/>
              <a:t>(and percentage) of Student Educational Plans </a:t>
            </a:r>
            <a:r>
              <a:rPr lang="en-US" b="1" dirty="0" smtClean="0"/>
              <a:t>completed</a:t>
            </a:r>
            <a:endParaRPr lang="en-US" b="1" dirty="0"/>
          </a:p>
        </p:txBody>
      </p:sp>
      <p:graphicFrame>
        <p:nvGraphicFramePr>
          <p:cNvPr id="8" name="Chart 7"/>
          <p:cNvGraphicFramePr>
            <a:graphicFrameLocks/>
          </p:cNvGraphicFramePr>
          <p:nvPr>
            <p:extLst>
              <p:ext uri="{D42A27DB-BD31-4B8C-83A1-F6EECF244321}">
                <p14:modId xmlns:p14="http://schemas.microsoft.com/office/powerpoint/2010/main" val="660873611"/>
              </p:ext>
            </p:extLst>
          </p:nvPr>
        </p:nvGraphicFramePr>
        <p:xfrm>
          <a:off x="350238" y="1371600"/>
          <a:ext cx="8793762"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67866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Data Issues for BC</a:t>
            </a:r>
            <a:endParaRPr lang="en-US" dirty="0"/>
          </a:p>
        </p:txBody>
      </p:sp>
      <p:sp>
        <p:nvSpPr>
          <p:cNvPr id="5" name="Content Placeholder 4"/>
          <p:cNvSpPr>
            <a:spLocks noGrp="1"/>
          </p:cNvSpPr>
          <p:nvPr>
            <p:ph idx="4294967295"/>
          </p:nvPr>
        </p:nvSpPr>
        <p:spPr>
          <a:xfrm>
            <a:off x="3600450" y="731520"/>
            <a:ext cx="4869180" cy="5257800"/>
          </a:xfrm>
          <a:prstGeom prst="rect">
            <a:avLst/>
          </a:prstGeom>
        </p:spPr>
        <p:txBody>
          <a:bodyPr/>
          <a:lstStyle/>
          <a:p>
            <a:endParaRPr lang="en-US" dirty="0"/>
          </a:p>
        </p:txBody>
      </p:sp>
      <p:sp>
        <p:nvSpPr>
          <p:cNvPr id="6" name="Text Placeholder 5"/>
          <p:cNvSpPr>
            <a:spLocks noGrp="1"/>
          </p:cNvSpPr>
          <p:nvPr>
            <p:ph type="body" sz="half" idx="2"/>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806769245"/>
              </p:ext>
            </p:extLst>
          </p:nvPr>
        </p:nvGraphicFramePr>
        <p:xfrm>
          <a:off x="2888293" y="945136"/>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Grp="1" noChangeAspect="1" noChangeArrowheads="1"/>
          </p:cNvPicPr>
          <p:nvPr>
            <p:ph idx="4294967295"/>
          </p:nvPr>
        </p:nvPicPr>
        <p:blipFill rotWithShape="1">
          <a:blip r:embed="rId8">
            <a:extLst>
              <a:ext uri="{28A0092B-C50C-407E-A947-70E740481C1C}">
                <a14:useLocalDpi xmlns:a14="http://schemas.microsoft.com/office/drawing/2010/main" val="0"/>
              </a:ext>
            </a:extLst>
          </a:blip>
          <a:srcRect r="1515" b="10141"/>
          <a:stretch/>
        </p:blipFill>
        <p:spPr bwMode="auto">
          <a:xfrm>
            <a:off x="0" y="3030697"/>
            <a:ext cx="5079876" cy="358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60" y="1603257"/>
            <a:ext cx="6799659"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1789" y="0"/>
            <a:ext cx="4255411" cy="504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Chart 9"/>
          <p:cNvGraphicFramePr>
            <a:graphicFrameLocks/>
          </p:cNvGraphicFramePr>
          <p:nvPr>
            <p:extLst>
              <p:ext uri="{D42A27DB-BD31-4B8C-83A1-F6EECF244321}">
                <p14:modId xmlns:p14="http://schemas.microsoft.com/office/powerpoint/2010/main" val="3727199708"/>
              </p:ext>
            </p:extLst>
          </p:nvPr>
        </p:nvGraphicFramePr>
        <p:xfrm>
          <a:off x="1600200" y="914400"/>
          <a:ext cx="7180263" cy="5880479"/>
        </p:xfrm>
        <a:graphic>
          <a:graphicData uri="http://schemas.openxmlformats.org/drawingml/2006/chart">
            <c:chart xmlns:c="http://schemas.openxmlformats.org/drawingml/2006/chart" xmlns:r="http://schemas.openxmlformats.org/officeDocument/2006/relationships" r:id="rId11"/>
          </a:graphicData>
        </a:graphic>
      </p:graphicFrame>
      <p:sp>
        <p:nvSpPr>
          <p:cNvPr id="3" name="TextBox 2"/>
          <p:cNvSpPr txBox="1"/>
          <p:nvPr/>
        </p:nvSpPr>
        <p:spPr>
          <a:xfrm>
            <a:off x="914400" y="685800"/>
            <a:ext cx="2800767" cy="923330"/>
          </a:xfrm>
          <a:prstGeom prst="rect">
            <a:avLst/>
          </a:prstGeom>
          <a:noFill/>
        </p:spPr>
        <p:txBody>
          <a:bodyPr wrap="none" rtlCol="0">
            <a:spAutoFit/>
          </a:bodyPr>
          <a:lstStyle/>
          <a:p>
            <a:r>
              <a:rPr lang="en-US" dirty="0" smtClean="0"/>
              <a:t>Lowest CCSSE benchmarks</a:t>
            </a:r>
          </a:p>
          <a:p>
            <a:r>
              <a:rPr lang="en-US" dirty="0" smtClean="0"/>
              <a:t>Student Faculty Interaction</a:t>
            </a:r>
          </a:p>
          <a:p>
            <a:r>
              <a:rPr lang="en-US" dirty="0" smtClean="0"/>
              <a:t>Student Effort</a:t>
            </a:r>
            <a:endParaRPr lang="en-US" dirty="0"/>
          </a:p>
        </p:txBody>
      </p:sp>
    </p:spTree>
    <p:extLst>
      <p:ext uri="{BB962C8B-B14F-4D97-AF65-F5344CB8AC3E}">
        <p14:creationId xmlns:p14="http://schemas.microsoft.com/office/powerpoint/2010/main" val="278822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19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0" grpId="0">
        <p:bldAsOne/>
      </p:bldGraphic>
      <p:bldGraphic spid="10" grpId="1">
        <p:bldAsOne/>
      </p:bldGraphic>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8411141" cy="681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451" t="23634" r="55009" b="11261"/>
          <a:stretch/>
        </p:blipFill>
        <p:spPr bwMode="auto">
          <a:xfrm>
            <a:off x="-12358" y="259948"/>
            <a:ext cx="9148120" cy="6260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0266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20000" cy="1600200"/>
          </a:xfrm>
        </p:spPr>
        <p:txBody>
          <a:bodyPr>
            <a:normAutofit fontScale="90000"/>
          </a:bodyPr>
          <a:lstStyle/>
          <a:p>
            <a:r>
              <a:rPr lang="en-US" dirty="0" smtClean="0"/>
              <a:t>Office of Equity and Inclusion</a:t>
            </a:r>
            <a:endParaRPr lang="en-US" dirty="0"/>
          </a:p>
        </p:txBody>
      </p:sp>
      <p:sp>
        <p:nvSpPr>
          <p:cNvPr id="3" name="Content Placeholder 2"/>
          <p:cNvSpPr>
            <a:spLocks noGrp="1"/>
          </p:cNvSpPr>
          <p:nvPr>
            <p:ph idx="1"/>
          </p:nvPr>
        </p:nvSpPr>
        <p:spPr>
          <a:xfrm>
            <a:off x="762000" y="685800"/>
            <a:ext cx="7543800" cy="4495800"/>
          </a:xfrm>
        </p:spPr>
        <p:txBody>
          <a:bodyPr>
            <a:normAutofit fontScale="92500" lnSpcReduction="20000"/>
          </a:bodyPr>
          <a:lstStyle/>
          <a:p>
            <a:pPr marL="0" indent="0">
              <a:lnSpc>
                <a:spcPct val="110000"/>
              </a:lnSpc>
              <a:buNone/>
            </a:pPr>
            <a:r>
              <a:rPr lang="en-US" dirty="0" smtClean="0"/>
              <a:t>The BC </a:t>
            </a:r>
            <a:r>
              <a:rPr lang="en-US" dirty="0"/>
              <a:t>Office of Equity and Inclusion </a:t>
            </a:r>
            <a:endParaRPr lang="en-US" dirty="0" smtClean="0"/>
          </a:p>
          <a:p>
            <a:pPr>
              <a:lnSpc>
                <a:spcPct val="110000"/>
              </a:lnSpc>
            </a:pPr>
            <a:r>
              <a:rPr lang="en-US" dirty="0" smtClean="0"/>
              <a:t>supports </a:t>
            </a:r>
            <a:r>
              <a:rPr lang="en-US" dirty="0"/>
              <a:t>the </a:t>
            </a:r>
            <a:r>
              <a:rPr lang="en-US" dirty="0" smtClean="0"/>
              <a:t>mission </a:t>
            </a:r>
            <a:r>
              <a:rPr lang="en-US" dirty="0"/>
              <a:t>to increase the educational pathways for students from diverse economic, cultural, and educational backgrounds to attain degrees and certificates, workplace skills, and preparation for transfer.  </a:t>
            </a:r>
            <a:endParaRPr lang="en-US" dirty="0" smtClean="0"/>
          </a:p>
          <a:p>
            <a:pPr>
              <a:lnSpc>
                <a:spcPct val="110000"/>
              </a:lnSpc>
            </a:pPr>
            <a:r>
              <a:rPr lang="en-US" dirty="0" smtClean="0"/>
              <a:t>works </a:t>
            </a:r>
            <a:r>
              <a:rPr lang="en-US" dirty="0"/>
              <a:t>collaboratively with existing Bakersfield College campus programs, departments, and services to create opportunities </a:t>
            </a:r>
            <a:endParaRPr lang="en-US" dirty="0" smtClean="0"/>
          </a:p>
          <a:p>
            <a:pPr>
              <a:lnSpc>
                <a:spcPct val="110000"/>
              </a:lnSpc>
            </a:pPr>
            <a:r>
              <a:rPr lang="en-US" dirty="0" smtClean="0"/>
              <a:t>Enhances campus </a:t>
            </a:r>
            <a:r>
              <a:rPr lang="en-US" dirty="0"/>
              <a:t>climate in terms of diversity and support cultural awareness, understanding, </a:t>
            </a:r>
            <a:r>
              <a:rPr lang="en-US" dirty="0" smtClean="0"/>
              <a:t>respect and </a:t>
            </a:r>
            <a:r>
              <a:rPr lang="en-US" dirty="0"/>
              <a:t>educational opportunities </a:t>
            </a:r>
            <a:r>
              <a:rPr lang="en-US" dirty="0" smtClean="0"/>
              <a:t>conveys </a:t>
            </a:r>
            <a:r>
              <a:rPr lang="en-US" dirty="0"/>
              <a:t>a message of equity and inclusion by promoting opportunities that demonstrate fairness, equality, respect, and civility.</a:t>
            </a:r>
          </a:p>
        </p:txBody>
      </p:sp>
    </p:spTree>
    <p:extLst>
      <p:ext uri="{BB962C8B-B14F-4D97-AF65-F5344CB8AC3E}">
        <p14:creationId xmlns:p14="http://schemas.microsoft.com/office/powerpoint/2010/main" val="4181382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smtClean="0"/>
              <a:t>Strategies include:</a:t>
            </a:r>
          </a:p>
          <a:p>
            <a:r>
              <a:rPr lang="en-US" dirty="0"/>
              <a:t>Equity TV focus on closing the achievement gaps through community engagement (you tube and Facebook 1-minute </a:t>
            </a:r>
            <a:r>
              <a:rPr lang="en-US" dirty="0" smtClean="0"/>
              <a:t>clips)</a:t>
            </a:r>
          </a:p>
          <a:p>
            <a:r>
              <a:rPr lang="en-US" dirty="0" smtClean="0"/>
              <a:t>Parent Orientation</a:t>
            </a:r>
          </a:p>
          <a:p>
            <a:r>
              <a:rPr lang="en-US" dirty="0" smtClean="0"/>
              <a:t>Spanish </a:t>
            </a:r>
            <a:r>
              <a:rPr lang="en-US" dirty="0"/>
              <a:t>Translation </a:t>
            </a:r>
            <a:r>
              <a:rPr lang="en-US" dirty="0" smtClean="0"/>
              <a:t>Services</a:t>
            </a:r>
          </a:p>
          <a:p>
            <a:r>
              <a:rPr lang="en-US" dirty="0" smtClean="0"/>
              <a:t>Community </a:t>
            </a:r>
            <a:r>
              <a:rPr lang="en-US" dirty="0"/>
              <a:t>Leaders Engagement (Project Best, BSU, </a:t>
            </a:r>
            <a:r>
              <a:rPr lang="en-US" dirty="0" smtClean="0"/>
              <a:t>AASU)</a:t>
            </a:r>
          </a:p>
          <a:p>
            <a:r>
              <a:rPr lang="en-US" dirty="0" smtClean="0"/>
              <a:t>Latino Network</a:t>
            </a:r>
          </a:p>
          <a:p>
            <a:r>
              <a:rPr lang="en-US" b="1" dirty="0" smtClean="0"/>
              <a:t>Mentorship</a:t>
            </a:r>
            <a:endParaRPr lang="en-US" b="1" dirty="0"/>
          </a:p>
        </p:txBody>
      </p:sp>
      <p:sp>
        <p:nvSpPr>
          <p:cNvPr id="4" name="Title 1"/>
          <p:cNvSpPr>
            <a:spLocks noGrp="1"/>
          </p:cNvSpPr>
          <p:nvPr>
            <p:ph type="title"/>
          </p:nvPr>
        </p:nvSpPr>
        <p:spPr>
          <a:xfrm>
            <a:off x="762000" y="4572000"/>
            <a:ext cx="7620000" cy="1600200"/>
          </a:xfrm>
        </p:spPr>
        <p:txBody>
          <a:bodyPr>
            <a:normAutofit fontScale="90000"/>
          </a:bodyPr>
          <a:lstStyle/>
          <a:p>
            <a:r>
              <a:rPr lang="en-US" dirty="0" smtClean="0"/>
              <a:t>Office of Equity and Inclusion</a:t>
            </a:r>
            <a:endParaRPr lang="en-US" dirty="0"/>
          </a:p>
        </p:txBody>
      </p:sp>
    </p:spTree>
    <p:extLst>
      <p:ext uri="{BB962C8B-B14F-4D97-AF65-F5344CB8AC3E}">
        <p14:creationId xmlns:p14="http://schemas.microsoft.com/office/powerpoint/2010/main" val="7155841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7680960" cy="685800"/>
          </a:xfrm>
        </p:spPr>
        <p:txBody>
          <a:bodyPr>
            <a:normAutofit fontScale="90000"/>
          </a:bodyPr>
          <a:lstStyle/>
          <a:p>
            <a:r>
              <a:rPr lang="en-US" dirty="0" smtClean="0"/>
              <a:t>MIH Strategies</a:t>
            </a:r>
            <a:endParaRPr lang="en-US" dirty="0"/>
          </a:p>
        </p:txBody>
      </p:sp>
      <p:sp>
        <p:nvSpPr>
          <p:cNvPr id="3" name="Content Placeholder 2"/>
          <p:cNvSpPr>
            <a:spLocks noGrp="1"/>
          </p:cNvSpPr>
          <p:nvPr>
            <p:ph idx="4294967295"/>
          </p:nvPr>
        </p:nvSpPr>
        <p:spPr>
          <a:xfrm>
            <a:off x="457200" y="1524000"/>
            <a:ext cx="7915823" cy="4023360"/>
          </a:xfrm>
          <a:prstGeom prst="rect">
            <a:avLst/>
          </a:prstGeom>
        </p:spPr>
        <p:txBody>
          <a:bodyPr>
            <a:noAutofit/>
          </a:bodyPr>
          <a:lstStyle/>
          <a:p>
            <a:pPr lvl="0">
              <a:lnSpc>
                <a:spcPct val="100000"/>
              </a:lnSpc>
              <a:spcBef>
                <a:spcPts val="600"/>
              </a:spcBef>
            </a:pPr>
            <a:r>
              <a:rPr lang="en-US" sz="2000" b="1" dirty="0"/>
              <a:t>Multiple Measures – Start accurately</a:t>
            </a:r>
          </a:p>
          <a:p>
            <a:pPr>
              <a:lnSpc>
                <a:spcPct val="100000"/>
              </a:lnSpc>
              <a:spcBef>
                <a:spcPts val="600"/>
              </a:spcBef>
            </a:pPr>
            <a:r>
              <a:rPr lang="en-US" sz="2000" b="1" dirty="0"/>
              <a:t>Bridge Programs - Prepare academically  </a:t>
            </a:r>
          </a:p>
          <a:p>
            <a:pPr lvl="0">
              <a:lnSpc>
                <a:spcPct val="100000"/>
              </a:lnSpc>
              <a:spcBef>
                <a:spcPts val="600"/>
              </a:spcBef>
            </a:pPr>
            <a:r>
              <a:rPr lang="en-US" sz="2000" b="1" dirty="0" smtClean="0"/>
              <a:t>Progress </a:t>
            </a:r>
            <a:r>
              <a:rPr lang="en-US" sz="2000" b="1" dirty="0"/>
              <a:t>faster – Compressed, accelerated, self-paced coursework</a:t>
            </a:r>
          </a:p>
          <a:p>
            <a:pPr lvl="0">
              <a:lnSpc>
                <a:spcPct val="100000"/>
              </a:lnSpc>
              <a:spcBef>
                <a:spcPts val="600"/>
              </a:spcBef>
            </a:pPr>
            <a:r>
              <a:rPr lang="en-US" sz="2000" b="1" dirty="0" smtClean="0"/>
              <a:t>MIH </a:t>
            </a:r>
            <a:r>
              <a:rPr lang="en-US" sz="2000" b="1" dirty="0"/>
              <a:t>Mentors – Engage personally</a:t>
            </a:r>
          </a:p>
          <a:p>
            <a:pPr lvl="0">
              <a:lnSpc>
                <a:spcPct val="100000"/>
              </a:lnSpc>
              <a:spcBef>
                <a:spcPts val="600"/>
              </a:spcBef>
            </a:pPr>
            <a:r>
              <a:rPr lang="en-US" sz="2000" b="1" dirty="0"/>
              <a:t>Classroom Interventions – Challenge intellectually, math and writing centers</a:t>
            </a:r>
          </a:p>
          <a:p>
            <a:pPr lvl="0">
              <a:lnSpc>
                <a:spcPct val="100000"/>
              </a:lnSpc>
              <a:spcBef>
                <a:spcPts val="600"/>
              </a:spcBef>
            </a:pPr>
            <a:r>
              <a:rPr lang="en-US" sz="2000" b="1" dirty="0"/>
              <a:t>Student Affairs Interventions – SSSP, tutoring, Supplemental Instruction</a:t>
            </a:r>
          </a:p>
          <a:p>
            <a:pPr lvl="0">
              <a:lnSpc>
                <a:spcPct val="100000"/>
              </a:lnSpc>
              <a:spcBef>
                <a:spcPts val="600"/>
              </a:spcBef>
            </a:pPr>
            <a:r>
              <a:rPr lang="en-US" sz="2000" b="1" dirty="0"/>
              <a:t>SARS Alert – Diagnose problems early</a:t>
            </a:r>
          </a:p>
          <a:p>
            <a:pPr lvl="0">
              <a:lnSpc>
                <a:spcPct val="100000"/>
              </a:lnSpc>
              <a:spcBef>
                <a:spcPts val="600"/>
              </a:spcBef>
            </a:pPr>
            <a:r>
              <a:rPr lang="en-US" sz="2000" b="1" dirty="0"/>
              <a:t>Tracking – Track effect interventions</a:t>
            </a:r>
          </a:p>
          <a:p>
            <a:pPr lvl="0">
              <a:lnSpc>
                <a:spcPct val="100000"/>
              </a:lnSpc>
              <a:spcBef>
                <a:spcPts val="600"/>
              </a:spcBef>
            </a:pPr>
            <a:r>
              <a:rPr lang="en-US" sz="2000" b="1" dirty="0"/>
              <a:t>Predictive Analysis – Forecast Success</a:t>
            </a:r>
          </a:p>
          <a:p>
            <a:pPr lvl="0">
              <a:lnSpc>
                <a:spcPct val="100000"/>
              </a:lnSpc>
              <a:spcBef>
                <a:spcPts val="600"/>
              </a:spcBef>
            </a:pPr>
            <a:r>
              <a:rPr lang="en-US" sz="2000" b="1" dirty="0"/>
              <a:t>Improve – Processes, procedures, curriculum, linkages</a:t>
            </a:r>
          </a:p>
          <a:p>
            <a:pPr lvl="0">
              <a:lnSpc>
                <a:spcPct val="100000"/>
              </a:lnSpc>
              <a:spcBef>
                <a:spcPts val="600"/>
              </a:spcBef>
            </a:pPr>
            <a:r>
              <a:rPr lang="en-US" sz="2000" b="1" dirty="0"/>
              <a:t>Scale up - Title V Grant</a:t>
            </a:r>
          </a:p>
          <a:p>
            <a:endParaRPr lang="en-US" sz="2000" b="1" dirty="0"/>
          </a:p>
        </p:txBody>
      </p:sp>
    </p:spTree>
    <p:extLst>
      <p:ext uri="{BB962C8B-B14F-4D97-AF65-F5344CB8AC3E}">
        <p14:creationId xmlns:p14="http://schemas.microsoft.com/office/powerpoint/2010/main" val="33624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0"/>
          <p:cNvGraphicFramePr>
            <a:graphicFrameLocks/>
          </p:cNvGraphicFramePr>
          <p:nvPr>
            <p:extLst>
              <p:ext uri="{D42A27DB-BD31-4B8C-83A1-F6EECF244321}">
                <p14:modId xmlns:p14="http://schemas.microsoft.com/office/powerpoint/2010/main" val="280120304"/>
              </p:ext>
            </p:extLst>
          </p:nvPr>
        </p:nvGraphicFramePr>
        <p:xfrm>
          <a:off x="838201" y="533400"/>
          <a:ext cx="7238999"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9756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6109901" y="871537"/>
            <a:ext cx="2876550" cy="582930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b="1" dirty="0">
                <a:effectLst/>
                <a:ea typeface="Calibri"/>
                <a:cs typeface="Times New Roman"/>
              </a:rPr>
              <a:t>English 1A Transfer, Degree and Certificate</a:t>
            </a:r>
            <a:endParaRPr lang="en-US" sz="1100" dirty="0">
              <a:effectLst/>
              <a:ea typeface="Calibri"/>
              <a:cs typeface="Times New Roman"/>
            </a:endParaRPr>
          </a:p>
          <a:p>
            <a:pPr marL="0" marR="0" algn="ctr">
              <a:lnSpc>
                <a:spcPct val="115000"/>
              </a:lnSpc>
              <a:spcBef>
                <a:spcPts val="0"/>
              </a:spcBef>
              <a:spcAft>
                <a:spcPts val="0"/>
              </a:spcAft>
            </a:pPr>
            <a:r>
              <a:rPr lang="en-US" sz="1400" b="1" dirty="0">
                <a:effectLst/>
                <a:ea typeface="Calibri"/>
                <a:cs typeface="Times New Roman"/>
              </a:rPr>
              <a:t>29% placed</a:t>
            </a:r>
            <a:endParaRPr lang="en-US" sz="1100" dirty="0">
              <a:effectLst/>
              <a:ea typeface="Calibri"/>
              <a:cs typeface="Times New Roman"/>
            </a:endParaRPr>
          </a:p>
        </p:txBody>
      </p:sp>
      <p:pic>
        <p:nvPicPr>
          <p:cNvPr id="6176"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213" y="381000"/>
            <a:ext cx="82835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33400" y="184666"/>
            <a:ext cx="7772400" cy="369332"/>
          </a:xfrm>
          <a:prstGeom prst="rect">
            <a:avLst/>
          </a:prstGeom>
          <a:noFill/>
        </p:spPr>
        <p:txBody>
          <a:bodyPr wrap="square" rtlCol="0">
            <a:spAutoFit/>
          </a:bodyPr>
          <a:lstStyle/>
          <a:p>
            <a:r>
              <a:rPr lang="en-US" dirty="0" smtClean="0"/>
              <a:t>ENGLISH PLACEMENT                        7323  STUDENTS PLACED                    2012-13</a:t>
            </a:r>
            <a:endParaRPr lang="en-US" dirty="0"/>
          </a:p>
        </p:txBody>
      </p:sp>
      <p:sp>
        <p:nvSpPr>
          <p:cNvPr id="25" name="Rounded Rectangle 24"/>
          <p:cNvSpPr/>
          <p:nvPr/>
        </p:nvSpPr>
        <p:spPr>
          <a:xfrm>
            <a:off x="5556422" y="1171575"/>
            <a:ext cx="609600" cy="323850"/>
          </a:xfrm>
          <a:prstGeom prst="round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1</a:t>
            </a:r>
            <a:r>
              <a:rPr lang="en-US" sz="1400" b="1" dirty="0" smtClean="0">
                <a:effectLst/>
                <a:latin typeface="Arial" panose="020B0604020202020204" pitchFamily="34" charset="0"/>
                <a:ea typeface="Calibri"/>
                <a:cs typeface="Arial" panose="020B0604020202020204" pitchFamily="34" charset="0"/>
              </a:rPr>
              <a:t>8</a:t>
            </a:r>
            <a:r>
              <a:rPr lang="en-US" sz="1400" b="1" dirty="0">
                <a:effectLst/>
                <a:latin typeface="Arial" panose="020B0604020202020204" pitchFamily="34" charset="0"/>
                <a:ea typeface="Calibri"/>
                <a:cs typeface="Arial" panose="020B0604020202020204" pitchFamily="34" charset="0"/>
              </a:rPr>
              <a:t>%</a:t>
            </a:r>
          </a:p>
        </p:txBody>
      </p:sp>
      <p:pic>
        <p:nvPicPr>
          <p:cNvPr id="6181"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69579"/>
            <a:ext cx="824388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ounded Rectangle 30"/>
          <p:cNvSpPr/>
          <p:nvPr/>
        </p:nvSpPr>
        <p:spPr>
          <a:xfrm>
            <a:off x="6148795" y="2743200"/>
            <a:ext cx="590550" cy="352425"/>
          </a:xfrm>
          <a:prstGeom prst="round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effectLst/>
                <a:latin typeface="Arial"/>
                <a:ea typeface="Calibri"/>
                <a:cs typeface="Times New Roman"/>
              </a:rPr>
              <a:t>29%</a:t>
            </a:r>
            <a:endParaRPr lang="en-US" sz="1100" dirty="0">
              <a:effectLst/>
              <a:ea typeface="Calibri"/>
              <a:cs typeface="Times New Roman"/>
            </a:endParaRPr>
          </a:p>
        </p:txBody>
      </p:sp>
      <p:pic>
        <p:nvPicPr>
          <p:cNvPr id="6182"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 y="3095625"/>
            <a:ext cx="8243887"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5"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202906"/>
            <a:ext cx="619125"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6" name="Picture 4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393406"/>
            <a:ext cx="8405813"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8"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5875" y="5791200"/>
            <a:ext cx="619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Oval 38"/>
          <p:cNvSpPr/>
          <p:nvPr/>
        </p:nvSpPr>
        <p:spPr>
          <a:xfrm>
            <a:off x="6577785" y="871537"/>
            <a:ext cx="1476375" cy="1295400"/>
          </a:xfrm>
          <a:prstGeom prst="ellipse">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dirty="0">
                <a:effectLst/>
                <a:ea typeface="Calibri"/>
                <a:cs typeface="Times New Roman"/>
              </a:rPr>
              <a:t>Potential UNITS Cost to get all to English 1A $1,677,552 </a:t>
            </a:r>
          </a:p>
          <a:p>
            <a:pPr marL="0" marR="0" algn="ctr">
              <a:lnSpc>
                <a:spcPct val="115000"/>
              </a:lnSpc>
              <a:spcBef>
                <a:spcPts val="0"/>
              </a:spcBef>
              <a:spcAft>
                <a:spcPts val="0"/>
              </a:spcAft>
            </a:pPr>
            <a:r>
              <a:rPr lang="en-US" sz="1100" dirty="0">
                <a:effectLst/>
                <a:ea typeface="Calibri"/>
                <a:cs typeface="Times New Roman"/>
              </a:rPr>
              <a:t>3 semesters 10 units</a:t>
            </a:r>
          </a:p>
        </p:txBody>
      </p:sp>
      <p:sp>
        <p:nvSpPr>
          <p:cNvPr id="40" name="Oval 39"/>
          <p:cNvSpPr/>
          <p:nvPr/>
        </p:nvSpPr>
        <p:spPr>
          <a:xfrm>
            <a:off x="6694659" y="3098006"/>
            <a:ext cx="1476375" cy="1295400"/>
          </a:xfrm>
          <a:prstGeom prst="ellipse">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dirty="0">
                <a:effectLst/>
                <a:ea typeface="Calibri"/>
                <a:cs typeface="Times New Roman"/>
              </a:rPr>
              <a:t>Potential UNITS Cost to get all to English 1A $1,084,682</a:t>
            </a:r>
          </a:p>
          <a:p>
            <a:pPr marL="0" marR="0" algn="ctr">
              <a:lnSpc>
                <a:spcPct val="115000"/>
              </a:lnSpc>
              <a:spcBef>
                <a:spcPts val="0"/>
              </a:spcBef>
              <a:spcAft>
                <a:spcPts val="0"/>
              </a:spcAft>
            </a:pPr>
            <a:r>
              <a:rPr lang="en-US" sz="1100" dirty="0">
                <a:effectLst/>
                <a:ea typeface="Calibri"/>
                <a:cs typeface="Times New Roman"/>
              </a:rPr>
              <a:t>2 semesters </a:t>
            </a:r>
          </a:p>
          <a:p>
            <a:pPr marL="0" marR="0" algn="ctr">
              <a:lnSpc>
                <a:spcPct val="115000"/>
              </a:lnSpc>
              <a:spcBef>
                <a:spcPts val="0"/>
              </a:spcBef>
              <a:spcAft>
                <a:spcPts val="0"/>
              </a:spcAft>
            </a:pPr>
            <a:r>
              <a:rPr lang="en-US" sz="1100" dirty="0">
                <a:effectLst/>
                <a:ea typeface="Calibri"/>
                <a:cs typeface="Times New Roman"/>
              </a:rPr>
              <a:t>6 units</a:t>
            </a:r>
          </a:p>
        </p:txBody>
      </p:sp>
      <p:sp>
        <p:nvSpPr>
          <p:cNvPr id="41" name="Oval 40"/>
          <p:cNvSpPr/>
          <p:nvPr/>
        </p:nvSpPr>
        <p:spPr>
          <a:xfrm>
            <a:off x="5827240" y="5524500"/>
            <a:ext cx="1476375" cy="1295400"/>
          </a:xfrm>
          <a:prstGeom prst="ellipse">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dirty="0">
                <a:effectLst/>
                <a:ea typeface="Calibri"/>
                <a:cs typeface="Times New Roman"/>
              </a:rPr>
              <a:t>Potential UNITS Cost to get all to English 1A $208,851</a:t>
            </a:r>
          </a:p>
          <a:p>
            <a:pPr marL="0" marR="0" algn="ctr">
              <a:lnSpc>
                <a:spcPct val="115000"/>
              </a:lnSpc>
              <a:spcBef>
                <a:spcPts val="0"/>
              </a:spcBef>
              <a:spcAft>
                <a:spcPts val="0"/>
              </a:spcAft>
            </a:pPr>
            <a:r>
              <a:rPr lang="en-US" sz="1100" dirty="0">
                <a:effectLst/>
                <a:ea typeface="Calibri"/>
                <a:cs typeface="Times New Roman"/>
              </a:rPr>
              <a:t>1 semester </a:t>
            </a:r>
          </a:p>
          <a:p>
            <a:pPr marL="0" marR="0" algn="ctr">
              <a:lnSpc>
                <a:spcPct val="115000"/>
              </a:lnSpc>
              <a:spcBef>
                <a:spcPts val="0"/>
              </a:spcBef>
              <a:spcAft>
                <a:spcPts val="0"/>
              </a:spcAft>
            </a:pPr>
            <a:r>
              <a:rPr lang="en-US" sz="1100" dirty="0">
                <a:effectLst/>
                <a:ea typeface="Calibri"/>
                <a:cs typeface="Times New Roman"/>
              </a:rPr>
              <a:t>4 units</a:t>
            </a:r>
          </a:p>
        </p:txBody>
      </p:sp>
    </p:spTree>
    <p:extLst>
      <p:ext uri="{BB962C8B-B14F-4D97-AF65-F5344CB8AC3E}">
        <p14:creationId xmlns:p14="http://schemas.microsoft.com/office/powerpoint/2010/main" val="3325526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76"/>
                                        </p:tgtEl>
                                        <p:attrNameLst>
                                          <p:attrName>style.visibility</p:attrName>
                                        </p:attrNameLst>
                                      </p:cBhvr>
                                      <p:to>
                                        <p:strVal val="visible"/>
                                      </p:to>
                                    </p:set>
                                    <p:anim calcmode="lin" valueType="num">
                                      <p:cBhvr additive="base">
                                        <p:cTn id="7" dur="500" fill="hold"/>
                                        <p:tgtEl>
                                          <p:spTgt spid="6176"/>
                                        </p:tgtEl>
                                        <p:attrNameLst>
                                          <p:attrName>ppt_x</p:attrName>
                                        </p:attrNameLst>
                                      </p:cBhvr>
                                      <p:tavLst>
                                        <p:tav tm="0">
                                          <p:val>
                                            <p:strVal val="#ppt_x"/>
                                          </p:val>
                                        </p:tav>
                                        <p:tav tm="100000">
                                          <p:val>
                                            <p:strVal val="#ppt_x"/>
                                          </p:val>
                                        </p:tav>
                                      </p:tavLst>
                                    </p:anim>
                                    <p:anim calcmode="lin" valueType="num">
                                      <p:cBhvr additive="base">
                                        <p:cTn id="8" dur="500" fill="hold"/>
                                        <p:tgtEl>
                                          <p:spTgt spid="61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181"/>
                                        </p:tgtEl>
                                        <p:attrNameLst>
                                          <p:attrName>style.visibility</p:attrName>
                                        </p:attrNameLst>
                                      </p:cBhvr>
                                      <p:to>
                                        <p:strVal val="visible"/>
                                      </p:to>
                                    </p:set>
                                    <p:anim calcmode="lin" valueType="num">
                                      <p:cBhvr additive="base">
                                        <p:cTn id="21" dur="500" fill="hold"/>
                                        <p:tgtEl>
                                          <p:spTgt spid="6181"/>
                                        </p:tgtEl>
                                        <p:attrNameLst>
                                          <p:attrName>ppt_x</p:attrName>
                                        </p:attrNameLst>
                                      </p:cBhvr>
                                      <p:tavLst>
                                        <p:tav tm="0">
                                          <p:val>
                                            <p:strVal val="#ppt_x"/>
                                          </p:val>
                                        </p:tav>
                                        <p:tav tm="100000">
                                          <p:val>
                                            <p:strVal val="#ppt_x"/>
                                          </p:val>
                                        </p:tav>
                                      </p:tavLst>
                                    </p:anim>
                                    <p:anim calcmode="lin" valueType="num">
                                      <p:cBhvr additive="base">
                                        <p:cTn id="22" dur="500" fill="hold"/>
                                        <p:tgtEl>
                                          <p:spTgt spid="618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182"/>
                                        </p:tgtEl>
                                        <p:attrNameLst>
                                          <p:attrName>style.visibility</p:attrName>
                                        </p:attrNameLst>
                                      </p:cBhvr>
                                      <p:to>
                                        <p:strVal val="visible"/>
                                      </p:to>
                                    </p:set>
                                    <p:anim calcmode="lin" valueType="num">
                                      <p:cBhvr additive="base">
                                        <p:cTn id="33" dur="500" fill="hold"/>
                                        <p:tgtEl>
                                          <p:spTgt spid="6182"/>
                                        </p:tgtEl>
                                        <p:attrNameLst>
                                          <p:attrName>ppt_x</p:attrName>
                                        </p:attrNameLst>
                                      </p:cBhvr>
                                      <p:tavLst>
                                        <p:tav tm="0">
                                          <p:val>
                                            <p:strVal val="#ppt_x"/>
                                          </p:val>
                                        </p:tav>
                                        <p:tav tm="100000">
                                          <p:val>
                                            <p:strVal val="#ppt_x"/>
                                          </p:val>
                                        </p:tav>
                                      </p:tavLst>
                                    </p:anim>
                                    <p:anim calcmode="lin" valueType="num">
                                      <p:cBhvr additive="base">
                                        <p:cTn id="34" dur="500" fill="hold"/>
                                        <p:tgtEl>
                                          <p:spTgt spid="618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186"/>
                                        </p:tgtEl>
                                        <p:attrNameLst>
                                          <p:attrName>style.visibility</p:attrName>
                                        </p:attrNameLst>
                                      </p:cBhvr>
                                      <p:to>
                                        <p:strVal val="visible"/>
                                      </p:to>
                                    </p:set>
                                    <p:anim calcmode="lin" valueType="num">
                                      <p:cBhvr additive="base">
                                        <p:cTn id="47" dur="500" fill="hold"/>
                                        <p:tgtEl>
                                          <p:spTgt spid="6186"/>
                                        </p:tgtEl>
                                        <p:attrNameLst>
                                          <p:attrName>ppt_x</p:attrName>
                                        </p:attrNameLst>
                                      </p:cBhvr>
                                      <p:tavLst>
                                        <p:tav tm="0">
                                          <p:val>
                                            <p:strVal val="#ppt_x"/>
                                          </p:val>
                                        </p:tav>
                                        <p:tav tm="100000">
                                          <p:val>
                                            <p:strVal val="#ppt_x"/>
                                          </p:val>
                                        </p:tav>
                                      </p:tavLst>
                                    </p:anim>
                                    <p:anim calcmode="lin" valueType="num">
                                      <p:cBhvr additive="base">
                                        <p:cTn id="48" dur="500" fill="hold"/>
                                        <p:tgtEl>
                                          <p:spTgt spid="618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18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39" grpId="0" animBg="1"/>
      <p:bldP spid="40" grpId="0" animBg="1"/>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dirty="0" smtClean="0"/>
              <a:t>Negative</a:t>
            </a:r>
            <a:endParaRPr lang="en-US" dirty="0"/>
          </a:p>
        </p:txBody>
      </p:sp>
      <p:sp>
        <p:nvSpPr>
          <p:cNvPr id="7" name="Text Placeholder 6"/>
          <p:cNvSpPr>
            <a:spLocks noGrp="1"/>
          </p:cNvSpPr>
          <p:nvPr>
            <p:ph type="body" sz="half" idx="4294967295"/>
          </p:nvPr>
        </p:nvSpPr>
        <p:spPr>
          <a:xfrm>
            <a:off x="4900613" y="1463040"/>
            <a:ext cx="3886200" cy="509587"/>
          </a:xfrm>
          <a:prstGeom prst="rect">
            <a:avLst/>
          </a:prstGeom>
        </p:spPr>
        <p:txBody>
          <a:bodyPr/>
          <a:lstStyle/>
          <a:p>
            <a:r>
              <a:rPr lang="en-US" dirty="0" smtClean="0"/>
              <a:t>Positive</a:t>
            </a:r>
            <a:endParaRPr lang="en-US" dirty="0"/>
          </a:p>
        </p:txBody>
      </p:sp>
      <p:sp>
        <p:nvSpPr>
          <p:cNvPr id="6" name="Content Placeholder 5"/>
          <p:cNvSpPr>
            <a:spLocks noGrp="1"/>
          </p:cNvSpPr>
          <p:nvPr>
            <p:ph sz="quarter" idx="4294967295"/>
          </p:nvPr>
        </p:nvSpPr>
        <p:spPr>
          <a:xfrm>
            <a:off x="4900612" y="1828800"/>
            <a:ext cx="4090987" cy="4876800"/>
          </a:xfrm>
          <a:prstGeom prst="rect">
            <a:avLst/>
          </a:prstGeom>
        </p:spPr>
        <p:style>
          <a:lnRef idx="2">
            <a:schemeClr val="dk1"/>
          </a:lnRef>
          <a:fillRef idx="1">
            <a:schemeClr val="lt1"/>
          </a:fillRef>
          <a:effectRef idx="0">
            <a:schemeClr val="dk1"/>
          </a:effectRef>
          <a:fontRef idx="minor">
            <a:schemeClr val="dk1"/>
          </a:fontRef>
        </p:style>
        <p:txBody>
          <a:bodyPr>
            <a:normAutofit/>
          </a:bodyPr>
          <a:lstStyle/>
          <a:p>
            <a:pPr marL="342900" indent="-342900">
              <a:buFont typeface="+mj-lt"/>
              <a:buAutoNum type="arabicPeriod"/>
            </a:pPr>
            <a:r>
              <a:rPr lang="en-US" sz="2000" dirty="0" smtClean="0"/>
              <a:t>Correction of institutional barriers</a:t>
            </a:r>
          </a:p>
          <a:p>
            <a:pPr marL="342900" indent="-342900">
              <a:buFont typeface="+mj-lt"/>
              <a:buAutoNum type="arabicPeriod"/>
            </a:pPr>
            <a:r>
              <a:rPr lang="en-US" sz="2000" dirty="0" smtClean="0"/>
              <a:t>A learning institution (president &amp; classified)</a:t>
            </a:r>
          </a:p>
          <a:p>
            <a:pPr marL="342900" indent="-342900">
              <a:buFont typeface="+mj-lt"/>
              <a:buAutoNum type="arabicPeriod"/>
            </a:pPr>
            <a:r>
              <a:rPr lang="en-US" sz="2000" dirty="0" smtClean="0"/>
              <a:t>Analysis of this group compared to overall</a:t>
            </a:r>
          </a:p>
          <a:p>
            <a:pPr marL="342900" indent="-342900">
              <a:buFont typeface="+mj-lt"/>
              <a:buAutoNum type="arabicPeriod"/>
            </a:pPr>
            <a:r>
              <a:rPr lang="en-US" sz="2000" dirty="0" smtClean="0"/>
              <a:t>Equity insights</a:t>
            </a:r>
          </a:p>
          <a:p>
            <a:pPr marL="342900" indent="-342900">
              <a:buFont typeface="+mj-lt"/>
              <a:buAutoNum type="arabicPeriod"/>
            </a:pPr>
            <a:r>
              <a:rPr lang="en-US" sz="2000" dirty="0" smtClean="0"/>
              <a:t>Improvements to bridge and summer</a:t>
            </a:r>
          </a:p>
          <a:p>
            <a:pPr marL="342900" indent="-342900">
              <a:buFont typeface="+mj-lt"/>
              <a:buAutoNum type="arabicPeriod"/>
            </a:pPr>
            <a:r>
              <a:rPr lang="en-US" sz="2000" dirty="0" smtClean="0"/>
              <a:t>Improvements to other support services and instruction</a:t>
            </a:r>
          </a:p>
          <a:p>
            <a:pPr marL="342900" indent="-342900">
              <a:buFont typeface="+mj-lt"/>
              <a:buAutoNum type="arabicPeriod"/>
            </a:pPr>
            <a:r>
              <a:rPr lang="en-US" sz="2000" dirty="0" smtClean="0"/>
              <a:t> Partners – high schools,                         community groups,          CalPASS, CalSOAP</a:t>
            </a:r>
            <a:endParaRPr lang="en-US" sz="2000" dirty="0"/>
          </a:p>
        </p:txBody>
      </p:sp>
      <p:sp>
        <p:nvSpPr>
          <p:cNvPr id="5" name="Content Placeholder 4"/>
          <p:cNvSpPr>
            <a:spLocks noGrp="1"/>
          </p:cNvSpPr>
          <p:nvPr>
            <p:ph sz="quarter" idx="4294967295"/>
          </p:nvPr>
        </p:nvSpPr>
        <p:spPr>
          <a:xfrm>
            <a:off x="352426" y="1828800"/>
            <a:ext cx="4143374" cy="4876800"/>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342900" indent="-342900">
              <a:buFont typeface="+mj-lt"/>
              <a:buAutoNum type="arabicPeriod"/>
            </a:pPr>
            <a:r>
              <a:rPr lang="en-US" sz="2000" dirty="0" smtClean="0"/>
              <a:t>Inability to use many college services</a:t>
            </a:r>
          </a:p>
          <a:p>
            <a:pPr marL="342900" indent="-342900">
              <a:buFont typeface="+mj-lt"/>
              <a:buAutoNum type="arabicPeriod"/>
            </a:pPr>
            <a:r>
              <a:rPr lang="en-US" sz="2000" dirty="0" smtClean="0"/>
              <a:t>Problems with communicating through email</a:t>
            </a:r>
          </a:p>
          <a:p>
            <a:pPr marL="514350" lvl="1" indent="-342900">
              <a:spcBef>
                <a:spcPts val="0"/>
              </a:spcBef>
            </a:pPr>
            <a:r>
              <a:rPr lang="en-US" sz="2000" dirty="0" smtClean="0"/>
              <a:t>Email address</a:t>
            </a:r>
          </a:p>
          <a:p>
            <a:pPr marL="514350" lvl="1" indent="-342900">
              <a:spcBef>
                <a:spcPts val="0"/>
              </a:spcBef>
            </a:pPr>
            <a:r>
              <a:rPr lang="en-US" sz="2000" dirty="0" smtClean="0"/>
              <a:t>Not using email – texting</a:t>
            </a:r>
          </a:p>
          <a:p>
            <a:pPr marL="514350" lvl="1" indent="-342900">
              <a:spcBef>
                <a:spcPts val="0"/>
              </a:spcBef>
            </a:pPr>
            <a:r>
              <a:rPr lang="en-US" sz="2000" dirty="0" smtClean="0"/>
              <a:t>No computers</a:t>
            </a:r>
          </a:p>
          <a:p>
            <a:pPr marL="342900" indent="-342900">
              <a:buFont typeface="+mj-lt"/>
              <a:buAutoNum type="arabicPeriod"/>
            </a:pPr>
            <a:r>
              <a:rPr lang="en-US" sz="2000" dirty="0" smtClean="0"/>
              <a:t>Messaging and culture (financial aid &amp; early alert)</a:t>
            </a:r>
          </a:p>
          <a:p>
            <a:pPr marL="342900" indent="-342900">
              <a:buFont typeface="+mj-lt"/>
              <a:buAutoNum type="arabicPeriod"/>
            </a:pPr>
            <a:r>
              <a:rPr lang="en-US" sz="2000" dirty="0" smtClean="0"/>
              <a:t>Overall Math + English + Reading + 12 + units were too much all together</a:t>
            </a:r>
          </a:p>
          <a:p>
            <a:pPr marL="342900" indent="-342900">
              <a:buFont typeface="+mj-lt"/>
              <a:buAutoNum type="arabicPeriod"/>
            </a:pPr>
            <a:r>
              <a:rPr lang="en-US" sz="2000" dirty="0" smtClean="0"/>
              <a:t>Learned about unit ceiling for this cohort</a:t>
            </a:r>
            <a:endParaRPr lang="en-US" sz="2000" dirty="0"/>
          </a:p>
        </p:txBody>
      </p:sp>
      <p:pic>
        <p:nvPicPr>
          <p:cNvPr id="7170" name="Picture 2" descr="C:\Users\Janet\AppData\Local\Microsoft\Windows\INetCache\IE\8Q13ZEU2\6559354337_8e6e15e24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4407" y="5689254"/>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37751" y="675503"/>
            <a:ext cx="8534400" cy="609600"/>
          </a:xfrm>
          <a:prstGeom prst="rect">
            <a:avLst/>
          </a:prstGeom>
        </p:spPr>
        <p:txBody>
          <a:bodyPr vert="horz" lIns="91440" tIns="45720" rIns="91440" bIns="45720" rtlCol="0" anchor="b" anchorCtr="0">
            <a:noAutofit/>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pPr algn="ctr">
              <a:spcBef>
                <a:spcPts val="0"/>
              </a:spcBef>
            </a:pPr>
            <a:r>
              <a:rPr lang="en-US" sz="4400" dirty="0" smtClean="0">
                <a:solidFill>
                  <a:srgbClr val="FF0000"/>
                </a:solidFill>
              </a:rPr>
              <a:t> Lessons Learned and Unintended Consequences</a:t>
            </a:r>
            <a:endParaRPr lang="en-US" sz="4400" dirty="0">
              <a:solidFill>
                <a:srgbClr val="FF0000"/>
              </a:solidFill>
            </a:endParaRPr>
          </a:p>
        </p:txBody>
      </p:sp>
    </p:spTree>
    <p:extLst>
      <p:ext uri="{BB962C8B-B14F-4D97-AF65-F5344CB8AC3E}">
        <p14:creationId xmlns:p14="http://schemas.microsoft.com/office/powerpoint/2010/main" val="8542934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Odella Johnson</a:t>
            </a:r>
          </a:p>
          <a:p>
            <a:r>
              <a:rPr lang="en-US" dirty="0" smtClean="0"/>
              <a:t>Janet Fulks</a:t>
            </a:r>
            <a:endParaRPr lang="en-US" dirty="0"/>
          </a:p>
        </p:txBody>
      </p:sp>
    </p:spTree>
    <p:extLst>
      <p:ext uri="{BB962C8B-B14F-4D97-AF65-F5344CB8AC3E}">
        <p14:creationId xmlns:p14="http://schemas.microsoft.com/office/powerpoint/2010/main" val="1015562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28A0092B-C50C-407E-A947-70E740481C1C}">
                <a14:useLocalDpi xmlns:a14="http://schemas.microsoft.com/office/drawing/2010/main" val="0"/>
              </a:ext>
            </a:extLst>
          </a:blip>
          <a:srcRect l="4224" t="21287" r="75533" b="12147"/>
          <a:stretch/>
        </p:blipFill>
        <p:spPr bwMode="auto">
          <a:xfrm>
            <a:off x="1781175" y="676593"/>
            <a:ext cx="5581650" cy="5504815"/>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914400" y="-85407"/>
            <a:ext cx="6781800" cy="762000"/>
          </a:xfrm>
        </p:spPr>
        <p:txBody>
          <a:bodyPr>
            <a:noAutofit/>
          </a:bodyPr>
          <a:lstStyle/>
          <a:p>
            <a:r>
              <a:rPr lang="en-US" sz="2800" dirty="0" smtClean="0"/>
              <a:t>Bakersfield College 2014 CCSSE Benchmarks</a:t>
            </a:r>
            <a:endParaRPr lang="en-US" sz="2800" dirty="0"/>
          </a:p>
        </p:txBody>
      </p:sp>
    </p:spTree>
    <p:extLst>
      <p:ext uri="{BB962C8B-B14F-4D97-AF65-F5344CB8AC3E}">
        <p14:creationId xmlns:p14="http://schemas.microsoft.com/office/powerpoint/2010/main" val="29381852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8336553-C085-47AC-9886-1BDA3D3A0FD9}" type="slidenum">
              <a:rPr lang="en-US" smtClean="0"/>
              <a:pPr>
                <a:defRPr/>
              </a:pPr>
              <a:t>4</a:t>
            </a:fld>
            <a:endParaRPr lang="en-US" dirty="0"/>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5401" y="685800"/>
            <a:ext cx="6705600" cy="5257800"/>
          </a:xfrm>
          <a:prstGeom prst="rect">
            <a:avLst/>
          </a:prstGeom>
          <a:noFill/>
        </p:spPr>
      </p:pic>
    </p:spTree>
    <p:extLst>
      <p:ext uri="{BB962C8B-B14F-4D97-AF65-F5344CB8AC3E}">
        <p14:creationId xmlns:p14="http://schemas.microsoft.com/office/powerpoint/2010/main" val="12237493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taticx.ibncollege.com/wcsstore/kccd/images/logo.jpg"/>
          <p:cNvPicPr>
            <a:picLocks noChangeAspect="1" noChangeArrowheads="1"/>
          </p:cNvPicPr>
          <p:nvPr/>
        </p:nvPicPr>
        <p:blipFill rotWithShape="1">
          <a:blip r:embed="rId4">
            <a:extLst>
              <a:ext uri="{28A0092B-C50C-407E-A947-70E740481C1C}">
                <a14:useLocalDpi xmlns:a14="http://schemas.microsoft.com/office/drawing/2010/main" val="0"/>
              </a:ext>
            </a:extLst>
          </a:blip>
          <a:srcRect r="56593"/>
          <a:stretch/>
        </p:blipFill>
        <p:spPr bwMode="auto">
          <a:xfrm>
            <a:off x="76200" y="5933100"/>
            <a:ext cx="2278755" cy="848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2335784533"/>
              </p:ext>
            </p:extLst>
          </p:nvPr>
        </p:nvGraphicFramePr>
        <p:xfrm>
          <a:off x="0" y="299809"/>
          <a:ext cx="9137343" cy="2446143"/>
        </p:xfrm>
        <a:graphic>
          <a:graphicData uri="http://schemas.openxmlformats.org/presentationml/2006/ole">
            <mc:AlternateContent xmlns:mc="http://schemas.openxmlformats.org/markup-compatibility/2006">
              <mc:Choice xmlns:v="urn:schemas-microsoft-com:vml" Requires="v">
                <p:oleObj spid="_x0000_s2073" name="Worksheet" r:id="rId6" imgW="10563157" imgH="2828925" progId="Excel.Sheet.12">
                  <p:embed/>
                </p:oleObj>
              </mc:Choice>
              <mc:Fallback>
                <p:oleObj name="Worksheet" r:id="rId6" imgW="10563157" imgH="2828925" progId="Excel.Sheet.12">
                  <p:embed/>
                  <p:pic>
                    <p:nvPicPr>
                      <p:cNvPr id="0" name=""/>
                      <p:cNvPicPr/>
                      <p:nvPr/>
                    </p:nvPicPr>
                    <p:blipFill>
                      <a:blip r:embed="rId7"/>
                      <a:stretch>
                        <a:fillRect/>
                      </a:stretch>
                    </p:blipFill>
                    <p:spPr>
                      <a:xfrm>
                        <a:off x="0" y="299809"/>
                        <a:ext cx="9137343" cy="2446143"/>
                      </a:xfrm>
                      <a:prstGeom prst="rect">
                        <a:avLst/>
                      </a:prstGeom>
                      <a:solidFill>
                        <a:schemeClr val="tx1"/>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63802483"/>
              </p:ext>
            </p:extLst>
          </p:nvPr>
        </p:nvGraphicFramePr>
        <p:xfrm>
          <a:off x="56259" y="3276600"/>
          <a:ext cx="8940692" cy="2656500"/>
        </p:xfrm>
        <a:graphic>
          <a:graphicData uri="http://schemas.openxmlformats.org/presentationml/2006/ole">
            <mc:AlternateContent xmlns:mc="http://schemas.openxmlformats.org/markup-compatibility/2006">
              <mc:Choice xmlns:v="urn:schemas-microsoft-com:vml" Requires="v">
                <p:oleObj spid="_x0000_s2074" name="Worksheet" r:id="rId9" imgW="8943867" imgH="2657347" progId="Excel.Sheet.12">
                  <p:embed/>
                </p:oleObj>
              </mc:Choice>
              <mc:Fallback>
                <p:oleObj name="Worksheet" r:id="rId9" imgW="8943867" imgH="2657347" progId="Excel.Sheet.12">
                  <p:embed/>
                  <p:pic>
                    <p:nvPicPr>
                      <p:cNvPr id="0" name=""/>
                      <p:cNvPicPr/>
                      <p:nvPr/>
                    </p:nvPicPr>
                    <p:blipFill>
                      <a:blip r:embed="rId10"/>
                      <a:stretch>
                        <a:fillRect/>
                      </a:stretch>
                    </p:blipFill>
                    <p:spPr>
                      <a:xfrm>
                        <a:off x="56259" y="3276600"/>
                        <a:ext cx="8940692" cy="265650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8057103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7000" y="5791200"/>
            <a:ext cx="2488580" cy="92392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381000"/>
            <a:ext cx="8534400" cy="609600"/>
          </a:xfrm>
        </p:spPr>
        <p:txBody>
          <a:bodyPr>
            <a:noAutofit/>
          </a:bodyPr>
          <a:lstStyle/>
          <a:p>
            <a:pPr algn="ctr"/>
            <a:r>
              <a:rPr lang="en-US" sz="6000" dirty="0" smtClean="0">
                <a:solidFill>
                  <a:srgbClr val="FF0000"/>
                </a:solidFill>
              </a:rPr>
              <a:t> Overview of Intervention</a:t>
            </a:r>
            <a:endParaRPr lang="en-US" sz="6000" dirty="0">
              <a:solidFill>
                <a:srgbClr val="FF0000"/>
              </a:solidFill>
            </a:endParaRPr>
          </a:p>
        </p:txBody>
      </p:sp>
      <p:pic>
        <p:nvPicPr>
          <p:cNvPr id="1026" name="Picture 2" descr="http://staticx.ibncollege.com/wcsstore/kccd/images/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r="56456"/>
          <a:stretch/>
        </p:blipFill>
        <p:spPr bwMode="auto">
          <a:xfrm>
            <a:off x="6503020" y="5791200"/>
            <a:ext cx="2488580" cy="923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sctechsystem.com/images/ATD_logo.jpg"/>
          <p:cNvPicPr>
            <a:picLocks noChangeAspect="1" noChangeArrowheads="1"/>
          </p:cNvPicPr>
          <p:nvPr/>
        </p:nvPicPr>
        <p:blipFill rotWithShape="1">
          <a:blip r:embed="rId4">
            <a:extLst>
              <a:ext uri="{28A0092B-C50C-407E-A947-70E740481C1C}">
                <a14:useLocalDpi xmlns:a14="http://schemas.microsoft.com/office/drawing/2010/main" val="0"/>
              </a:ext>
            </a:extLst>
          </a:blip>
          <a:srcRect r="3897" b="21417"/>
          <a:stretch/>
        </p:blipFill>
        <p:spPr bwMode="auto">
          <a:xfrm>
            <a:off x="228600" y="5791200"/>
            <a:ext cx="2514600" cy="87308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5638800"/>
            <a:ext cx="9144000" cy="0"/>
          </a:xfrm>
          <a:prstGeom prst="line">
            <a:avLst/>
          </a:prstGeom>
          <a:ln w="34925" cmpd="thickThin">
            <a:solidFill>
              <a:srgbClr val="FF0000"/>
            </a:solidFill>
          </a:ln>
          <a:effectLst>
            <a:outerShdw blurRad="152400" dist="317500" dir="5400000" sx="90000" sy="-19000" rotWithShape="0">
              <a:schemeClr val="tx1">
                <a:lumMod val="75000"/>
                <a:alpha val="15000"/>
              </a:scheme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 y="1143000"/>
            <a:ext cx="8686800" cy="5509200"/>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t>Identify cohort traditionally known to require support (CalSOAP)</a:t>
            </a:r>
          </a:p>
          <a:p>
            <a:pPr marL="571500" indent="-571500">
              <a:buFont typeface="Arial" panose="020B0604020202020204" pitchFamily="34" charset="0"/>
              <a:buChar char="•"/>
            </a:pPr>
            <a:r>
              <a:rPr lang="en-US" sz="3200" dirty="0" smtClean="0"/>
              <a:t>Examine &amp; institute Multiple Measures </a:t>
            </a:r>
          </a:p>
          <a:p>
            <a:pPr marL="571500" indent="-571500">
              <a:buFont typeface="Arial" panose="020B0604020202020204" pitchFamily="34" charset="0"/>
              <a:buChar char="•"/>
            </a:pPr>
            <a:r>
              <a:rPr lang="en-US" sz="3200" dirty="0" smtClean="0"/>
              <a:t>Examine Testing Practices</a:t>
            </a:r>
          </a:p>
          <a:p>
            <a:pPr marL="571500" indent="-571500">
              <a:buFont typeface="Arial" panose="020B0604020202020204" pitchFamily="34" charset="0"/>
              <a:buChar char="•"/>
            </a:pPr>
            <a:r>
              <a:rPr lang="en-US" sz="3200" dirty="0" smtClean="0"/>
              <a:t>Recruit and train mentor personnel (faculty, staff &amp; administrators)</a:t>
            </a:r>
          </a:p>
          <a:p>
            <a:pPr marL="571500" indent="-571500">
              <a:buFont typeface="Arial" panose="020B0604020202020204" pitchFamily="34" charset="0"/>
              <a:buChar char="•"/>
            </a:pPr>
            <a:r>
              <a:rPr lang="en-US" sz="3200" dirty="0" smtClean="0"/>
              <a:t>Require frequent and proactive contact with mentees (relationship development)</a:t>
            </a:r>
          </a:p>
          <a:p>
            <a:pPr marL="571500" indent="-571500">
              <a:buFont typeface="Arial" panose="020B0604020202020204" pitchFamily="34" charset="0"/>
              <a:buChar char="•"/>
            </a:pPr>
            <a:r>
              <a:rPr lang="en-US" sz="3200" dirty="0" smtClean="0"/>
              <a:t>Evaluate data</a:t>
            </a:r>
          </a:p>
          <a:p>
            <a:pPr marL="571500" indent="-571500">
              <a:buFont typeface="Arial" panose="020B0604020202020204" pitchFamily="34" charset="0"/>
              <a:buChar char="•"/>
            </a:pPr>
            <a:endParaRPr lang="en-US" sz="3200" dirty="0" smtClean="0"/>
          </a:p>
          <a:p>
            <a:endParaRPr lang="en-US" sz="3200" dirty="0"/>
          </a:p>
        </p:txBody>
      </p:sp>
    </p:spTree>
    <p:extLst>
      <p:ext uri="{BB962C8B-B14F-4D97-AF65-F5344CB8AC3E}">
        <p14:creationId xmlns:p14="http://schemas.microsoft.com/office/powerpoint/2010/main" val="29497624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7000" y="5791200"/>
            <a:ext cx="2488580" cy="92392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381000"/>
            <a:ext cx="8534400" cy="609600"/>
          </a:xfrm>
        </p:spPr>
        <p:txBody>
          <a:bodyPr>
            <a:noAutofit/>
          </a:bodyPr>
          <a:lstStyle/>
          <a:p>
            <a:pPr algn="ctr"/>
            <a:r>
              <a:rPr lang="en-US" sz="6000" dirty="0" smtClean="0">
                <a:solidFill>
                  <a:srgbClr val="FF0000"/>
                </a:solidFill>
              </a:rPr>
              <a:t> What is CalSOAP?</a:t>
            </a:r>
            <a:endParaRPr lang="en-US" sz="6000" dirty="0">
              <a:solidFill>
                <a:srgbClr val="FF0000"/>
              </a:solidFill>
            </a:endParaRPr>
          </a:p>
        </p:txBody>
      </p:sp>
      <p:pic>
        <p:nvPicPr>
          <p:cNvPr id="1026" name="Picture 2" descr="http://staticx.ibncollege.com/wcsstore/kccd/images/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r="56456"/>
          <a:stretch/>
        </p:blipFill>
        <p:spPr bwMode="auto">
          <a:xfrm>
            <a:off x="6503020" y="5791200"/>
            <a:ext cx="2488580" cy="923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sctechsystem.com/images/ATD_logo.jpg"/>
          <p:cNvPicPr>
            <a:picLocks noChangeAspect="1" noChangeArrowheads="1"/>
          </p:cNvPicPr>
          <p:nvPr/>
        </p:nvPicPr>
        <p:blipFill rotWithShape="1">
          <a:blip r:embed="rId4">
            <a:extLst>
              <a:ext uri="{28A0092B-C50C-407E-A947-70E740481C1C}">
                <a14:useLocalDpi xmlns:a14="http://schemas.microsoft.com/office/drawing/2010/main" val="0"/>
              </a:ext>
            </a:extLst>
          </a:blip>
          <a:srcRect r="3897" b="21417"/>
          <a:stretch/>
        </p:blipFill>
        <p:spPr bwMode="auto">
          <a:xfrm>
            <a:off x="228600" y="5791200"/>
            <a:ext cx="2514600" cy="87308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5638800"/>
            <a:ext cx="9144000" cy="0"/>
          </a:xfrm>
          <a:prstGeom prst="line">
            <a:avLst/>
          </a:prstGeom>
          <a:ln w="34925" cmpd="thickThin">
            <a:solidFill>
              <a:srgbClr val="FF0000"/>
            </a:solidFill>
          </a:ln>
          <a:effectLst>
            <a:outerShdw blurRad="152400" dist="317500" dir="5400000" sx="90000" sy="-19000" rotWithShape="0">
              <a:schemeClr val="tx1">
                <a:lumMod val="75000"/>
                <a:alpha val="15000"/>
              </a:scheme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1371600"/>
            <a:ext cx="8686800" cy="4401205"/>
          </a:xfrm>
          <a:prstGeom prst="rect">
            <a:avLst/>
          </a:prstGeom>
          <a:noFill/>
        </p:spPr>
        <p:txBody>
          <a:bodyPr wrap="square" rtlCol="0">
            <a:spAutoFit/>
          </a:bodyPr>
          <a:lstStyle/>
          <a:p>
            <a:pPr marL="571500" indent="-571500">
              <a:buFont typeface="Arial" panose="020B0604020202020204" pitchFamily="34" charset="0"/>
              <a:buChar char="•"/>
            </a:pPr>
            <a:r>
              <a:rPr lang="en-US" sz="3000" dirty="0" smtClean="0"/>
              <a:t>California Student Opportunity &amp; Access Program</a:t>
            </a:r>
          </a:p>
          <a:p>
            <a:pPr marL="571500" indent="-571500">
              <a:buFont typeface="Arial" panose="020B0604020202020204" pitchFamily="34" charset="0"/>
              <a:buChar char="•"/>
            </a:pPr>
            <a:r>
              <a:rPr lang="en-US" sz="4000" dirty="0" smtClean="0"/>
              <a:t>CCC, CSU, and UC partnership</a:t>
            </a:r>
          </a:p>
          <a:p>
            <a:pPr marL="571500" indent="-571500">
              <a:buFont typeface="Arial" panose="020B0604020202020204" pitchFamily="34" charset="0"/>
              <a:buChar char="•"/>
            </a:pPr>
            <a:r>
              <a:rPr lang="en-US" sz="4000" dirty="0" smtClean="0"/>
              <a:t>Est. in 1978 by State legislature</a:t>
            </a:r>
          </a:p>
          <a:p>
            <a:pPr marL="571500" indent="-571500">
              <a:buFont typeface="Arial" panose="020B0604020202020204" pitchFamily="34" charset="0"/>
              <a:buChar char="•"/>
            </a:pPr>
            <a:r>
              <a:rPr lang="en-US" sz="4000" dirty="0" smtClean="0"/>
              <a:t>Raise achievement for:</a:t>
            </a:r>
          </a:p>
          <a:p>
            <a:pPr marL="1028700" lvl="1" indent="-571500">
              <a:buFont typeface="Arial" panose="020B0604020202020204" pitchFamily="34" charset="0"/>
              <a:buChar char="•"/>
            </a:pPr>
            <a:r>
              <a:rPr lang="en-US" sz="2800" dirty="0" smtClean="0"/>
              <a:t>Low-income (some HS have 80-90% free lunch)</a:t>
            </a:r>
          </a:p>
          <a:p>
            <a:pPr marL="1028700" lvl="1" indent="-571500">
              <a:buFont typeface="Arial" panose="020B0604020202020204" pitchFamily="34" charset="0"/>
              <a:buChar char="•"/>
            </a:pPr>
            <a:r>
              <a:rPr lang="en-US" sz="2800" dirty="0" smtClean="0"/>
              <a:t>Regions w/ low college eligibility and/or low participation rates</a:t>
            </a:r>
          </a:p>
          <a:p>
            <a:pPr marL="1028700" lvl="1" indent="-571500">
              <a:buFont typeface="Arial" panose="020B0604020202020204" pitchFamily="34" charset="0"/>
              <a:buChar char="•"/>
            </a:pPr>
            <a:r>
              <a:rPr lang="en-US" sz="2800" dirty="0" smtClean="0"/>
              <a:t>First generation students</a:t>
            </a:r>
          </a:p>
          <a:p>
            <a:endParaRPr lang="en-US" dirty="0"/>
          </a:p>
        </p:txBody>
      </p:sp>
    </p:spTree>
    <p:extLst>
      <p:ext uri="{BB962C8B-B14F-4D97-AF65-F5344CB8AC3E}">
        <p14:creationId xmlns:p14="http://schemas.microsoft.com/office/powerpoint/2010/main" val="21683120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077200" cy="990600"/>
          </a:xfrm>
        </p:spPr>
        <p:txBody>
          <a:bodyPr>
            <a:normAutofit fontScale="90000"/>
          </a:bodyPr>
          <a:lstStyle/>
          <a:p>
            <a:r>
              <a:rPr lang="en-US" b="1" dirty="0" smtClean="0"/>
              <a:t>Recommendations of MM work</a:t>
            </a:r>
            <a:endParaRPr lang="en-US" dirty="0"/>
          </a:p>
        </p:txBody>
      </p:sp>
      <p:sp>
        <p:nvSpPr>
          <p:cNvPr id="3" name="Content Placeholder 2"/>
          <p:cNvSpPr>
            <a:spLocks noGrp="1"/>
          </p:cNvSpPr>
          <p:nvPr>
            <p:ph idx="1"/>
          </p:nvPr>
        </p:nvSpPr>
        <p:spPr>
          <a:xfrm>
            <a:off x="381000" y="1447800"/>
            <a:ext cx="8229600" cy="4648200"/>
          </a:xfrm>
        </p:spPr>
        <p:txBody>
          <a:bodyPr>
            <a:noAutofit/>
          </a:bodyPr>
          <a:lstStyle/>
          <a:p>
            <a:r>
              <a:rPr lang="en-US" sz="1600" dirty="0" smtClean="0"/>
              <a:t>Assessment </a:t>
            </a:r>
            <a:r>
              <a:rPr lang="en-US" sz="1600" dirty="0"/>
              <a:t>procedures and </a:t>
            </a:r>
            <a:r>
              <a:rPr lang="en-US" sz="1600" dirty="0" smtClean="0"/>
              <a:t>placement </a:t>
            </a:r>
            <a:r>
              <a:rPr lang="en-US" sz="1600" dirty="0"/>
              <a:t>decisions </a:t>
            </a:r>
            <a:r>
              <a:rPr lang="en-US" sz="1600" dirty="0" smtClean="0"/>
              <a:t>clearly </a:t>
            </a:r>
            <a:r>
              <a:rPr lang="en-US" sz="1600" dirty="0"/>
              <a:t>communicated to students. Students should be informed about the entire set of multiple measures that are being used to assess their level of knowledge and skill and how those multiple measures will be analyzed.</a:t>
            </a:r>
          </a:p>
          <a:p>
            <a:r>
              <a:rPr lang="en-US" sz="1600" dirty="0"/>
              <a:t>Ensure that multiple measures are applied consistently for all students.</a:t>
            </a:r>
          </a:p>
          <a:p>
            <a:r>
              <a:rPr lang="en-US" sz="1600" dirty="0"/>
              <a:t>Collect multiple measures before students complete assessment </a:t>
            </a:r>
            <a:r>
              <a:rPr lang="en-US" sz="1600" dirty="0" smtClean="0"/>
              <a:t>tests, </a:t>
            </a:r>
            <a:r>
              <a:rPr lang="en-US" sz="1600" dirty="0"/>
              <a:t>not just those who appeal their assessments.</a:t>
            </a:r>
          </a:p>
          <a:p>
            <a:r>
              <a:rPr lang="en-US" sz="1600" dirty="0"/>
              <a:t>Use measures that have a high degree of predictive validity. </a:t>
            </a:r>
            <a:endParaRPr lang="en-US" sz="1600" dirty="0" smtClean="0"/>
          </a:p>
          <a:p>
            <a:r>
              <a:rPr lang="en-US" sz="1600" dirty="0" smtClean="0"/>
              <a:t>Involve </a:t>
            </a:r>
            <a:r>
              <a:rPr lang="en-US" sz="1600" dirty="0"/>
              <a:t>discussions by the local senate and discipline experts at each college.</a:t>
            </a:r>
          </a:p>
          <a:p>
            <a:r>
              <a:rPr lang="en-US" sz="1600" dirty="0"/>
              <a:t>Create a local selection of validated measures policy and data.</a:t>
            </a:r>
          </a:p>
          <a:p>
            <a:r>
              <a:rPr lang="en-US" sz="1600" dirty="0"/>
              <a:t>Include periodic review of multiple measures assessment policies.</a:t>
            </a:r>
          </a:p>
          <a:p>
            <a:r>
              <a:rPr lang="en-US" sz="1600" dirty="0"/>
              <a:t>Provide discipline experts and counseling faculty with information on why certain multiple measures have been selected for use at the college and the role that multiple measures can play in accurate placement.</a:t>
            </a:r>
          </a:p>
          <a:p>
            <a:r>
              <a:rPr lang="en-US" sz="1600" dirty="0"/>
              <a:t>Strive to produce an objective process and carefully examine the use of local measures that may be overly subjective, such as interviews.</a:t>
            </a:r>
          </a:p>
          <a:p>
            <a:r>
              <a:rPr lang="en-US" sz="1600" dirty="0"/>
              <a:t>Make weighting of multiple measures transparent and research based</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pPr>
              <a:defRPr/>
            </a:pPr>
            <a:fld id="{68336553-C085-47AC-9886-1BDA3D3A0FD9}" type="slidenum">
              <a:rPr lang="en-US" smtClean="0"/>
              <a:pPr>
                <a:defRPr/>
              </a:pPr>
              <a:t>8</a:t>
            </a:fld>
            <a:endParaRPr lang="en-US" dirty="0"/>
          </a:p>
        </p:txBody>
      </p:sp>
    </p:spTree>
    <p:extLst>
      <p:ext uri="{BB962C8B-B14F-4D97-AF65-F5344CB8AC3E}">
        <p14:creationId xmlns:p14="http://schemas.microsoft.com/office/powerpoint/2010/main" val="27903601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rtlCol="0">
            <a:normAutofit/>
          </a:bodyPr>
          <a:lstStyle/>
          <a:p>
            <a:pPr eaLnBrk="1" fontAlgn="auto" hangingPunct="1">
              <a:spcAft>
                <a:spcPts val="0"/>
              </a:spcAft>
              <a:defRPr/>
            </a:pPr>
            <a:r>
              <a:rPr lang="en-US" sz="4400" b="1" dirty="0" smtClean="0"/>
              <a:t>Title 5 on Multiple Measures</a:t>
            </a:r>
            <a:endParaRPr lang="en-US" sz="4400" b="1" dirty="0"/>
          </a:p>
        </p:txBody>
      </p:sp>
      <p:sp>
        <p:nvSpPr>
          <p:cNvPr id="8195" name="Content Placeholder 2"/>
          <p:cNvSpPr>
            <a:spLocks noGrp="1"/>
          </p:cNvSpPr>
          <p:nvPr>
            <p:ph idx="1"/>
          </p:nvPr>
        </p:nvSpPr>
        <p:spPr>
          <a:xfrm>
            <a:off x="609600" y="2362200"/>
            <a:ext cx="8153400" cy="3352800"/>
          </a:xfrm>
        </p:spPr>
        <p:txBody>
          <a:bodyPr>
            <a:noAutofit/>
          </a:bodyPr>
          <a:lstStyle/>
          <a:p>
            <a:pPr marL="0" indent="0">
              <a:buNone/>
            </a:pPr>
            <a:r>
              <a:rPr lang="en-US" dirty="0" smtClean="0"/>
              <a:t>Title </a:t>
            </a:r>
            <a:r>
              <a:rPr lang="en-US" dirty="0"/>
              <a:t>5 §55502(i) clearly </a:t>
            </a:r>
            <a:r>
              <a:rPr lang="en-US" dirty="0" smtClean="0"/>
              <a:t>mandates that </a:t>
            </a:r>
            <a:r>
              <a:rPr lang="en-US" dirty="0"/>
              <a:t>California community colleges use multiple measures in their assessment </a:t>
            </a:r>
            <a:r>
              <a:rPr lang="en-US" dirty="0" smtClean="0"/>
              <a:t> processes</a:t>
            </a:r>
            <a:r>
              <a:rPr lang="en-US" dirty="0"/>
              <a:t>: “‘Multiple measures’ </a:t>
            </a:r>
            <a:r>
              <a:rPr lang="en-US" dirty="0" smtClean="0"/>
              <a:t>are </a:t>
            </a:r>
            <a:r>
              <a:rPr lang="en-US" dirty="0"/>
              <a:t>a required component of a district’s assessment system and refer to the use of more than one assessment </a:t>
            </a:r>
            <a:r>
              <a:rPr lang="en-US" dirty="0" smtClean="0"/>
              <a:t>measure </a:t>
            </a:r>
            <a:r>
              <a:rPr lang="en-US" dirty="0"/>
              <a:t>in order to assess the student” </a:t>
            </a:r>
            <a:endParaRPr lang="en-US" dirty="0" smtClean="0"/>
          </a:p>
          <a:p>
            <a:pPr marL="0" indent="0">
              <a:buNone/>
            </a:pPr>
            <a:endParaRPr lang="en-US" dirty="0" smtClean="0"/>
          </a:p>
          <a:p>
            <a:pPr marL="0" indent="0">
              <a:buNone/>
            </a:pPr>
            <a:r>
              <a:rPr lang="en-US" dirty="0" smtClean="0"/>
              <a:t>The </a:t>
            </a:r>
            <a:r>
              <a:rPr lang="en-US" dirty="0"/>
              <a:t>requirement to use multiple measures is </a:t>
            </a:r>
            <a:r>
              <a:rPr lang="en-US" dirty="0" smtClean="0"/>
              <a:t>reiterated </a:t>
            </a:r>
            <a:r>
              <a:rPr lang="en-US" dirty="0"/>
              <a:t>in Title 5 </a:t>
            </a:r>
            <a:r>
              <a:rPr lang="en-US" dirty="0" smtClean="0"/>
              <a:t>§55522(a</a:t>
            </a:r>
            <a:r>
              <a:rPr lang="en-US" dirty="0"/>
              <a:t>): “When using an </a:t>
            </a:r>
            <a:r>
              <a:rPr lang="en-US" dirty="0" smtClean="0"/>
              <a:t>English</a:t>
            </a:r>
            <a:r>
              <a:rPr lang="en-US" dirty="0"/>
              <a:t>, mathematics, or </a:t>
            </a:r>
            <a:r>
              <a:rPr lang="en-US" dirty="0" smtClean="0"/>
              <a:t>ESL </a:t>
            </a:r>
            <a:r>
              <a:rPr lang="en-US" dirty="0"/>
              <a:t>assessment test for placement, </a:t>
            </a:r>
            <a:r>
              <a:rPr lang="en-US" dirty="0" smtClean="0"/>
              <a:t>it </a:t>
            </a:r>
            <a:r>
              <a:rPr lang="en-US" dirty="0"/>
              <a:t>must be used with one or more other measures to comprise multiple measures.”</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68336553-C085-47AC-9886-1BDA3D3A0FD9}" type="slidenum">
              <a:rPr lang="en-US" smtClean="0"/>
              <a:pPr>
                <a:defRPr/>
              </a:pPr>
              <a:t>9</a:t>
            </a:fld>
            <a:endParaRPr lang="en-US" dirty="0"/>
          </a:p>
        </p:txBody>
      </p:sp>
    </p:spTree>
    <p:extLst>
      <p:ext uri="{BB962C8B-B14F-4D97-AF65-F5344CB8AC3E}">
        <p14:creationId xmlns:p14="http://schemas.microsoft.com/office/powerpoint/2010/main" val="224261741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351</TotalTime>
  <Words>1454</Words>
  <Application>Microsoft Macintosh PowerPoint</Application>
  <PresentationFormat>On-screen Show (4:3)</PresentationFormat>
  <Paragraphs>239</Paragraphs>
  <Slides>27</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NewsPrint</vt:lpstr>
      <vt:lpstr>Worksheet</vt:lpstr>
      <vt:lpstr>Bakersfield College  Making It Happen</vt:lpstr>
      <vt:lpstr>Key Data Issues for BC</vt:lpstr>
      <vt:lpstr>Bakersfield College 2014 CCSSE Benchmarks</vt:lpstr>
      <vt:lpstr>PowerPoint Presentation</vt:lpstr>
      <vt:lpstr>PowerPoint Presentation</vt:lpstr>
      <vt:lpstr> Overview of Intervention</vt:lpstr>
      <vt:lpstr> What is CalSOAP?</vt:lpstr>
      <vt:lpstr>Recommendations of MM work</vt:lpstr>
      <vt:lpstr>Title 5 on Multiple Measures</vt:lpstr>
      <vt:lpstr>BC Philosophy behind MMs and Assessment</vt:lpstr>
      <vt:lpstr>High School Testing</vt:lpstr>
      <vt:lpstr>PowerPoint Presentation</vt:lpstr>
      <vt:lpstr>Not by a Single Test Alone: Multiple Measures</vt:lpstr>
      <vt:lpstr>Importance of First Semester Course -taking pattern</vt:lpstr>
      <vt:lpstr>What we have learned from the data</vt:lpstr>
      <vt:lpstr>What we have learned from the data</vt:lpstr>
      <vt:lpstr>What we have learned from the data</vt:lpstr>
      <vt:lpstr>How does the transition process affect Equity ? </vt:lpstr>
      <vt:lpstr>PowerPoint Presentation</vt:lpstr>
      <vt:lpstr>PowerPoint Presentation</vt:lpstr>
      <vt:lpstr>Office of Equity and Inclusion</vt:lpstr>
      <vt:lpstr>Office of Equity and Inclusion</vt:lpstr>
      <vt:lpstr>MIH Strategies</vt:lpstr>
      <vt:lpstr>PowerPoint Presentation</vt:lpstr>
      <vt:lpstr>PowerPoint Presentation</vt:lpstr>
      <vt:lpstr>PowerPoint Presentation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Bakersfield College  Making It Happen</dc:title>
  <dc:creator>Janet</dc:creator>
  <cp:lastModifiedBy>Cynthia Rico</cp:lastModifiedBy>
  <cp:revision>15</cp:revision>
  <dcterms:created xsi:type="dcterms:W3CDTF">2015-03-08T20:08:47Z</dcterms:created>
  <dcterms:modified xsi:type="dcterms:W3CDTF">2015-03-14T16:43:28Z</dcterms:modified>
</cp:coreProperties>
</file>