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9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3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45E2-C0BB-48EC-B240-3C441AA2F799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3A60-7C47-48B9-BBFD-D4A3D8478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256" y="1122363"/>
            <a:ext cx="1055813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and Challenges</a:t>
            </a:r>
            <a:br>
              <a:rPr lang="en-US" dirty="0" smtClean="0"/>
            </a:br>
            <a:r>
              <a:rPr lang="en-US" dirty="0" smtClean="0"/>
              <a:t> in meeting</a:t>
            </a:r>
            <a:br>
              <a:rPr lang="en-US" dirty="0" smtClean="0"/>
            </a:br>
            <a:r>
              <a:rPr lang="en-US" dirty="0" smtClean="0"/>
              <a:t>ACCJC Standards in </a:t>
            </a:r>
            <a:r>
              <a:rPr lang="en-US" dirty="0"/>
              <a:t>M</a:t>
            </a:r>
            <a:r>
              <a:rPr lang="en-US" dirty="0" smtClean="0"/>
              <a:t>ulti-college Districts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874" y="4399478"/>
            <a:ext cx="11841126" cy="23202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Stephanie Curry: Reedley College, Past Academic Senate President,  North Representative ASCCC</a:t>
            </a:r>
          </a:p>
          <a:p>
            <a:endParaRPr lang="en-US" dirty="0" smtClean="0"/>
          </a:p>
          <a:p>
            <a:r>
              <a:rPr lang="en-US" dirty="0" smtClean="0"/>
              <a:t>Roy Shahbazian:  Academic Senate President, Santa </a:t>
            </a:r>
            <a:r>
              <a:rPr lang="en-US" dirty="0"/>
              <a:t>Ana College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Leandra Martin: CIO Mission College,  CCCCIO President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5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8169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Honest, robust, productive meetings around shared goals. </a:t>
            </a:r>
            <a:br>
              <a:rPr lang="en-US" sz="4900" dirty="0" smtClean="0"/>
            </a:b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7" name="Content Placeholder 6" descr="3d drawing of 8 orange people around &lt;strong&gt;conference&lt;/strong&gt; &lt;strong&gt;table&lt;/strong&gt; - ALiEM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29" y="1690688"/>
            <a:ext cx="4577832" cy="4486275"/>
          </a:xfrm>
        </p:spPr>
      </p:pic>
      <p:pic>
        <p:nvPicPr>
          <p:cNvPr id="8" name="Content Placeholder 7" descr="3D Meeting &lt;strong&gt;Conflict&lt;/strong&gt; | Flickr - Photo Sharing!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13223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Create Shared Values &amp; Tools: Function Maps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299" y="1668917"/>
            <a:ext cx="5451701" cy="3962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87343" y="1668916"/>
            <a:ext cx="33419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 = Primary Responsibility</a:t>
            </a:r>
          </a:p>
          <a:p>
            <a:endParaRPr lang="en-US" sz="2800" dirty="0" smtClean="0"/>
          </a:p>
          <a:p>
            <a:r>
              <a:rPr lang="en-US" sz="2800" dirty="0" smtClean="0"/>
              <a:t>S = Secondary Responsibility</a:t>
            </a:r>
          </a:p>
          <a:p>
            <a:endParaRPr lang="en-US" sz="2800" dirty="0"/>
          </a:p>
          <a:p>
            <a:r>
              <a:rPr lang="en-US" sz="2800" dirty="0" smtClean="0"/>
              <a:t>SH = Shared Responsibility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41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Collaborate while preparing the 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how the colleges and district currently meet (or don’t meet) shared standards</a:t>
            </a:r>
          </a:p>
          <a:p>
            <a:endParaRPr lang="en-US" dirty="0" smtClean="0"/>
          </a:p>
          <a:p>
            <a:r>
              <a:rPr lang="en-US" dirty="0" smtClean="0"/>
              <a:t>Colleges should review each others standard drafts before they are finalized</a:t>
            </a:r>
          </a:p>
          <a:p>
            <a:endParaRPr lang="en-US" dirty="0" smtClean="0"/>
          </a:p>
          <a:p>
            <a:r>
              <a:rPr lang="en-US" dirty="0" smtClean="0"/>
              <a:t>Work together on writing  any improvement plans or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80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after the ISER is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 to prioritize any recommendations or improvement plans resulting from these meetings</a:t>
            </a:r>
          </a:p>
          <a:p>
            <a:endParaRPr lang="en-US" dirty="0" smtClean="0"/>
          </a:p>
          <a:p>
            <a:r>
              <a:rPr lang="en-US" dirty="0" smtClean="0"/>
              <a:t>Set timelines  &amp; leads</a:t>
            </a:r>
          </a:p>
          <a:p>
            <a:endParaRPr lang="en-US" dirty="0" smtClean="0"/>
          </a:p>
          <a:p>
            <a:r>
              <a:rPr lang="en-US" dirty="0" smtClean="0"/>
              <a:t>Keep the communication open and collaborative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4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on Lessons Learned during this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Lessons learned at one college district:</a:t>
            </a:r>
          </a:p>
          <a:p>
            <a:pPr lvl="2"/>
            <a:r>
              <a:rPr lang="en-US" sz="3200" dirty="0" smtClean="0"/>
              <a:t>The process of  working together on the ISER clarified responsibility and processes between the district and the colleges</a:t>
            </a:r>
          </a:p>
          <a:p>
            <a:pPr lvl="2"/>
            <a:r>
              <a:rPr lang="en-US" sz="3200" dirty="0" smtClean="0"/>
              <a:t>The administrators, faculty and staff at the other college and district were actually warm, friendly people when we worked with them on a common goal!</a:t>
            </a:r>
          </a:p>
          <a:p>
            <a:pPr lvl="2"/>
            <a:r>
              <a:rPr lang="en-US" sz="3200" dirty="0" smtClean="0"/>
              <a:t>Together we were more effective in updating policies and procedures than when we operated separately.</a:t>
            </a:r>
          </a:p>
          <a:p>
            <a:pPr lvl="2"/>
            <a:r>
              <a:rPr lang="en-US" sz="3200" dirty="0" smtClean="0"/>
              <a:t>We serve our students best when we work together as a team!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5405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#DiversityatALA - The Hub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0" y="83685"/>
            <a:ext cx="8045602" cy="6034201"/>
          </a:xfrm>
        </p:spPr>
      </p:pic>
    </p:spTree>
    <p:extLst>
      <p:ext uri="{BB962C8B-B14F-4D97-AF65-F5344CB8AC3E}">
        <p14:creationId xmlns:p14="http://schemas.microsoft.com/office/powerpoint/2010/main" val="235394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567" y="365125"/>
            <a:ext cx="11461897" cy="1325563"/>
          </a:xfrm>
        </p:spPr>
        <p:txBody>
          <a:bodyPr/>
          <a:lstStyle/>
          <a:p>
            <a:r>
              <a:rPr lang="en-US" dirty="0" smtClean="0"/>
              <a:t>What Standards Overlap in Multi-college Districts?</a:t>
            </a:r>
            <a:endParaRPr lang="en-US" dirty="0"/>
          </a:p>
        </p:txBody>
      </p:sp>
      <p:pic>
        <p:nvPicPr>
          <p:cNvPr id="7" name="Content Placeholder 6" descr="Celebrating Family Stories: Mystery Monday: What Happened to Hiram Pinkney Duck?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43" y="1825625"/>
            <a:ext cx="4363914" cy="43513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26643" y="1825624"/>
            <a:ext cx="6177516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It Depends …</a:t>
            </a:r>
          </a:p>
          <a:p>
            <a:pPr marL="914400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981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567" y="365125"/>
            <a:ext cx="11461897" cy="1325563"/>
          </a:xfrm>
        </p:spPr>
        <p:txBody>
          <a:bodyPr>
            <a:normAutofit/>
          </a:bodyPr>
          <a:lstStyle/>
          <a:p>
            <a:r>
              <a:rPr lang="en-US" b="1" i="1" dirty="0"/>
              <a:t>What functions are centralized at the district level?</a:t>
            </a:r>
            <a:br>
              <a:rPr lang="en-US" b="1" i="1" dirty="0"/>
            </a:b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23082" y="1329070"/>
            <a:ext cx="6534240" cy="5188134"/>
          </a:xfrm>
        </p:spPr>
        <p:txBody>
          <a:bodyPr>
            <a:normAutofit/>
          </a:bodyPr>
          <a:lstStyle/>
          <a:p>
            <a:pPr marL="914400" lvl="2" indent="-860425">
              <a:buNone/>
            </a:pPr>
            <a:r>
              <a:rPr lang="en-US" sz="3200" dirty="0" smtClean="0"/>
              <a:t>Common Shared Functions:</a:t>
            </a:r>
          </a:p>
          <a:p>
            <a:pPr marL="914400" lvl="2" indent="-739775">
              <a:buNone/>
            </a:pPr>
            <a:endParaRPr lang="en-US" sz="3200" dirty="0" smtClean="0"/>
          </a:p>
          <a:p>
            <a:pPr lvl="2"/>
            <a:r>
              <a:rPr lang="en-US" sz="2800" dirty="0" smtClean="0"/>
              <a:t>Human Resources (evaluation, hiring, policies) III.A 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Physical Resources III.B 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Technology Resources III.C 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Financial Resources III.D </a:t>
            </a:r>
          </a:p>
          <a:p>
            <a:endParaRPr lang="en-US" dirty="0"/>
          </a:p>
        </p:txBody>
      </p:sp>
      <p:pic>
        <p:nvPicPr>
          <p:cNvPr id="3" name="Content Placeholder 2" descr="Group Circle Community &lt;strong&gt;Hands&lt;/strong&gt; &lt;strong&gt;Holding&lt;/strong&gt; People – KWPeace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919" y="1825625"/>
            <a:ext cx="4188162" cy="4351338"/>
          </a:xfrm>
        </p:spPr>
      </p:pic>
    </p:spTree>
    <p:extLst>
      <p:ext uri="{BB962C8B-B14F-4D97-AF65-F5344CB8AC3E}">
        <p14:creationId xmlns:p14="http://schemas.microsoft.com/office/powerpoint/2010/main" val="272155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functions that may be shared ….</a:t>
            </a:r>
            <a:endParaRPr lang="en-US" dirty="0"/>
          </a:p>
        </p:txBody>
      </p:sp>
      <p:pic>
        <p:nvPicPr>
          <p:cNvPr id="8" name="Content Placeholder 7" descr="Architect vs. Client | kimchi &amp; kraut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67819"/>
            <a:ext cx="5181600" cy="226695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Common Curriculum (IIA)</a:t>
            </a:r>
          </a:p>
          <a:p>
            <a:endParaRPr lang="en-US" dirty="0" smtClean="0"/>
          </a:p>
          <a:p>
            <a:r>
              <a:rPr lang="en-US" dirty="0" smtClean="0"/>
              <a:t>Distance Education policies, procedures and support (IIA)</a:t>
            </a:r>
          </a:p>
          <a:p>
            <a:endParaRPr lang="en-US" dirty="0" smtClean="0"/>
          </a:p>
          <a:p>
            <a:r>
              <a:rPr lang="en-US" dirty="0" smtClean="0"/>
              <a:t>Library and Learning Support Services (IIB)</a:t>
            </a:r>
          </a:p>
          <a:p>
            <a:endParaRPr lang="en-US" dirty="0" smtClean="0"/>
          </a:p>
          <a:p>
            <a:r>
              <a:rPr lang="en-US" dirty="0" smtClean="0"/>
              <a:t>Student Support Services (IIC)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that are Always Shared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Governing Board (IV.C)</a:t>
            </a:r>
          </a:p>
          <a:p>
            <a:pPr lvl="1"/>
            <a:r>
              <a:rPr lang="en-US" dirty="0" smtClean="0"/>
              <a:t>Board Policies</a:t>
            </a:r>
          </a:p>
          <a:p>
            <a:pPr lvl="1"/>
            <a:r>
              <a:rPr lang="en-US" dirty="0" smtClean="0"/>
              <a:t>Administrative Procedures</a:t>
            </a:r>
          </a:p>
          <a:p>
            <a:endParaRPr lang="en-US" dirty="0"/>
          </a:p>
          <a:p>
            <a:r>
              <a:rPr lang="en-US" dirty="0" smtClean="0"/>
              <a:t>Multi-College Districts or Systems (IV.D)</a:t>
            </a:r>
            <a:endParaRPr lang="en-US" dirty="0"/>
          </a:p>
        </p:txBody>
      </p:sp>
      <p:pic>
        <p:nvPicPr>
          <p:cNvPr id="5" name="Content Placeholder 4" descr="DISC | Peak Performance Solutions Blo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06361"/>
            <a:ext cx="4419600" cy="4337755"/>
          </a:xfrm>
        </p:spPr>
      </p:pic>
    </p:spTree>
    <p:extLst>
      <p:ext uri="{BB962C8B-B14F-4D97-AF65-F5344CB8AC3E}">
        <p14:creationId xmlns:p14="http://schemas.microsoft.com/office/powerpoint/2010/main" val="349511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common standards:</a:t>
            </a:r>
            <a:endParaRPr lang="en-US" dirty="0"/>
          </a:p>
        </p:txBody>
      </p:sp>
      <p:pic>
        <p:nvPicPr>
          <p:cNvPr id="5" name="Content Placeholder 4" descr="Portable Antiquity Collecting and Heritage Issues: &lt;strong&gt;Working Together&lt;/strong&gt;...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" y="1690688"/>
            <a:ext cx="6030785" cy="408962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2440" y="1150710"/>
            <a:ext cx="5900074" cy="54895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Forces colleges/district to work together toward a common goal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Improved processes</a:t>
            </a:r>
          </a:p>
          <a:p>
            <a:endParaRPr lang="en-US" dirty="0"/>
          </a:p>
          <a:p>
            <a:pPr lvl="1"/>
            <a:r>
              <a:rPr lang="en-US" dirty="0" smtClean="0"/>
              <a:t>Shared goals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Improved communication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Leveraging the strength at each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6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of having common standards: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25" y="1836511"/>
            <a:ext cx="622670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Different ideas on how work should be done….</a:t>
            </a:r>
          </a:p>
          <a:p>
            <a:r>
              <a:rPr lang="en-US" sz="3200" dirty="0" smtClean="0"/>
              <a:t>Distance between colleges &amp; district and ease of communication</a:t>
            </a:r>
          </a:p>
          <a:p>
            <a:r>
              <a:rPr lang="en-US" sz="3200" dirty="0" smtClean="0"/>
              <a:t>Needs and priorities may differ widely between different colleges</a:t>
            </a:r>
          </a:p>
          <a:p>
            <a:r>
              <a:rPr lang="en-US" sz="3200" dirty="0" smtClean="0"/>
              <a:t>Difficult discussions are hard…</a:t>
            </a:r>
            <a:endParaRPr lang="en-US" sz="3200" dirty="0"/>
          </a:p>
        </p:txBody>
      </p:sp>
      <p:pic>
        <p:nvPicPr>
          <p:cNvPr id="8" name="Content Placeholder 7" descr="Ego-Wise...: September 20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14" y="1252538"/>
            <a:ext cx="5344886" cy="4653756"/>
          </a:xfrm>
        </p:spPr>
      </p:pic>
    </p:spTree>
    <p:extLst>
      <p:ext uri="{BB962C8B-B14F-4D97-AF65-F5344CB8AC3E}">
        <p14:creationId xmlns:p14="http://schemas.microsoft.com/office/powerpoint/2010/main" val="227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Communication</a:t>
            </a:r>
          </a:p>
          <a:p>
            <a:endParaRPr lang="en-US" dirty="0" smtClean="0"/>
          </a:p>
          <a:p>
            <a:endParaRPr lang="en-US" dirty="0"/>
          </a:p>
          <a:p>
            <a:pPr lvl="3"/>
            <a:r>
              <a:rPr lang="en-US" sz="4800" dirty="0" smtClean="0"/>
              <a:t>Communication</a:t>
            </a:r>
          </a:p>
          <a:p>
            <a:pPr lvl="3"/>
            <a:endParaRPr lang="en-US" dirty="0" smtClean="0"/>
          </a:p>
          <a:p>
            <a:pPr lvl="3"/>
            <a:endParaRPr lang="en-US" sz="7200" dirty="0"/>
          </a:p>
          <a:p>
            <a:pPr lvl="5"/>
            <a:r>
              <a:rPr lang="en-US" sz="7200" dirty="0" smtClean="0"/>
              <a:t>Communication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9735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Structures Meetings between Colleges &amp; the District on relevant standards</a:t>
            </a:r>
          </a:p>
          <a:p>
            <a:pPr lvl="1"/>
            <a:r>
              <a:rPr lang="en-US" sz="3200" dirty="0" smtClean="0"/>
              <a:t>Multiple meetings</a:t>
            </a:r>
          </a:p>
          <a:p>
            <a:pPr lvl="1"/>
            <a:r>
              <a:rPr lang="en-US" sz="3200" dirty="0" smtClean="0"/>
              <a:t>Start this well before the writing of the ISER</a:t>
            </a:r>
          </a:p>
          <a:p>
            <a:pPr lvl="1"/>
            <a:endParaRPr lang="en-US" sz="3200" dirty="0" smtClean="0"/>
          </a:p>
          <a:p>
            <a:r>
              <a:rPr lang="en-US" sz="3600" dirty="0" smtClean="0"/>
              <a:t>Honest, robust discussions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77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421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Benefits and Challenges  in meeting ACCJC Standards in Multi-college Districts</vt:lpstr>
      <vt:lpstr>What Standards Overlap in Multi-college Districts?</vt:lpstr>
      <vt:lpstr>What functions are centralized at the district level? </vt:lpstr>
      <vt:lpstr>Other functions that may be shared ….</vt:lpstr>
      <vt:lpstr>Standards that are Always Shared …</vt:lpstr>
      <vt:lpstr>Benefits of common standards:</vt:lpstr>
      <vt:lpstr>Challenges of having common standards:</vt:lpstr>
      <vt:lpstr>Best Practices:</vt:lpstr>
      <vt:lpstr>Communication</vt:lpstr>
      <vt:lpstr>Honest, robust, productive meetings around shared goals.  , </vt:lpstr>
      <vt:lpstr>Create Shared Values &amp; Tools: Function Maps </vt:lpstr>
      <vt:lpstr>Collaborate while preparing the ISER</vt:lpstr>
      <vt:lpstr>Follow-Up after the ISER is completed</vt:lpstr>
      <vt:lpstr>Reflect on Lessons Learned during this process:</vt:lpstr>
      <vt:lpstr>PowerPoint Presentation</vt:lpstr>
    </vt:vector>
  </TitlesOfParts>
  <Company>West Valley Mission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Challenges  in meeting ACCJC Standards in Multi-college Districts</dc:title>
  <dc:creator>Leandra Martin</dc:creator>
  <cp:lastModifiedBy>Leandra Martin</cp:lastModifiedBy>
  <cp:revision>15</cp:revision>
  <dcterms:created xsi:type="dcterms:W3CDTF">2020-02-12T03:20:57Z</dcterms:created>
  <dcterms:modified xsi:type="dcterms:W3CDTF">2020-02-12T05:35:46Z</dcterms:modified>
</cp:coreProperties>
</file>