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9" r:id="rId4"/>
    <p:sldId id="257" r:id="rId5"/>
    <p:sldId id="262" r:id="rId6"/>
    <p:sldId id="268" r:id="rId7"/>
    <p:sldId id="269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1967" y="2404531"/>
            <a:ext cx="7766936" cy="1646302"/>
          </a:xfrm>
        </p:spPr>
        <p:txBody>
          <a:bodyPr/>
          <a:lstStyle/>
          <a:p>
            <a:pPr algn="ctr"/>
            <a:r>
              <a:rPr lang="en-US" b="1" i="1" dirty="0"/>
              <a:t>Better Together</a:t>
            </a:r>
            <a:br>
              <a:rPr lang="en-US" dirty="0"/>
            </a:br>
            <a:r>
              <a:rPr lang="en-US" sz="3600" i="1" dirty="0">
                <a:solidFill>
                  <a:schemeClr val="tx1"/>
                </a:solidFill>
              </a:rPr>
              <a:t>CATEGORICAL COUNSELORS WORKING  WITH INSTRUCTIONAL FACULTY TO SUPPORT STUDENT SUCCESS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Albert Loaiza – College of the Canyons; 3C4A VP (South) </a:t>
            </a:r>
          </a:p>
          <a:p>
            <a:r>
              <a:rPr lang="en-US" dirty="0"/>
              <a:t>Katherine Quesada – Antelope Valley College</a:t>
            </a:r>
          </a:p>
        </p:txBody>
      </p:sp>
    </p:spTree>
    <p:extLst>
      <p:ext uri="{BB962C8B-B14F-4D97-AF65-F5344CB8AC3E}">
        <p14:creationId xmlns:p14="http://schemas.microsoft.com/office/powerpoint/2010/main" val="2424120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Categorical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9101"/>
            <a:ext cx="8596668" cy="43522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Athletics</a:t>
            </a:r>
          </a:p>
          <a:p>
            <a:r>
              <a:rPr lang="en-US" dirty="0"/>
              <a:t>Cal Works</a:t>
            </a:r>
          </a:p>
          <a:p>
            <a:r>
              <a:rPr lang="en-US" dirty="0"/>
              <a:t>Career</a:t>
            </a:r>
          </a:p>
          <a:p>
            <a:r>
              <a:rPr lang="en-US" dirty="0"/>
              <a:t>CTE (Career and Technology Education)</a:t>
            </a:r>
          </a:p>
          <a:p>
            <a:r>
              <a:rPr lang="en-US" dirty="0"/>
              <a:t>EOPS (Extended Opportunity Programs and Services)</a:t>
            </a:r>
          </a:p>
          <a:p>
            <a:r>
              <a:rPr lang="en-US" dirty="0"/>
              <a:t>DSPS (Disabled Student Programs and Services)</a:t>
            </a:r>
          </a:p>
          <a:p>
            <a:r>
              <a:rPr lang="en-US" dirty="0"/>
              <a:t>Foster Youth</a:t>
            </a:r>
          </a:p>
          <a:p>
            <a:r>
              <a:rPr lang="en-US" dirty="0"/>
              <a:t>Honors</a:t>
            </a:r>
          </a:p>
          <a:p>
            <a:r>
              <a:rPr lang="en-US" dirty="0"/>
              <a:t>ISP</a:t>
            </a:r>
          </a:p>
          <a:p>
            <a:r>
              <a:rPr lang="en-US" dirty="0"/>
              <a:t>MESA/STEM</a:t>
            </a:r>
          </a:p>
          <a:p>
            <a:r>
              <a:rPr lang="en-US" dirty="0"/>
              <a:t>Nursing</a:t>
            </a:r>
          </a:p>
          <a:p>
            <a:r>
              <a:rPr lang="en-US" dirty="0"/>
              <a:t>PRIDE Probation Dismissal</a:t>
            </a:r>
          </a:p>
          <a:p>
            <a:r>
              <a:rPr lang="en-US" dirty="0"/>
              <a:t>Veterans</a:t>
            </a:r>
          </a:p>
        </p:txBody>
      </p:sp>
    </p:spTree>
    <p:extLst>
      <p:ext uri="{BB962C8B-B14F-4D97-AF65-F5344CB8AC3E}">
        <p14:creationId xmlns:p14="http://schemas.microsoft.com/office/powerpoint/2010/main" val="1736250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1" dirty="0"/>
              <a:t>Interactions with our Specialized Populations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8613" lvl="1" indent="0">
              <a:buNone/>
              <a:defRPr/>
            </a:pPr>
            <a:r>
              <a:rPr lang="en-US" sz="2000" i="1" dirty="0"/>
              <a:t>1.) Academic counseling </a:t>
            </a:r>
          </a:p>
          <a:p>
            <a:pPr marL="328613" lvl="1" indent="0">
              <a:buNone/>
              <a:defRPr/>
            </a:pPr>
            <a:r>
              <a:rPr lang="en-US" sz="2000" i="1" dirty="0"/>
              <a:t>2) Career counseling </a:t>
            </a:r>
          </a:p>
          <a:p>
            <a:pPr marL="328613" lvl="1" indent="0">
              <a:buNone/>
              <a:defRPr/>
            </a:pPr>
            <a:r>
              <a:rPr lang="en-US" sz="2000" i="1" dirty="0"/>
              <a:t>3) Personal counseling</a:t>
            </a:r>
          </a:p>
          <a:p>
            <a:pPr marL="328613" lvl="1" indent="0">
              <a:buNone/>
              <a:defRPr/>
            </a:pPr>
            <a:r>
              <a:rPr lang="en-US" sz="2000" i="1" dirty="0"/>
              <a:t>4) Crisis intervention</a:t>
            </a:r>
          </a:p>
          <a:p>
            <a:pPr marL="328613" lvl="1" indent="0">
              <a:buNone/>
              <a:defRPr/>
            </a:pPr>
            <a:r>
              <a:rPr lang="en-US" sz="2000" i="1" dirty="0"/>
              <a:t>5) Conducting outreach </a:t>
            </a:r>
          </a:p>
          <a:p>
            <a:pPr marL="328613" lvl="1" indent="0">
              <a:buNone/>
              <a:defRPr/>
            </a:pPr>
            <a:r>
              <a:rPr lang="en-US" sz="2000" i="1" dirty="0"/>
              <a:t>6) Participating in College Governance </a:t>
            </a:r>
          </a:p>
          <a:p>
            <a:pPr marL="328613" lvl="1" indent="0">
              <a:buNone/>
              <a:defRPr/>
            </a:pPr>
            <a:r>
              <a:rPr lang="en-US" sz="2000" i="1" dirty="0"/>
              <a:t>7) Research</a:t>
            </a:r>
          </a:p>
          <a:p>
            <a:pPr marL="328613" lvl="1" indent="0">
              <a:buNone/>
              <a:defRPr/>
            </a:pPr>
            <a:r>
              <a:rPr lang="en-US" sz="2000" i="1" dirty="0"/>
              <a:t>8) Training and Continuous Professional Development </a:t>
            </a: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675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/>
              <a:t>Building Collaborative Efforts between Counselors and Instructional Faculty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3401"/>
            <a:ext cx="8596668" cy="484919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000" dirty="0"/>
              <a:t>We are all working toward a common goal –OUR </a:t>
            </a:r>
            <a:r>
              <a:rPr lang="en-US" sz="2000" b="1" dirty="0"/>
              <a:t>STUDENT SUCEESS-</a:t>
            </a:r>
            <a:endParaRPr lang="en-US" sz="2000" dirty="0"/>
          </a:p>
          <a:p>
            <a:r>
              <a:rPr lang="en-US" sz="2000" dirty="0"/>
              <a:t>Develop relationships and establish respect and  trust through a continuous and open line of communication</a:t>
            </a:r>
          </a:p>
          <a:p>
            <a:r>
              <a:rPr lang="en-US" sz="2000" dirty="0"/>
              <a:t>Counselors are a Resource for Instructional faculty- Ex. OSD can clarify laws and responsibilities of instructors</a:t>
            </a:r>
          </a:p>
          <a:p>
            <a:r>
              <a:rPr lang="en-US" sz="2000" dirty="0"/>
              <a:t>Counselors can provide additional support that transcends into the classroom</a:t>
            </a:r>
          </a:p>
          <a:p>
            <a:r>
              <a:rPr lang="en-US" sz="2000" dirty="0"/>
              <a:t>Support and respect for each other’s role -explain what exactly you do with students and how you can support faculty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0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05948"/>
          </a:xfrm>
        </p:spPr>
        <p:txBody>
          <a:bodyPr/>
          <a:lstStyle/>
          <a:p>
            <a:pPr algn="ctr"/>
            <a:r>
              <a:rPr lang="en-US" i="1" dirty="0"/>
              <a:t>Best Practices for Nursing Counselor and Faculty to Collaborate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14330"/>
            <a:ext cx="8596668" cy="4027032"/>
          </a:xfrm>
        </p:spPr>
        <p:txBody>
          <a:bodyPr>
            <a:normAutofit fontScale="62500" lnSpcReduction="20000"/>
          </a:bodyPr>
          <a:lstStyle/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3200" dirty="0"/>
              <a:t>Attend/Participate in Curriculum, Department &amp; Division Meetings</a:t>
            </a:r>
          </a:p>
          <a:p>
            <a:pPr lvl="1"/>
            <a:r>
              <a:rPr lang="en-US" sz="3200" dirty="0"/>
              <a:t>Class Visits / Introductions</a:t>
            </a:r>
          </a:p>
          <a:p>
            <a:pPr lvl="1"/>
            <a:r>
              <a:rPr lang="en-US" sz="3200" dirty="0"/>
              <a:t>Instructional Faculty referrals </a:t>
            </a:r>
          </a:p>
          <a:p>
            <a:pPr lvl="1"/>
            <a:r>
              <a:rPr lang="en-US" sz="3200" dirty="0"/>
              <a:t>Participation at Departmental events (New Student Orientations, Meet &amp; Greets)</a:t>
            </a:r>
          </a:p>
          <a:p>
            <a:pPr lvl="1"/>
            <a:r>
              <a:rPr lang="en-US" sz="3200" dirty="0"/>
              <a:t>Workshops (Academic &amp; Career)</a:t>
            </a:r>
          </a:p>
          <a:p>
            <a:pPr lvl="1"/>
            <a:r>
              <a:rPr lang="en-US" sz="3200" dirty="0"/>
              <a:t>Readily accessible to Nursing Faculty and Students</a:t>
            </a:r>
          </a:p>
          <a:p>
            <a:pPr lvl="1"/>
            <a:r>
              <a:rPr lang="en-US" sz="3200" dirty="0"/>
              <a:t>Regularly reach out to Instructional faculty to keep them updated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40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Best Practices for Athletics Counselor and Faculty to Collaborate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Counselors/Advisors get to know faculty</a:t>
            </a:r>
          </a:p>
          <a:p>
            <a:pPr lvl="1"/>
            <a:r>
              <a:rPr lang="en-US" sz="2000" dirty="0"/>
              <a:t>Visit Department meetings</a:t>
            </a:r>
          </a:p>
          <a:p>
            <a:pPr lvl="1"/>
            <a:r>
              <a:rPr lang="en-US" sz="2000" dirty="0"/>
              <a:t>Serve on campus wide committees </a:t>
            </a:r>
          </a:p>
          <a:p>
            <a:r>
              <a:rPr lang="en-US" sz="2000" dirty="0"/>
              <a:t>Utilize campus resources to achieve student success</a:t>
            </a:r>
          </a:p>
          <a:p>
            <a:pPr lvl="1"/>
            <a:r>
              <a:rPr lang="en-US" sz="2000" dirty="0"/>
              <a:t>COC: TLC, Assessment, ASG, Career Center </a:t>
            </a:r>
          </a:p>
          <a:p>
            <a:pPr lvl="2"/>
            <a:r>
              <a:rPr lang="en-US" sz="2000" dirty="0"/>
              <a:t>Athletics Peer Mentor (FT/Equity Funded)</a:t>
            </a:r>
          </a:p>
          <a:p>
            <a:r>
              <a:rPr lang="en-US" sz="2000" dirty="0"/>
              <a:t>Show genuine investment</a:t>
            </a:r>
          </a:p>
          <a:p>
            <a:r>
              <a:rPr lang="en-US" sz="2000" dirty="0"/>
              <a:t>Get to know your Counselor/Advisor </a:t>
            </a:r>
          </a:p>
          <a:p>
            <a:pPr lvl="1"/>
            <a:r>
              <a:rPr lang="en-US" sz="2000" dirty="0"/>
              <a:t>Bridge to athlete/coaches </a:t>
            </a:r>
          </a:p>
          <a:p>
            <a:pPr lvl="2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68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7471" y="1930401"/>
            <a:ext cx="4529677" cy="3410374"/>
          </a:xfrm>
        </p:spPr>
      </p:pic>
    </p:spTree>
    <p:extLst>
      <p:ext uri="{BB962C8B-B14F-4D97-AF65-F5344CB8AC3E}">
        <p14:creationId xmlns:p14="http://schemas.microsoft.com/office/powerpoint/2010/main" val="2767271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934" y="254000"/>
            <a:ext cx="10079566" cy="62357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b="1" dirty="0"/>
              <a:t>Core Title V functions relate to an </a:t>
            </a:r>
            <a:r>
              <a:rPr lang="en-US" altLang="en-US" b="1" u="sng" dirty="0"/>
              <a:t>Athletic</a:t>
            </a:r>
            <a:r>
              <a:rPr lang="en-US" altLang="en-US" b="1" dirty="0"/>
              <a:t> Academic Counselor </a:t>
            </a:r>
          </a:p>
          <a:p>
            <a:pPr marL="0" indent="0">
              <a:buNone/>
              <a:defRPr/>
            </a:pPr>
            <a:r>
              <a:rPr lang="en-US" altLang="en-US" dirty="0"/>
              <a:t>1.) Academic Counseling: </a:t>
            </a:r>
          </a:p>
          <a:p>
            <a:pPr lvl="1">
              <a:defRPr/>
            </a:pPr>
            <a:r>
              <a:rPr lang="en-US" altLang="en-US" dirty="0"/>
              <a:t>Mandatory educational planning for eligibility</a:t>
            </a:r>
          </a:p>
          <a:p>
            <a:pPr lvl="1">
              <a:defRPr/>
            </a:pPr>
            <a:r>
              <a:rPr lang="en-US" altLang="en-US" dirty="0"/>
              <a:t>Keeping student-athletes on track to meet their academic goals; AA, Transfer, CTE, Scholarship eligible, Progress towards Degree (NCAA Eligible) 40/60/80 Rule </a:t>
            </a:r>
          </a:p>
          <a:p>
            <a:pPr lvl="1">
              <a:defRPr/>
            </a:pPr>
            <a:r>
              <a:rPr lang="en-US" altLang="en-US" dirty="0"/>
              <a:t>Precise Educational Planning within their “Eligibility Clock”</a:t>
            </a:r>
          </a:p>
          <a:p>
            <a:pPr lvl="1">
              <a:defRPr/>
            </a:pPr>
            <a:r>
              <a:rPr lang="en-US" altLang="en-US" dirty="0"/>
              <a:t>Understanding course sequencing, major prep</a:t>
            </a:r>
          </a:p>
          <a:p>
            <a:pPr lvl="1">
              <a:defRPr/>
            </a:pPr>
            <a:r>
              <a:rPr lang="en-US" altLang="en-US" dirty="0"/>
              <a:t>Preparing for various transfer institutions: UC, CSU, Private, Out-of-State, NCAA Conference Specific courses </a:t>
            </a:r>
          </a:p>
          <a:p>
            <a:pPr marL="0" indent="0">
              <a:buNone/>
              <a:defRPr/>
            </a:pPr>
            <a:r>
              <a:rPr lang="en-US" altLang="en-US" dirty="0"/>
              <a:t>2.) Career Counseling: </a:t>
            </a:r>
          </a:p>
          <a:p>
            <a:pPr lvl="1">
              <a:defRPr/>
            </a:pPr>
            <a:r>
              <a:rPr lang="en-US" altLang="en-US" dirty="0"/>
              <a:t>Life after school/sport</a:t>
            </a:r>
          </a:p>
          <a:p>
            <a:pPr lvl="1">
              <a:defRPr/>
            </a:pPr>
            <a:r>
              <a:rPr lang="en-US" altLang="en-US" dirty="0"/>
              <a:t>What's next?</a:t>
            </a:r>
          </a:p>
          <a:p>
            <a:pPr lvl="1">
              <a:defRPr/>
            </a:pPr>
            <a:r>
              <a:rPr lang="en-US" altLang="en-US" dirty="0"/>
              <a:t>Transferable Skills from playing field </a:t>
            </a:r>
          </a:p>
          <a:p>
            <a:pPr marL="0" indent="0">
              <a:buNone/>
              <a:defRPr/>
            </a:pPr>
            <a:r>
              <a:rPr lang="en-US" altLang="en-US" dirty="0"/>
              <a:t>3.) Personal Counseling:</a:t>
            </a:r>
          </a:p>
          <a:p>
            <a:pPr lvl="1">
              <a:defRPr/>
            </a:pPr>
            <a:r>
              <a:rPr lang="en-US" dirty="0"/>
              <a:t>Balance of Student vs. Athlete </a:t>
            </a:r>
          </a:p>
          <a:p>
            <a:pPr lvl="1">
              <a:defRPr/>
            </a:pPr>
            <a:r>
              <a:rPr lang="en-US" dirty="0"/>
              <a:t>Mental Health Concerns; depression, anxiety, </a:t>
            </a:r>
          </a:p>
          <a:p>
            <a:pPr lvl="1">
              <a:defRPr/>
            </a:pPr>
            <a:r>
              <a:rPr lang="en-US" dirty="0"/>
              <a:t>“Liaison” for athletes between their coaches and instructors </a:t>
            </a:r>
          </a:p>
        </p:txBody>
      </p:sp>
    </p:spTree>
    <p:extLst>
      <p:ext uri="{BB962C8B-B14F-4D97-AF65-F5344CB8AC3E}">
        <p14:creationId xmlns:p14="http://schemas.microsoft.com/office/powerpoint/2010/main" val="604360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34" y="255589"/>
            <a:ext cx="8596668" cy="60182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altLang="en-US" dirty="0"/>
              <a:t>4.) Crisis intervention:</a:t>
            </a:r>
          </a:p>
          <a:p>
            <a:pPr lvl="1">
              <a:defRPr/>
            </a:pPr>
            <a:r>
              <a:rPr lang="en-US" altLang="en-US" dirty="0"/>
              <a:t>Homelessness</a:t>
            </a:r>
          </a:p>
          <a:p>
            <a:pPr lvl="1">
              <a:defRPr/>
            </a:pPr>
            <a:r>
              <a:rPr lang="en-US" altLang="en-US" dirty="0"/>
              <a:t>Drugs/Alcohol</a:t>
            </a:r>
          </a:p>
          <a:p>
            <a:pPr lvl="1">
              <a:defRPr/>
            </a:pPr>
            <a:r>
              <a:rPr lang="en-US" altLang="en-US" dirty="0"/>
              <a:t>Injury and depression </a:t>
            </a:r>
          </a:p>
          <a:p>
            <a:pPr marL="0" indent="0">
              <a:buNone/>
              <a:defRPr/>
            </a:pPr>
            <a:r>
              <a:rPr lang="en-US" altLang="en-US" dirty="0"/>
              <a:t>5.) Outreach:</a:t>
            </a:r>
          </a:p>
          <a:p>
            <a:pPr lvl="1">
              <a:defRPr/>
            </a:pPr>
            <a:r>
              <a:rPr lang="en-US" altLang="en-US" dirty="0"/>
              <a:t>High School (students, staff)</a:t>
            </a:r>
          </a:p>
          <a:p>
            <a:pPr lvl="1">
              <a:defRPr/>
            </a:pPr>
            <a:r>
              <a:rPr lang="en-US" altLang="en-US" dirty="0"/>
              <a:t>Parents</a:t>
            </a:r>
          </a:p>
          <a:p>
            <a:pPr lvl="1">
              <a:defRPr/>
            </a:pPr>
            <a:r>
              <a:rPr lang="en-US" altLang="en-US" dirty="0"/>
              <a:t>Recruitment process for programs</a:t>
            </a:r>
          </a:p>
          <a:p>
            <a:pPr marL="57150" indent="0">
              <a:buNone/>
              <a:defRPr/>
            </a:pPr>
            <a:r>
              <a:rPr lang="en-US" altLang="en-US" dirty="0"/>
              <a:t>6.) College Governance:</a:t>
            </a:r>
          </a:p>
          <a:p>
            <a:pPr lvl="1">
              <a:defRPr/>
            </a:pPr>
            <a:r>
              <a:rPr lang="en-US" altLang="en-US" dirty="0"/>
              <a:t>Campus wide committees</a:t>
            </a:r>
          </a:p>
          <a:p>
            <a:pPr lvl="1">
              <a:defRPr/>
            </a:pPr>
            <a:r>
              <a:rPr lang="en-US" altLang="en-US" dirty="0"/>
              <a:t>Student Athlete Advisory Committees</a:t>
            </a:r>
          </a:p>
          <a:p>
            <a:pPr lvl="1">
              <a:defRPr/>
            </a:pPr>
            <a:r>
              <a:rPr lang="en-US" altLang="en-US" dirty="0"/>
              <a:t>Understanding State/College policies and effects on student-athletes</a:t>
            </a:r>
          </a:p>
          <a:p>
            <a:pPr lvl="2">
              <a:buFont typeface="Wingdings" charset="2"/>
              <a:buChar char="q"/>
              <a:defRPr/>
            </a:pPr>
            <a:r>
              <a:rPr lang="en-US" altLang="en-US" dirty="0"/>
              <a:t>FAFSA, Admissions, Payment, Residency, 3SP/Matriculation, Transcripts, Evaluations </a:t>
            </a:r>
          </a:p>
          <a:p>
            <a:pPr marL="0" indent="0">
              <a:buNone/>
              <a:defRPr/>
            </a:pPr>
            <a:r>
              <a:rPr lang="en-US" altLang="en-US" dirty="0"/>
              <a:t>7.) Research:</a:t>
            </a:r>
          </a:p>
          <a:p>
            <a:pPr lvl="1">
              <a:defRPr/>
            </a:pPr>
            <a:r>
              <a:rPr lang="en-US" altLang="en-US" dirty="0"/>
              <a:t>Continuous for programs or expansion of existing program  </a:t>
            </a:r>
          </a:p>
          <a:p>
            <a:pPr marL="0" indent="0">
              <a:buNone/>
              <a:defRPr/>
            </a:pPr>
            <a:r>
              <a:rPr lang="en-US" altLang="en-US" dirty="0"/>
              <a:t>8.) Training and Professional Development:</a:t>
            </a:r>
          </a:p>
          <a:p>
            <a:pPr lvl="1">
              <a:defRPr/>
            </a:pPr>
            <a:r>
              <a:rPr lang="en-US" altLang="en-US" dirty="0"/>
              <a:t>State 3C4A Org</a:t>
            </a:r>
          </a:p>
          <a:p>
            <a:pPr lvl="1">
              <a:defRPr/>
            </a:pPr>
            <a:r>
              <a:rPr lang="en-US" altLang="en-US" dirty="0"/>
              <a:t>NCAA</a:t>
            </a:r>
          </a:p>
          <a:p>
            <a:pPr lvl="1">
              <a:defRPr/>
            </a:pPr>
            <a:r>
              <a:rPr lang="en-US" altLang="en-US" dirty="0"/>
              <a:t>CSU/UC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535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219</TotalTime>
  <Words>509</Words>
  <Application>Microsoft Office PowerPoint</Application>
  <PresentationFormat>Widescreen</PresentationFormat>
  <Paragraphs>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</vt:lpstr>
      <vt:lpstr>Better Together CATEGORICAL COUNSELORS WORKING  WITH INSTRUCTIONAL FACULTY TO SUPPORT STUDENT SUCCESS</vt:lpstr>
      <vt:lpstr>Categorical Programs</vt:lpstr>
      <vt:lpstr>Interactions with our Specialized Populations</vt:lpstr>
      <vt:lpstr>Building Collaborative Efforts between Counselors and Instructional Faculty </vt:lpstr>
      <vt:lpstr>Best Practices for Nursing Counselor and Faculty to Collaborate</vt:lpstr>
      <vt:lpstr>Best Practices for Athletics Counselor and Faculty to Collaborate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Together CATEGORICAL COUNSELORS WORKING  WITH INSTRUCTIONAL FACULTY TO SUPPORT STUDENT SUCCESS</dc:title>
  <dc:creator>Katherine Quesada</dc:creator>
  <cp:lastModifiedBy>Katherine Quesada</cp:lastModifiedBy>
  <cp:revision>31</cp:revision>
  <dcterms:created xsi:type="dcterms:W3CDTF">2016-10-07T14:19:12Z</dcterms:created>
  <dcterms:modified xsi:type="dcterms:W3CDTF">2016-10-08T14:03:06Z</dcterms:modified>
</cp:coreProperties>
</file>