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72" r:id="rId3"/>
    <p:sldId id="266" r:id="rId4"/>
    <p:sldId id="258" r:id="rId5"/>
    <p:sldId id="267" r:id="rId6"/>
    <p:sldId id="262" r:id="rId7"/>
    <p:sldId id="260" r:id="rId8"/>
    <p:sldId id="268" r:id="rId9"/>
    <p:sldId id="261" r:id="rId10"/>
    <p:sldId id="264" r:id="rId11"/>
    <p:sldId id="269" r:id="rId12"/>
    <p:sldId id="270" r:id="rId13"/>
    <p:sldId id="263" r:id="rId14"/>
    <p:sldId id="271" r:id="rId15"/>
    <p:sldId id="273" r:id="rId16"/>
    <p:sldId id="27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E8C7-0368-4231-AA3F-A9A1B4AAF95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B70B7-4893-42E6-9063-518400CD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B70B7-4893-42E6-9063-518400CD15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6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B70B7-4893-42E6-9063-518400CD15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3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B70B7-4893-42E6-9063-518400CD15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4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B70B7-4893-42E6-9063-518400CD15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56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B70B7-4893-42E6-9063-518400CD15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5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D728DB2-7C46-4A7E-BC40-D2327BA67114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3D39838-D410-487B-8B40-384ACB77F1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Breaking Down Silos in Basic Skills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How faculty can integrate classified staff and student tutors to foster student success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ESTEEM Team Player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Faculty Member: </a:t>
            </a:r>
          </a:p>
          <a:p>
            <a:pPr marL="45720" indent="0">
              <a:buNone/>
            </a:pPr>
            <a:r>
              <a:rPr lang="en-US" sz="3200" dirty="0" smtClean="0"/>
              <a:t>Cindy Dibble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ESTEEM Team Player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Classified Staff </a:t>
            </a:r>
            <a:r>
              <a:rPr lang="en-US" sz="3200" dirty="0"/>
              <a:t>E</a:t>
            </a:r>
            <a:r>
              <a:rPr lang="en-US" sz="3200" dirty="0" smtClean="0"/>
              <a:t>ducator: </a:t>
            </a:r>
          </a:p>
          <a:p>
            <a:pPr marL="45720" indent="0">
              <a:buNone/>
            </a:pPr>
            <a:r>
              <a:rPr lang="en-US" sz="3200" dirty="0" smtClean="0"/>
              <a:t>Hannia Velez (Administrative Assistant, Instruction Office)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ESTEEM Team Player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Student Tutor: </a:t>
            </a:r>
          </a:p>
          <a:p>
            <a:pPr marL="45720" indent="0">
              <a:buNone/>
            </a:pPr>
            <a:r>
              <a:rPr lang="en-US" sz="3200" dirty="0" smtClean="0"/>
              <a:t>Nicholas Banford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it worked?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sz="3200" dirty="0" smtClean="0"/>
              <a:t>SCC’s research </a:t>
            </a:r>
            <a:r>
              <a:rPr lang="en-US" sz="3200" dirty="0"/>
              <a:t>office analysis of the first </a:t>
            </a:r>
            <a:r>
              <a:rPr lang="en-US" sz="3200" dirty="0" smtClean="0"/>
              <a:t>year (2014/15) with 52 classes </a:t>
            </a:r>
          </a:p>
          <a:p>
            <a:pPr lvl="1"/>
            <a:r>
              <a:rPr lang="en-US" sz="2400" dirty="0" smtClean="0"/>
              <a:t>Initially looking for increase in </a:t>
            </a:r>
            <a:r>
              <a:rPr lang="en-US" sz="2400" b="1" u="sng" dirty="0" smtClean="0"/>
              <a:t>persistence</a:t>
            </a:r>
            <a:r>
              <a:rPr lang="en-US" sz="2400" dirty="0" smtClean="0"/>
              <a:t>… saw no change</a:t>
            </a:r>
          </a:p>
          <a:p>
            <a:pPr lvl="1"/>
            <a:r>
              <a:rPr lang="en-US" sz="2400" dirty="0" smtClean="0"/>
              <a:t>But…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8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…Possible correlation with increased course 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sz="2400" dirty="0" smtClean="0"/>
              <a:t>Students receiving </a:t>
            </a:r>
            <a:r>
              <a:rPr lang="en-US" sz="2400" dirty="0"/>
              <a:t>ESTEEM </a:t>
            </a:r>
            <a:r>
              <a:rPr lang="en-US" sz="2400" dirty="0" smtClean="0"/>
              <a:t>intervention </a:t>
            </a:r>
            <a:r>
              <a:rPr lang="en-US" sz="2400" b="1" dirty="0" smtClean="0"/>
              <a:t>with </a:t>
            </a:r>
            <a:r>
              <a:rPr lang="en-US" sz="2400" dirty="0" smtClean="0"/>
              <a:t>classified staff → </a:t>
            </a:r>
            <a:r>
              <a:rPr lang="en-US" sz="2400" dirty="0"/>
              <a:t>4% point increase </a:t>
            </a:r>
            <a:r>
              <a:rPr lang="en-US" sz="2400" dirty="0" smtClean="0"/>
              <a:t>in </a:t>
            </a:r>
            <a:r>
              <a:rPr lang="en-US" sz="2400" b="1" u="sng" dirty="0" smtClean="0"/>
              <a:t>course success rates</a:t>
            </a:r>
            <a:r>
              <a:rPr lang="en-US" sz="2400" b="1" dirty="0" smtClean="0"/>
              <a:t> </a:t>
            </a:r>
            <a:r>
              <a:rPr lang="en-US" sz="2400" dirty="0" smtClean="0"/>
              <a:t>compared </a:t>
            </a:r>
            <a:r>
              <a:rPr lang="en-US" sz="2400" dirty="0"/>
              <a:t>to those that did not.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to implement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Fall 2013: learned of similar, smaller programs that incorporated classified staff</a:t>
            </a:r>
          </a:p>
          <a:p>
            <a:r>
              <a:rPr lang="en-US" dirty="0" smtClean="0"/>
              <a:t>December 2013: Gathered a team of faculty, staff, admin; joined RP Group’s Leading from the Middle Academy</a:t>
            </a:r>
          </a:p>
          <a:p>
            <a:r>
              <a:rPr lang="en-US" dirty="0" smtClean="0"/>
              <a:t>Spring 2014: formed advisory group of stakeholders</a:t>
            </a:r>
          </a:p>
          <a:p>
            <a:r>
              <a:rPr lang="en-US" dirty="0" smtClean="0"/>
              <a:t>Feb.-Oct. 2014: Participated in Leading from the Middle Academy; planning; “shopping the idea” with constituency groups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Summer 2014: Hiring of Student Personnel Assistant to direct the program</a:t>
            </a:r>
          </a:p>
          <a:p>
            <a:r>
              <a:rPr lang="en-US" dirty="0" smtClean="0"/>
              <a:t>Fall 2014: First year begins with math only</a:t>
            </a:r>
          </a:p>
          <a:p>
            <a:pPr lvl="1"/>
            <a:r>
              <a:rPr lang="en-US" dirty="0" smtClean="0"/>
              <a:t>Week before Fall 2014: Orientation/professional development for participants</a:t>
            </a:r>
          </a:p>
          <a:p>
            <a:pPr lvl="1"/>
            <a:r>
              <a:rPr lang="en-US" dirty="0" smtClean="0"/>
              <a:t>Pre- and post-assessments (students)</a:t>
            </a:r>
          </a:p>
          <a:p>
            <a:pPr lvl="1"/>
            <a:r>
              <a:rPr lang="en-US" dirty="0" smtClean="0"/>
              <a:t>Two team/group meetings and one celebration (with gift)</a:t>
            </a:r>
          </a:p>
        </p:txBody>
      </p:sp>
    </p:spTree>
    <p:extLst>
      <p:ext uri="{BB962C8B-B14F-4D97-AF65-F5344CB8AC3E}">
        <p14:creationId xmlns:p14="http://schemas.microsoft.com/office/powerpoint/2010/main" val="44289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to scale up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286000"/>
            <a:ext cx="3581400" cy="40507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Throughout 2014/15: held two meetings of ESTEEM advisory group</a:t>
            </a:r>
          </a:p>
          <a:p>
            <a:r>
              <a:rPr lang="en-US" dirty="0" smtClean="0"/>
              <a:t>Spring 2015: planned expansion into English and ESL</a:t>
            </a:r>
          </a:p>
          <a:p>
            <a:r>
              <a:rPr lang="en-US" dirty="0" smtClean="0"/>
              <a:t>Fall 2015: expansion into English (1 section) and ESL (3 sections)</a:t>
            </a:r>
          </a:p>
          <a:p>
            <a:r>
              <a:rPr lang="en-US" dirty="0" smtClean="0"/>
              <a:t>Fall 2015: counselors visited ESTEEM classes</a:t>
            </a:r>
          </a:p>
          <a:p>
            <a:r>
              <a:rPr lang="en-US" dirty="0" smtClean="0"/>
              <a:t>Fall 2015: ESTEEM tidbits shared at bi-monthly “Ask a counselor” table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24400" y="2286000"/>
            <a:ext cx="3523488" cy="4052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November 2015: presentation to district Board of Trustees</a:t>
            </a:r>
          </a:p>
          <a:p>
            <a:r>
              <a:rPr lang="en-US" dirty="0" smtClean="0"/>
              <a:t>Spring 2016: continued expansion into English and ESL</a:t>
            </a:r>
          </a:p>
          <a:p>
            <a:r>
              <a:rPr lang="en-US" dirty="0" smtClean="0"/>
              <a:t>Spring 2016: student ambassadors will visit ESTEEM classes three times</a:t>
            </a:r>
          </a:p>
          <a:p>
            <a:r>
              <a:rPr lang="en-US" dirty="0" smtClean="0"/>
              <a:t>Spring 2016: librarians visit English and ESL classes (one time, “Meet your librarian”)</a:t>
            </a:r>
          </a:p>
          <a:p>
            <a:r>
              <a:rPr lang="en-US" dirty="0" smtClean="0"/>
              <a:t>Spring 2016: SSSP success coaches added to bi-monthly tables</a:t>
            </a:r>
          </a:p>
          <a:p>
            <a:r>
              <a:rPr lang="en-US" dirty="0" smtClean="0"/>
              <a:t>Spring 2016: ESTEEM tidbits disseminated past basic skill classrooms</a:t>
            </a:r>
          </a:p>
        </p:txBody>
      </p:sp>
    </p:spTree>
    <p:extLst>
      <p:ext uri="{BB962C8B-B14F-4D97-AF65-F5344CB8AC3E}">
        <p14:creationId xmlns:p14="http://schemas.microsoft.com/office/powerpoint/2010/main" val="295243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more information on the ESTEEM program at Sacramento City College, please contact:</a:t>
            </a:r>
          </a:p>
          <a:p>
            <a:pPr lvl="1"/>
            <a:r>
              <a:rPr lang="en-US" sz="2000" dirty="0" smtClean="0"/>
              <a:t>Tara Loschiavo – ESTEEM/BSI student personnel assistant, loschit@scc.losrios.edu</a:t>
            </a:r>
          </a:p>
          <a:p>
            <a:pPr lvl="1"/>
            <a:r>
              <a:rPr lang="en-US" sz="2000" dirty="0" smtClean="0"/>
              <a:t>Holly Piscopo – Faculty coordinator of the Basic Skills Initiative, piscoph@scc.losrios.edu</a:t>
            </a:r>
          </a:p>
        </p:txBody>
      </p:sp>
    </p:spTree>
    <p:extLst>
      <p:ext uri="{BB962C8B-B14F-4D97-AF65-F5344CB8AC3E}">
        <p14:creationId xmlns:p14="http://schemas.microsoft.com/office/powerpoint/2010/main" val="26723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Team from Sacramento City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Cindy Dibble, Math </a:t>
            </a:r>
            <a:r>
              <a:rPr lang="en-US" sz="2400" dirty="0"/>
              <a:t>I</a:t>
            </a:r>
            <a:r>
              <a:rPr lang="en-US" sz="2400" dirty="0" smtClean="0"/>
              <a:t>nstructor</a:t>
            </a:r>
          </a:p>
          <a:p>
            <a:r>
              <a:rPr lang="en-US" sz="2400" dirty="0" smtClean="0"/>
              <a:t>Nicholas Banford, Student </a:t>
            </a:r>
            <a:r>
              <a:rPr lang="en-US" sz="2400" dirty="0"/>
              <a:t>T</a:t>
            </a:r>
            <a:r>
              <a:rPr lang="en-US" sz="2400" dirty="0" smtClean="0"/>
              <a:t>utor</a:t>
            </a:r>
          </a:p>
          <a:p>
            <a:r>
              <a:rPr lang="en-US" sz="2400" dirty="0" smtClean="0"/>
              <a:t>Hannia Velez, Administrative Assistant, Instruction office</a:t>
            </a:r>
          </a:p>
          <a:p>
            <a:r>
              <a:rPr lang="en-US" sz="2400" dirty="0" smtClean="0"/>
              <a:t>Tara Loschiavo, Student Personnel Assistant</a:t>
            </a:r>
          </a:p>
          <a:p>
            <a:r>
              <a:rPr lang="en-US" sz="2400" dirty="0" smtClean="0"/>
              <a:t>Holly Piscopo, Instructor/Coordinator of the Basic Skills Initiative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571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3-Minute Reflection:</a:t>
            </a:r>
            <a:br>
              <a:rPr lang="en-US" sz="3200" dirty="0" smtClean="0"/>
            </a:br>
            <a:r>
              <a:rPr lang="en-US" sz="3200" dirty="0" smtClean="0"/>
              <a:t>Were you a successful student? How did you become successful? What did you need?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Consider skills, habits, people </a:t>
            </a:r>
            <a:r>
              <a:rPr lang="en-US" sz="2800" dirty="0" smtClean="0"/>
              <a:t>who supported </a:t>
            </a:r>
            <a:r>
              <a:rPr lang="en-US" sz="2800" dirty="0"/>
              <a:t>you, and resources.</a:t>
            </a:r>
          </a:p>
        </p:txBody>
      </p:sp>
    </p:spTree>
    <p:extLst>
      <p:ext uri="{BB962C8B-B14F-4D97-AF65-F5344CB8AC3E}">
        <p14:creationId xmlns:p14="http://schemas.microsoft.com/office/powerpoint/2010/main" val="187195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Student Testimonies</a:t>
            </a:r>
            <a:endParaRPr lang="en-US" sz="3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2" r="99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80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ESTEEM Program at Sacramento City College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 smtClean="0"/>
              <a:t>E</a:t>
            </a:r>
            <a:r>
              <a:rPr lang="en-US" sz="2800" dirty="0" smtClean="0"/>
              <a:t>ssential </a:t>
            </a:r>
            <a:r>
              <a:rPr lang="en-US" sz="2800" b="1" dirty="0" smtClean="0"/>
              <a:t>S</a:t>
            </a:r>
            <a:r>
              <a:rPr lang="en-US" sz="2800" dirty="0" smtClean="0"/>
              <a:t>upport </a:t>
            </a:r>
            <a:r>
              <a:rPr lang="en-US" sz="2800" b="1" dirty="0" smtClean="0"/>
              <a:t>T</a:t>
            </a:r>
            <a:r>
              <a:rPr lang="en-US" sz="2800" dirty="0" smtClean="0"/>
              <a:t>eams in </a:t>
            </a:r>
            <a:r>
              <a:rPr lang="en-US" sz="2800" b="1" dirty="0" smtClean="0"/>
              <a:t>E</a:t>
            </a:r>
            <a:r>
              <a:rPr lang="en-US" sz="2800" dirty="0" smtClean="0"/>
              <a:t>nglish, </a:t>
            </a:r>
            <a:r>
              <a:rPr lang="en-US" sz="2800" b="1" dirty="0" smtClean="0"/>
              <a:t>E</a:t>
            </a:r>
            <a:r>
              <a:rPr lang="en-US" sz="2800" dirty="0" smtClean="0"/>
              <a:t>SL, and </a:t>
            </a:r>
            <a:r>
              <a:rPr lang="en-US" sz="2800" b="1" dirty="0" smtClean="0"/>
              <a:t>M</a:t>
            </a:r>
            <a:r>
              <a:rPr lang="en-US" sz="2800" dirty="0" smtClean="0"/>
              <a:t>ath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829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Goals of ESTEEM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Provide resources </a:t>
            </a:r>
            <a:r>
              <a:rPr lang="en-US" sz="2400" dirty="0"/>
              <a:t>to </a:t>
            </a:r>
            <a:r>
              <a:rPr lang="en-US" sz="2400" dirty="0" smtClean="0"/>
              <a:t>students to improve their </a:t>
            </a:r>
            <a:r>
              <a:rPr lang="en-US" sz="2400" b="1" u="sng" dirty="0" smtClean="0"/>
              <a:t>persistence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b="1" u="sng" dirty="0" smtClean="0"/>
              <a:t>success</a:t>
            </a:r>
            <a:endParaRPr lang="en-US" sz="2400" b="1" u="sng" dirty="0"/>
          </a:p>
          <a:p>
            <a:pPr lvl="0"/>
            <a:r>
              <a:rPr lang="en-US" sz="2400" dirty="0"/>
              <a:t>Have students build </a:t>
            </a:r>
            <a:r>
              <a:rPr lang="en-US" sz="2400" b="1" u="sng" dirty="0" smtClean="0"/>
              <a:t>connections</a:t>
            </a:r>
            <a:r>
              <a:rPr lang="en-US" sz="2400" dirty="0" smtClean="0"/>
              <a:t> </a:t>
            </a:r>
            <a:r>
              <a:rPr lang="en-US" sz="2400" dirty="0"/>
              <a:t>with more people on campus</a:t>
            </a:r>
          </a:p>
          <a:p>
            <a:pPr lvl="0"/>
            <a:r>
              <a:rPr lang="en-US" sz="2400" dirty="0"/>
              <a:t>Build stronger </a:t>
            </a:r>
            <a:r>
              <a:rPr lang="en-US" sz="2400" b="1" u="sng" dirty="0"/>
              <a:t>relationships</a:t>
            </a:r>
            <a:r>
              <a:rPr lang="en-US" sz="2400" dirty="0"/>
              <a:t> between instruction and classified staff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ESTEEM Connection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400" dirty="0" smtClean="0"/>
              <a:t>Create a support team around the students in ESTEEM classes</a:t>
            </a:r>
          </a:p>
          <a:p>
            <a:pPr lvl="1"/>
            <a:r>
              <a:rPr lang="en-US" sz="2400" dirty="0" smtClean="0"/>
              <a:t>Faculty in basic skills classes</a:t>
            </a:r>
          </a:p>
          <a:p>
            <a:pPr lvl="1"/>
            <a:r>
              <a:rPr lang="en-US" sz="2400" dirty="0" smtClean="0"/>
              <a:t>Classified staff</a:t>
            </a:r>
          </a:p>
          <a:p>
            <a:pPr lvl="1"/>
            <a:r>
              <a:rPr lang="en-US" sz="2400" dirty="0" smtClean="0"/>
              <a:t>Student tutor</a:t>
            </a:r>
          </a:p>
          <a:p>
            <a:pPr lvl="1"/>
            <a:r>
              <a:rPr lang="en-US" sz="2400" dirty="0" smtClean="0"/>
              <a:t>Additional student support: counselor, SSSP success coach, student ambassador, librarian</a:t>
            </a:r>
          </a:p>
        </p:txBody>
      </p:sp>
    </p:spTree>
    <p:extLst>
      <p:ext uri="{BB962C8B-B14F-4D97-AF65-F5344CB8AC3E}">
        <p14:creationId xmlns:p14="http://schemas.microsoft.com/office/powerpoint/2010/main" val="23526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ESTEEM tidbits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76600"/>
            <a:ext cx="7870543" cy="2566481"/>
          </a:xfrm>
        </p:spPr>
      </p:pic>
    </p:spTree>
    <p:extLst>
      <p:ext uri="{BB962C8B-B14F-4D97-AF65-F5344CB8AC3E}">
        <p14:creationId xmlns:p14="http://schemas.microsoft.com/office/powerpoint/2010/main" val="103808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2298"/>
            <a:ext cx="8231350" cy="60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1774</TotalTime>
  <Words>547</Words>
  <Application>Microsoft Office PowerPoint</Application>
  <PresentationFormat>On-screen Show (4:3)</PresentationFormat>
  <Paragraphs>75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Perspective</vt:lpstr>
      <vt:lpstr>Breaking Down Silos in Basic Skills</vt:lpstr>
      <vt:lpstr>Today’s Team from Sacramento City College</vt:lpstr>
      <vt:lpstr>3-Minute Reflection: Were you a successful student? How did you become successful? What did you need?</vt:lpstr>
      <vt:lpstr>Student Testimonies</vt:lpstr>
      <vt:lpstr>The ESTEEM Program at Sacramento City College</vt:lpstr>
      <vt:lpstr>Goals of ESTEEM</vt:lpstr>
      <vt:lpstr>The ESTEEM Connection</vt:lpstr>
      <vt:lpstr>Sample ESTEEM tidbits</vt:lpstr>
      <vt:lpstr>PowerPoint Presentation</vt:lpstr>
      <vt:lpstr>ESTEEM Team Player</vt:lpstr>
      <vt:lpstr>ESTEEM Team Player</vt:lpstr>
      <vt:lpstr>ESTEEM Team Player</vt:lpstr>
      <vt:lpstr>Has it worked?</vt:lpstr>
      <vt:lpstr>…Possible correlation with increased course success!</vt:lpstr>
      <vt:lpstr>Timeline to implement the program</vt:lpstr>
      <vt:lpstr>Timeline to scale up the program</vt:lpstr>
      <vt:lpstr>Thank you and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ESTEEM</dc:title>
  <dc:creator>Piscopo, Holly</dc:creator>
  <cp:lastModifiedBy>Piscopo, Holly</cp:lastModifiedBy>
  <cp:revision>21</cp:revision>
  <dcterms:created xsi:type="dcterms:W3CDTF">2015-11-05T19:22:56Z</dcterms:created>
  <dcterms:modified xsi:type="dcterms:W3CDTF">2016-03-14T22:17:37Z</dcterms:modified>
</cp:coreProperties>
</file>