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85" r:id="rId5"/>
    <p:sldId id="289" r:id="rId6"/>
    <p:sldId id="270" r:id="rId7"/>
    <p:sldId id="259" r:id="rId8"/>
    <p:sldId id="261" r:id="rId9"/>
    <p:sldId id="276" r:id="rId10"/>
    <p:sldId id="262" r:id="rId11"/>
    <p:sldId id="278" r:id="rId12"/>
    <p:sldId id="264" r:id="rId13"/>
    <p:sldId id="286" r:id="rId14"/>
    <p:sldId id="287" r:id="rId15"/>
    <p:sldId id="265" r:id="rId16"/>
    <p:sldId id="280" r:id="rId17"/>
    <p:sldId id="281" r:id="rId18"/>
    <p:sldId id="291" r:id="rId19"/>
    <p:sldId id="290" r:id="rId20"/>
    <p:sldId id="274" r:id="rId21"/>
    <p:sldId id="288" r:id="rId22"/>
    <p:sldId id="267" r:id="rId23"/>
    <p:sldId id="268" r:id="rId24"/>
    <p:sldId id="269" r:id="rId25"/>
    <p:sldId id="275" r:id="rId26"/>
    <p:sldId id="271" r:id="rId27"/>
    <p:sldId id="283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8"/>
  </p:normalViewPr>
  <p:slideViewPr>
    <p:cSldViewPr snapToGrid="0" snapToObjects="1">
      <p:cViewPr>
        <p:scale>
          <a:sx n="77" d="100"/>
          <a:sy n="77" d="100"/>
        </p:scale>
        <p:origin x="1240" y="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SAM stand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SAM stand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SAM stand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74B1-9468-4233-848C-D57F409374F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DD61-EEF5-2348-83D8-FD04C3E15CEC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820B-186E-2947-BB12-3EC4A5DE4DE0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F10D-FAD2-844B-B5DC-69912D5C3A11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3EB8-BA5D-8242-B3E4-7D5DE5AEAA1A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327-9D85-1647-A682-BA316D483935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F31A-1829-024C-A3D7-62AA97CD9086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D408-94E1-DE46-A54B-93A38F0830E0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8B85-11A9-BA4A-8FCB-2174F8DE5769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613C-1104-AD4D-A075-FA92784E9231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E43-37BF-7B46-A4FA-D118562AF4DA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FE51-5740-DA43-B8FA-B6D33B557C9D}" type="datetime2">
              <a:rPr lang="en-US" smtClean="0"/>
              <a:t>Tuesday, July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B7A719-DBB8-2B47-9A59-0DB77E3FF046}" type="datetime2">
              <a:rPr lang="en-US" smtClean="0"/>
              <a:t>Tuesday, July 11,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orecard.cccco.edu/scorecard.aspx" TargetMode="External"/><Relationship Id="rId4" Type="http://schemas.openxmlformats.org/officeDocument/2006/relationships/hyperlink" Target="http://doingwhatmatters.cccco.edu/LaunchBoard.aspx" TargetMode="External"/><Relationship Id="rId5" Type="http://schemas.openxmlformats.org/officeDocument/2006/relationships/hyperlink" Target="http://datamart.cccco.edu/Outcomes/Program_Award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larysurfer.cccco.edu/Salaries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Divisions/TechResearchInfoSys/MIS/DED/StudentProgramAward.asp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utan_craig@sccollege.edu" TargetMode="External"/><Relationship Id="rId3" Type="http://schemas.openxmlformats.org/officeDocument/2006/relationships/hyperlink" Target="mailto:mhillman@lbc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content/cb-and-sp-codes-what-you-need-know-and-wh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Divisions/TechResearchInfoSys/MIS/DED/Course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6116" y="2046445"/>
            <a:ext cx="4278284" cy="717343"/>
          </a:xfrm>
        </p:spPr>
        <p:txBody>
          <a:bodyPr/>
          <a:lstStyle/>
          <a:p>
            <a:pPr algn="ctr"/>
            <a:r>
              <a:rPr lang="en-US" sz="4400" b="1" cap="none" dirty="0" smtClean="0">
                <a:latin typeface="Times New Roman"/>
                <a:cs typeface="Times New Roman"/>
              </a:rPr>
              <a:t>Breaking the Code</a:t>
            </a:r>
            <a:endParaRPr lang="en-US" sz="4400" b="1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59973"/>
            <a:ext cx="7848600" cy="2640827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/>
                <a:cs typeface="Times New Roman"/>
              </a:rPr>
              <a:t>Craig Rutan, ASCCC Area D Representative</a:t>
            </a:r>
          </a:p>
          <a:p>
            <a:pPr>
              <a:spcAft>
                <a:spcPts val="600"/>
              </a:spcAft>
            </a:pPr>
            <a:endParaRPr lang="en-US" sz="2800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/>
                <a:cs typeface="Times New Roman"/>
              </a:rPr>
              <a:t>Michelle Grimes Hillman, Dean of Academic Services, Long Beach City College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2017 ASCCC Curriculum Institute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Riverside Convention Center</a:t>
            </a:r>
            <a:endParaRPr lang="en-US" sz="2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681" y="1450007"/>
            <a:ext cx="2418661" cy="181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TOP Code Structure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/>
                <a:cs typeface="Times New Roman"/>
              </a:rPr>
              <a:t>Two, Four, and Six </a:t>
            </a:r>
          </a:p>
          <a:p>
            <a:pPr marL="0" indent="0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*01		Agriculture</a:t>
            </a:r>
          </a:p>
          <a:p>
            <a:r>
              <a:rPr lang="en-US" dirty="0">
                <a:latin typeface="Times New Roman"/>
                <a:cs typeface="Times New Roman"/>
              </a:rPr>
              <a:t>*0109 	</a:t>
            </a:r>
            <a:r>
              <a:rPr lang="en-US" dirty="0" smtClean="0">
                <a:latin typeface="Times New Roman"/>
                <a:cs typeface="Times New Roman"/>
              </a:rPr>
              <a:t>Horticulture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*0109.10 	Landscape</a:t>
            </a:r>
          </a:p>
          <a:p>
            <a:r>
              <a:rPr lang="en-US" dirty="0">
                <a:latin typeface="Times New Roman"/>
                <a:cs typeface="Times New Roman"/>
              </a:rPr>
              <a:t>*0109.20 	Floriculture</a:t>
            </a:r>
          </a:p>
          <a:p>
            <a:r>
              <a:rPr lang="en-US" dirty="0">
                <a:latin typeface="Times New Roman"/>
                <a:cs typeface="Times New Roman"/>
              </a:rPr>
              <a:t>*0109.30	Nursery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08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TOP Code Structure &amp; Usage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purposes for which only the first two digits of the Taxonomy, the most general level of classification, are used. For example: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 on staffing, the teaching assignment of each classroom faculty member is characterized by the two-digit TOP discipline of most of the courses he or she teaches.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reports, spending on instructional programs is broken down by two-digit TOP discipline.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facilities planning, assignable square feet for laboratories varies according to the TOP discipline.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Use of TOP and MIS Coding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>
                <a:latin typeface="Times New Roman"/>
                <a:cs typeface="Times New Roman"/>
              </a:rPr>
              <a:t>Apportionment and grant funding (Perkins)</a:t>
            </a:r>
          </a:p>
          <a:p>
            <a:pPr lvl="1"/>
            <a:r>
              <a:rPr lang="en-US" sz="3200" dirty="0">
                <a:latin typeface="Times New Roman"/>
                <a:cs typeface="Times New Roman"/>
                <a:hlinkClick r:id="rId2"/>
              </a:rPr>
              <a:t>SalarySurfer</a:t>
            </a:r>
            <a:endParaRPr lang="en-US" sz="3200" dirty="0">
              <a:latin typeface="Times New Roman"/>
              <a:cs typeface="Times New Roman"/>
            </a:endParaRPr>
          </a:p>
          <a:p>
            <a:pPr lvl="1"/>
            <a:r>
              <a:rPr lang="en-US" sz="3200" dirty="0">
                <a:latin typeface="Times New Roman"/>
                <a:cs typeface="Times New Roman"/>
                <a:hlinkClick r:id="rId3"/>
              </a:rPr>
              <a:t>Student Success Scorecard</a:t>
            </a:r>
            <a:endParaRPr lang="en-US" sz="3200" dirty="0">
              <a:latin typeface="Times New Roman"/>
              <a:cs typeface="Times New Roman"/>
            </a:endParaRPr>
          </a:p>
          <a:p>
            <a:pPr lvl="1"/>
            <a:r>
              <a:rPr lang="en-US" sz="3200" dirty="0">
                <a:latin typeface="Times New Roman"/>
                <a:cs typeface="Times New Roman"/>
                <a:hlinkClick r:id="rId4"/>
              </a:rPr>
              <a:t>LaunchBoard</a:t>
            </a:r>
            <a:endParaRPr lang="en-US" sz="3200" dirty="0">
              <a:latin typeface="Times New Roman"/>
              <a:cs typeface="Times New Roman"/>
            </a:endParaRPr>
          </a:p>
          <a:p>
            <a:pPr lvl="1"/>
            <a:r>
              <a:rPr lang="en-US" sz="3200" dirty="0">
                <a:latin typeface="Times New Roman"/>
                <a:cs typeface="Times New Roman"/>
                <a:hlinkClick r:id="rId5"/>
              </a:rPr>
              <a:t>Data Mart (Program Awards)</a:t>
            </a:r>
            <a:endParaRPr lang="en-US" sz="3200" dirty="0">
              <a:latin typeface="Times New Roman"/>
              <a:cs typeface="Times New Roman"/>
            </a:endParaRPr>
          </a:p>
          <a:p>
            <a:pPr lvl="1"/>
            <a:r>
              <a:rPr lang="en-US" sz="3200" dirty="0">
                <a:latin typeface="Times New Roman"/>
                <a:cs typeface="Times New Roman"/>
              </a:rPr>
              <a:t>Report to IPEDS/ Gainful Employment</a:t>
            </a:r>
          </a:p>
          <a:p>
            <a:pPr lvl="1"/>
            <a:r>
              <a:rPr lang="en-US" sz="3200" dirty="0">
                <a:latin typeface="Times New Roman"/>
                <a:cs typeface="Times New Roman"/>
              </a:rPr>
              <a:t>Report to the state legislature (ARCC )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33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Credit Status (CB 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possible values</a:t>
            </a:r>
          </a:p>
          <a:p>
            <a:pPr lvl="1"/>
            <a:r>
              <a:rPr lang="en-US" dirty="0" smtClean="0"/>
              <a:t>Credit </a:t>
            </a:r>
            <a:r>
              <a:rPr lang="mr-IN" dirty="0" smtClean="0"/>
              <a:t>–</a:t>
            </a:r>
            <a:r>
              <a:rPr lang="en-US" dirty="0" smtClean="0"/>
              <a:t> Degree Applicable</a:t>
            </a:r>
          </a:p>
          <a:p>
            <a:pPr lvl="1"/>
            <a:r>
              <a:rPr lang="en-US" dirty="0" smtClean="0"/>
              <a:t>Credit </a:t>
            </a:r>
            <a:r>
              <a:rPr lang="mr-IN" dirty="0" smtClean="0"/>
              <a:t>–</a:t>
            </a:r>
            <a:r>
              <a:rPr lang="en-US" dirty="0" smtClean="0"/>
              <a:t> Not Degree Applicable</a:t>
            </a:r>
          </a:p>
          <a:p>
            <a:pPr lvl="1"/>
            <a:r>
              <a:rPr lang="en-US" dirty="0" smtClean="0"/>
              <a:t>Noncredit</a:t>
            </a:r>
          </a:p>
          <a:p>
            <a:r>
              <a:rPr lang="en-US" dirty="0" smtClean="0"/>
              <a:t>Only courses coded as degree applicable can be used by students to earn an Associate’s Degree</a:t>
            </a:r>
          </a:p>
          <a:p>
            <a:r>
              <a:rPr lang="en-US" dirty="0" smtClean="0"/>
              <a:t>Courses must meet the criteria in §55062 to be designate as applicable to the Associate’s Degree</a:t>
            </a:r>
          </a:p>
          <a:p>
            <a:r>
              <a:rPr lang="en-US" dirty="0" smtClean="0"/>
              <a:t>Coding a course as degree applicable is the decision of the local curriculum committee</a:t>
            </a:r>
          </a:p>
          <a:p>
            <a:r>
              <a:rPr lang="en-US" dirty="0" smtClean="0"/>
              <a:t>Once a course is coded as degree applicable, it cannot be coded as basic skills (CB08)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Status (CB24)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applicable courses must be one of the following:</a:t>
            </a:r>
          </a:p>
          <a:p>
            <a:pPr lvl="1"/>
            <a:r>
              <a:rPr lang="en-US" dirty="0" smtClean="0"/>
              <a:t>Part of a general education pattern</a:t>
            </a:r>
          </a:p>
          <a:p>
            <a:pPr lvl="1"/>
            <a:r>
              <a:rPr lang="en-US" dirty="0" smtClean="0"/>
              <a:t>Required to complete an Associate’s Degree or Certificate of Achievement</a:t>
            </a:r>
          </a:p>
          <a:p>
            <a:pPr lvl="1"/>
            <a:r>
              <a:rPr lang="en-US" dirty="0" smtClean="0"/>
              <a:t>Restricted elective (specifically listed in the college catalog) for an Associate’s Degree or a Certificate of Achievement</a:t>
            </a:r>
          </a:p>
          <a:p>
            <a:r>
              <a:rPr lang="en-US" dirty="0" smtClean="0"/>
              <a:t>All program applicable courses are degree applicable (CB04)</a:t>
            </a:r>
          </a:p>
          <a:p>
            <a:r>
              <a:rPr lang="en-US" b="1" dirty="0" smtClean="0"/>
              <a:t>Some degree applicable courses could be not program applicable (stand alone)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7235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SAM Code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Accountability Model (SAM)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used to indicate the degree to which a course is occupational (CTE), and to assist in identifying course sequence in CTE programs. 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149" y="3127253"/>
            <a:ext cx="4414904" cy="359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SAM Code (CB09)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>
                <a:latin typeface="Times New Roman"/>
                <a:cs typeface="Times New Roman"/>
              </a:rPr>
              <a:t>*(A)  Apprenticeship </a:t>
            </a:r>
            <a:r>
              <a:rPr lang="en-US" sz="4900" dirty="0">
                <a:latin typeface="Times New Roman"/>
                <a:cs typeface="Times New Roman"/>
              </a:rPr>
              <a:t>(offered to apprentices only)</a:t>
            </a:r>
          </a:p>
          <a:p>
            <a:pPr marL="0" indent="0">
              <a:buNone/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6200" b="1" dirty="0">
                <a:latin typeface="Times New Roman"/>
                <a:cs typeface="Times New Roman"/>
              </a:rPr>
              <a:t>*(B)  Advanced Occupational </a:t>
            </a:r>
            <a:endParaRPr lang="en-US" sz="6200" dirty="0">
              <a:latin typeface="Times New Roman"/>
              <a:cs typeface="Times New Roman"/>
            </a:endParaRPr>
          </a:p>
          <a:p>
            <a:pPr marL="571500" lvl="1" indent="0">
              <a:buNone/>
            </a:pPr>
            <a:r>
              <a:rPr lang="en-US" sz="4900" dirty="0">
                <a:latin typeface="Times New Roman"/>
                <a:cs typeface="Times New Roman"/>
              </a:rPr>
              <a:t>A “B” course is offered in one specific occupational area only and clearly labels its taker as a major in this area. The course may be a “capstone course” that is taken as the last requirement for a career technical education program. </a:t>
            </a:r>
          </a:p>
          <a:p>
            <a:pPr marL="0" indent="0">
              <a:buNone/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6200" b="1" dirty="0">
                <a:latin typeface="Times New Roman"/>
                <a:cs typeface="Times New Roman"/>
              </a:rPr>
              <a:t>*(C)  Clearly Occupationa</a:t>
            </a:r>
            <a:r>
              <a:rPr lang="en-US" sz="5000" b="1" dirty="0">
                <a:latin typeface="Times New Roman"/>
                <a:cs typeface="Times New Roman"/>
              </a:rPr>
              <a:t>l </a:t>
            </a:r>
            <a:r>
              <a:rPr lang="en-US" sz="4900" dirty="0">
                <a:latin typeface="Times New Roman"/>
                <a:cs typeface="Times New Roman"/>
              </a:rPr>
              <a:t>(but not advanced)</a:t>
            </a:r>
          </a:p>
          <a:p>
            <a:pPr marL="571500" lvl="1" indent="0">
              <a:buNone/>
            </a:pPr>
            <a:r>
              <a:rPr lang="en-US" sz="4900" dirty="0">
                <a:latin typeface="Times New Roman"/>
                <a:cs typeface="Times New Roman"/>
              </a:rPr>
              <a:t>Courses will generally be taken by students in the middle stages of their programs and should be of difficulty level sufficient to detract “drop-ins.”</a:t>
            </a:r>
          </a:p>
          <a:p>
            <a:pPr marL="0" indent="0">
              <a:buNone/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6200" b="1" dirty="0">
                <a:latin typeface="Times New Roman"/>
                <a:cs typeface="Times New Roman"/>
              </a:rPr>
              <a:t>*(D)  Possibly Occupational</a:t>
            </a:r>
          </a:p>
          <a:p>
            <a:pPr marL="571500" lvl="1" indent="0">
              <a:buNone/>
            </a:pPr>
            <a:r>
              <a:rPr lang="en-US" sz="4900" dirty="0">
                <a:latin typeface="Times New Roman"/>
                <a:cs typeface="Times New Roman"/>
              </a:rPr>
              <a:t>“D” courses are those taken by students in the beginning stages of their occupational programs. The “D” priority can also be used for service (or survey) courses for other occupational Programs. </a:t>
            </a:r>
          </a:p>
          <a:p>
            <a:pPr marL="0" indent="0">
              <a:buNone/>
            </a:pP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6200" b="1" dirty="0">
                <a:latin typeface="Times New Roman"/>
                <a:cs typeface="Times New Roman"/>
              </a:rPr>
              <a:t>  (E)  Non-Occupational</a:t>
            </a:r>
          </a:p>
          <a:p>
            <a:pPr marL="571500" lvl="1" indent="0">
              <a:buNone/>
            </a:pPr>
            <a:r>
              <a:rPr lang="en-US" sz="4900" dirty="0">
                <a:latin typeface="Times New Roman"/>
                <a:cs typeface="Times New Roman"/>
              </a:rPr>
              <a:t>These courses are non-occupational.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21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SAM Code Usage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054" y="1523999"/>
            <a:ext cx="8229600" cy="5247503"/>
          </a:xfrm>
        </p:spPr>
        <p:txBody>
          <a:bodyPr>
            <a:normAutofit fontScale="77500" lnSpcReduction="20000"/>
          </a:bodyPr>
          <a:lstStyle/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reports</a:t>
            </a:r>
          </a:p>
          <a:p>
            <a:pPr lvl="0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DataMart reports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</a:p>
          <a:p>
            <a:pPr lvl="0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Plan Goals – Progress on Measurable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Gainful Employment Program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Disclosures</a:t>
            </a:r>
          </a:p>
          <a:p>
            <a:pPr lvl="0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Perkins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Indicator Reports  (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VTEA)</a:t>
            </a:r>
          </a:p>
          <a:p>
            <a:pPr lvl="0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President's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Study reports - used for Hiring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eligibility for access to CTE grant funding</a:t>
            </a:r>
          </a:p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Audit program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06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CB21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CB21 is used to indicate whether courses in math, English, or reading are below transfer. </a:t>
            </a:r>
          </a:p>
          <a:p>
            <a:pPr lvl="1"/>
            <a:r>
              <a:rPr lang="en-US" dirty="0" smtClean="0"/>
              <a:t>If a course transfers in these areas, it must have a CB21 of Y.</a:t>
            </a:r>
          </a:p>
          <a:p>
            <a:r>
              <a:rPr lang="en-US" dirty="0" smtClean="0"/>
              <a:t>CB21 is also used for courses in ESL to indicate the number of levels that the course is below freshman composition. </a:t>
            </a:r>
          </a:p>
          <a:p>
            <a:pPr lvl="1"/>
            <a:r>
              <a:rPr lang="en-US" dirty="0" smtClean="0"/>
              <a:t>It is possible for an ESL course to be transferable and have a CB21 other than Y. </a:t>
            </a:r>
          </a:p>
          <a:p>
            <a:pPr lvl="1"/>
            <a:r>
              <a:rPr lang="en-US" dirty="0" smtClean="0"/>
              <a:t>Both the UC and CSU will grant elective credit for a course in ESL that is one level below freshman composition, but the course does not satisfy the English </a:t>
            </a:r>
            <a:r>
              <a:rPr lang="en-US" smtClean="0"/>
              <a:t>writing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6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codes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Program (SP)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5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Outcomes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77019" cy="5023980"/>
          </a:xfrm>
        </p:spPr>
        <p:txBody>
          <a:bodyPr>
            <a:normAutofit/>
          </a:bodyPr>
          <a:lstStyle/>
          <a:p>
            <a:pPr marL="0" indent="0">
              <a:spcBef>
                <a:spcPts val="2472"/>
              </a:spcBef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Attendees will:</a:t>
            </a:r>
          </a:p>
          <a:p>
            <a:pPr>
              <a:spcBef>
                <a:spcPts val="2472"/>
              </a:spcBef>
            </a:pPr>
            <a:r>
              <a:rPr lang="en-US" sz="2800" dirty="0" smtClean="0">
                <a:latin typeface="Times New Roman"/>
                <a:cs typeface="Times New Roman"/>
              </a:rPr>
              <a:t>Learn about course and program data codes including </a:t>
            </a:r>
            <a:r>
              <a:rPr lang="en-US" sz="2800" dirty="0">
                <a:latin typeface="Times New Roman"/>
                <a:cs typeface="Times New Roman"/>
              </a:rPr>
              <a:t>TOP codes, CIP codes, SAM codes, and CB </a:t>
            </a:r>
            <a:r>
              <a:rPr lang="en-US" sz="2800" dirty="0" smtClean="0">
                <a:latin typeface="Times New Roman"/>
                <a:cs typeface="Times New Roman"/>
              </a:rPr>
              <a:t>codes; </a:t>
            </a:r>
            <a:endParaRPr lang="en-US" sz="2800" dirty="0">
              <a:latin typeface="Times New Roman"/>
              <a:cs typeface="Times New Roman"/>
            </a:endParaRPr>
          </a:p>
          <a:p>
            <a:pPr>
              <a:spcBef>
                <a:spcPts val="2472"/>
              </a:spcBef>
            </a:pPr>
            <a:r>
              <a:rPr lang="en-US" sz="2800" dirty="0" smtClean="0">
                <a:latin typeface="Times New Roman"/>
                <a:cs typeface="Times New Roman"/>
              </a:rPr>
              <a:t>Engage in dialog to better understand these codes.</a:t>
            </a: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Student Program (SP) Codes for Curriculum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cs typeface="Times New Roman"/>
                <a:hlinkClick r:id="rId2"/>
              </a:rPr>
              <a:t>SP </a:t>
            </a:r>
            <a:r>
              <a:rPr lang="en-US" dirty="0">
                <a:latin typeface="Times New Roman"/>
                <a:cs typeface="Times New Roman"/>
                <a:hlinkClick r:id="rId2"/>
              </a:rPr>
              <a:t>Program Codes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SP01 </a:t>
            </a:r>
            <a:r>
              <a:rPr lang="en-US" dirty="0" smtClean="0">
                <a:latin typeface="Times New Roman"/>
                <a:cs typeface="Times New Roman"/>
              </a:rPr>
              <a:t>Student-Program-Identifier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Indicates, by TOP code, the subject area of the student’s degree 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SP02 Student-Program-Award 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Designates the award type and whether it is credit or noncredit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SP03 Student-Program-Award-Earned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Indicates whether a student has completed a program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SP04 Student-Program-Control-Number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Maps student completion back to program control number issued when an educational program has been approved using the Curriculum Inventory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9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codes coming to </a:t>
            </a:r>
            <a:r>
              <a:rPr lang="en-US" dirty="0" err="1" smtClean="0"/>
              <a:t>Coci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79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CIP Codes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The </a:t>
            </a:r>
            <a:r>
              <a:rPr lang="en-US" sz="3200" b="1" dirty="0">
                <a:latin typeface="Times New Roman"/>
                <a:cs typeface="Times New Roman"/>
              </a:rPr>
              <a:t>Classification of Instructional Program (CIP) </a:t>
            </a:r>
            <a:r>
              <a:rPr lang="en-US" sz="3200" dirty="0">
                <a:latin typeface="Times New Roman"/>
                <a:cs typeface="Times New Roman"/>
              </a:rPr>
              <a:t>Code is the federal standard for instructional program classification.</a:t>
            </a:r>
          </a:p>
          <a:p>
            <a:pPr marL="0" indent="0">
              <a:buNone/>
            </a:pP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3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CIP Code Usage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Federal Reporting (IPEDS)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Gainful Employment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Financial Aid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Baccalaureate Degrees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Veterans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Accreditation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Curriculum </a:t>
            </a:r>
            <a:r>
              <a:rPr lang="en-US" dirty="0" smtClean="0">
                <a:latin typeface="Times New Roman"/>
                <a:cs typeface="Times New Roman"/>
              </a:rPr>
              <a:t>Inventory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81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SOC Codes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/>
                <a:cs typeface="Times New Roman"/>
              </a:rPr>
              <a:t>Standard Occupational Classifications (SOC) </a:t>
            </a:r>
            <a:r>
              <a:rPr lang="en-US" sz="3200" dirty="0" smtClean="0">
                <a:latin typeface="Times New Roman"/>
                <a:cs typeface="Times New Roman"/>
              </a:rPr>
              <a:t>Codes are used by the federal government to collect occupational data, enabling </a:t>
            </a:r>
            <a:r>
              <a:rPr lang="en-US" sz="3200" dirty="0" err="1" smtClean="0">
                <a:latin typeface="Times New Roman"/>
                <a:cs typeface="Times New Roman"/>
              </a:rPr>
              <a:t>comparsion</a:t>
            </a:r>
            <a:r>
              <a:rPr lang="en-US" sz="3200" dirty="0" smtClean="0">
                <a:latin typeface="Times New Roman"/>
                <a:cs typeface="Times New Roman"/>
              </a:rPr>
              <a:t> of occupations across data sets.</a:t>
            </a:r>
          </a:p>
          <a:p>
            <a:pPr marL="0" indent="0">
              <a:buNone/>
            </a:pPr>
            <a:endParaRPr lang="en-US" sz="3200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4000500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SOC Codes Usage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/>
                <a:cs typeface="Times New Roman"/>
              </a:rPr>
              <a:t>TOP Code Alignment Project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/>
                <a:cs typeface="Times New Roman"/>
              </a:rPr>
              <a:t>Gainful </a:t>
            </a:r>
            <a:r>
              <a:rPr lang="en-US" dirty="0">
                <a:latin typeface="Times New Roman"/>
                <a:cs typeface="Times New Roman"/>
              </a:rPr>
              <a:t>Employment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Financial Aid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Baccalaureate Degrees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Veterans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WIOA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cs typeface="Times New Roman"/>
              </a:rPr>
              <a:t>Salary Surfer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8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TOP          CIP          SOC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72"/>
              </a:spcBef>
            </a:pPr>
            <a:r>
              <a:rPr lang="en-US" sz="2800" dirty="0" smtClean="0">
                <a:latin typeface="Times New Roman"/>
                <a:cs typeface="Times New Roman"/>
              </a:rPr>
              <a:t>Why is it important for these systems to align?</a:t>
            </a:r>
          </a:p>
          <a:p>
            <a:pPr>
              <a:spcBef>
                <a:spcPts val="1272"/>
              </a:spcBef>
            </a:pPr>
            <a:r>
              <a:rPr lang="en-US" sz="2800" dirty="0" smtClean="0">
                <a:latin typeface="Times New Roman"/>
                <a:cs typeface="Times New Roman"/>
              </a:rPr>
              <a:t>What are the challenges with TOP Codes?</a:t>
            </a:r>
          </a:p>
          <a:p>
            <a:pPr>
              <a:spcBef>
                <a:spcPts val="1272"/>
              </a:spcBef>
            </a:pPr>
            <a:r>
              <a:rPr lang="en-US" sz="2800" dirty="0" smtClean="0">
                <a:latin typeface="Times New Roman"/>
                <a:cs typeface="Times New Roman"/>
              </a:rPr>
              <a:t>What are the challenges aligning TOP to CIP?</a:t>
            </a:r>
          </a:p>
          <a:p>
            <a:pPr>
              <a:spcBef>
                <a:spcPts val="1272"/>
              </a:spcBef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76831" y="8505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089088" y="8505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574" y="3425161"/>
            <a:ext cx="3675830" cy="275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83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Curriculum Issues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32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/>
                <a:cs typeface="Times New Roman"/>
              </a:rPr>
              <a:t>CTE </a:t>
            </a:r>
            <a:r>
              <a:rPr lang="en-US" sz="2800" b="1" dirty="0">
                <a:latin typeface="Times New Roman"/>
                <a:cs typeface="Times New Roman"/>
              </a:rPr>
              <a:t>and </a:t>
            </a:r>
            <a:r>
              <a:rPr lang="en-US" sz="2800" b="1" dirty="0" smtClean="0">
                <a:latin typeface="Times New Roman"/>
                <a:cs typeface="Times New Roman"/>
              </a:rPr>
              <a:t>Non CTE Programs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Biology/*Biotechnology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Geography/*</a:t>
            </a:r>
            <a:r>
              <a:rPr lang="en-US" sz="2800" dirty="0">
                <a:latin typeface="Times New Roman"/>
                <a:cs typeface="Times New Roman"/>
              </a:rPr>
              <a:t>GIS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Dramatic Arts/*</a:t>
            </a:r>
            <a:r>
              <a:rPr lang="en-US" sz="2800" dirty="0">
                <a:latin typeface="Times New Roman"/>
                <a:cs typeface="Times New Roman"/>
              </a:rPr>
              <a:t>Technical </a:t>
            </a:r>
            <a:r>
              <a:rPr lang="en-US" sz="2800" dirty="0" smtClean="0">
                <a:latin typeface="Times New Roman"/>
                <a:cs typeface="Times New Roman"/>
              </a:rPr>
              <a:t>Theatre</a:t>
            </a:r>
          </a:p>
          <a:p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en-US" sz="2800" dirty="0" smtClean="0">
                <a:latin typeface="Times New Roman"/>
                <a:cs typeface="Times New Roman"/>
              </a:rPr>
              <a:t>*0115 	Natural Resources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  0301	Environmental </a:t>
            </a:r>
            <a:r>
              <a:rPr lang="en-US" sz="2800" dirty="0">
                <a:latin typeface="Times New Roman"/>
                <a:cs typeface="Times New Roman"/>
              </a:rPr>
              <a:t>Sciences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3600" dirty="0" smtClean="0">
              <a:latin typeface="Times New Roman"/>
              <a:cs typeface="Times New Roman"/>
            </a:endParaRPr>
          </a:p>
        </p:txBody>
      </p:sp>
      <p:pic>
        <p:nvPicPr>
          <p:cNvPr id="4099" name="Picture 3" descr="C:\Users\HayesGuest\AppData\Local\Microsoft\Windows\Temporary Internet Files\Content.IE5\T3E8F2Q6\MC90029322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1389">
            <a:off x="6526213" y="2816226"/>
            <a:ext cx="1789112" cy="176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09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Thank You!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 you have any questions?</a:t>
            </a:r>
          </a:p>
          <a:p>
            <a:endParaRPr lang="en-US" sz="3200" dirty="0"/>
          </a:p>
          <a:p>
            <a:r>
              <a:rPr lang="en-US" sz="3200" dirty="0" smtClean="0"/>
              <a:t>Craig Rutan </a:t>
            </a:r>
            <a:r>
              <a:rPr lang="mr-IN" sz="3200" dirty="0" smtClean="0"/>
              <a:t>–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2"/>
              </a:rPr>
              <a:t>rutan_craig@sccollege.edu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Michelle Grimes Hillman </a:t>
            </a:r>
            <a:r>
              <a:rPr lang="mr-IN" sz="3200" dirty="0" smtClean="0"/>
              <a:t>–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3"/>
              </a:rPr>
              <a:t>mhillman@lbcc.edu</a:t>
            </a:r>
            <a:endParaRPr lang="en-US" sz="3200" smtClean="0"/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8537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Who are you?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02" y="1731105"/>
            <a:ext cx="5810597" cy="4280381"/>
          </a:xfrm>
        </p:spPr>
        <p:txBody>
          <a:bodyPr/>
          <a:lstStyle/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Faculty</a:t>
            </a:r>
          </a:p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Curriculum Chairs</a:t>
            </a:r>
          </a:p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Curriculum Deans</a:t>
            </a:r>
          </a:p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CIOs</a:t>
            </a:r>
          </a:p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Curriculum Specialists</a:t>
            </a:r>
          </a:p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Chancellor’s Office representatives</a:t>
            </a:r>
          </a:p>
          <a:p>
            <a:pPr>
              <a:spcBef>
                <a:spcPts val="1776"/>
              </a:spcBef>
            </a:pPr>
            <a:r>
              <a:rPr lang="en-US" dirty="0" smtClean="0">
                <a:latin typeface="Times New Roman"/>
                <a:cs typeface="Times New Roman"/>
              </a:rPr>
              <a:t>Others?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4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Codes and Faculty Purview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matter what you have heard, codes submitted with courses and programs to the Chancellor’s Office are part of curriculum</a:t>
            </a:r>
          </a:p>
          <a:p>
            <a:r>
              <a:rPr lang="en-US" dirty="0" smtClean="0"/>
              <a:t>Title 5 §53200 gives primacy over curriculum to local academic senates</a:t>
            </a:r>
          </a:p>
          <a:p>
            <a:r>
              <a:rPr lang="en-US" dirty="0" smtClean="0"/>
              <a:t>Having primacy doesn’t mean that discipline faculty have ever seen or understand a CB or SP code</a:t>
            </a:r>
          </a:p>
          <a:p>
            <a:r>
              <a:rPr lang="en-US" dirty="0" smtClean="0"/>
              <a:t>A brief overview of codes for faculty can be found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3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codes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Basic (CB)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4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MIS Codes for Curriculum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MIS Course Codes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CB03 Course-Top-Code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CB04 Course-Credit-Status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CB05 Course-Transfer-Status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CB08 Course-Basic-Skills-Status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CB09 Course-SAM-Priority-Code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CB10 Course-Coop-Work-Exp-Ed-Status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CB11 Course-Classification-Code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CB21 Course-Prior-to-College-Level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CB22 Course-Noncredit-Category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CB24 Course-Program-Status </a:t>
            </a:r>
            <a:endParaRPr lang="en-US" sz="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13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 Purpose and History of TOP Codes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46" y="1491049"/>
            <a:ext cx="8229600" cy="4876800"/>
          </a:xfrm>
        </p:spPr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Taxonomy of Program (TOP) </a:t>
            </a:r>
            <a:r>
              <a:rPr lang="en-US" dirty="0" smtClean="0">
                <a:latin typeface="Times New Roman"/>
                <a:cs typeface="Times New Roman"/>
              </a:rPr>
              <a:t>codes categorize programs and courses.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Taxonomy of Programs was first published in 1979 by the Chancellor’s Office</a:t>
            </a:r>
            <a:r>
              <a:rPr lang="en-US" dirty="0" smtClean="0">
                <a:latin typeface="Times New Roman"/>
                <a:cs typeface="Times New Roman"/>
              </a:rPr>
              <a:t>. 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system of numerical codes used at the state level to collect and report information on programs and courses, in different colleges throughout the state, that have similar outcomes</a:t>
            </a:r>
            <a:r>
              <a:rPr lang="en-US" dirty="0"/>
              <a:t>. 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1983 </a:t>
            </a:r>
            <a:r>
              <a:rPr lang="en-US" dirty="0">
                <a:latin typeface="Times New Roman"/>
                <a:cs typeface="Times New Roman"/>
              </a:rPr>
              <a:t>* added to identify vocational (CTE) </a:t>
            </a:r>
            <a:r>
              <a:rPr lang="en-US" dirty="0" smtClean="0">
                <a:latin typeface="Times New Roman"/>
                <a:cs typeface="Times New Roman"/>
              </a:rPr>
              <a:t>programs.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54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TOP Code Usage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Course </a:t>
            </a:r>
            <a:r>
              <a:rPr lang="en-US" dirty="0">
                <a:latin typeface="Times New Roman"/>
                <a:cs typeface="Times New Roman"/>
              </a:rPr>
              <a:t>Identification</a:t>
            </a:r>
          </a:p>
          <a:p>
            <a:r>
              <a:rPr lang="en-US" dirty="0">
                <a:latin typeface="Times New Roman"/>
                <a:cs typeface="Times New Roman"/>
              </a:rPr>
              <a:t>Program Identification</a:t>
            </a:r>
          </a:p>
          <a:p>
            <a:r>
              <a:rPr lang="en-US" dirty="0">
                <a:latin typeface="Times New Roman"/>
                <a:cs typeface="Times New Roman"/>
              </a:rPr>
              <a:t>Facilities, Budgets, Faculty, Outcome Reports</a:t>
            </a:r>
          </a:p>
          <a:p>
            <a:r>
              <a:rPr lang="en-US" dirty="0">
                <a:latin typeface="Times New Roman"/>
                <a:cs typeface="Times New Roman"/>
              </a:rPr>
              <a:t>Funding</a:t>
            </a: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Apportionment</a:t>
            </a: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Financial </a:t>
            </a:r>
            <a:r>
              <a:rPr lang="en-US" sz="2400" dirty="0" smtClean="0">
                <a:latin typeface="Times New Roman"/>
                <a:cs typeface="Times New Roman"/>
              </a:rPr>
              <a:t>Aid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400" dirty="0" smtClean="0">
                <a:latin typeface="Times New Roman"/>
                <a:cs typeface="Times New Roman"/>
              </a:rPr>
              <a:t>Veterans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Grants (Perkins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95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TOP Code Usage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176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was designed to aggregate information about programs. However, a TOP code must also be assigned to every course in 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</a:p>
          <a:p>
            <a:pPr>
              <a:spcBef>
                <a:spcPts val="1176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does not contain as many specific choices as would a system designed for courses, each course should be given the TOP code that comes closest to describing the course content. </a:t>
            </a:r>
          </a:p>
        </p:txBody>
      </p:sp>
    </p:spTree>
    <p:extLst>
      <p:ext uri="{BB962C8B-B14F-4D97-AF65-F5344CB8AC3E}">
        <p14:creationId xmlns:p14="http://schemas.microsoft.com/office/powerpoint/2010/main" val="19522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858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3493</TotalTime>
  <Words>1262</Words>
  <Application>Microsoft Macintosh PowerPoint</Application>
  <PresentationFormat>On-screen Show (4:3)</PresentationFormat>
  <Paragraphs>185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Mangal</vt:lpstr>
      <vt:lpstr>Times New Roman</vt:lpstr>
      <vt:lpstr>Arial</vt:lpstr>
      <vt:lpstr>Clarity</vt:lpstr>
      <vt:lpstr>Breaking the Code</vt:lpstr>
      <vt:lpstr>Outcomes</vt:lpstr>
      <vt:lpstr>Who are you?</vt:lpstr>
      <vt:lpstr>Codes and Faculty Purview</vt:lpstr>
      <vt:lpstr>Mis codes</vt:lpstr>
      <vt:lpstr>MIS Codes for Curriculum</vt:lpstr>
      <vt:lpstr> Purpose and History of TOP Codes</vt:lpstr>
      <vt:lpstr>TOP Code Usage</vt:lpstr>
      <vt:lpstr>TOP Code Usage</vt:lpstr>
      <vt:lpstr>TOP Code Structure</vt:lpstr>
      <vt:lpstr>TOP Code Structure &amp; Usage</vt:lpstr>
      <vt:lpstr>Use of TOP and MIS Coding</vt:lpstr>
      <vt:lpstr>Credit Status (CB 04)</vt:lpstr>
      <vt:lpstr>Program Status (CB24)</vt:lpstr>
      <vt:lpstr>SAM Code</vt:lpstr>
      <vt:lpstr>SAM Code (CB09)</vt:lpstr>
      <vt:lpstr>SAM Code Usage</vt:lpstr>
      <vt:lpstr>CB21</vt:lpstr>
      <vt:lpstr>Mis codes</vt:lpstr>
      <vt:lpstr>Student Program (SP) Codes for Curriculum</vt:lpstr>
      <vt:lpstr>Federal codes coming to Coci</vt:lpstr>
      <vt:lpstr>CIP Codes</vt:lpstr>
      <vt:lpstr>CIP Code Usage</vt:lpstr>
      <vt:lpstr>SOC Codes</vt:lpstr>
      <vt:lpstr>SOC Codes Usage</vt:lpstr>
      <vt:lpstr>TOP          CIP          SOC</vt:lpstr>
      <vt:lpstr>Common Curriculum Issues</vt:lpstr>
      <vt:lpstr>Thank You!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Craig Rutan</cp:lastModifiedBy>
  <cp:revision>71</cp:revision>
  <dcterms:created xsi:type="dcterms:W3CDTF">2015-10-21T19:14:41Z</dcterms:created>
  <dcterms:modified xsi:type="dcterms:W3CDTF">2017-07-12T01:55:39Z</dcterms:modified>
</cp:coreProperties>
</file>